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1"/>
  </p:notesMasterIdLst>
  <p:sldIdLst>
    <p:sldId id="256" r:id="rId2"/>
    <p:sldId id="552" r:id="rId3"/>
    <p:sldId id="693" r:id="rId4"/>
    <p:sldId id="554" r:id="rId5"/>
    <p:sldId id="667" r:id="rId6"/>
    <p:sldId id="668" r:id="rId7"/>
    <p:sldId id="669" r:id="rId8"/>
    <p:sldId id="670" r:id="rId9"/>
    <p:sldId id="672" r:id="rId10"/>
    <p:sldId id="673" r:id="rId11"/>
    <p:sldId id="674" r:id="rId12"/>
    <p:sldId id="675" r:id="rId13"/>
    <p:sldId id="694" r:id="rId14"/>
    <p:sldId id="676" r:id="rId15"/>
    <p:sldId id="677" r:id="rId16"/>
    <p:sldId id="678" r:id="rId17"/>
    <p:sldId id="679" r:id="rId18"/>
    <p:sldId id="680" r:id="rId19"/>
    <p:sldId id="681" r:id="rId20"/>
    <p:sldId id="682" r:id="rId21"/>
    <p:sldId id="683" r:id="rId22"/>
    <p:sldId id="732" r:id="rId23"/>
    <p:sldId id="684" r:id="rId24"/>
    <p:sldId id="685" r:id="rId25"/>
    <p:sldId id="686" r:id="rId26"/>
    <p:sldId id="691" r:id="rId27"/>
    <p:sldId id="688" r:id="rId28"/>
    <p:sldId id="689" r:id="rId29"/>
    <p:sldId id="692" r:id="rId30"/>
    <p:sldId id="690" r:id="rId31"/>
    <p:sldId id="695" r:id="rId32"/>
    <p:sldId id="696" r:id="rId33"/>
    <p:sldId id="697" r:id="rId34"/>
    <p:sldId id="698" r:id="rId35"/>
    <p:sldId id="699" r:id="rId36"/>
    <p:sldId id="700" r:id="rId37"/>
    <p:sldId id="701" r:id="rId38"/>
    <p:sldId id="702" r:id="rId39"/>
    <p:sldId id="703" r:id="rId40"/>
    <p:sldId id="705" r:id="rId41"/>
    <p:sldId id="706" r:id="rId42"/>
    <p:sldId id="707" r:id="rId43"/>
    <p:sldId id="708" r:id="rId44"/>
    <p:sldId id="709" r:id="rId45"/>
    <p:sldId id="710" r:id="rId46"/>
    <p:sldId id="711" r:id="rId47"/>
    <p:sldId id="712" r:id="rId48"/>
    <p:sldId id="713" r:id="rId49"/>
    <p:sldId id="704" r:id="rId50"/>
    <p:sldId id="715" r:id="rId51"/>
    <p:sldId id="716" r:id="rId52"/>
    <p:sldId id="717" r:id="rId53"/>
    <p:sldId id="714" r:id="rId54"/>
    <p:sldId id="719" r:id="rId55"/>
    <p:sldId id="718" r:id="rId56"/>
    <p:sldId id="723" r:id="rId57"/>
    <p:sldId id="724" r:id="rId58"/>
    <p:sldId id="725" r:id="rId59"/>
    <p:sldId id="726" r:id="rId60"/>
    <p:sldId id="727" r:id="rId61"/>
    <p:sldId id="728" r:id="rId62"/>
    <p:sldId id="729" r:id="rId63"/>
    <p:sldId id="730" r:id="rId64"/>
    <p:sldId id="731" r:id="rId65"/>
    <p:sldId id="733" r:id="rId66"/>
    <p:sldId id="720" r:id="rId67"/>
    <p:sldId id="721" r:id="rId68"/>
    <p:sldId id="722" r:id="rId69"/>
    <p:sldId id="741" r:id="rId70"/>
    <p:sldId id="734" r:id="rId71"/>
    <p:sldId id="735" r:id="rId72"/>
    <p:sldId id="740" r:id="rId73"/>
    <p:sldId id="736" r:id="rId74"/>
    <p:sldId id="737" r:id="rId75"/>
    <p:sldId id="738" r:id="rId76"/>
    <p:sldId id="739" r:id="rId77"/>
    <p:sldId id="742" r:id="rId78"/>
    <p:sldId id="743" r:id="rId79"/>
    <p:sldId id="744" r:id="rId80"/>
    <p:sldId id="745" r:id="rId81"/>
    <p:sldId id="746" r:id="rId82"/>
    <p:sldId id="747" r:id="rId83"/>
    <p:sldId id="748" r:id="rId84"/>
    <p:sldId id="749" r:id="rId85"/>
    <p:sldId id="750" r:id="rId86"/>
    <p:sldId id="751" r:id="rId87"/>
    <p:sldId id="752" r:id="rId88"/>
    <p:sldId id="753" r:id="rId89"/>
    <p:sldId id="754" r:id="rId90"/>
    <p:sldId id="755" r:id="rId91"/>
    <p:sldId id="756" r:id="rId92"/>
    <p:sldId id="757" r:id="rId93"/>
    <p:sldId id="758" r:id="rId94"/>
    <p:sldId id="759" r:id="rId95"/>
    <p:sldId id="760" r:id="rId96"/>
    <p:sldId id="761" r:id="rId97"/>
    <p:sldId id="762" r:id="rId98"/>
    <p:sldId id="763" r:id="rId99"/>
    <p:sldId id="764" r:id="rId100"/>
    <p:sldId id="765" r:id="rId101"/>
    <p:sldId id="766" r:id="rId102"/>
    <p:sldId id="767" r:id="rId103"/>
    <p:sldId id="768" r:id="rId104"/>
    <p:sldId id="769" r:id="rId105"/>
    <p:sldId id="779" r:id="rId106"/>
    <p:sldId id="770" r:id="rId107"/>
    <p:sldId id="772" r:id="rId108"/>
    <p:sldId id="773" r:id="rId109"/>
    <p:sldId id="774" r:id="rId110"/>
    <p:sldId id="775" r:id="rId111"/>
    <p:sldId id="776" r:id="rId112"/>
    <p:sldId id="777" r:id="rId113"/>
    <p:sldId id="778" r:id="rId114"/>
    <p:sldId id="780" r:id="rId115"/>
    <p:sldId id="781" r:id="rId116"/>
    <p:sldId id="782" r:id="rId117"/>
    <p:sldId id="783" r:id="rId118"/>
    <p:sldId id="784" r:id="rId119"/>
    <p:sldId id="366" r:id="rId1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70" d="100"/>
          <a:sy n="70" d="100"/>
        </p:scale>
        <p:origin x="-51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6" y="71282"/>
            <a:ext cx="3882766" cy="2214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mudbugmedia.com/blog/wp-content/uploads/2011/09/web-animation-225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5181600"/>
            <a:ext cx="5334000" cy="1518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Design and Development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derived 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from: Data Structures Using C++ (D.S. Malik)</a:t>
            </a:r>
            <a:endParaRPr lang="en-US" sz="1050" i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Data Structures and Algorithms in C++ (Goodrich, </a:t>
            </a:r>
            <a:r>
              <a:rPr lang="en-US" sz="1050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Mount)c</a:t>
            </a:r>
            <a:endParaRPr lang="en-US" sz="105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are “easy”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276600" cy="5059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Vertices</a:t>
            </a:r>
            <a:r>
              <a:rPr lang="en-US" dirty="0" smtClean="0"/>
              <a:t> of graphs are drawn as labeled </a:t>
            </a:r>
            <a:r>
              <a:rPr lang="en-US" b="1" dirty="0" smtClean="0">
                <a:solidFill>
                  <a:srgbClr val="FF0000"/>
                </a:solidFill>
              </a:rPr>
              <a:t>circles</a:t>
            </a:r>
          </a:p>
          <a:p>
            <a:endParaRPr lang="en-US" dirty="0" smtClean="0"/>
          </a:p>
          <a:p>
            <a:r>
              <a:rPr lang="en-US" b="1" dirty="0" smtClean="0"/>
              <a:t>Edges</a:t>
            </a:r>
            <a:r>
              <a:rPr lang="en-US" dirty="0" smtClean="0"/>
              <a:t> of </a:t>
            </a:r>
            <a:r>
              <a:rPr lang="en-US" b="1" dirty="0" smtClean="0"/>
              <a:t>undirected</a:t>
            </a:r>
            <a:r>
              <a:rPr lang="en-US" dirty="0" smtClean="0"/>
              <a:t> graphs are drawn as </a:t>
            </a:r>
            <a:r>
              <a:rPr lang="en-US" b="1" dirty="0" smtClean="0">
                <a:solidFill>
                  <a:srgbClr val="FF0000"/>
                </a:solidFill>
              </a:rPr>
              <a:t>lines</a:t>
            </a:r>
          </a:p>
          <a:p>
            <a:endParaRPr lang="en-US" dirty="0" smtClean="0"/>
          </a:p>
          <a:p>
            <a:r>
              <a:rPr lang="en-US" b="1" dirty="0" smtClean="0"/>
              <a:t>Edges</a:t>
            </a:r>
            <a:r>
              <a:rPr lang="en-US" dirty="0" smtClean="0"/>
              <a:t> of </a:t>
            </a:r>
            <a:r>
              <a:rPr lang="en-US" b="1" dirty="0" smtClean="0"/>
              <a:t>directed</a:t>
            </a:r>
            <a:r>
              <a:rPr lang="en-US" dirty="0" smtClean="0"/>
              <a:t> graphs are drawn as </a:t>
            </a:r>
            <a:r>
              <a:rPr lang="en-US" b="1" dirty="0" smtClean="0">
                <a:solidFill>
                  <a:srgbClr val="FF0000"/>
                </a:solidFill>
              </a:rPr>
              <a:t>arrows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95400"/>
            <a:ext cx="463783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5358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3416" y="3048000"/>
            <a:ext cx="2420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Examples of undirected graphs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16068" y="6248400"/>
            <a:ext cx="2241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Examples of directed graphs</a:t>
            </a:r>
            <a:endParaRPr lang="en-US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306362" y="3201888"/>
            <a:ext cx="5150769" cy="120032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A Side NOTE: </a:t>
            </a:r>
          </a:p>
          <a:p>
            <a:r>
              <a:rPr lang="en-US" i="1" dirty="0" smtClean="0"/>
              <a:t>It would be better if G1 started numbering its</a:t>
            </a:r>
          </a:p>
          <a:p>
            <a:r>
              <a:rPr lang="en-US" i="1" dirty="0" smtClean="0"/>
              <a:t>vertices with 0, not 1</a:t>
            </a:r>
          </a:p>
          <a:p>
            <a:r>
              <a:rPr lang="en-US" i="1" dirty="0" smtClean="0"/>
              <a:t>It lines up better with C++ array indices starting at 0</a:t>
            </a:r>
            <a:endParaRPr lang="en-U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3657600" y="4402217"/>
            <a:ext cx="1447800" cy="108418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0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Explore L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8" idx="4"/>
            <a:endCxn id="22" idx="0"/>
          </p:cNvCxnSpPr>
          <p:nvPr/>
        </p:nvCxnSpPr>
        <p:spPr>
          <a:xfrm>
            <a:off x="7082051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23" idx="0"/>
          </p:cNvCxnSpPr>
          <p:nvPr/>
        </p:nvCxnSpPr>
        <p:spPr>
          <a:xfrm>
            <a:off x="8153400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1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Mark neighbors of L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8" idx="4"/>
            <a:endCxn id="22" idx="0"/>
          </p:cNvCxnSpPr>
          <p:nvPr/>
        </p:nvCxnSpPr>
        <p:spPr>
          <a:xfrm>
            <a:off x="7082051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23" idx="0"/>
          </p:cNvCxnSpPr>
          <p:nvPr/>
        </p:nvCxnSpPr>
        <p:spPr>
          <a:xfrm>
            <a:off x="8153400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95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Concludes</a:t>
            </a:r>
          </a:p>
          <a:p>
            <a:r>
              <a:rPr lang="en-US" dirty="0" smtClean="0"/>
              <a:t>with O and P being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6: Explores O and P</a:t>
            </a:r>
          </a:p>
          <a:p>
            <a:r>
              <a:rPr lang="en-US" dirty="0" smtClean="0"/>
              <a:t>      and Concludes</a:t>
            </a:r>
          </a:p>
          <a:p>
            <a:r>
              <a:rPr lang="en-US" dirty="0" smtClean="0"/>
              <a:t>        with no additional vertices visited</a:t>
            </a:r>
            <a:endParaRPr lang="en-US" dirty="0"/>
          </a:p>
          <a:p>
            <a:r>
              <a:rPr lang="en-US" sz="1600" i="1" dirty="0" smtClean="0"/>
              <a:t>The while loop, for loop  and algorithm end</a:t>
            </a:r>
            <a:endParaRPr lang="en-US" sz="1600" i="1" dirty="0"/>
          </a:p>
        </p:txBody>
      </p:sp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3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r>
              <a:rPr lang="en-US" dirty="0"/>
              <a:t>Operations and </a:t>
            </a:r>
            <a:r>
              <a:rPr lang="en-US" dirty="0" smtClean="0"/>
              <a:t>ADT</a:t>
            </a:r>
          </a:p>
          <a:p>
            <a:pPr lvl="3"/>
            <a:r>
              <a:rPr lang="en-US" dirty="0" smtClean="0"/>
              <a:t>Some code for reference</a:t>
            </a:r>
            <a:endParaRPr lang="en-US" dirty="0"/>
          </a:p>
          <a:p>
            <a:pPr lvl="2"/>
            <a:r>
              <a:rPr lang="en-US" dirty="0"/>
              <a:t>Breadth First Search (BFS) Example</a:t>
            </a:r>
          </a:p>
          <a:p>
            <a:pPr lvl="2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Observations about BFS</a:t>
            </a:r>
          </a:p>
        </p:txBody>
      </p:sp>
    </p:spTree>
    <p:extLst>
      <p:ext uri="{BB962C8B-B14F-4D97-AF65-F5344CB8AC3E}">
        <p14:creationId xmlns:p14="http://schemas.microsoft.com/office/powerpoint/2010/main" val="20524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Why might we want to keep track of the “levels” (stuff in orange)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600" y="2449305"/>
            <a:ext cx="325281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Pause for student answer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80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85" name="Straight Connector 84"/>
          <p:cNvCxnSpPr>
            <a:stCxn id="76" idx="2"/>
            <a:endCxn id="79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6" idx="3"/>
            <a:endCxn id="81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6" idx="5"/>
            <a:endCxn id="78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1" idx="2"/>
            <a:endCxn id="79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1" idx="6"/>
            <a:endCxn id="78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70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4705 0.0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-0.33872 0.0055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44" y="27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9167 0.133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666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31667 0.0055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27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4" grpId="0" animBg="1"/>
      <p:bldP spid="4" grpId="0" animBg="1"/>
      <p:bldP spid="4" grpId="1" animBg="1"/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76" grpId="0" animBg="1"/>
      <p:bldP spid="78" grpId="0" animBg="1"/>
      <p:bldP spid="79" grpId="0" animBg="1"/>
      <p:bldP spid="81" grpId="0" animBg="1"/>
      <p:bldP spid="82" grpId="0" animBg="1"/>
      <p:bldP spid="84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61" name="Straight Connector 60"/>
          <p:cNvCxnSpPr>
            <a:stCxn id="48" idx="2"/>
            <a:endCxn id="51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8" idx="3"/>
            <a:endCxn id="52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8" idx="5"/>
            <a:endCxn id="49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52" idx="2"/>
            <a:endCxn id="51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2" idx="6"/>
            <a:endCxn id="49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79" name="Straight Connector 78"/>
          <p:cNvCxnSpPr>
            <a:stCxn id="53" idx="1"/>
            <a:endCxn id="51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9" idx="3"/>
            <a:endCxn id="50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3" idx="7"/>
            <a:endCxn id="52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54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33039 -0.0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8" y="-2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-0.34115 0.222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66" y="1111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" grpId="0" animBg="1"/>
      <p:bldP spid="6" grpId="1" animBg="1"/>
      <p:bldP spid="16" grpId="0" animBg="1"/>
      <p:bldP spid="16" grpId="1" animBg="1"/>
      <p:bldP spid="50" grpId="0" animBg="1"/>
      <p:bldP spid="53" grpId="0" animBg="1"/>
      <p:bldP spid="78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76" name="Straight Connector 75"/>
          <p:cNvCxnSpPr>
            <a:endCxn id="73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75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64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61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60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6"/>
            <a:endCxn id="75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4" idx="6"/>
            <a:endCxn id="61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60" idx="2"/>
            <a:endCxn id="61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12980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-0.38872 -0.0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4" y="-30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-0.40834 -0.061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-30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3334 0.066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33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5368E-6 L -0.34948 0.205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83" y="102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0245E-6 L -0.4 0.333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1665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7" grpId="0" animBg="1"/>
      <p:bldP spid="7" grpId="1" animBg="1"/>
      <p:bldP spid="10" grpId="0" animBg="1"/>
      <p:bldP spid="10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60" grpId="0" animBg="1"/>
      <p:bldP spid="61" grpId="0" animBg="1"/>
      <p:bldP spid="64" grpId="0" animBg="1"/>
      <p:bldP spid="73" grpId="0" animBg="1"/>
      <p:bldP spid="75" grpId="0" animBg="1"/>
      <p:bldP spid="88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3"/>
            <a:endCxn id="20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4"/>
            <a:endCxn id="21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5"/>
            <a:endCxn id="17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5"/>
            <a:endCxn id="7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6"/>
            <a:endCxn id="21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6"/>
            <a:endCxn id="10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" idx="2"/>
            <a:endCxn id="10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  <p:sp>
        <p:nvSpPr>
          <p:cNvPr id="75" name="Oval 74"/>
          <p:cNvSpPr/>
          <p:nvPr/>
        </p:nvSpPr>
        <p:spPr>
          <a:xfrm>
            <a:off x="4876800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3013419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892956" y="45758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78" name="Straight Connector 77"/>
          <p:cNvCxnSpPr>
            <a:stCxn id="76" idx="7"/>
          </p:cNvCxnSpPr>
          <p:nvPr/>
        </p:nvCxnSpPr>
        <p:spPr>
          <a:xfrm flipV="1">
            <a:off x="3338623" y="4142909"/>
            <a:ext cx="453681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7" idx="0"/>
          </p:cNvCxnSpPr>
          <p:nvPr/>
        </p:nvCxnSpPr>
        <p:spPr>
          <a:xfrm flipH="1" flipV="1">
            <a:off x="3927008" y="4198705"/>
            <a:ext cx="156448" cy="3770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5" idx="1"/>
          </p:cNvCxnSpPr>
          <p:nvPr/>
        </p:nvCxnSpPr>
        <p:spPr>
          <a:xfrm flipH="1" flipV="1">
            <a:off x="4688878" y="4142909"/>
            <a:ext cx="243718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6" idx="0"/>
          </p:cNvCxnSpPr>
          <p:nvPr/>
        </p:nvCxnSpPr>
        <p:spPr>
          <a:xfrm>
            <a:off x="3103796" y="4210050"/>
            <a:ext cx="100123" cy="360636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6" idx="1"/>
          </p:cNvCxnSpPr>
          <p:nvPr/>
        </p:nvCxnSpPr>
        <p:spPr>
          <a:xfrm>
            <a:off x="2555408" y="4154254"/>
            <a:ext cx="513807" cy="47222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750183" y="4601183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4</a:t>
            </a:r>
            <a:endParaRPr lang="en-US" sz="1600" i="1" dirty="0"/>
          </a:p>
        </p:txBody>
      </p:sp>
      <p:cxnSp>
        <p:nvCxnSpPr>
          <p:cNvPr id="87" name="Straight Connector 86"/>
          <p:cNvCxnSpPr>
            <a:stCxn id="77" idx="6"/>
            <a:endCxn id="75" idx="2"/>
          </p:cNvCxnSpPr>
          <p:nvPr/>
        </p:nvCxnSpPr>
        <p:spPr>
          <a:xfrm flipV="1">
            <a:off x="4273956" y="4761186"/>
            <a:ext cx="602844" cy="511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3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69565E-7 L -0.42448 0.177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33" y="88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69565E-7 L -0.45 0.1776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888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766E-6 L -0.34167 0.316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83" y="158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1" grpId="0" animBg="1"/>
      <p:bldP spid="11" grpId="1" animBg="1"/>
      <p:bldP spid="18" grpId="0" animBg="1"/>
      <p:bldP spid="18" grpId="1" animBg="1"/>
      <p:bldP spid="19" grpId="0" animBg="1"/>
      <p:bldP spid="19" grpId="1" animBg="1"/>
      <p:bldP spid="75" grpId="0" animBg="1"/>
      <p:bldP spid="76" grpId="0" animBg="1"/>
      <p:bldP spid="77" grpId="0" animBg="1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above directed graphs have vertices and edges of</a:t>
            </a:r>
          </a:p>
          <a:p>
            <a:pPr lvl="1"/>
            <a:r>
              <a:rPr lang="en-US" dirty="0"/>
              <a:t>V(G1) = {1, 2, 3, 4, 5} </a:t>
            </a:r>
            <a:endParaRPr lang="en-US" dirty="0" smtClean="0"/>
          </a:p>
          <a:p>
            <a:pPr lvl="1"/>
            <a:r>
              <a:rPr lang="en-US" dirty="0" smtClean="0"/>
              <a:t>E(G1</a:t>
            </a:r>
            <a:r>
              <a:rPr lang="en-US" dirty="0"/>
              <a:t>) = {(1, 2), (1, 4), (2, 5), (3, 1), (3, 4), (4, 5)}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V(G2</a:t>
            </a:r>
            <a:r>
              <a:rPr lang="en-US" dirty="0"/>
              <a:t>) = {0, 1, 2, 3, 4} </a:t>
            </a:r>
            <a:endParaRPr lang="en-US" dirty="0" smtClean="0"/>
          </a:p>
          <a:p>
            <a:pPr lvl="1"/>
            <a:r>
              <a:rPr lang="en-US" dirty="0" smtClean="0"/>
              <a:t>E(G2</a:t>
            </a:r>
            <a:r>
              <a:rPr lang="en-US" dirty="0"/>
              <a:t>) = {(0, 1), (0, 3), (1, 2), (1, 4), (2, 1), (2, 4), (4, 3)}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V(G3</a:t>
            </a:r>
            <a:r>
              <a:rPr lang="en-US" dirty="0"/>
              <a:t>) = {0, 1, 2, 3, 4, 5, 6, 7, 8, 9, 10} </a:t>
            </a:r>
            <a:endParaRPr lang="en-US" dirty="0" smtClean="0"/>
          </a:p>
          <a:p>
            <a:pPr lvl="1"/>
            <a:r>
              <a:rPr lang="en-US" dirty="0" smtClean="0"/>
              <a:t>E(G3</a:t>
            </a:r>
            <a:r>
              <a:rPr lang="en-US" dirty="0"/>
              <a:t>) = {(0, 1), (0, 5), (1, 2), (1, 3), (1, 5), (2, 4), (4, 3</a:t>
            </a:r>
            <a:r>
              <a:rPr lang="en-US" dirty="0" smtClean="0"/>
              <a:t>), (</a:t>
            </a:r>
            <a:r>
              <a:rPr lang="en-US" dirty="0"/>
              <a:t>5, 6), (6, 8), (7, 3), (7, 8), (8, 10), (9, 4</a:t>
            </a:r>
            <a:r>
              <a:rPr lang="en-US" dirty="0" smtClean="0"/>
              <a:t>), (</a:t>
            </a:r>
            <a:r>
              <a:rPr lang="en-US" dirty="0"/>
              <a:t>9, 7), (9, 10)}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399"/>
            <a:ext cx="6400800" cy="191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4191000"/>
            <a:ext cx="7350089" cy="95410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edges of directed graphs are ordered pairs</a:t>
            </a:r>
          </a:p>
          <a:p>
            <a:r>
              <a:rPr lang="en-US" sz="2800" dirty="0" smtClean="0"/>
              <a:t>So (1,2) implies an edge from vertex 1 to vertex 2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447798" y="4668053"/>
            <a:ext cx="914401" cy="477054"/>
          </a:xfrm>
          <a:prstGeom prst="roundRect">
            <a:avLst/>
          </a:prstGeom>
          <a:solidFill>
            <a:srgbClr val="FEFEBE">
              <a:alpha val="10000"/>
            </a:srgbClr>
          </a:solidFill>
          <a:ln w="50800"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31542" y="990600"/>
            <a:ext cx="1178257" cy="381000"/>
          </a:xfrm>
          <a:prstGeom prst="roundRect">
            <a:avLst/>
          </a:prstGeom>
          <a:solidFill>
            <a:srgbClr val="FEFEBE">
              <a:alpha val="10000"/>
            </a:srgb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914399"/>
            <a:ext cx="1922444" cy="1911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8262" y="914399"/>
            <a:ext cx="2813137" cy="1911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2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3645E-6 L 0.08334 -0.1487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-74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8334 -0.14871 L -0.03333 -0.5372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1942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" grpId="2" animBg="1"/>
      <p:bldP spid="6" grpId="3" animBg="1"/>
      <p:bldP spid="7" grpId="0" animBg="1"/>
      <p:bldP spid="8" grpId="0" animBg="1"/>
      <p:bldP spid="9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876800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13419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92956" y="45758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3"/>
            <a:endCxn id="20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4"/>
            <a:endCxn id="21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5"/>
            <a:endCxn id="17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5"/>
            <a:endCxn id="7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6"/>
            <a:endCxn id="21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9" idx="6"/>
            <a:endCxn id="11" idx="2"/>
          </p:cNvCxnSpPr>
          <p:nvPr/>
        </p:nvCxnSpPr>
        <p:spPr>
          <a:xfrm flipV="1">
            <a:off x="4273956" y="4761186"/>
            <a:ext cx="602844" cy="511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" idx="2"/>
            <a:endCxn id="10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  <p:cxnSp>
        <p:nvCxnSpPr>
          <p:cNvPr id="47" name="Straight Connector 46"/>
          <p:cNvCxnSpPr>
            <a:stCxn id="18" idx="7"/>
            <a:endCxn id="10" idx="3"/>
          </p:cNvCxnSpPr>
          <p:nvPr/>
        </p:nvCxnSpPr>
        <p:spPr>
          <a:xfrm flipV="1">
            <a:off x="3338623" y="4142909"/>
            <a:ext cx="453681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0" idx="4"/>
          </p:cNvCxnSpPr>
          <p:nvPr/>
        </p:nvCxnSpPr>
        <p:spPr>
          <a:xfrm flipH="1" flipV="1">
            <a:off x="3927008" y="4198705"/>
            <a:ext cx="156448" cy="3770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1"/>
            <a:endCxn id="7" idx="5"/>
          </p:cNvCxnSpPr>
          <p:nvPr/>
        </p:nvCxnSpPr>
        <p:spPr>
          <a:xfrm flipH="1" flipV="1">
            <a:off x="4688878" y="4142909"/>
            <a:ext cx="243718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7" idx="4"/>
            <a:endCxn id="18" idx="0"/>
          </p:cNvCxnSpPr>
          <p:nvPr/>
        </p:nvCxnSpPr>
        <p:spPr>
          <a:xfrm>
            <a:off x="3103796" y="4210050"/>
            <a:ext cx="100123" cy="360636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1" idx="5"/>
            <a:endCxn id="18" idx="1"/>
          </p:cNvCxnSpPr>
          <p:nvPr/>
        </p:nvCxnSpPr>
        <p:spPr>
          <a:xfrm>
            <a:off x="2555408" y="4154254"/>
            <a:ext cx="513807" cy="47222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50183" y="4601183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4</a:t>
            </a:r>
            <a:endParaRPr lang="en-US" sz="1600" i="1" dirty="0"/>
          </a:p>
        </p:txBody>
      </p:sp>
      <p:cxnSp>
        <p:nvCxnSpPr>
          <p:cNvPr id="66" name="Straight Connector 65"/>
          <p:cNvCxnSpPr>
            <a:stCxn id="17" idx="6"/>
            <a:endCxn id="10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3119162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4020839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77" name="Straight Connector 76"/>
          <p:cNvCxnSpPr>
            <a:endCxn id="75" idx="0"/>
          </p:cNvCxnSpPr>
          <p:nvPr/>
        </p:nvCxnSpPr>
        <p:spPr>
          <a:xfrm>
            <a:off x="3203919" y="4951686"/>
            <a:ext cx="105743" cy="3061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6" idx="0"/>
          </p:cNvCxnSpPr>
          <p:nvPr/>
        </p:nvCxnSpPr>
        <p:spPr>
          <a:xfrm flipH="1" flipV="1">
            <a:off x="4083456" y="4956804"/>
            <a:ext cx="127883" cy="30099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5" idx="6"/>
            <a:endCxn id="76" idx="2"/>
          </p:cNvCxnSpPr>
          <p:nvPr/>
        </p:nvCxnSpPr>
        <p:spPr>
          <a:xfrm>
            <a:off x="3500162" y="5448300"/>
            <a:ext cx="520677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039704" y="52578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5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22542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2951E-6 L -0.41615 0.1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16" y="74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951E-6 L -0.43334 0.149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74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2" grpId="1" animBg="1"/>
      <p:bldP spid="23" grpId="0" animBg="1"/>
      <p:bldP spid="23" grpId="1" animBg="1"/>
      <p:bldP spid="75" grpId="0" animBg="1"/>
      <p:bldP spid="76" grpId="0" animBg="1"/>
      <p:bldP spid="80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876800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13419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92956" y="45758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119162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020839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3"/>
            <a:endCxn id="20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4"/>
            <a:endCxn id="21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5"/>
            <a:endCxn id="17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5"/>
            <a:endCxn id="7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6"/>
            <a:endCxn id="21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6"/>
            <a:endCxn id="10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" idx="2"/>
            <a:endCxn id="10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  <p:cxnSp>
        <p:nvCxnSpPr>
          <p:cNvPr id="47" name="Straight Connector 46"/>
          <p:cNvCxnSpPr>
            <a:stCxn id="18" idx="7"/>
            <a:endCxn id="10" idx="3"/>
          </p:cNvCxnSpPr>
          <p:nvPr/>
        </p:nvCxnSpPr>
        <p:spPr>
          <a:xfrm flipV="1">
            <a:off x="3338623" y="4142909"/>
            <a:ext cx="453681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0" idx="4"/>
          </p:cNvCxnSpPr>
          <p:nvPr/>
        </p:nvCxnSpPr>
        <p:spPr>
          <a:xfrm flipH="1" flipV="1">
            <a:off x="3927008" y="4198705"/>
            <a:ext cx="156448" cy="3770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1"/>
            <a:endCxn id="7" idx="5"/>
          </p:cNvCxnSpPr>
          <p:nvPr/>
        </p:nvCxnSpPr>
        <p:spPr>
          <a:xfrm flipH="1" flipV="1">
            <a:off x="4688878" y="4142909"/>
            <a:ext cx="243718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7" idx="4"/>
            <a:endCxn id="18" idx="0"/>
          </p:cNvCxnSpPr>
          <p:nvPr/>
        </p:nvCxnSpPr>
        <p:spPr>
          <a:xfrm>
            <a:off x="3103796" y="4210050"/>
            <a:ext cx="100123" cy="360636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1" idx="5"/>
            <a:endCxn id="18" idx="1"/>
          </p:cNvCxnSpPr>
          <p:nvPr/>
        </p:nvCxnSpPr>
        <p:spPr>
          <a:xfrm>
            <a:off x="2555408" y="4154254"/>
            <a:ext cx="513807" cy="47222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50183" y="4601183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4</a:t>
            </a:r>
            <a:endParaRPr lang="en-US" sz="1600" i="1" dirty="0"/>
          </a:p>
        </p:txBody>
      </p:sp>
      <p:cxnSp>
        <p:nvCxnSpPr>
          <p:cNvPr id="66" name="Straight Connector 65"/>
          <p:cNvCxnSpPr>
            <a:stCxn id="19" idx="6"/>
            <a:endCxn id="11" idx="2"/>
          </p:cNvCxnSpPr>
          <p:nvPr/>
        </p:nvCxnSpPr>
        <p:spPr>
          <a:xfrm flipV="1">
            <a:off x="4273956" y="4761186"/>
            <a:ext cx="602844" cy="511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8" idx="4"/>
            <a:endCxn id="22" idx="0"/>
          </p:cNvCxnSpPr>
          <p:nvPr/>
        </p:nvCxnSpPr>
        <p:spPr>
          <a:xfrm>
            <a:off x="3203919" y="4951686"/>
            <a:ext cx="105743" cy="3061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3" idx="0"/>
            <a:endCxn id="19" idx="4"/>
          </p:cNvCxnSpPr>
          <p:nvPr/>
        </p:nvCxnSpPr>
        <p:spPr>
          <a:xfrm flipH="1" flipV="1">
            <a:off x="4083456" y="4956804"/>
            <a:ext cx="127883" cy="30099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2" idx="6"/>
            <a:endCxn id="23" idx="2"/>
          </p:cNvCxnSpPr>
          <p:nvPr/>
        </p:nvCxnSpPr>
        <p:spPr>
          <a:xfrm>
            <a:off x="3500162" y="5448300"/>
            <a:ext cx="520677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039704" y="52578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5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875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876800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13419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92956" y="45758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119162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020839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3"/>
            <a:endCxn id="20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4"/>
            <a:endCxn id="21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5"/>
            <a:endCxn id="17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5"/>
            <a:endCxn id="7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6"/>
            <a:endCxn id="21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6"/>
            <a:endCxn id="10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" idx="2"/>
            <a:endCxn id="10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  <p:cxnSp>
        <p:nvCxnSpPr>
          <p:cNvPr id="47" name="Straight Connector 46"/>
          <p:cNvCxnSpPr>
            <a:stCxn id="18" idx="7"/>
            <a:endCxn id="10" idx="3"/>
          </p:cNvCxnSpPr>
          <p:nvPr/>
        </p:nvCxnSpPr>
        <p:spPr>
          <a:xfrm flipV="1">
            <a:off x="3338623" y="4142909"/>
            <a:ext cx="453681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0" idx="4"/>
          </p:cNvCxnSpPr>
          <p:nvPr/>
        </p:nvCxnSpPr>
        <p:spPr>
          <a:xfrm flipH="1" flipV="1">
            <a:off x="3927008" y="4198705"/>
            <a:ext cx="156448" cy="3770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1"/>
            <a:endCxn id="7" idx="5"/>
          </p:cNvCxnSpPr>
          <p:nvPr/>
        </p:nvCxnSpPr>
        <p:spPr>
          <a:xfrm flipH="1" flipV="1">
            <a:off x="4688878" y="4142909"/>
            <a:ext cx="243718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7" idx="4"/>
            <a:endCxn id="18" idx="0"/>
          </p:cNvCxnSpPr>
          <p:nvPr/>
        </p:nvCxnSpPr>
        <p:spPr>
          <a:xfrm>
            <a:off x="3103796" y="4210050"/>
            <a:ext cx="100123" cy="360636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1" idx="5"/>
            <a:endCxn id="18" idx="1"/>
          </p:cNvCxnSpPr>
          <p:nvPr/>
        </p:nvCxnSpPr>
        <p:spPr>
          <a:xfrm>
            <a:off x="2555408" y="4154254"/>
            <a:ext cx="513807" cy="47222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50183" y="4601183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4</a:t>
            </a:r>
            <a:endParaRPr lang="en-US" sz="1600" i="1" dirty="0"/>
          </a:p>
        </p:txBody>
      </p:sp>
      <p:cxnSp>
        <p:nvCxnSpPr>
          <p:cNvPr id="66" name="Straight Connector 65"/>
          <p:cNvCxnSpPr>
            <a:stCxn id="19" idx="6"/>
            <a:endCxn id="11" idx="2"/>
          </p:cNvCxnSpPr>
          <p:nvPr/>
        </p:nvCxnSpPr>
        <p:spPr>
          <a:xfrm flipV="1">
            <a:off x="4273956" y="4761186"/>
            <a:ext cx="602844" cy="511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8" idx="4"/>
            <a:endCxn id="22" idx="0"/>
          </p:cNvCxnSpPr>
          <p:nvPr/>
        </p:nvCxnSpPr>
        <p:spPr>
          <a:xfrm>
            <a:off x="3203919" y="4951686"/>
            <a:ext cx="105743" cy="3061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3" idx="0"/>
            <a:endCxn id="19" idx="4"/>
          </p:cNvCxnSpPr>
          <p:nvPr/>
        </p:nvCxnSpPr>
        <p:spPr>
          <a:xfrm flipH="1" flipV="1">
            <a:off x="4083456" y="4956804"/>
            <a:ext cx="127883" cy="30099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2" idx="6"/>
            <a:endCxn id="23" idx="2"/>
          </p:cNvCxnSpPr>
          <p:nvPr/>
        </p:nvCxnSpPr>
        <p:spPr>
          <a:xfrm>
            <a:off x="3500162" y="5448300"/>
            <a:ext cx="520677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039704" y="52578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5</a:t>
            </a:r>
            <a:endParaRPr lang="en-US" sz="1600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932597" y="914400"/>
            <a:ext cx="4211404" cy="3712082"/>
            <a:chOff x="4932597" y="914400"/>
            <a:chExt cx="4211404" cy="3712082"/>
          </a:xfrm>
        </p:grpSpPr>
        <p:sp>
          <p:nvSpPr>
            <p:cNvPr id="77" name="Oval 76"/>
            <p:cNvSpPr/>
            <p:nvPr/>
          </p:nvSpPr>
          <p:spPr>
            <a:xfrm>
              <a:off x="5413121" y="13426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6355384" y="13426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7340868" y="13426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8412217" y="13426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5413121" y="22189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6355384" y="22189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7340868" y="22189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8412217" y="22189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5413121" y="31714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6355384" y="31714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7340868" y="31714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8412217" y="31714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5413121" y="40477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6355384" y="40477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7340868" y="40477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8412217" y="40477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77" idx="6"/>
              <a:endCxn id="78" idx="2"/>
            </p:cNvCxnSpPr>
            <p:nvPr/>
          </p:nvCxnSpPr>
          <p:spPr>
            <a:xfrm>
              <a:off x="5794121" y="1533156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77" idx="5"/>
              <a:endCxn id="82" idx="1"/>
            </p:cNvCxnSpPr>
            <p:nvPr/>
          </p:nvCxnSpPr>
          <p:spPr>
            <a:xfrm>
              <a:off x="5738325" y="1667860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7" idx="4"/>
              <a:endCxn id="81" idx="0"/>
            </p:cNvCxnSpPr>
            <p:nvPr/>
          </p:nvCxnSpPr>
          <p:spPr>
            <a:xfrm>
              <a:off x="5603621" y="17236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2" idx="0"/>
              <a:endCxn id="78" idx="4"/>
            </p:cNvCxnSpPr>
            <p:nvPr/>
          </p:nvCxnSpPr>
          <p:spPr>
            <a:xfrm flipV="1">
              <a:off x="6545884" y="17236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79" idx="2"/>
              <a:endCxn id="78" idx="6"/>
            </p:cNvCxnSpPr>
            <p:nvPr/>
          </p:nvCxnSpPr>
          <p:spPr>
            <a:xfrm flipH="1">
              <a:off x="6736384" y="1533156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79" idx="6"/>
              <a:endCxn id="80" idx="2"/>
            </p:cNvCxnSpPr>
            <p:nvPr/>
          </p:nvCxnSpPr>
          <p:spPr>
            <a:xfrm>
              <a:off x="7721868" y="1533156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3" idx="0"/>
              <a:endCxn id="79" idx="4"/>
            </p:cNvCxnSpPr>
            <p:nvPr/>
          </p:nvCxnSpPr>
          <p:spPr>
            <a:xfrm flipV="1">
              <a:off x="7531368" y="17236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4" idx="0"/>
              <a:endCxn id="80" idx="4"/>
            </p:cNvCxnSpPr>
            <p:nvPr/>
          </p:nvCxnSpPr>
          <p:spPr>
            <a:xfrm flipV="1">
              <a:off x="8602717" y="17236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83" idx="7"/>
              <a:endCxn id="80" idx="3"/>
            </p:cNvCxnSpPr>
            <p:nvPr/>
          </p:nvCxnSpPr>
          <p:spPr>
            <a:xfrm flipV="1">
              <a:off x="7666072" y="1667860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82" idx="2"/>
              <a:endCxn id="81" idx="6"/>
            </p:cNvCxnSpPr>
            <p:nvPr/>
          </p:nvCxnSpPr>
          <p:spPr>
            <a:xfrm flipH="1">
              <a:off x="5794121" y="2409456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5" idx="0"/>
              <a:endCxn id="81" idx="4"/>
            </p:cNvCxnSpPr>
            <p:nvPr/>
          </p:nvCxnSpPr>
          <p:spPr>
            <a:xfrm flipV="1">
              <a:off x="5603621" y="2599956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85" idx="7"/>
              <a:endCxn id="82" idx="3"/>
            </p:cNvCxnSpPr>
            <p:nvPr/>
          </p:nvCxnSpPr>
          <p:spPr>
            <a:xfrm flipV="1">
              <a:off x="5738325" y="2544160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7"/>
              <a:endCxn id="83" idx="3"/>
            </p:cNvCxnSpPr>
            <p:nvPr/>
          </p:nvCxnSpPr>
          <p:spPr>
            <a:xfrm flipV="1">
              <a:off x="6680588" y="2544160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87" idx="0"/>
              <a:endCxn id="83" idx="4"/>
            </p:cNvCxnSpPr>
            <p:nvPr/>
          </p:nvCxnSpPr>
          <p:spPr>
            <a:xfrm flipV="1">
              <a:off x="7531368" y="2599956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88" idx="1"/>
              <a:endCxn id="83" idx="5"/>
            </p:cNvCxnSpPr>
            <p:nvPr/>
          </p:nvCxnSpPr>
          <p:spPr>
            <a:xfrm flipH="1" flipV="1">
              <a:off x="7666072" y="2544160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8" idx="0"/>
              <a:endCxn id="84" idx="4"/>
            </p:cNvCxnSpPr>
            <p:nvPr/>
          </p:nvCxnSpPr>
          <p:spPr>
            <a:xfrm flipV="1">
              <a:off x="8602717" y="2599956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85" idx="4"/>
              <a:endCxn id="89" idx="0"/>
            </p:cNvCxnSpPr>
            <p:nvPr/>
          </p:nvCxnSpPr>
          <p:spPr>
            <a:xfrm>
              <a:off x="5603621" y="35524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5" idx="6"/>
              <a:endCxn id="86" idx="2"/>
            </p:cNvCxnSpPr>
            <p:nvPr/>
          </p:nvCxnSpPr>
          <p:spPr>
            <a:xfrm>
              <a:off x="5794121" y="3361956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85" idx="5"/>
              <a:endCxn id="90" idx="1"/>
            </p:cNvCxnSpPr>
            <p:nvPr/>
          </p:nvCxnSpPr>
          <p:spPr>
            <a:xfrm>
              <a:off x="5738325" y="3496660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6" idx="6"/>
              <a:endCxn id="87" idx="2"/>
            </p:cNvCxnSpPr>
            <p:nvPr/>
          </p:nvCxnSpPr>
          <p:spPr>
            <a:xfrm>
              <a:off x="6736384" y="3361956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90" idx="7"/>
              <a:endCxn id="87" idx="3"/>
            </p:cNvCxnSpPr>
            <p:nvPr/>
          </p:nvCxnSpPr>
          <p:spPr>
            <a:xfrm flipV="1">
              <a:off x="6680588" y="3496660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91" idx="0"/>
              <a:endCxn id="87" idx="4"/>
            </p:cNvCxnSpPr>
            <p:nvPr/>
          </p:nvCxnSpPr>
          <p:spPr>
            <a:xfrm flipV="1">
              <a:off x="7531368" y="35524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92" idx="0"/>
              <a:endCxn id="88" idx="4"/>
            </p:cNvCxnSpPr>
            <p:nvPr/>
          </p:nvCxnSpPr>
          <p:spPr>
            <a:xfrm flipV="1">
              <a:off x="8602717" y="35524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92" idx="2"/>
              <a:endCxn id="91" idx="6"/>
            </p:cNvCxnSpPr>
            <p:nvPr/>
          </p:nvCxnSpPr>
          <p:spPr>
            <a:xfrm flipH="1">
              <a:off x="7721868" y="4238256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90" idx="2"/>
              <a:endCxn id="89" idx="6"/>
            </p:cNvCxnSpPr>
            <p:nvPr/>
          </p:nvCxnSpPr>
          <p:spPr>
            <a:xfrm flipH="1">
              <a:off x="5794121" y="4238256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Freeform 117"/>
            <p:cNvSpPr/>
            <p:nvPr/>
          </p:nvSpPr>
          <p:spPr>
            <a:xfrm>
              <a:off x="5257800" y="1152156"/>
              <a:ext cx="709448" cy="646386"/>
            </a:xfrm>
            <a:custGeom>
              <a:avLst/>
              <a:gdLst>
                <a:gd name="connsiteX0" fmla="*/ 0 w 709448"/>
                <a:gd name="connsiteY0" fmla="*/ 646386 h 646386"/>
                <a:gd name="connsiteX1" fmla="*/ 709448 w 709448"/>
                <a:gd name="connsiteY1" fmla="*/ 599090 h 646386"/>
                <a:gd name="connsiteX2" fmla="*/ 630620 w 709448"/>
                <a:gd name="connsiteY2" fmla="*/ 78828 h 646386"/>
                <a:gd name="connsiteX3" fmla="*/ 220717 w 709448"/>
                <a:gd name="connsiteY3" fmla="*/ 0 h 646386"/>
                <a:gd name="connsiteX4" fmla="*/ 15765 w 709448"/>
                <a:gd name="connsiteY4" fmla="*/ 252248 h 646386"/>
                <a:gd name="connsiteX5" fmla="*/ 0 w 709448"/>
                <a:gd name="connsiteY5" fmla="*/ 646386 h 64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9448" h="646386">
                  <a:moveTo>
                    <a:pt x="0" y="646386"/>
                  </a:moveTo>
                  <a:lnTo>
                    <a:pt x="709448" y="599090"/>
                  </a:lnTo>
                  <a:lnTo>
                    <a:pt x="630620" y="78828"/>
                  </a:lnTo>
                  <a:lnTo>
                    <a:pt x="220717" y="0"/>
                  </a:lnTo>
                  <a:lnTo>
                    <a:pt x="15765" y="252248"/>
                  </a:lnTo>
                  <a:lnTo>
                    <a:pt x="0" y="646386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115910" y="1199453"/>
              <a:ext cx="2711669" cy="2522482"/>
            </a:xfrm>
            <a:custGeom>
              <a:avLst/>
              <a:gdLst>
                <a:gd name="connsiteX0" fmla="*/ 0 w 2711669"/>
                <a:gd name="connsiteY0" fmla="*/ 1671144 h 2522482"/>
                <a:gd name="connsiteX1" fmla="*/ 1434662 w 2711669"/>
                <a:gd name="connsiteY1" fmla="*/ 1702675 h 2522482"/>
                <a:gd name="connsiteX2" fmla="*/ 1718441 w 2711669"/>
                <a:gd name="connsiteY2" fmla="*/ 1608082 h 2522482"/>
                <a:gd name="connsiteX3" fmla="*/ 1939159 w 2711669"/>
                <a:gd name="connsiteY3" fmla="*/ 1229710 h 2522482"/>
                <a:gd name="connsiteX4" fmla="*/ 1986455 w 2711669"/>
                <a:gd name="connsiteY4" fmla="*/ 110358 h 2522482"/>
                <a:gd name="connsiteX5" fmla="*/ 2349062 w 2711669"/>
                <a:gd name="connsiteY5" fmla="*/ 0 h 2522482"/>
                <a:gd name="connsiteX6" fmla="*/ 2711669 w 2711669"/>
                <a:gd name="connsiteY6" fmla="*/ 126124 h 2522482"/>
                <a:gd name="connsiteX7" fmla="*/ 2711669 w 2711669"/>
                <a:gd name="connsiteY7" fmla="*/ 488731 h 2522482"/>
                <a:gd name="connsiteX8" fmla="*/ 2270235 w 2711669"/>
                <a:gd name="connsiteY8" fmla="*/ 709448 h 2522482"/>
                <a:gd name="connsiteX9" fmla="*/ 2112579 w 2711669"/>
                <a:gd name="connsiteY9" fmla="*/ 677917 h 2522482"/>
                <a:gd name="connsiteX10" fmla="*/ 1986455 w 2711669"/>
                <a:gd name="connsiteY10" fmla="*/ 1340069 h 2522482"/>
                <a:gd name="connsiteX11" fmla="*/ 1718441 w 2711669"/>
                <a:gd name="connsiteY11" fmla="*/ 1734206 h 2522482"/>
                <a:gd name="connsiteX12" fmla="*/ 1213945 w 2711669"/>
                <a:gd name="connsiteY12" fmla="*/ 1813034 h 2522482"/>
                <a:gd name="connsiteX13" fmla="*/ 662152 w 2711669"/>
                <a:gd name="connsiteY13" fmla="*/ 1813034 h 2522482"/>
                <a:gd name="connsiteX14" fmla="*/ 819807 w 2711669"/>
                <a:gd name="connsiteY14" fmla="*/ 2364827 h 2522482"/>
                <a:gd name="connsiteX15" fmla="*/ 536028 w 2711669"/>
                <a:gd name="connsiteY15" fmla="*/ 2522482 h 2522482"/>
                <a:gd name="connsiteX16" fmla="*/ 141890 w 2711669"/>
                <a:gd name="connsiteY16" fmla="*/ 2301765 h 2522482"/>
                <a:gd name="connsiteX17" fmla="*/ 0 w 2711669"/>
                <a:gd name="connsiteY17" fmla="*/ 1671144 h 2522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711669" h="2522482">
                  <a:moveTo>
                    <a:pt x="0" y="1671144"/>
                  </a:moveTo>
                  <a:lnTo>
                    <a:pt x="1434662" y="1702675"/>
                  </a:lnTo>
                  <a:lnTo>
                    <a:pt x="1718441" y="1608082"/>
                  </a:lnTo>
                  <a:lnTo>
                    <a:pt x="1939159" y="1229710"/>
                  </a:lnTo>
                  <a:lnTo>
                    <a:pt x="1986455" y="110358"/>
                  </a:lnTo>
                  <a:lnTo>
                    <a:pt x="2349062" y="0"/>
                  </a:lnTo>
                  <a:lnTo>
                    <a:pt x="2711669" y="126124"/>
                  </a:lnTo>
                  <a:lnTo>
                    <a:pt x="2711669" y="488731"/>
                  </a:lnTo>
                  <a:lnTo>
                    <a:pt x="2270235" y="709448"/>
                  </a:lnTo>
                  <a:lnTo>
                    <a:pt x="2112579" y="677917"/>
                  </a:lnTo>
                  <a:lnTo>
                    <a:pt x="1986455" y="1340069"/>
                  </a:lnTo>
                  <a:lnTo>
                    <a:pt x="1718441" y="1734206"/>
                  </a:lnTo>
                  <a:lnTo>
                    <a:pt x="1213945" y="1813034"/>
                  </a:lnTo>
                  <a:lnTo>
                    <a:pt x="662152" y="1813034"/>
                  </a:lnTo>
                  <a:lnTo>
                    <a:pt x="819807" y="2364827"/>
                  </a:lnTo>
                  <a:lnTo>
                    <a:pt x="536028" y="2522482"/>
                  </a:lnTo>
                  <a:lnTo>
                    <a:pt x="141890" y="2301765"/>
                  </a:lnTo>
                  <a:lnTo>
                    <a:pt x="0" y="1671144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052848" y="1041797"/>
              <a:ext cx="1907628" cy="1765738"/>
            </a:xfrm>
            <a:custGeom>
              <a:avLst/>
              <a:gdLst>
                <a:gd name="connsiteX0" fmla="*/ 204952 w 1907628"/>
                <a:gd name="connsiteY0" fmla="*/ 1655380 h 1765738"/>
                <a:gd name="connsiteX1" fmla="*/ 1639614 w 1907628"/>
                <a:gd name="connsiteY1" fmla="*/ 1765738 h 1765738"/>
                <a:gd name="connsiteX2" fmla="*/ 1907628 w 1907628"/>
                <a:gd name="connsiteY2" fmla="*/ 1450428 h 1765738"/>
                <a:gd name="connsiteX3" fmla="*/ 1876097 w 1907628"/>
                <a:gd name="connsiteY3" fmla="*/ 141890 h 1765738"/>
                <a:gd name="connsiteX4" fmla="*/ 1466193 w 1907628"/>
                <a:gd name="connsiteY4" fmla="*/ 0 h 1765738"/>
                <a:gd name="connsiteX5" fmla="*/ 1087821 w 1907628"/>
                <a:gd name="connsiteY5" fmla="*/ 299545 h 1765738"/>
                <a:gd name="connsiteX6" fmla="*/ 1087821 w 1907628"/>
                <a:gd name="connsiteY6" fmla="*/ 867104 h 1765738"/>
                <a:gd name="connsiteX7" fmla="*/ 0 w 1907628"/>
                <a:gd name="connsiteY7" fmla="*/ 1024759 h 1765738"/>
                <a:gd name="connsiteX8" fmla="*/ 204952 w 1907628"/>
                <a:gd name="connsiteY8" fmla="*/ 1655380 h 176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7628" h="1765738">
                  <a:moveTo>
                    <a:pt x="204952" y="1655380"/>
                  </a:moveTo>
                  <a:lnTo>
                    <a:pt x="1639614" y="1765738"/>
                  </a:lnTo>
                  <a:lnTo>
                    <a:pt x="1907628" y="1450428"/>
                  </a:lnTo>
                  <a:lnTo>
                    <a:pt x="1876097" y="141890"/>
                  </a:lnTo>
                  <a:lnTo>
                    <a:pt x="1466193" y="0"/>
                  </a:lnTo>
                  <a:lnTo>
                    <a:pt x="1087821" y="299545"/>
                  </a:lnTo>
                  <a:lnTo>
                    <a:pt x="1087821" y="867104"/>
                  </a:lnTo>
                  <a:lnTo>
                    <a:pt x="0" y="1024759"/>
                  </a:lnTo>
                  <a:lnTo>
                    <a:pt x="204952" y="165538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163207" y="1104859"/>
              <a:ext cx="3878317" cy="3452649"/>
            </a:xfrm>
            <a:custGeom>
              <a:avLst/>
              <a:gdLst>
                <a:gd name="connsiteX0" fmla="*/ 204951 w 3878317"/>
                <a:gd name="connsiteY0" fmla="*/ 2806263 h 3452649"/>
                <a:gd name="connsiteX1" fmla="*/ 0 w 3878317"/>
                <a:gd name="connsiteY1" fmla="*/ 3231931 h 3452649"/>
                <a:gd name="connsiteX2" fmla="*/ 268013 w 3878317"/>
                <a:gd name="connsiteY2" fmla="*/ 3452649 h 3452649"/>
                <a:gd name="connsiteX3" fmla="*/ 1497724 w 3878317"/>
                <a:gd name="connsiteY3" fmla="*/ 3436883 h 3452649"/>
                <a:gd name="connsiteX4" fmla="*/ 1860331 w 3878317"/>
                <a:gd name="connsiteY4" fmla="*/ 3153104 h 3452649"/>
                <a:gd name="connsiteX5" fmla="*/ 1608082 w 3878317"/>
                <a:gd name="connsiteY5" fmla="*/ 2790497 h 3452649"/>
                <a:gd name="connsiteX6" fmla="*/ 1340069 w 3878317"/>
                <a:gd name="connsiteY6" fmla="*/ 2774731 h 3452649"/>
                <a:gd name="connsiteX7" fmla="*/ 1292772 w 3878317"/>
                <a:gd name="connsiteY7" fmla="*/ 2601311 h 3452649"/>
                <a:gd name="connsiteX8" fmla="*/ 1702676 w 3878317"/>
                <a:gd name="connsiteY8" fmla="*/ 2506718 h 3452649"/>
                <a:gd name="connsiteX9" fmla="*/ 2049517 w 3878317"/>
                <a:gd name="connsiteY9" fmla="*/ 1970690 h 3452649"/>
                <a:gd name="connsiteX10" fmla="*/ 2806262 w 3878317"/>
                <a:gd name="connsiteY10" fmla="*/ 1245476 h 3452649"/>
                <a:gd name="connsiteX11" fmla="*/ 3247696 w 3878317"/>
                <a:gd name="connsiteY11" fmla="*/ 882869 h 3452649"/>
                <a:gd name="connsiteX12" fmla="*/ 3815255 w 3878317"/>
                <a:gd name="connsiteY12" fmla="*/ 630621 h 3452649"/>
                <a:gd name="connsiteX13" fmla="*/ 3878317 w 3878317"/>
                <a:gd name="connsiteY13" fmla="*/ 173421 h 3452649"/>
                <a:gd name="connsiteX14" fmla="*/ 3610303 w 3878317"/>
                <a:gd name="connsiteY14" fmla="*/ 15766 h 3452649"/>
                <a:gd name="connsiteX15" fmla="*/ 3247696 w 3878317"/>
                <a:gd name="connsiteY15" fmla="*/ 0 h 3452649"/>
                <a:gd name="connsiteX16" fmla="*/ 3042744 w 3878317"/>
                <a:gd name="connsiteY16" fmla="*/ 220718 h 3452649"/>
                <a:gd name="connsiteX17" fmla="*/ 3011213 w 3878317"/>
                <a:gd name="connsiteY17" fmla="*/ 599090 h 3452649"/>
                <a:gd name="connsiteX18" fmla="*/ 2506717 w 3878317"/>
                <a:gd name="connsiteY18" fmla="*/ 993228 h 3452649"/>
                <a:gd name="connsiteX19" fmla="*/ 2207172 w 3878317"/>
                <a:gd name="connsiteY19" fmla="*/ 993228 h 3452649"/>
                <a:gd name="connsiteX20" fmla="*/ 1986455 w 3878317"/>
                <a:gd name="connsiteY20" fmla="*/ 1529256 h 3452649"/>
                <a:gd name="connsiteX21" fmla="*/ 1655379 w 3878317"/>
                <a:gd name="connsiteY21" fmla="*/ 1939159 h 3452649"/>
                <a:gd name="connsiteX22" fmla="*/ 1403131 w 3878317"/>
                <a:gd name="connsiteY22" fmla="*/ 1986456 h 3452649"/>
                <a:gd name="connsiteX23" fmla="*/ 1103586 w 3878317"/>
                <a:gd name="connsiteY23" fmla="*/ 2033752 h 3452649"/>
                <a:gd name="connsiteX24" fmla="*/ 1024758 w 3878317"/>
                <a:gd name="connsiteY24" fmla="*/ 2207173 h 3452649"/>
                <a:gd name="connsiteX25" fmla="*/ 1087820 w 3878317"/>
                <a:gd name="connsiteY25" fmla="*/ 2490952 h 3452649"/>
                <a:gd name="connsiteX26" fmla="*/ 1135117 w 3878317"/>
                <a:gd name="connsiteY26" fmla="*/ 2648607 h 3452649"/>
                <a:gd name="connsiteX27" fmla="*/ 1198179 w 3878317"/>
                <a:gd name="connsiteY27" fmla="*/ 2837794 h 3452649"/>
                <a:gd name="connsiteX28" fmla="*/ 1024758 w 3878317"/>
                <a:gd name="connsiteY28" fmla="*/ 3011214 h 3452649"/>
                <a:gd name="connsiteX29" fmla="*/ 772510 w 3878317"/>
                <a:gd name="connsiteY29" fmla="*/ 3026980 h 3452649"/>
                <a:gd name="connsiteX30" fmla="*/ 346841 w 3878317"/>
                <a:gd name="connsiteY30" fmla="*/ 2727435 h 3452649"/>
                <a:gd name="connsiteX31" fmla="*/ 204951 w 3878317"/>
                <a:gd name="connsiteY31" fmla="*/ 2806263 h 3452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878317" h="3452649">
                  <a:moveTo>
                    <a:pt x="204951" y="2806263"/>
                  </a:moveTo>
                  <a:lnTo>
                    <a:pt x="0" y="3231931"/>
                  </a:lnTo>
                  <a:lnTo>
                    <a:pt x="268013" y="3452649"/>
                  </a:lnTo>
                  <a:lnTo>
                    <a:pt x="1497724" y="3436883"/>
                  </a:lnTo>
                  <a:lnTo>
                    <a:pt x="1860331" y="3153104"/>
                  </a:lnTo>
                  <a:lnTo>
                    <a:pt x="1608082" y="2790497"/>
                  </a:lnTo>
                  <a:lnTo>
                    <a:pt x="1340069" y="2774731"/>
                  </a:lnTo>
                  <a:lnTo>
                    <a:pt x="1292772" y="2601311"/>
                  </a:lnTo>
                  <a:lnTo>
                    <a:pt x="1702676" y="2506718"/>
                  </a:lnTo>
                  <a:lnTo>
                    <a:pt x="2049517" y="1970690"/>
                  </a:lnTo>
                  <a:lnTo>
                    <a:pt x="2806262" y="1245476"/>
                  </a:lnTo>
                  <a:lnTo>
                    <a:pt x="3247696" y="882869"/>
                  </a:lnTo>
                  <a:lnTo>
                    <a:pt x="3815255" y="630621"/>
                  </a:lnTo>
                  <a:lnTo>
                    <a:pt x="3878317" y="173421"/>
                  </a:lnTo>
                  <a:lnTo>
                    <a:pt x="3610303" y="15766"/>
                  </a:lnTo>
                  <a:lnTo>
                    <a:pt x="3247696" y="0"/>
                  </a:lnTo>
                  <a:lnTo>
                    <a:pt x="3042744" y="220718"/>
                  </a:lnTo>
                  <a:lnTo>
                    <a:pt x="3011213" y="599090"/>
                  </a:lnTo>
                  <a:lnTo>
                    <a:pt x="2506717" y="993228"/>
                  </a:lnTo>
                  <a:lnTo>
                    <a:pt x="2207172" y="993228"/>
                  </a:lnTo>
                  <a:lnTo>
                    <a:pt x="1986455" y="1529256"/>
                  </a:lnTo>
                  <a:lnTo>
                    <a:pt x="1655379" y="1939159"/>
                  </a:lnTo>
                  <a:lnTo>
                    <a:pt x="1403131" y="1986456"/>
                  </a:lnTo>
                  <a:lnTo>
                    <a:pt x="1103586" y="2033752"/>
                  </a:lnTo>
                  <a:lnTo>
                    <a:pt x="1024758" y="2207173"/>
                  </a:lnTo>
                  <a:lnTo>
                    <a:pt x="1087820" y="2490952"/>
                  </a:lnTo>
                  <a:lnTo>
                    <a:pt x="1135117" y="2648607"/>
                  </a:lnTo>
                  <a:lnTo>
                    <a:pt x="1198179" y="2837794"/>
                  </a:lnTo>
                  <a:lnTo>
                    <a:pt x="1024758" y="3011214"/>
                  </a:lnTo>
                  <a:lnTo>
                    <a:pt x="772510" y="3026980"/>
                  </a:lnTo>
                  <a:lnTo>
                    <a:pt x="346841" y="2727435"/>
                  </a:lnTo>
                  <a:lnTo>
                    <a:pt x="204951" y="2806263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165427" y="2098087"/>
              <a:ext cx="1781504" cy="1623848"/>
            </a:xfrm>
            <a:custGeom>
              <a:avLst/>
              <a:gdLst>
                <a:gd name="connsiteX0" fmla="*/ 173421 w 1781504"/>
                <a:gd name="connsiteY0" fmla="*/ 1040524 h 1623848"/>
                <a:gd name="connsiteX1" fmla="*/ 0 w 1781504"/>
                <a:gd name="connsiteY1" fmla="*/ 1355835 h 1623848"/>
                <a:gd name="connsiteX2" fmla="*/ 189187 w 1781504"/>
                <a:gd name="connsiteY2" fmla="*/ 1592317 h 1623848"/>
                <a:gd name="connsiteX3" fmla="*/ 504497 w 1781504"/>
                <a:gd name="connsiteY3" fmla="*/ 1608083 h 1623848"/>
                <a:gd name="connsiteX4" fmla="*/ 662152 w 1781504"/>
                <a:gd name="connsiteY4" fmla="*/ 1418897 h 1623848"/>
                <a:gd name="connsiteX5" fmla="*/ 882869 w 1781504"/>
                <a:gd name="connsiteY5" fmla="*/ 1277007 h 1623848"/>
                <a:gd name="connsiteX6" fmla="*/ 1135118 w 1781504"/>
                <a:gd name="connsiteY6" fmla="*/ 1308538 h 1623848"/>
                <a:gd name="connsiteX7" fmla="*/ 1308538 w 1781504"/>
                <a:gd name="connsiteY7" fmla="*/ 1513490 h 1623848"/>
                <a:gd name="connsiteX8" fmla="*/ 1560787 w 1781504"/>
                <a:gd name="connsiteY8" fmla="*/ 1623848 h 1623848"/>
                <a:gd name="connsiteX9" fmla="*/ 1734207 w 1781504"/>
                <a:gd name="connsiteY9" fmla="*/ 1418897 h 1623848"/>
                <a:gd name="connsiteX10" fmla="*/ 1702676 w 1781504"/>
                <a:gd name="connsiteY10" fmla="*/ 977462 h 1623848"/>
                <a:gd name="connsiteX11" fmla="*/ 1497724 w 1781504"/>
                <a:gd name="connsiteY11" fmla="*/ 835572 h 1623848"/>
                <a:gd name="connsiteX12" fmla="*/ 1497724 w 1781504"/>
                <a:gd name="connsiteY12" fmla="*/ 662152 h 1623848"/>
                <a:gd name="connsiteX13" fmla="*/ 1686911 w 1781504"/>
                <a:gd name="connsiteY13" fmla="*/ 441435 h 1623848"/>
                <a:gd name="connsiteX14" fmla="*/ 1781504 w 1781504"/>
                <a:gd name="connsiteY14" fmla="*/ 220717 h 1623848"/>
                <a:gd name="connsiteX15" fmla="*/ 1576552 w 1781504"/>
                <a:gd name="connsiteY15" fmla="*/ 0 h 1623848"/>
                <a:gd name="connsiteX16" fmla="*/ 1277007 w 1781504"/>
                <a:gd name="connsiteY16" fmla="*/ 0 h 1623848"/>
                <a:gd name="connsiteX17" fmla="*/ 1072056 w 1781504"/>
                <a:gd name="connsiteY17" fmla="*/ 204952 h 1623848"/>
                <a:gd name="connsiteX18" fmla="*/ 1103587 w 1781504"/>
                <a:gd name="connsiteY18" fmla="*/ 583324 h 1623848"/>
                <a:gd name="connsiteX19" fmla="*/ 1213945 w 1781504"/>
                <a:gd name="connsiteY19" fmla="*/ 819807 h 1623848"/>
                <a:gd name="connsiteX20" fmla="*/ 961697 w 1781504"/>
                <a:gd name="connsiteY20" fmla="*/ 1072055 h 1623848"/>
                <a:gd name="connsiteX21" fmla="*/ 662152 w 1781504"/>
                <a:gd name="connsiteY21" fmla="*/ 1119352 h 1623848"/>
                <a:gd name="connsiteX22" fmla="*/ 409904 w 1781504"/>
                <a:gd name="connsiteY22" fmla="*/ 993228 h 1623848"/>
                <a:gd name="connsiteX23" fmla="*/ 173421 w 1781504"/>
                <a:gd name="connsiteY23" fmla="*/ 1040524 h 1623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781504" h="1623848">
                  <a:moveTo>
                    <a:pt x="173421" y="1040524"/>
                  </a:moveTo>
                  <a:lnTo>
                    <a:pt x="0" y="1355835"/>
                  </a:lnTo>
                  <a:lnTo>
                    <a:pt x="189187" y="1592317"/>
                  </a:lnTo>
                  <a:lnTo>
                    <a:pt x="504497" y="1608083"/>
                  </a:lnTo>
                  <a:lnTo>
                    <a:pt x="662152" y="1418897"/>
                  </a:lnTo>
                  <a:lnTo>
                    <a:pt x="882869" y="1277007"/>
                  </a:lnTo>
                  <a:lnTo>
                    <a:pt x="1135118" y="1308538"/>
                  </a:lnTo>
                  <a:lnTo>
                    <a:pt x="1308538" y="1513490"/>
                  </a:lnTo>
                  <a:lnTo>
                    <a:pt x="1560787" y="1623848"/>
                  </a:lnTo>
                  <a:lnTo>
                    <a:pt x="1734207" y="1418897"/>
                  </a:lnTo>
                  <a:lnTo>
                    <a:pt x="1702676" y="977462"/>
                  </a:lnTo>
                  <a:lnTo>
                    <a:pt x="1497724" y="835572"/>
                  </a:lnTo>
                  <a:lnTo>
                    <a:pt x="1497724" y="662152"/>
                  </a:lnTo>
                  <a:lnTo>
                    <a:pt x="1686911" y="441435"/>
                  </a:lnTo>
                  <a:lnTo>
                    <a:pt x="1781504" y="220717"/>
                  </a:lnTo>
                  <a:lnTo>
                    <a:pt x="1576552" y="0"/>
                  </a:lnTo>
                  <a:lnTo>
                    <a:pt x="1277007" y="0"/>
                  </a:lnTo>
                  <a:lnTo>
                    <a:pt x="1072056" y="204952"/>
                  </a:lnTo>
                  <a:lnTo>
                    <a:pt x="1103587" y="583324"/>
                  </a:lnTo>
                  <a:lnTo>
                    <a:pt x="1213945" y="819807"/>
                  </a:lnTo>
                  <a:lnTo>
                    <a:pt x="961697" y="1072055"/>
                  </a:lnTo>
                  <a:lnTo>
                    <a:pt x="662152" y="1119352"/>
                  </a:lnTo>
                  <a:lnTo>
                    <a:pt x="409904" y="993228"/>
                  </a:lnTo>
                  <a:lnTo>
                    <a:pt x="173421" y="1040524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212724" y="3879590"/>
              <a:ext cx="1718441" cy="662152"/>
            </a:xfrm>
            <a:custGeom>
              <a:avLst/>
              <a:gdLst>
                <a:gd name="connsiteX0" fmla="*/ 646386 w 1718441"/>
                <a:gd name="connsiteY0" fmla="*/ 173421 h 662152"/>
                <a:gd name="connsiteX1" fmla="*/ 457200 w 1718441"/>
                <a:gd name="connsiteY1" fmla="*/ 31532 h 662152"/>
                <a:gd name="connsiteX2" fmla="*/ 157655 w 1718441"/>
                <a:gd name="connsiteY2" fmla="*/ 47297 h 662152"/>
                <a:gd name="connsiteX3" fmla="*/ 15765 w 1718441"/>
                <a:gd name="connsiteY3" fmla="*/ 220718 h 662152"/>
                <a:gd name="connsiteX4" fmla="*/ 0 w 1718441"/>
                <a:gd name="connsiteY4" fmla="*/ 551794 h 662152"/>
                <a:gd name="connsiteX5" fmla="*/ 299545 w 1718441"/>
                <a:gd name="connsiteY5" fmla="*/ 662152 h 662152"/>
                <a:gd name="connsiteX6" fmla="*/ 599090 w 1718441"/>
                <a:gd name="connsiteY6" fmla="*/ 599090 h 662152"/>
                <a:gd name="connsiteX7" fmla="*/ 630621 w 1718441"/>
                <a:gd name="connsiteY7" fmla="*/ 472966 h 662152"/>
                <a:gd name="connsiteX8" fmla="*/ 1008993 w 1718441"/>
                <a:gd name="connsiteY8" fmla="*/ 457200 h 662152"/>
                <a:gd name="connsiteX9" fmla="*/ 1150883 w 1718441"/>
                <a:gd name="connsiteY9" fmla="*/ 520263 h 662152"/>
                <a:gd name="connsiteX10" fmla="*/ 1340069 w 1718441"/>
                <a:gd name="connsiteY10" fmla="*/ 662152 h 662152"/>
                <a:gd name="connsiteX11" fmla="*/ 1686910 w 1718441"/>
                <a:gd name="connsiteY11" fmla="*/ 599090 h 662152"/>
                <a:gd name="connsiteX12" fmla="*/ 1718441 w 1718441"/>
                <a:gd name="connsiteY12" fmla="*/ 425669 h 662152"/>
                <a:gd name="connsiteX13" fmla="*/ 1655379 w 1718441"/>
                <a:gd name="connsiteY13" fmla="*/ 94594 h 662152"/>
                <a:gd name="connsiteX14" fmla="*/ 1308538 w 1718441"/>
                <a:gd name="connsiteY14" fmla="*/ 0 h 662152"/>
                <a:gd name="connsiteX15" fmla="*/ 1119352 w 1718441"/>
                <a:gd name="connsiteY15" fmla="*/ 141890 h 662152"/>
                <a:gd name="connsiteX16" fmla="*/ 851338 w 1718441"/>
                <a:gd name="connsiteY16" fmla="*/ 283780 h 662152"/>
                <a:gd name="connsiteX17" fmla="*/ 709448 w 1718441"/>
                <a:gd name="connsiteY17" fmla="*/ 283780 h 662152"/>
                <a:gd name="connsiteX18" fmla="*/ 646386 w 1718441"/>
                <a:gd name="connsiteY18" fmla="*/ 173421 h 6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18441" h="662152">
                  <a:moveTo>
                    <a:pt x="646386" y="173421"/>
                  </a:moveTo>
                  <a:lnTo>
                    <a:pt x="457200" y="31532"/>
                  </a:lnTo>
                  <a:lnTo>
                    <a:pt x="157655" y="47297"/>
                  </a:lnTo>
                  <a:lnTo>
                    <a:pt x="15765" y="220718"/>
                  </a:lnTo>
                  <a:lnTo>
                    <a:pt x="0" y="551794"/>
                  </a:lnTo>
                  <a:lnTo>
                    <a:pt x="299545" y="662152"/>
                  </a:lnTo>
                  <a:lnTo>
                    <a:pt x="599090" y="599090"/>
                  </a:lnTo>
                  <a:lnTo>
                    <a:pt x="630621" y="472966"/>
                  </a:lnTo>
                  <a:lnTo>
                    <a:pt x="1008993" y="457200"/>
                  </a:lnTo>
                  <a:lnTo>
                    <a:pt x="1150883" y="520263"/>
                  </a:lnTo>
                  <a:lnTo>
                    <a:pt x="1340069" y="662152"/>
                  </a:lnTo>
                  <a:lnTo>
                    <a:pt x="1686910" y="599090"/>
                  </a:lnTo>
                  <a:lnTo>
                    <a:pt x="1718441" y="425669"/>
                  </a:lnTo>
                  <a:lnTo>
                    <a:pt x="1655379" y="94594"/>
                  </a:lnTo>
                  <a:lnTo>
                    <a:pt x="1308538" y="0"/>
                  </a:lnTo>
                  <a:lnTo>
                    <a:pt x="1119352" y="141890"/>
                  </a:lnTo>
                  <a:lnTo>
                    <a:pt x="851338" y="283780"/>
                  </a:lnTo>
                  <a:lnTo>
                    <a:pt x="709448" y="283780"/>
                  </a:lnTo>
                  <a:lnTo>
                    <a:pt x="646386" y="173421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932597" y="914400"/>
              <a:ext cx="4211404" cy="3712082"/>
            </a:xfrm>
            <a:prstGeom prst="roundRect">
              <a:avLst/>
            </a:prstGeom>
            <a:solidFill>
              <a:schemeClr val="bg1">
                <a:lumMod val="7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502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r>
              <a:rPr lang="en-US" dirty="0"/>
              <a:t>Operations and </a:t>
            </a:r>
            <a:r>
              <a:rPr lang="en-US" dirty="0" smtClean="0"/>
              <a:t>ADT</a:t>
            </a:r>
          </a:p>
          <a:p>
            <a:pPr lvl="3"/>
            <a:r>
              <a:rPr lang="en-US" dirty="0" smtClean="0"/>
              <a:t>Some code for reference</a:t>
            </a:r>
            <a:endParaRPr lang="en-US" dirty="0"/>
          </a:p>
          <a:p>
            <a:pPr lvl="2"/>
            <a:r>
              <a:rPr lang="en-US" dirty="0"/>
              <a:t>Breadth First Search (BFS) Example</a:t>
            </a:r>
          </a:p>
          <a:p>
            <a:pPr lvl="2"/>
            <a:r>
              <a:rPr lang="en-US" dirty="0"/>
              <a:t>Observations about BFS</a:t>
            </a:r>
          </a:p>
          <a:p>
            <a:pPr lvl="3"/>
            <a:r>
              <a:rPr lang="en-US" dirty="0" smtClean="0"/>
              <a:t>Why the levels</a:t>
            </a:r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Observations about BFS</a:t>
            </a:r>
          </a:p>
          <a:p>
            <a:pPr lvl="3"/>
            <a:r>
              <a:rPr lang="en-US" dirty="0" smtClean="0"/>
              <a:t>Why the starting for-loop?</a:t>
            </a:r>
          </a:p>
        </p:txBody>
      </p:sp>
    </p:spTree>
    <p:extLst>
      <p:ext uri="{BB962C8B-B14F-4D97-AF65-F5344CB8AC3E}">
        <p14:creationId xmlns:p14="http://schemas.microsoft.com/office/powerpoint/2010/main" val="7722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603031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45294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30778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02127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03031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545294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30778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602127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603031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545294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530778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602127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603031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545294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530778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602127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4984031" y="27714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4928235" y="29061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4793531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5735794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5926294" y="27714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6911778" y="27714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6721278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7792627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6855982" y="2906132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4984031" y="36477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4793531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4928235" y="3782432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5870498" y="3782432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6721278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6855982" y="3782432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7792627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4793531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4984031" y="46002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4928235" y="47349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5926294" y="46002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5870498" y="4734932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6721278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7792627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6911778" y="54765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4984031" y="54765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9144" y="957697"/>
            <a:ext cx="3629491" cy="94137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/>
              <a:t>Why have this for-loop?</a:t>
            </a:r>
          </a:p>
          <a:p>
            <a:endParaRPr lang="en-US" sz="1600" i="1" dirty="0"/>
          </a:p>
          <a:p>
            <a:r>
              <a:rPr lang="en-US" sz="1600" i="1" dirty="0" smtClean="0"/>
              <a:t>The while loop covers everything.</a:t>
            </a:r>
            <a:endParaRPr lang="en-US" sz="1600" i="1" dirty="0"/>
          </a:p>
        </p:txBody>
      </p:sp>
      <p:sp>
        <p:nvSpPr>
          <p:cNvPr id="14" name="Rounded Rectangle 13"/>
          <p:cNvSpPr/>
          <p:nvPr/>
        </p:nvSpPr>
        <p:spPr>
          <a:xfrm>
            <a:off x="838200" y="957697"/>
            <a:ext cx="2060944" cy="794903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658964" y="1899068"/>
            <a:ext cx="325281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Pause for student answer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93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8200" y="957697"/>
            <a:ext cx="2060944" cy="79490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899144" y="957697"/>
            <a:ext cx="3629491" cy="94137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/>
              <a:t>Why have this for-loop?</a:t>
            </a:r>
          </a:p>
          <a:p>
            <a:endParaRPr lang="en-US" sz="1600" i="1" dirty="0"/>
          </a:p>
          <a:p>
            <a:r>
              <a:rPr lang="en-US" sz="1600" i="1" strike="sngStrike" dirty="0" smtClean="0"/>
              <a:t>The while loop covers everything.</a:t>
            </a:r>
            <a:endParaRPr lang="en-US" sz="1600" i="1" strike="sngStrike" dirty="0"/>
          </a:p>
        </p:txBody>
      </p:sp>
      <p:sp>
        <p:nvSpPr>
          <p:cNvPr id="49" name="Oval 48"/>
          <p:cNvSpPr/>
          <p:nvPr/>
        </p:nvSpPr>
        <p:spPr>
          <a:xfrm>
            <a:off x="4603031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545294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530778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7602127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4603031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545294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6530778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7602127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603031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545294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6530778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7602127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603031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545294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6530778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02127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73" name="Straight Connector 72"/>
          <p:cNvCxnSpPr>
            <a:stCxn id="49" idx="6"/>
            <a:endCxn id="51" idx="2"/>
          </p:cNvCxnSpPr>
          <p:nvPr/>
        </p:nvCxnSpPr>
        <p:spPr>
          <a:xfrm>
            <a:off x="4984031" y="27714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9" idx="5"/>
            <a:endCxn id="57" idx="1"/>
          </p:cNvCxnSpPr>
          <p:nvPr/>
        </p:nvCxnSpPr>
        <p:spPr>
          <a:xfrm>
            <a:off x="4928235" y="29061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9" idx="4"/>
            <a:endCxn id="55" idx="0"/>
          </p:cNvCxnSpPr>
          <p:nvPr/>
        </p:nvCxnSpPr>
        <p:spPr>
          <a:xfrm>
            <a:off x="4793531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7" idx="0"/>
            <a:endCxn id="51" idx="4"/>
          </p:cNvCxnSpPr>
          <p:nvPr/>
        </p:nvCxnSpPr>
        <p:spPr>
          <a:xfrm flipV="1">
            <a:off x="5735794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2" idx="2"/>
            <a:endCxn id="51" idx="6"/>
          </p:cNvCxnSpPr>
          <p:nvPr/>
        </p:nvCxnSpPr>
        <p:spPr>
          <a:xfrm flipH="1">
            <a:off x="5926294" y="27714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2" idx="6"/>
            <a:endCxn id="54" idx="2"/>
          </p:cNvCxnSpPr>
          <p:nvPr/>
        </p:nvCxnSpPr>
        <p:spPr>
          <a:xfrm>
            <a:off x="6911778" y="27714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8" idx="0"/>
            <a:endCxn id="52" idx="4"/>
          </p:cNvCxnSpPr>
          <p:nvPr/>
        </p:nvCxnSpPr>
        <p:spPr>
          <a:xfrm flipV="1">
            <a:off x="6721278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0"/>
            <a:endCxn id="54" idx="4"/>
          </p:cNvCxnSpPr>
          <p:nvPr/>
        </p:nvCxnSpPr>
        <p:spPr>
          <a:xfrm flipV="1">
            <a:off x="7792627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58" idx="7"/>
            <a:endCxn id="54" idx="3"/>
          </p:cNvCxnSpPr>
          <p:nvPr/>
        </p:nvCxnSpPr>
        <p:spPr>
          <a:xfrm flipV="1">
            <a:off x="6855982" y="2906132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7" idx="2"/>
            <a:endCxn id="55" idx="6"/>
          </p:cNvCxnSpPr>
          <p:nvPr/>
        </p:nvCxnSpPr>
        <p:spPr>
          <a:xfrm flipH="1">
            <a:off x="4984031" y="36477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61" idx="0"/>
            <a:endCxn id="55" idx="4"/>
          </p:cNvCxnSpPr>
          <p:nvPr/>
        </p:nvCxnSpPr>
        <p:spPr>
          <a:xfrm flipV="1">
            <a:off x="4793531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61" idx="7"/>
            <a:endCxn id="57" idx="3"/>
          </p:cNvCxnSpPr>
          <p:nvPr/>
        </p:nvCxnSpPr>
        <p:spPr>
          <a:xfrm flipV="1">
            <a:off x="4928235" y="3782432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3" idx="7"/>
            <a:endCxn id="58" idx="3"/>
          </p:cNvCxnSpPr>
          <p:nvPr/>
        </p:nvCxnSpPr>
        <p:spPr>
          <a:xfrm flipV="1">
            <a:off x="5870498" y="3782432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4" idx="0"/>
            <a:endCxn id="58" idx="4"/>
          </p:cNvCxnSpPr>
          <p:nvPr/>
        </p:nvCxnSpPr>
        <p:spPr>
          <a:xfrm flipV="1">
            <a:off x="6721278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66" idx="1"/>
            <a:endCxn id="58" idx="5"/>
          </p:cNvCxnSpPr>
          <p:nvPr/>
        </p:nvCxnSpPr>
        <p:spPr>
          <a:xfrm flipH="1" flipV="1">
            <a:off x="6855982" y="3782432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66" idx="0"/>
            <a:endCxn id="60" idx="4"/>
          </p:cNvCxnSpPr>
          <p:nvPr/>
        </p:nvCxnSpPr>
        <p:spPr>
          <a:xfrm flipV="1">
            <a:off x="7792627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1" idx="4"/>
            <a:endCxn id="67" idx="0"/>
          </p:cNvCxnSpPr>
          <p:nvPr/>
        </p:nvCxnSpPr>
        <p:spPr>
          <a:xfrm>
            <a:off x="4793531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1" idx="6"/>
            <a:endCxn id="63" idx="2"/>
          </p:cNvCxnSpPr>
          <p:nvPr/>
        </p:nvCxnSpPr>
        <p:spPr>
          <a:xfrm>
            <a:off x="4984031" y="46002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61" idx="5"/>
            <a:endCxn id="69" idx="1"/>
          </p:cNvCxnSpPr>
          <p:nvPr/>
        </p:nvCxnSpPr>
        <p:spPr>
          <a:xfrm>
            <a:off x="4928235" y="47349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3" idx="6"/>
            <a:endCxn id="64" idx="2"/>
          </p:cNvCxnSpPr>
          <p:nvPr/>
        </p:nvCxnSpPr>
        <p:spPr>
          <a:xfrm>
            <a:off x="5926294" y="46002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9" idx="7"/>
            <a:endCxn id="64" idx="3"/>
          </p:cNvCxnSpPr>
          <p:nvPr/>
        </p:nvCxnSpPr>
        <p:spPr>
          <a:xfrm flipV="1">
            <a:off x="5870498" y="4734932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70" idx="0"/>
            <a:endCxn id="64" idx="4"/>
          </p:cNvCxnSpPr>
          <p:nvPr/>
        </p:nvCxnSpPr>
        <p:spPr>
          <a:xfrm flipV="1">
            <a:off x="6721278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72" idx="0"/>
            <a:endCxn id="66" idx="4"/>
          </p:cNvCxnSpPr>
          <p:nvPr/>
        </p:nvCxnSpPr>
        <p:spPr>
          <a:xfrm flipV="1">
            <a:off x="7792627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72" idx="2"/>
            <a:endCxn id="70" idx="6"/>
          </p:cNvCxnSpPr>
          <p:nvPr/>
        </p:nvCxnSpPr>
        <p:spPr>
          <a:xfrm flipH="1">
            <a:off x="6911778" y="54765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9" idx="2"/>
            <a:endCxn id="67" idx="6"/>
          </p:cNvCxnSpPr>
          <p:nvPr/>
        </p:nvCxnSpPr>
        <p:spPr>
          <a:xfrm flipH="1">
            <a:off x="4984031" y="54765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989696" y="1910559"/>
            <a:ext cx="3612431" cy="57081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600" dirty="0" smtClean="0"/>
              <a:t>In case stuff was not all connected</a:t>
            </a:r>
          </a:p>
          <a:p>
            <a:r>
              <a:rPr lang="en-US" sz="1600" dirty="0" smtClean="0"/>
              <a:t>Remove some edges to see:</a:t>
            </a:r>
            <a:endParaRPr lang="en-US" sz="1600" dirty="0"/>
          </a:p>
        </p:txBody>
      </p:sp>
      <p:sp>
        <p:nvSpPr>
          <p:cNvPr id="108" name="Rounded Rectangle 107"/>
          <p:cNvSpPr/>
          <p:nvPr/>
        </p:nvSpPr>
        <p:spPr>
          <a:xfrm>
            <a:off x="6226480" y="4123978"/>
            <a:ext cx="2060944" cy="170930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8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8200" y="957697"/>
            <a:ext cx="2060944" cy="79490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899144" y="957697"/>
            <a:ext cx="3629491" cy="94137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/>
              <a:t>Why have this for-loop?</a:t>
            </a:r>
          </a:p>
          <a:p>
            <a:endParaRPr lang="en-US" sz="1600" i="1" dirty="0"/>
          </a:p>
          <a:p>
            <a:r>
              <a:rPr lang="en-US" sz="1600" i="1" strike="sngStrike" dirty="0" smtClean="0"/>
              <a:t>The while loop covers everything.</a:t>
            </a:r>
            <a:endParaRPr lang="en-US" sz="1600" i="1" strike="sngStrike" dirty="0"/>
          </a:p>
        </p:txBody>
      </p:sp>
      <p:sp>
        <p:nvSpPr>
          <p:cNvPr id="49" name="Oval 48"/>
          <p:cNvSpPr/>
          <p:nvPr/>
        </p:nvSpPr>
        <p:spPr>
          <a:xfrm>
            <a:off x="4603031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545294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530778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7602127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4603031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545294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6530778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7602127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603031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545294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6530778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7602127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603031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545294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6530778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02127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73" name="Straight Connector 72"/>
          <p:cNvCxnSpPr>
            <a:stCxn id="49" idx="6"/>
            <a:endCxn id="51" idx="2"/>
          </p:cNvCxnSpPr>
          <p:nvPr/>
        </p:nvCxnSpPr>
        <p:spPr>
          <a:xfrm>
            <a:off x="4984031" y="27714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9" idx="5"/>
            <a:endCxn id="57" idx="1"/>
          </p:cNvCxnSpPr>
          <p:nvPr/>
        </p:nvCxnSpPr>
        <p:spPr>
          <a:xfrm>
            <a:off x="4928235" y="29061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9" idx="4"/>
            <a:endCxn id="55" idx="0"/>
          </p:cNvCxnSpPr>
          <p:nvPr/>
        </p:nvCxnSpPr>
        <p:spPr>
          <a:xfrm>
            <a:off x="4793531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7" idx="0"/>
            <a:endCxn id="51" idx="4"/>
          </p:cNvCxnSpPr>
          <p:nvPr/>
        </p:nvCxnSpPr>
        <p:spPr>
          <a:xfrm flipV="1">
            <a:off x="5735794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2" idx="2"/>
            <a:endCxn id="51" idx="6"/>
          </p:cNvCxnSpPr>
          <p:nvPr/>
        </p:nvCxnSpPr>
        <p:spPr>
          <a:xfrm flipH="1">
            <a:off x="5926294" y="27714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2" idx="6"/>
            <a:endCxn id="54" idx="2"/>
          </p:cNvCxnSpPr>
          <p:nvPr/>
        </p:nvCxnSpPr>
        <p:spPr>
          <a:xfrm>
            <a:off x="6911778" y="27714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8" idx="0"/>
            <a:endCxn id="52" idx="4"/>
          </p:cNvCxnSpPr>
          <p:nvPr/>
        </p:nvCxnSpPr>
        <p:spPr>
          <a:xfrm flipV="1">
            <a:off x="6721278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0"/>
            <a:endCxn id="54" idx="4"/>
          </p:cNvCxnSpPr>
          <p:nvPr/>
        </p:nvCxnSpPr>
        <p:spPr>
          <a:xfrm flipV="1">
            <a:off x="7792627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58" idx="7"/>
            <a:endCxn id="54" idx="3"/>
          </p:cNvCxnSpPr>
          <p:nvPr/>
        </p:nvCxnSpPr>
        <p:spPr>
          <a:xfrm flipV="1">
            <a:off x="6855982" y="2906132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7" idx="2"/>
            <a:endCxn id="55" idx="6"/>
          </p:cNvCxnSpPr>
          <p:nvPr/>
        </p:nvCxnSpPr>
        <p:spPr>
          <a:xfrm flipH="1">
            <a:off x="4984031" y="36477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61" idx="0"/>
            <a:endCxn id="55" idx="4"/>
          </p:cNvCxnSpPr>
          <p:nvPr/>
        </p:nvCxnSpPr>
        <p:spPr>
          <a:xfrm flipV="1">
            <a:off x="4793531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61" idx="7"/>
            <a:endCxn id="57" idx="3"/>
          </p:cNvCxnSpPr>
          <p:nvPr/>
        </p:nvCxnSpPr>
        <p:spPr>
          <a:xfrm flipV="1">
            <a:off x="4928235" y="3782432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3" idx="7"/>
            <a:endCxn id="58" idx="3"/>
          </p:cNvCxnSpPr>
          <p:nvPr/>
        </p:nvCxnSpPr>
        <p:spPr>
          <a:xfrm flipV="1">
            <a:off x="5870498" y="3782432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4" idx="0"/>
            <a:endCxn id="58" idx="4"/>
          </p:cNvCxnSpPr>
          <p:nvPr/>
        </p:nvCxnSpPr>
        <p:spPr>
          <a:xfrm flipV="1">
            <a:off x="6721278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66" idx="1"/>
            <a:endCxn id="58" idx="5"/>
          </p:cNvCxnSpPr>
          <p:nvPr/>
        </p:nvCxnSpPr>
        <p:spPr>
          <a:xfrm flipH="1" flipV="1">
            <a:off x="6855982" y="3782432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66" idx="0"/>
            <a:endCxn id="60" idx="4"/>
          </p:cNvCxnSpPr>
          <p:nvPr/>
        </p:nvCxnSpPr>
        <p:spPr>
          <a:xfrm flipV="1">
            <a:off x="7792627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1" idx="4"/>
            <a:endCxn id="67" idx="0"/>
          </p:cNvCxnSpPr>
          <p:nvPr/>
        </p:nvCxnSpPr>
        <p:spPr>
          <a:xfrm>
            <a:off x="4793531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1" idx="6"/>
            <a:endCxn id="63" idx="2"/>
          </p:cNvCxnSpPr>
          <p:nvPr/>
        </p:nvCxnSpPr>
        <p:spPr>
          <a:xfrm>
            <a:off x="4984031" y="46002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61" idx="5"/>
            <a:endCxn id="69" idx="1"/>
          </p:cNvCxnSpPr>
          <p:nvPr/>
        </p:nvCxnSpPr>
        <p:spPr>
          <a:xfrm>
            <a:off x="4928235" y="47349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3" idx="6"/>
            <a:endCxn id="64" idx="2"/>
          </p:cNvCxnSpPr>
          <p:nvPr/>
        </p:nvCxnSpPr>
        <p:spPr>
          <a:xfrm>
            <a:off x="5926294" y="46002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9" idx="7"/>
            <a:endCxn id="64" idx="3"/>
          </p:cNvCxnSpPr>
          <p:nvPr/>
        </p:nvCxnSpPr>
        <p:spPr>
          <a:xfrm flipV="1">
            <a:off x="5870498" y="4734932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72" idx="2"/>
            <a:endCxn id="70" idx="6"/>
          </p:cNvCxnSpPr>
          <p:nvPr/>
        </p:nvCxnSpPr>
        <p:spPr>
          <a:xfrm flipH="1">
            <a:off x="6911778" y="54765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9" idx="2"/>
            <a:endCxn id="67" idx="6"/>
          </p:cNvCxnSpPr>
          <p:nvPr/>
        </p:nvCxnSpPr>
        <p:spPr>
          <a:xfrm flipH="1">
            <a:off x="4984031" y="54765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739078" y="1955395"/>
            <a:ext cx="3612431" cy="57081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600" dirty="0" smtClean="0"/>
              <a:t>O and P would not get visited</a:t>
            </a:r>
          </a:p>
          <a:p>
            <a:r>
              <a:rPr lang="en-US" sz="1600" dirty="0" smtClean="0"/>
              <a:t>if the for loop were not there</a:t>
            </a:r>
            <a:endParaRPr lang="en-US" sz="1600" dirty="0"/>
          </a:p>
        </p:txBody>
      </p:sp>
      <p:sp>
        <p:nvSpPr>
          <p:cNvPr id="50" name="Rounded Rectangle 49"/>
          <p:cNvSpPr/>
          <p:nvPr/>
        </p:nvSpPr>
        <p:spPr>
          <a:xfrm>
            <a:off x="6226480" y="5038378"/>
            <a:ext cx="2060944" cy="79490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r>
              <a:rPr lang="en-US" dirty="0"/>
              <a:t>Operations and </a:t>
            </a:r>
            <a:r>
              <a:rPr lang="en-US" dirty="0" smtClean="0"/>
              <a:t>ADT</a:t>
            </a:r>
          </a:p>
          <a:p>
            <a:pPr lvl="3"/>
            <a:r>
              <a:rPr lang="en-US" dirty="0" smtClean="0"/>
              <a:t>Some code for reference</a:t>
            </a:r>
            <a:endParaRPr lang="en-US" dirty="0"/>
          </a:p>
          <a:p>
            <a:pPr lvl="2"/>
            <a:r>
              <a:rPr lang="en-US" dirty="0"/>
              <a:t>Breadth First Search (BFS) Example</a:t>
            </a:r>
          </a:p>
          <a:p>
            <a:pPr lvl="2"/>
            <a:r>
              <a:rPr lang="en-US" dirty="0"/>
              <a:t>Observations about BFS</a:t>
            </a:r>
          </a:p>
          <a:p>
            <a:pPr lvl="3"/>
            <a:r>
              <a:rPr lang="en-US" dirty="0" smtClean="0"/>
              <a:t>Why the levels</a:t>
            </a:r>
          </a:p>
          <a:p>
            <a:pPr lvl="3"/>
            <a:r>
              <a:rPr lang="en-US" dirty="0"/>
              <a:t>Why the starting for-loop?</a:t>
            </a:r>
          </a:p>
          <a:p>
            <a:pPr lvl="3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5974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Studying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online for review stuff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Do the suggested activities from the presentations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r>
              <a:rPr lang="en-US" dirty="0" smtClean="0"/>
              <a:t>Next class is TEST REVIEW</a:t>
            </a:r>
          </a:p>
          <a:p>
            <a:pPr lvl="1"/>
            <a:r>
              <a:rPr lang="en-US" dirty="0" smtClean="0"/>
              <a:t>Bring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This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cf.ltkcdn.net/web-design/images/std/37765-425x264-GIFanim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40481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1524000"/>
            <a:ext cx="2667000" cy="107440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ANY QUESTIONS ???</a:t>
            </a:r>
          </a:p>
          <a:p>
            <a:endParaRPr lang="en-US" dirty="0"/>
          </a:p>
          <a:p>
            <a:r>
              <a:rPr lang="en-US" dirty="0" smtClean="0"/>
              <a:t>Is this thing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Adjacent 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an undirected graph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be two vertices in G</a:t>
            </a:r>
          </a:p>
          <a:p>
            <a:endParaRPr lang="en-US" dirty="0" smtClean="0"/>
          </a:p>
          <a:p>
            <a:r>
              <a:rPr lang="en-US" dirty="0" smtClean="0"/>
              <a:t>Then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b="1" i="1" dirty="0" smtClean="0">
                <a:solidFill>
                  <a:srgbClr val="FF0000"/>
                </a:solidFill>
              </a:rPr>
              <a:t>adjacent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there is an edge from one to the other</a:t>
            </a:r>
          </a:p>
          <a:p>
            <a:pPr lvl="1"/>
            <a:r>
              <a:rPr lang="en-US" dirty="0" smtClean="0"/>
              <a:t>(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 ) </a:t>
            </a:r>
            <a:r>
              <a:rPr lang="en-US" dirty="0" smtClean="0">
                <a:sym typeface="Symbol"/>
              </a:rPr>
              <a:t> E(G)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</a:t>
            </a:r>
            <a:r>
              <a:rPr lang="en-US" b="1" i="1" dirty="0" smtClean="0">
                <a:solidFill>
                  <a:srgbClr val="FF0000"/>
                </a:solidFill>
              </a:rPr>
              <a:t>path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</a:t>
            </a:r>
            <a:r>
              <a:rPr lang="en-US" i="1" dirty="0" smtClean="0"/>
              <a:t>u</a:t>
            </a:r>
            <a:r>
              <a:rPr lang="en-US" dirty="0" smtClean="0"/>
              <a:t> to </a:t>
            </a:r>
            <a:r>
              <a:rPr lang="en-US" i="1" dirty="0" smtClean="0"/>
              <a:t>v</a:t>
            </a:r>
            <a:r>
              <a:rPr lang="en-US" dirty="0" smtClean="0"/>
              <a:t> if there is a sequence of vertices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smtClean="0"/>
              <a:t>u</a:t>
            </a:r>
            <a:r>
              <a:rPr lang="en-US" i="1" baseline="-25000" dirty="0" smtClean="0"/>
              <a:t>n</a:t>
            </a:r>
            <a:r>
              <a:rPr lang="en-US" dirty="0" smtClean="0"/>
              <a:t> such that </a:t>
            </a:r>
            <a:r>
              <a:rPr lang="en-US" i="1" dirty="0" smtClean="0"/>
              <a:t>u</a:t>
            </a:r>
            <a:r>
              <a:rPr lang="en-US" dirty="0" smtClean="0"/>
              <a:t> =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un</a:t>
            </a:r>
            <a:r>
              <a:rPr lang="en-US" dirty="0" smtClean="0"/>
              <a:t> =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(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i="1" baseline="-25000" dirty="0" smtClean="0"/>
              <a:t>i+1</a:t>
            </a:r>
            <a:r>
              <a:rPr lang="en-US" dirty="0" smtClean="0"/>
              <a:t>) is an edge for all </a:t>
            </a:r>
            <a:r>
              <a:rPr lang="en-US" i="1" dirty="0" err="1" smtClean="0"/>
              <a:t>i</a:t>
            </a:r>
            <a:r>
              <a:rPr lang="en-US" dirty="0" smtClean="0"/>
              <a:t> = 1, 2, .., </a:t>
            </a:r>
            <a:r>
              <a:rPr lang="en-US" i="1" dirty="0" smtClean="0"/>
              <a:t>n</a:t>
            </a:r>
            <a:r>
              <a:rPr lang="en-US" dirty="0" smtClean="0"/>
              <a:t>-1.</a:t>
            </a:r>
          </a:p>
          <a:p>
            <a:endParaRPr lang="en-US" dirty="0"/>
          </a:p>
          <a:p>
            <a:r>
              <a:rPr lang="en-US" dirty="0" smtClean="0"/>
              <a:t>Vertices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are called </a:t>
            </a:r>
            <a:r>
              <a:rPr lang="en-US" b="1" i="1" dirty="0" smtClean="0">
                <a:solidFill>
                  <a:srgbClr val="FF0000"/>
                </a:solidFill>
              </a:rPr>
              <a:t>connected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there is a path from </a:t>
            </a:r>
            <a:r>
              <a:rPr lang="en-US" i="1" dirty="0" smtClean="0"/>
              <a:t>u</a:t>
            </a:r>
            <a:r>
              <a:rPr lang="en-US" dirty="0" smtClean="0"/>
              <a:t> to </a:t>
            </a:r>
            <a:r>
              <a:rPr lang="en-US" i="1" dirty="0" smtClean="0"/>
              <a:t>v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FF0000"/>
                </a:solidFill>
              </a:rPr>
              <a:t>simple path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 path in which all the vertices, except possibly the first and last, are distinct.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graph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FF0000"/>
                </a:solidFill>
              </a:rPr>
              <a:t>cycle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G is a simple path in which the first and last vertices are the same</a:t>
            </a:r>
          </a:p>
          <a:p>
            <a:pPr lvl="1"/>
            <a:r>
              <a:rPr lang="en-US" dirty="0" smtClean="0"/>
              <a:t>i.e. you can go in a circle </a:t>
            </a:r>
            <a:br>
              <a:rPr lang="en-US" dirty="0" smtClean="0"/>
            </a:br>
            <a:r>
              <a:rPr lang="en-US" dirty="0" smtClean="0"/>
              <a:t>starting at vertex </a:t>
            </a:r>
            <a:r>
              <a:rPr lang="en-US" i="1" dirty="0" smtClean="0"/>
              <a:t>u</a:t>
            </a:r>
            <a:r>
              <a:rPr lang="en-US" dirty="0" smtClean="0"/>
              <a:t> and ending and vertex </a:t>
            </a:r>
            <a:r>
              <a:rPr lang="en-US" i="1" dirty="0" smtClean="0"/>
              <a:t>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Hashing</a:t>
            </a:r>
          </a:p>
          <a:p>
            <a:pPr lvl="2"/>
            <a:r>
              <a:rPr lang="en-US" dirty="0"/>
              <a:t>Open Addressing: Double Hashing</a:t>
            </a:r>
          </a:p>
          <a:p>
            <a:pPr lvl="1"/>
            <a:r>
              <a:rPr lang="en-US" dirty="0"/>
              <a:t>Graphs</a:t>
            </a:r>
          </a:p>
          <a:p>
            <a:pPr lvl="2"/>
            <a:r>
              <a:rPr lang="en-US" dirty="0"/>
              <a:t>Definitions and Examples</a:t>
            </a:r>
          </a:p>
          <a:p>
            <a:pPr lvl="1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Graphs: Representing </a:t>
            </a:r>
            <a:r>
              <a:rPr lang="en-US" dirty="0"/>
              <a:t>as a data structure</a:t>
            </a:r>
            <a:endParaRPr lang="en-US" dirty="0" smtClean="0"/>
          </a:p>
          <a:p>
            <a:pPr lvl="2"/>
            <a:r>
              <a:rPr lang="en-US" dirty="0" smtClean="0"/>
              <a:t>Adjacency Matrix</a:t>
            </a:r>
          </a:p>
          <a:p>
            <a:pPr lvl="2"/>
            <a:r>
              <a:rPr lang="en-US" dirty="0" smtClean="0"/>
              <a:t>Adjacency List</a:t>
            </a:r>
          </a:p>
        </p:txBody>
      </p:sp>
    </p:spTree>
    <p:extLst>
      <p:ext uri="{BB962C8B-B14F-4D97-AF65-F5344CB8AC3E}">
        <p14:creationId xmlns:p14="http://schemas.microsoft.com/office/powerpoint/2010/main" val="12958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graph theory problems exist</a:t>
            </a:r>
          </a:p>
          <a:p>
            <a:endParaRPr lang="en-US" dirty="0" smtClean="0"/>
          </a:p>
          <a:p>
            <a:r>
              <a:rPr lang="en-US" dirty="0" smtClean="0"/>
              <a:t>Would be nice to have a way to work on them with computers</a:t>
            </a:r>
          </a:p>
          <a:p>
            <a:endParaRPr lang="en-US" dirty="0" smtClean="0"/>
          </a:p>
          <a:p>
            <a:r>
              <a:rPr lang="en-US" dirty="0" smtClean="0"/>
              <a:t>Need a data structure</a:t>
            </a:r>
          </a:p>
          <a:p>
            <a:endParaRPr lang="en-US" dirty="0"/>
          </a:p>
          <a:p>
            <a:r>
              <a:rPr lang="en-US" dirty="0" smtClean="0"/>
              <a:t>Two common ways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Adjacency Matrices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Adjacency Lists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886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 be a graph with </a:t>
            </a:r>
            <a:r>
              <a:rPr lang="en-US" sz="2400" i="1" dirty="0" smtClean="0"/>
              <a:t>n</a:t>
            </a:r>
            <a:r>
              <a:rPr lang="en-US" sz="2400" dirty="0" smtClean="0"/>
              <a:t> vertices ( </a:t>
            </a:r>
            <a:r>
              <a:rPr lang="en-US" sz="2400" i="1" dirty="0" smtClean="0"/>
              <a:t>n</a:t>
            </a:r>
            <a:r>
              <a:rPr lang="en-US" sz="2400" dirty="0" smtClean="0"/>
              <a:t> &gt; 0)</a:t>
            </a:r>
          </a:p>
          <a:p>
            <a:r>
              <a:rPr lang="en-US" sz="2400" dirty="0" smtClean="0"/>
              <a:t>Let V(G) = {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}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i="1" dirty="0" smtClean="0">
                <a:solidFill>
                  <a:srgbClr val="FF0000"/>
                </a:solidFill>
              </a:rPr>
              <a:t>adjacency matrix </a:t>
            </a:r>
            <a:r>
              <a:rPr lang="en-US" sz="2400" b="1" i="1" dirty="0" smtClean="0"/>
              <a:t>A</a:t>
            </a:r>
            <a:r>
              <a:rPr lang="en-US" sz="2400" b="1" i="1" baseline="-25000" dirty="0" smtClean="0"/>
              <a:t>G</a:t>
            </a:r>
            <a:r>
              <a:rPr lang="en-US" sz="2400" dirty="0" smtClean="0"/>
              <a:t> is a 2D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matrix such that </a:t>
            </a:r>
            <a:endParaRPr lang="en-US" sz="2400" dirty="0"/>
          </a:p>
          <a:p>
            <a:pPr lvl="1"/>
            <a:r>
              <a:rPr lang="en-US" sz="2000" b="1" dirty="0" smtClean="0"/>
              <a:t>if there is an edge</a:t>
            </a:r>
            <a:r>
              <a:rPr lang="en-US" sz="2000" dirty="0" smtClean="0"/>
              <a:t> from 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to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j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then the </a:t>
            </a:r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, j)</a:t>
            </a:r>
            <a:r>
              <a:rPr lang="en-US" sz="2000" b="1" baseline="30000" dirty="0" err="1"/>
              <a:t>th</a:t>
            </a:r>
            <a:r>
              <a:rPr lang="en-US" sz="2000" b="1" dirty="0"/>
              <a:t> entry of A</a:t>
            </a:r>
            <a:r>
              <a:rPr lang="en-US" sz="2000" b="1" baseline="-25000" dirty="0"/>
              <a:t>G</a:t>
            </a:r>
            <a:r>
              <a:rPr lang="en-US" sz="2000" b="1" dirty="0"/>
              <a:t> is 1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else</a:t>
            </a:r>
            <a:r>
              <a:rPr lang="en-US" sz="2000" dirty="0" smtClean="0"/>
              <a:t> if there is not and edge then the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, j)</a:t>
            </a:r>
            <a:r>
              <a:rPr lang="en-US" sz="2000" baseline="30000" dirty="0" err="1"/>
              <a:t>th</a:t>
            </a:r>
            <a:r>
              <a:rPr lang="en-US" sz="2000" dirty="0"/>
              <a:t> entry of A</a:t>
            </a:r>
            <a:r>
              <a:rPr lang="en-US" sz="2000" baseline="-25000" dirty="0"/>
              <a:t>G </a:t>
            </a:r>
            <a:r>
              <a:rPr lang="en-US" sz="2000" b="1" dirty="0" smtClean="0"/>
              <a:t>entry is 0</a:t>
            </a:r>
          </a:p>
          <a:p>
            <a:endParaRPr lang="en-US" sz="2400" dirty="0"/>
          </a:p>
          <a:p>
            <a:r>
              <a:rPr lang="en-US" sz="2400" dirty="0" smtClean="0"/>
              <a:t>Not this implies for undirected graphs the adjacency matrix must be symmetric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0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Matrix: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5029200" cy="50593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V(G</a:t>
                </a:r>
                <a:r>
                  <a:rPr lang="en-US" baseline="-25000" dirty="0"/>
                  <a:t>1</a:t>
                </a:r>
                <a:r>
                  <a:rPr lang="en-US" dirty="0"/>
                  <a:t>) = {1, 2, 3, 4, 5} 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E(G</a:t>
                </a:r>
                <a:r>
                  <a:rPr lang="en-US" baseline="-25000" dirty="0" smtClean="0"/>
                  <a:t>1</a:t>
                </a:r>
                <a:r>
                  <a:rPr lang="en-US" dirty="0"/>
                  <a:t>) = {(1, 2), (1, 4), (2, 5</a:t>
                </a:r>
                <a:r>
                  <a:rPr lang="en-US" dirty="0" smtClean="0"/>
                  <a:t>),</a:t>
                </a:r>
                <a:br>
                  <a:rPr lang="en-US" dirty="0" smtClean="0"/>
                </a:br>
                <a:r>
                  <a:rPr lang="en-US" dirty="0" smtClean="0"/>
                  <a:t>                </a:t>
                </a:r>
                <a:r>
                  <a:rPr lang="en-US" dirty="0"/>
                  <a:t>(3, 1), (3, 4), (4, 5</a:t>
                </a:r>
                <a:r>
                  <a:rPr lang="en-US" dirty="0" smtClean="0"/>
                  <a:t>)}</a:t>
                </a:r>
              </a:p>
              <a:p>
                <a:endParaRPr lang="en-US" dirty="0"/>
              </a:p>
              <a:p>
                <a:r>
                  <a:rPr lang="en-US" dirty="0" smtClean="0"/>
                  <a:t>Adjacency Matrix A</a:t>
                </a:r>
                <a:r>
                  <a:rPr lang="en-US" baseline="-25000" dirty="0" smtClean="0"/>
                  <a:t>G1</a:t>
                </a:r>
                <a:r>
                  <a:rPr lang="en-US" dirty="0" smtClean="0"/>
                  <a:t> is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eqArrPr>
                          <m:e>
                            <m:eqArr>
                              <m:eqArr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eqArr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2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2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2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2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eqArr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5029200" cy="5059363"/>
              </a:xfrm>
              <a:blipFill rotWithShape="1">
                <a:blip r:embed="rId2"/>
                <a:stretch>
                  <a:fillRect l="-2061" t="-2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43000"/>
            <a:ext cx="2438400" cy="146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477939" y="1981200"/>
            <a:ext cx="1570061" cy="2514600"/>
            <a:chOff x="1477939" y="1981200"/>
            <a:chExt cx="1570061" cy="2514600"/>
          </a:xfrm>
        </p:grpSpPr>
        <p:sp>
          <p:nvSpPr>
            <p:cNvPr id="4" name="Rounded Rectangle 3"/>
            <p:cNvSpPr/>
            <p:nvPr/>
          </p:nvSpPr>
          <p:spPr>
            <a:xfrm>
              <a:off x="2209800" y="1981200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477939" y="4038600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14600" y="2019869"/>
            <a:ext cx="1570061" cy="2514600"/>
            <a:chOff x="1477939" y="1981200"/>
            <a:chExt cx="1570061" cy="2514600"/>
          </a:xfrm>
        </p:grpSpPr>
        <p:sp>
          <p:nvSpPr>
            <p:cNvPr id="9" name="Rounded Rectangle 8"/>
            <p:cNvSpPr/>
            <p:nvPr/>
          </p:nvSpPr>
          <p:spPr>
            <a:xfrm>
              <a:off x="2209800" y="1981200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477939" y="4038600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0" y="2019869"/>
            <a:ext cx="1911823" cy="2936543"/>
            <a:chOff x="1136177" y="1981200"/>
            <a:chExt cx="1911823" cy="2936543"/>
          </a:xfrm>
        </p:grpSpPr>
        <p:sp>
          <p:nvSpPr>
            <p:cNvPr id="12" name="Rounded Rectangle 11"/>
            <p:cNvSpPr/>
            <p:nvPr/>
          </p:nvSpPr>
          <p:spPr>
            <a:xfrm>
              <a:off x="2209800" y="1981200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136177" y="4460543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14400" y="2381573"/>
            <a:ext cx="2196152" cy="3032039"/>
            <a:chOff x="-274661" y="2190504"/>
            <a:chExt cx="2196152" cy="3032039"/>
          </a:xfrm>
        </p:grpSpPr>
        <p:sp>
          <p:nvSpPr>
            <p:cNvPr id="15" name="Rounded Rectangle 14"/>
            <p:cNvSpPr/>
            <p:nvPr/>
          </p:nvSpPr>
          <p:spPr>
            <a:xfrm>
              <a:off x="1083291" y="2190504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-274661" y="4765343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14600" y="2398671"/>
            <a:ext cx="1574041" cy="3014941"/>
            <a:chOff x="1325539" y="2207602"/>
            <a:chExt cx="1574041" cy="3014941"/>
          </a:xfrm>
        </p:grpSpPr>
        <p:sp>
          <p:nvSpPr>
            <p:cNvPr id="18" name="Rounded Rectangle 17"/>
            <p:cNvSpPr/>
            <p:nvPr/>
          </p:nvSpPr>
          <p:spPr>
            <a:xfrm>
              <a:off x="2061380" y="2207602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325539" y="4765343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85531" y="2394122"/>
            <a:ext cx="1913529" cy="3397078"/>
            <a:chOff x="1896470" y="2203053"/>
            <a:chExt cx="1913529" cy="3397078"/>
          </a:xfrm>
        </p:grpSpPr>
        <p:sp>
          <p:nvSpPr>
            <p:cNvPr id="21" name="Rounded Rectangle 20"/>
            <p:cNvSpPr/>
            <p:nvPr/>
          </p:nvSpPr>
          <p:spPr>
            <a:xfrm>
              <a:off x="2971799" y="2203053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896470" y="5142931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5498910" y="1143000"/>
            <a:ext cx="181629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2076148">
            <a:off x="5499826" y="1555221"/>
            <a:ext cx="2006241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rot="2174746">
            <a:off x="6596343" y="1383766"/>
            <a:ext cx="1564033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651310" y="1149769"/>
            <a:ext cx="520890" cy="1327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651310" y="1981769"/>
            <a:ext cx="181629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 rot="19779664">
            <a:off x="6696916" y="1807975"/>
            <a:ext cx="156633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475788" y="4002305"/>
            <a:ext cx="4054315" cy="954107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i="1" u="sng" dirty="0" smtClean="0"/>
              <a:t>Side Note: </a:t>
            </a:r>
          </a:p>
          <a:p>
            <a:r>
              <a:rPr lang="en-US" sz="1400" i="1" dirty="0" smtClean="0"/>
              <a:t>It would be better if G1 started numbering its</a:t>
            </a:r>
          </a:p>
          <a:p>
            <a:r>
              <a:rPr lang="en-US" sz="1400" i="1" dirty="0" smtClean="0"/>
              <a:t>vertices with 0, not 1</a:t>
            </a:r>
          </a:p>
          <a:p>
            <a:r>
              <a:rPr lang="en-US" sz="1400" i="1" dirty="0" smtClean="0"/>
              <a:t>It lines up better with C++ array indices starting at 0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12170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Hashing</a:t>
            </a:r>
          </a:p>
          <a:p>
            <a:pPr lvl="2"/>
            <a:r>
              <a:rPr lang="en-US" dirty="0"/>
              <a:t>Open Addressing: Double Hashing</a:t>
            </a:r>
          </a:p>
          <a:p>
            <a:pPr lvl="1"/>
            <a:r>
              <a:rPr lang="en-US" dirty="0"/>
              <a:t>Graphs</a:t>
            </a:r>
          </a:p>
          <a:p>
            <a:pPr lvl="2"/>
            <a:r>
              <a:rPr lang="en-US" dirty="0"/>
              <a:t>Definitions 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Graphs: Representing </a:t>
            </a:r>
            <a:r>
              <a:rPr lang="en-US" dirty="0"/>
              <a:t>as a data structure</a:t>
            </a:r>
            <a:endParaRPr lang="en-US" dirty="0" smtClean="0"/>
          </a:p>
          <a:p>
            <a:pPr lvl="2"/>
            <a:r>
              <a:rPr lang="en-US" dirty="0" smtClean="0"/>
              <a:t>Adjacency List</a:t>
            </a:r>
          </a:p>
        </p:txBody>
      </p:sp>
    </p:spTree>
    <p:extLst>
      <p:ext uri="{BB962C8B-B14F-4D97-AF65-F5344CB8AC3E}">
        <p14:creationId xmlns:p14="http://schemas.microsoft.com/office/powerpoint/2010/main" val="40780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Priority Queues and Sorting</a:t>
            </a:r>
            <a:endParaRPr lang="en-US" dirty="0"/>
          </a:p>
          <a:p>
            <a:pPr lvl="1"/>
            <a:r>
              <a:rPr lang="en-US" dirty="0"/>
              <a:t>Unordered List </a:t>
            </a:r>
            <a:r>
              <a:rPr lang="en-US" dirty="0" smtClean="0"/>
              <a:t>implementation</a:t>
            </a:r>
          </a:p>
          <a:p>
            <a:pPr lvl="2"/>
            <a:r>
              <a:rPr lang="en-US" dirty="0" smtClean="0"/>
              <a:t>Selection Sort</a:t>
            </a:r>
            <a:endParaRPr lang="en-US" dirty="0"/>
          </a:p>
          <a:p>
            <a:pPr lvl="1"/>
            <a:r>
              <a:rPr lang="en-US" dirty="0"/>
              <a:t>Ordered List </a:t>
            </a:r>
            <a:r>
              <a:rPr lang="en-US" dirty="0" smtClean="0"/>
              <a:t>implementation</a:t>
            </a:r>
          </a:p>
          <a:p>
            <a:pPr lvl="2"/>
            <a:r>
              <a:rPr lang="en-US" dirty="0" smtClean="0"/>
              <a:t>Insertion Sort</a:t>
            </a:r>
            <a:endParaRPr lang="en-US" dirty="0"/>
          </a:p>
          <a:p>
            <a:r>
              <a:rPr lang="en-US" dirty="0" smtClean="0"/>
              <a:t>Heaps 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tree </a:t>
            </a:r>
            <a:r>
              <a:rPr lang="en-US" dirty="0" smtClean="0"/>
              <a:t>implemented using a vector array</a:t>
            </a:r>
            <a:endParaRPr lang="en-US" dirty="0"/>
          </a:p>
          <a:p>
            <a:pPr lvl="1"/>
            <a:r>
              <a:rPr lang="en-US" dirty="0" smtClean="0"/>
              <a:t>Heap Sort</a:t>
            </a:r>
          </a:p>
          <a:p>
            <a:pPr lvl="2"/>
            <a:r>
              <a:rPr lang="en-US" dirty="0" smtClean="0"/>
              <a:t>A Priority Queue Sort using a heap</a:t>
            </a:r>
            <a:endParaRPr lang="en-US" dirty="0"/>
          </a:p>
          <a:p>
            <a:pPr lvl="1"/>
            <a:r>
              <a:rPr lang="en-US" dirty="0" smtClean="0"/>
              <a:t>Building a Heap Inserting one element at a time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a Heap Bottom Up</a:t>
            </a:r>
          </a:p>
          <a:p>
            <a:endParaRPr lang="en-US" dirty="0"/>
          </a:p>
          <a:p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Binary Search Trees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Decision Trees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graph with </a:t>
            </a:r>
            <a:r>
              <a:rPr lang="en-US" i="1" dirty="0"/>
              <a:t>n</a:t>
            </a:r>
            <a:r>
              <a:rPr lang="en-US" dirty="0"/>
              <a:t> vertices ( </a:t>
            </a:r>
            <a:r>
              <a:rPr lang="en-US" i="1" dirty="0"/>
              <a:t>n</a:t>
            </a:r>
            <a:r>
              <a:rPr lang="en-US" dirty="0"/>
              <a:t> &gt; 0)</a:t>
            </a:r>
          </a:p>
          <a:p>
            <a:r>
              <a:rPr lang="en-US" dirty="0"/>
              <a:t>Let V(G) = { 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 }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adjacency list</a:t>
            </a:r>
            <a:r>
              <a:rPr lang="en-US" dirty="0" smtClean="0"/>
              <a:t> of G is an array of linked lists</a:t>
            </a:r>
            <a:br>
              <a:rPr lang="en-US" dirty="0" smtClean="0"/>
            </a:br>
            <a:r>
              <a:rPr lang="en-US" dirty="0" smtClean="0"/>
              <a:t>such that</a:t>
            </a:r>
            <a:endParaRPr lang="en-US" dirty="0"/>
          </a:p>
          <a:p>
            <a:pPr lvl="1"/>
            <a:r>
              <a:rPr lang="en-US" dirty="0" smtClean="0"/>
              <a:t>The array has one list for each vertex </a:t>
            </a:r>
            <a:r>
              <a:rPr lang="en-US" i="1" dirty="0" smtClean="0"/>
              <a:t>v</a:t>
            </a:r>
          </a:p>
          <a:p>
            <a:pPr lvl="2"/>
            <a:r>
              <a:rPr lang="en-US" dirty="0" smtClean="0"/>
              <a:t>i.e. array size is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The list for vertex </a:t>
            </a:r>
            <a:r>
              <a:rPr lang="en-US" i="1" dirty="0" smtClean="0"/>
              <a:t>v</a:t>
            </a:r>
            <a:r>
              <a:rPr lang="en-US" dirty="0" smtClean="0"/>
              <a:t> contains a list of vertices such that if vertex </a:t>
            </a:r>
            <a:r>
              <a:rPr lang="en-US" i="1" dirty="0" smtClean="0"/>
              <a:t>u</a:t>
            </a:r>
            <a:r>
              <a:rPr lang="en-US" dirty="0" smtClean="0"/>
              <a:t> is in the list then the edge 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) is in E(G)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V(G</a:t>
            </a:r>
            <a:r>
              <a:rPr lang="en-US" baseline="-25000" dirty="0"/>
              <a:t>1</a:t>
            </a:r>
            <a:r>
              <a:rPr lang="en-US" dirty="0"/>
              <a:t>) = {1, 2, 3, 4, 5} </a:t>
            </a:r>
          </a:p>
          <a:p>
            <a:endParaRPr lang="en-US" dirty="0"/>
          </a:p>
          <a:p>
            <a:r>
              <a:rPr lang="en-US" dirty="0"/>
              <a:t>E(G</a:t>
            </a:r>
            <a:r>
              <a:rPr lang="en-US" baseline="-25000" dirty="0"/>
              <a:t>1</a:t>
            </a:r>
            <a:r>
              <a:rPr lang="en-US" dirty="0"/>
              <a:t>) = {(1, 2), (1, 4), (2, 5),</a:t>
            </a:r>
            <a:br>
              <a:rPr lang="en-US" dirty="0"/>
            </a:br>
            <a:r>
              <a:rPr lang="en-US" dirty="0"/>
              <a:t>                (3, 1), (3, 4), (4, 5)}</a:t>
            </a:r>
          </a:p>
          <a:p>
            <a:endParaRPr lang="en-US" dirty="0"/>
          </a:p>
          <a:p>
            <a:r>
              <a:rPr lang="en-US" dirty="0"/>
              <a:t>Adjacency </a:t>
            </a:r>
            <a:r>
              <a:rPr lang="en-US" dirty="0" smtClean="0"/>
              <a:t>List, AL, of </a:t>
            </a:r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dirty="0" smtClean="0"/>
              <a:t> is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43000"/>
            <a:ext cx="2438400" cy="146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58978" y="3276600"/>
            <a:ext cx="4054315" cy="1661993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i="1" u="sng" dirty="0" smtClean="0"/>
              <a:t>Side Note: </a:t>
            </a:r>
          </a:p>
          <a:p>
            <a:r>
              <a:rPr lang="en-US" sz="1400" i="1" dirty="0" smtClean="0"/>
              <a:t>It would be better if G1 started numbering its</a:t>
            </a:r>
          </a:p>
          <a:p>
            <a:r>
              <a:rPr lang="en-US" sz="1400" i="1" dirty="0" smtClean="0"/>
              <a:t>vertices with 0, not 1</a:t>
            </a:r>
          </a:p>
          <a:p>
            <a:r>
              <a:rPr lang="en-US" sz="1400" i="1" dirty="0" smtClean="0"/>
              <a:t>It lines up better with C++ array indices starting at 0</a:t>
            </a:r>
          </a:p>
          <a:p>
            <a:r>
              <a:rPr lang="en-US" sz="1400" i="1" dirty="0" smtClean="0"/>
              <a:t>As is seen in this example, it is confusing when they</a:t>
            </a:r>
          </a:p>
          <a:p>
            <a:r>
              <a:rPr lang="en-US" sz="1400" i="1" dirty="0" smtClean="0"/>
              <a:t>do not match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all vertices have 1 subtracted from them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3333" y="4423307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5133" y="442330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AL[0]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33333" y="4777756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5133" y="477775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AL[1]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33333" y="5132205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5133" y="513220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AL[2]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33333" y="5486654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5133" y="548665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AL[3]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133333" y="5841103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5133" y="584110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AL[4]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1400033" y="4559773"/>
            <a:ext cx="3476767" cy="1624137"/>
            <a:chOff x="1400033" y="4559773"/>
            <a:chExt cx="3476767" cy="1624137"/>
          </a:xfrm>
        </p:grpSpPr>
        <p:grpSp>
          <p:nvGrpSpPr>
            <p:cNvPr id="104" name="Group 103"/>
            <p:cNvGrpSpPr/>
            <p:nvPr/>
          </p:nvGrpSpPr>
          <p:grpSpPr>
            <a:xfrm>
              <a:off x="2724150" y="4838546"/>
              <a:ext cx="828533" cy="217983"/>
              <a:chOff x="2724150" y="4838546"/>
              <a:chExt cx="828533" cy="217983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2724150" y="4906129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&quot;No&quot; Symbol 64"/>
              <p:cNvSpPr/>
              <p:nvPr/>
            </p:nvSpPr>
            <p:spPr>
              <a:xfrm>
                <a:off x="3400283" y="4838546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048267" y="4559773"/>
              <a:ext cx="828533" cy="217983"/>
              <a:chOff x="4048267" y="4559773"/>
              <a:chExt cx="828533" cy="217983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>
                <a:off x="4048267" y="4627356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&quot;No&quot; Symbol 60"/>
              <p:cNvSpPr/>
              <p:nvPr/>
            </p:nvSpPr>
            <p:spPr>
              <a:xfrm>
                <a:off x="4724400" y="4559773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4048267" y="5215320"/>
              <a:ext cx="828533" cy="217983"/>
              <a:chOff x="4048267" y="5215320"/>
              <a:chExt cx="828533" cy="217983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4048267" y="5282903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&quot;No&quot; Symbol 67"/>
              <p:cNvSpPr/>
              <p:nvPr/>
            </p:nvSpPr>
            <p:spPr>
              <a:xfrm>
                <a:off x="4724400" y="5215320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1400033" y="5965927"/>
              <a:ext cx="828533" cy="217983"/>
              <a:chOff x="1400033" y="5965927"/>
              <a:chExt cx="828533" cy="217983"/>
            </a:xfrm>
          </p:grpSpPr>
          <p:cxnSp>
            <p:nvCxnSpPr>
              <p:cNvPr id="70" name="Straight Arrow Connector 69"/>
              <p:cNvCxnSpPr/>
              <p:nvPr/>
            </p:nvCxnSpPr>
            <p:spPr>
              <a:xfrm>
                <a:off x="1400033" y="6033510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&quot;No&quot; Symbol 70"/>
              <p:cNvSpPr/>
              <p:nvPr/>
            </p:nvSpPr>
            <p:spPr>
              <a:xfrm>
                <a:off x="2076166" y="5965927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2724150" y="5585619"/>
              <a:ext cx="828533" cy="217983"/>
              <a:chOff x="2724150" y="5585619"/>
              <a:chExt cx="828533" cy="217983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2724150" y="5653202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&quot;No&quot; Symbol 73"/>
              <p:cNvSpPr/>
              <p:nvPr/>
            </p:nvSpPr>
            <p:spPr>
              <a:xfrm>
                <a:off x="3400283" y="5585619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1400033" y="4438190"/>
            <a:ext cx="1457467" cy="354449"/>
            <a:chOff x="1400033" y="4438190"/>
            <a:chExt cx="1457467" cy="354449"/>
          </a:xfrm>
        </p:grpSpPr>
        <p:grpSp>
          <p:nvGrpSpPr>
            <p:cNvPr id="26" name="Group 25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8" name="Straight Arrow Connector 27"/>
            <p:cNvCxnSpPr>
              <a:endCxn id="23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209800" y="1219200"/>
            <a:ext cx="5105399" cy="1390973"/>
            <a:chOff x="2209800" y="1219200"/>
            <a:chExt cx="5105399" cy="1390973"/>
          </a:xfrm>
        </p:grpSpPr>
        <p:sp>
          <p:nvSpPr>
            <p:cNvPr id="75" name="Rounded Rectangle 74"/>
            <p:cNvSpPr/>
            <p:nvPr/>
          </p:nvSpPr>
          <p:spPr>
            <a:xfrm>
              <a:off x="2209800" y="2152973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5578806" y="1219200"/>
              <a:ext cx="1736393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724150" y="4446151"/>
            <a:ext cx="1457467" cy="354449"/>
            <a:chOff x="1400033" y="4438190"/>
            <a:chExt cx="1457467" cy="354449"/>
          </a:xfrm>
        </p:grpSpPr>
        <p:grpSp>
          <p:nvGrpSpPr>
            <p:cNvPr id="31" name="Group 30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32" name="Straight Arrow Connector 31"/>
            <p:cNvCxnSpPr>
              <a:endCxn id="33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3163153" y="1639031"/>
            <a:ext cx="4299600" cy="971142"/>
            <a:chOff x="3163153" y="1639031"/>
            <a:chExt cx="4299600" cy="971142"/>
          </a:xfrm>
        </p:grpSpPr>
        <p:sp>
          <p:nvSpPr>
            <p:cNvPr id="78" name="Rounded Rectangle 77"/>
            <p:cNvSpPr/>
            <p:nvPr/>
          </p:nvSpPr>
          <p:spPr>
            <a:xfrm>
              <a:off x="3163153" y="2152973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 rot="2024119">
              <a:off x="5473271" y="1639031"/>
              <a:ext cx="1989482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400033" y="4777755"/>
            <a:ext cx="1457467" cy="354449"/>
            <a:chOff x="1400033" y="4438190"/>
            <a:chExt cx="1457467" cy="354449"/>
          </a:xfrm>
        </p:grpSpPr>
        <p:grpSp>
          <p:nvGrpSpPr>
            <p:cNvPr id="41" name="Group 40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42" name="Straight Arrow Connector 41"/>
            <p:cNvCxnSpPr>
              <a:endCxn id="43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4107407" y="1411083"/>
            <a:ext cx="4050618" cy="1218463"/>
            <a:chOff x="4107407" y="1411083"/>
            <a:chExt cx="4050618" cy="1218463"/>
          </a:xfrm>
        </p:grpSpPr>
        <p:sp>
          <p:nvSpPr>
            <p:cNvPr id="81" name="Rounded Rectangle 80"/>
            <p:cNvSpPr/>
            <p:nvPr/>
          </p:nvSpPr>
          <p:spPr>
            <a:xfrm>
              <a:off x="4107407" y="2172346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 rot="2159935">
              <a:off x="6686389" y="1411083"/>
              <a:ext cx="1471636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400033" y="5147088"/>
            <a:ext cx="1457467" cy="354449"/>
            <a:chOff x="1400033" y="4438190"/>
            <a:chExt cx="1457467" cy="354449"/>
          </a:xfrm>
        </p:grpSpPr>
        <p:grpSp>
          <p:nvGrpSpPr>
            <p:cNvPr id="46" name="Group 45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47" name="Straight Arrow Connector 46"/>
            <p:cNvCxnSpPr>
              <a:endCxn id="48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2287706" y="1234371"/>
            <a:ext cx="3846394" cy="1833002"/>
            <a:chOff x="2287706" y="1234371"/>
            <a:chExt cx="3846394" cy="1833002"/>
          </a:xfrm>
        </p:grpSpPr>
        <p:sp>
          <p:nvSpPr>
            <p:cNvPr id="84" name="Rounded Rectangle 83"/>
            <p:cNvSpPr/>
            <p:nvPr/>
          </p:nvSpPr>
          <p:spPr>
            <a:xfrm>
              <a:off x="2287706" y="2610173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715000" y="1234371"/>
              <a:ext cx="419100" cy="1266519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724150" y="5132736"/>
            <a:ext cx="1457467" cy="354449"/>
            <a:chOff x="1400033" y="4438190"/>
            <a:chExt cx="1457467" cy="354449"/>
          </a:xfrm>
        </p:grpSpPr>
        <p:grpSp>
          <p:nvGrpSpPr>
            <p:cNvPr id="51" name="Group 50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2" name="Straight Arrow Connector 51"/>
            <p:cNvCxnSpPr>
              <a:endCxn id="53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3200400" y="2028519"/>
            <a:ext cx="4114798" cy="1044581"/>
            <a:chOff x="3200400" y="2028519"/>
            <a:chExt cx="4114798" cy="1044581"/>
          </a:xfrm>
        </p:grpSpPr>
        <p:sp>
          <p:nvSpPr>
            <p:cNvPr id="87" name="Rounded Rectangle 86"/>
            <p:cNvSpPr/>
            <p:nvPr/>
          </p:nvSpPr>
          <p:spPr>
            <a:xfrm>
              <a:off x="3200400" y="2615900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5714999" y="2028519"/>
              <a:ext cx="1600199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400033" y="5501537"/>
            <a:ext cx="1457467" cy="354449"/>
            <a:chOff x="1400033" y="4438190"/>
            <a:chExt cx="1457467" cy="354449"/>
          </a:xfrm>
        </p:grpSpPr>
        <p:grpSp>
          <p:nvGrpSpPr>
            <p:cNvPr id="56" name="Group 55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7" name="Straight Arrow Connector 56"/>
            <p:cNvCxnSpPr>
              <a:endCxn id="58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4152900" y="1823288"/>
            <a:ext cx="3939929" cy="1263458"/>
            <a:chOff x="4152900" y="1823288"/>
            <a:chExt cx="3939929" cy="1263458"/>
          </a:xfrm>
        </p:grpSpPr>
        <p:sp>
          <p:nvSpPr>
            <p:cNvPr id="90" name="Rounded Rectangle 89"/>
            <p:cNvSpPr/>
            <p:nvPr/>
          </p:nvSpPr>
          <p:spPr>
            <a:xfrm>
              <a:off x="4152900" y="2629546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 rot="19990608">
              <a:off x="6806599" y="1823288"/>
              <a:ext cx="128623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67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Analysis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above CAN be shown, </a:t>
            </a:r>
            <a:br>
              <a:rPr lang="en-US" dirty="0" smtClean="0"/>
            </a:br>
            <a:r>
              <a:rPr lang="en-US" dirty="0" smtClean="0"/>
              <a:t>but only visual examples have been given so far</a:t>
            </a:r>
          </a:p>
          <a:p>
            <a:endParaRPr lang="en-US" dirty="0" smtClean="0"/>
          </a:p>
          <a:p>
            <a:r>
              <a:rPr lang="en-US" dirty="0" smtClean="0"/>
              <a:t>So this slide is a “look-ahead”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0848" y="1143000"/>
            <a:ext cx="7758752" cy="3733800"/>
            <a:chOff x="470848" y="1143000"/>
            <a:chExt cx="6026340" cy="341821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848" y="1143000"/>
              <a:ext cx="4114800" cy="3418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3138" y="1170317"/>
              <a:ext cx="1924050" cy="339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757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Operations and ADT</a:t>
            </a:r>
          </a:p>
          <a:p>
            <a:pPr lvl="3"/>
            <a:r>
              <a:rPr lang="en-US" dirty="0"/>
              <a:t>Some code for reference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60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ADT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Create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graph</a:t>
            </a:r>
          </a:p>
          <a:p>
            <a:pPr lvl="1"/>
            <a:r>
              <a:rPr lang="en-US" dirty="0" smtClean="0"/>
              <a:t>Add vertex</a:t>
            </a:r>
          </a:p>
          <a:p>
            <a:pPr lvl="1"/>
            <a:r>
              <a:rPr lang="en-US" dirty="0" smtClean="0"/>
              <a:t>Add edge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Clear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graph</a:t>
            </a:r>
          </a:p>
          <a:p>
            <a:pPr lvl="1"/>
            <a:r>
              <a:rPr lang="en-US" dirty="0" smtClean="0"/>
              <a:t>Delete vertex</a:t>
            </a:r>
          </a:p>
          <a:p>
            <a:pPr lvl="1"/>
            <a:r>
              <a:rPr lang="en-US" dirty="0" smtClean="0"/>
              <a:t>Delete edge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Edge Query</a:t>
            </a:r>
          </a:p>
          <a:p>
            <a:pPr lvl="1"/>
            <a:r>
              <a:rPr lang="en-US" dirty="0" smtClean="0"/>
              <a:t>Is the directed edge (u, v) or the undirected edge {u, v} in the graph?</a:t>
            </a:r>
          </a:p>
          <a:p>
            <a:endParaRPr lang="en-US" dirty="0" smtClean="0"/>
          </a:p>
          <a:p>
            <a:r>
              <a:rPr lang="en-US" dirty="0" smtClean="0"/>
              <a:t>Determine if the graph </a:t>
            </a:r>
            <a:r>
              <a:rPr lang="en-US" b="1" dirty="0" smtClean="0">
                <a:solidFill>
                  <a:srgbClr val="FF0000"/>
                </a:solidFill>
              </a:rPr>
              <a:t>Is Empty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Traverse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graph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Print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ADT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08584" y="3210580"/>
            <a:ext cx="5883016" cy="1818620"/>
            <a:chOff x="3108584" y="3210580"/>
            <a:chExt cx="5883016" cy="1818620"/>
          </a:xfrm>
        </p:grpSpPr>
        <p:grpSp>
          <p:nvGrpSpPr>
            <p:cNvPr id="9" name="Group 8"/>
            <p:cNvGrpSpPr/>
            <p:nvPr/>
          </p:nvGrpSpPr>
          <p:grpSpPr>
            <a:xfrm>
              <a:off x="3733800" y="3733800"/>
              <a:ext cx="5257800" cy="1295400"/>
              <a:chOff x="3733800" y="3733800"/>
              <a:chExt cx="5257800" cy="12954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3733800" y="4572000"/>
                <a:ext cx="5105400" cy="457200"/>
              </a:xfrm>
              <a:prstGeom prst="roundRect">
                <a:avLst/>
              </a:prstGeom>
              <a:solidFill>
                <a:schemeClr val="accent1">
                  <a:alpha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817096" y="3733800"/>
                <a:ext cx="3174504" cy="954107"/>
              </a:xfrm>
              <a:prstGeom prst="rect">
                <a:avLst/>
              </a:prstGeom>
              <a:solidFill>
                <a:srgbClr val="FEFEB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Member variable </a:t>
                </a:r>
                <a:r>
                  <a:rPr lang="en-US" sz="1400" b="1" i="1" dirty="0" smtClean="0">
                    <a:solidFill>
                      <a:srgbClr val="FF0000"/>
                    </a:solidFill>
                  </a:rPr>
                  <a:t>graph</a:t>
                </a:r>
                <a:r>
                  <a:rPr lang="en-US" sz="14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400" i="1" dirty="0" smtClean="0"/>
                  <a:t>is a dynamically allocated array of unordered Linked Lists</a:t>
                </a:r>
              </a:p>
              <a:p>
                <a:r>
                  <a:rPr lang="en-US" sz="1400" i="1" dirty="0" smtClean="0"/>
                  <a:t>which is a User Defined Class Type -- described Next Slides</a:t>
                </a:r>
                <a:endParaRPr lang="en-US" sz="1400" i="1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108584" y="3210580"/>
              <a:ext cx="3441204" cy="523220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Once again we are using an already created class data type to make another one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9833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for class </a:t>
            </a:r>
            <a:r>
              <a:rPr lang="en-US" dirty="0" err="1" smtClean="0"/>
              <a:t>GraphType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r>
              <a:rPr lang="en-US" dirty="0" smtClean="0"/>
              <a:t>the member variable: </a:t>
            </a:r>
            <a:r>
              <a:rPr lang="en-US" b="1" dirty="0" smtClean="0"/>
              <a:t>graph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a dynamically allocated array of </a:t>
            </a:r>
            <a:br>
              <a:rPr lang="en-US" dirty="0" smtClean="0"/>
            </a:br>
            <a:r>
              <a:rPr lang="en-US" dirty="0" err="1" smtClean="0"/>
              <a:t>unorderedLinkedLists</a:t>
            </a:r>
            <a:endParaRPr lang="en-US" dirty="0" smtClean="0"/>
          </a:p>
          <a:p>
            <a:pPr lvl="1"/>
            <a:r>
              <a:rPr lang="en-US" dirty="0" smtClean="0"/>
              <a:t>So we need to see what that data type 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5383397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graphType</a:t>
            </a:r>
            <a:r>
              <a:rPr lang="en-US" sz="2000" dirty="0"/>
              <a:t>::</a:t>
            </a:r>
            <a:r>
              <a:rPr lang="en-US" sz="2000" dirty="0" err="1"/>
              <a:t>graphType</a:t>
            </a:r>
            <a:r>
              <a:rPr lang="en-US" sz="2000" dirty="0"/>
              <a:t>(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size)</a:t>
            </a: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maxSize</a:t>
            </a:r>
            <a:r>
              <a:rPr lang="en-US" sz="2000" dirty="0">
                <a:solidFill>
                  <a:prstClr val="black"/>
                </a:solidFill>
              </a:rPr>
              <a:t> = size;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gSize</a:t>
            </a:r>
            <a:r>
              <a:rPr lang="en-US" sz="2000" dirty="0">
                <a:solidFill>
                  <a:prstClr val="black"/>
                </a:solidFill>
              </a:rPr>
              <a:t> = 0;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b="1" dirty="0">
                <a:solidFill>
                  <a:prstClr val="black"/>
                </a:solidFill>
              </a:rPr>
              <a:t>graph</a:t>
            </a:r>
            <a:r>
              <a:rPr lang="en-US" sz="2000" dirty="0">
                <a:solidFill>
                  <a:prstClr val="black"/>
                </a:solidFill>
              </a:rPr>
              <a:t> = 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unorderedLinkedList</a:t>
            </a:r>
            <a:r>
              <a:rPr lang="en-US" sz="2000" b="1" dirty="0">
                <a:solidFill>
                  <a:prstClr val="black"/>
                </a:solidFill>
              </a:rPr>
              <a:t>&lt;</a:t>
            </a:r>
            <a:r>
              <a:rPr lang="en-US" sz="2000" b="1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&gt;[size];</a:t>
            </a:r>
          </a:p>
          <a:p>
            <a:r>
              <a:rPr lang="en-US" sz="2000" dirty="0">
                <a:solidFill>
                  <a:prstClr val="black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40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linkedListType</a:t>
            </a:r>
            <a:r>
              <a:rPr lang="en-US" dirty="0" smtClean="0"/>
              <a:t>&lt;Type&gt;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048000" cy="5059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unordered linked list type will be derived from a more generic </a:t>
            </a:r>
            <a:r>
              <a:rPr lang="en-US" sz="2000" dirty="0" err="1" smtClean="0"/>
              <a:t>linkedListType</a:t>
            </a:r>
            <a:r>
              <a:rPr lang="en-US" sz="2000" dirty="0" smtClean="0"/>
              <a:t> as shown to the right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01262"/>
            <a:ext cx="5386387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unorderedLinkedList</a:t>
            </a:r>
            <a:r>
              <a:rPr lang="en-US" dirty="0"/>
              <a:t>&lt;Type&gt;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14400"/>
            <a:ext cx="4419601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18192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01262"/>
            <a:ext cx="5386387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6" y="2743200"/>
            <a:ext cx="470561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64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43611 0.01018 " pathEditMode="relative" rAng="0" ptsTypes="AA">
                                      <p:cBhvr>
                                        <p:cTn id="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6" y="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unorderedLinkedList</a:t>
            </a:r>
            <a:r>
              <a:rPr lang="en-US" dirty="0"/>
              <a:t>&lt;Type&gt;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14400"/>
            <a:ext cx="4419601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18192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6" y="2743200"/>
            <a:ext cx="470561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0" y="3601725"/>
            <a:ext cx="8839200" cy="2235484"/>
            <a:chOff x="0" y="3601725"/>
            <a:chExt cx="8839200" cy="2235484"/>
          </a:xfrm>
        </p:grpSpPr>
        <p:grpSp>
          <p:nvGrpSpPr>
            <p:cNvPr id="8" name="Group 7"/>
            <p:cNvGrpSpPr/>
            <p:nvPr/>
          </p:nvGrpSpPr>
          <p:grpSpPr>
            <a:xfrm>
              <a:off x="3733800" y="3601725"/>
              <a:ext cx="5105400" cy="2235484"/>
              <a:chOff x="3733800" y="3601725"/>
              <a:chExt cx="5105400" cy="2235484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733800" y="3601725"/>
                <a:ext cx="5105400" cy="1312153"/>
              </a:xfrm>
              <a:prstGeom prst="roundRect">
                <a:avLst/>
              </a:prstGeom>
              <a:solidFill>
                <a:schemeClr val="accent1">
                  <a:alpha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95799" y="4913879"/>
                <a:ext cx="4205547" cy="923330"/>
              </a:xfrm>
              <a:prstGeom prst="rect">
                <a:avLst/>
              </a:prstGeom>
              <a:solidFill>
                <a:srgbClr val="FEFEB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i="1" dirty="0" err="1" smtClean="0"/>
                  <a:t>unorderedLinkedList</a:t>
                </a:r>
                <a:r>
                  <a:rPr lang="en-US" i="1" dirty="0" smtClean="0"/>
                  <a:t>&lt;Type&gt; </a:t>
                </a:r>
              </a:p>
              <a:p>
                <a:r>
                  <a:rPr lang="en-US" i="1" dirty="0" smtClean="0"/>
                  <a:t>overrides/implements </a:t>
                </a:r>
                <a:br>
                  <a:rPr lang="en-US" i="1" dirty="0" smtClean="0"/>
                </a:br>
                <a:r>
                  <a:rPr lang="en-US" i="1" dirty="0" smtClean="0"/>
                  <a:t>these (virtual) functions of the base class</a:t>
                </a:r>
                <a:endParaRPr lang="en-US" i="1" dirty="0"/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0" y="3962400"/>
              <a:ext cx="3733800" cy="951479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70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9 is due -- Today</a:t>
            </a:r>
          </a:p>
          <a:p>
            <a:pPr lvl="1"/>
            <a:r>
              <a:rPr lang="en-US" dirty="0" smtClean="0"/>
              <a:t>Turn it in if you have not already done so</a:t>
            </a:r>
          </a:p>
          <a:p>
            <a:endParaRPr lang="en-US" dirty="0"/>
          </a:p>
          <a:p>
            <a:r>
              <a:rPr lang="en-US" dirty="0" smtClean="0"/>
              <a:t>Graphs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Will see a LOT of earlier material put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node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066800"/>
            <a:ext cx="41148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Typical node structure for linked lists</a:t>
            </a:r>
          </a:p>
          <a:p>
            <a:pPr lvl="1"/>
            <a:r>
              <a:rPr lang="en-US" dirty="0" smtClean="0"/>
              <a:t>similar to previous</a:t>
            </a:r>
          </a:p>
          <a:p>
            <a:pPr lvl="1"/>
            <a:r>
              <a:rPr lang="en-US" dirty="0" smtClean="0"/>
              <a:t>some renaming</a:t>
            </a:r>
          </a:p>
          <a:p>
            <a:pPr lvl="2"/>
            <a:r>
              <a:rPr lang="en-US" dirty="0" smtClean="0"/>
              <a:t>info was data</a:t>
            </a:r>
          </a:p>
          <a:p>
            <a:pPr lvl="2"/>
            <a:r>
              <a:rPr lang="en-US" dirty="0" smtClean="0"/>
              <a:t>*link was *next</a:t>
            </a:r>
          </a:p>
          <a:p>
            <a:pPr lvl="2"/>
            <a:endParaRPr lang="en-US" dirty="0"/>
          </a:p>
          <a:p>
            <a:r>
              <a:rPr lang="en-US" sz="2000" i="1" dirty="0" smtClean="0"/>
              <a:t>Aside: this node is declared as a </a:t>
            </a:r>
            <a:r>
              <a:rPr lang="en-US" sz="2000" i="1" dirty="0" err="1" smtClean="0"/>
              <a:t>struct</a:t>
            </a:r>
            <a:r>
              <a:rPr lang="en-US" sz="2000" i="1" dirty="0" smtClean="0"/>
              <a:t> instead of a class</a:t>
            </a:r>
          </a:p>
          <a:p>
            <a:pPr lvl="1"/>
            <a:r>
              <a:rPr lang="en-US" sz="1800" i="1" dirty="0" smtClean="0"/>
              <a:t>so the constructor is also not there</a:t>
            </a:r>
          </a:p>
          <a:p>
            <a:pPr lvl="1"/>
            <a:r>
              <a:rPr lang="en-US" sz="1800" i="1" dirty="0" smtClean="0"/>
              <a:t>simpler version, but prone to more initialization errors</a:t>
            </a:r>
            <a:endParaRPr lang="en-US" sz="18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14400"/>
            <a:ext cx="4419601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2209800"/>
            <a:ext cx="2843535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 err="1">
                <a:solidFill>
                  <a:srgbClr val="0000FF"/>
                </a:solidFill>
              </a:rPr>
              <a:t>struct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nodeType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Type info;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nodeType</a:t>
            </a:r>
            <a:r>
              <a:rPr lang="en-US" sz="2000" dirty="0">
                <a:solidFill>
                  <a:prstClr val="black"/>
                </a:solidFill>
              </a:rPr>
              <a:t>&lt;Type&gt; *link;</a:t>
            </a:r>
          </a:p>
          <a:p>
            <a:r>
              <a:rPr lang="en-US" sz="2000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999" y="1524000"/>
            <a:ext cx="1523999" cy="461665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1999" y="1985665"/>
            <a:ext cx="1066801" cy="2163127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5998" y="1985665"/>
            <a:ext cx="228602" cy="224135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9295" y="1524000"/>
            <a:ext cx="1066801" cy="685800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5999" y="1509069"/>
            <a:ext cx="2386336" cy="700731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4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14400"/>
            <a:ext cx="4419601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066800"/>
            <a:ext cx="4114800" cy="1219199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Default constructor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978" y="2284862"/>
            <a:ext cx="4495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 err="1">
                <a:solidFill>
                  <a:prstClr val="black"/>
                </a:solidFill>
              </a:rPr>
              <a:t>linkedListType</a:t>
            </a:r>
            <a:r>
              <a:rPr lang="en-US" sz="2000" dirty="0">
                <a:solidFill>
                  <a:prstClr val="black"/>
                </a:solidFill>
              </a:rPr>
              <a:t>&lt;Type&gt;::</a:t>
            </a:r>
            <a:r>
              <a:rPr lang="en-US" sz="2000" dirty="0" err="1">
                <a:solidFill>
                  <a:prstClr val="black"/>
                </a:solidFill>
              </a:rPr>
              <a:t>linkedListType</a:t>
            </a:r>
            <a:r>
              <a:rPr lang="en-US" sz="2000" dirty="0" smtClean="0">
                <a:solidFill>
                  <a:prstClr val="black"/>
                </a:solidFill>
              </a:rPr>
              <a:t>()</a:t>
            </a:r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    first </a:t>
            </a:r>
            <a:r>
              <a:rPr lang="en-US" sz="2000" dirty="0">
                <a:solidFill>
                  <a:prstClr val="black"/>
                </a:solidFill>
              </a:rPr>
              <a:t>= NULL;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    last </a:t>
            </a:r>
            <a:r>
              <a:rPr lang="en-US" sz="2000" dirty="0">
                <a:solidFill>
                  <a:prstClr val="black"/>
                </a:solidFill>
              </a:rPr>
              <a:t>= NULL;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    count </a:t>
            </a:r>
            <a:r>
              <a:rPr lang="en-US" sz="2000" dirty="0">
                <a:solidFill>
                  <a:prstClr val="black"/>
                </a:solidFill>
              </a:rPr>
              <a:t>= 0;</a:t>
            </a:r>
          </a:p>
          <a:p>
            <a:r>
              <a:rPr lang="en-US" sz="20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439" y="5304537"/>
            <a:ext cx="1523999" cy="261610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0000FF"/>
                </a:solidFill>
              </a:rPr>
              <a:t>  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668439" y="4531631"/>
            <a:ext cx="3945339" cy="1040880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68438" y="4532769"/>
            <a:ext cx="998562" cy="771768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56951" y="4531631"/>
            <a:ext cx="961027" cy="1040880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68893" y="2286000"/>
            <a:ext cx="949085" cy="3018537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2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3914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print() function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4713722"/>
            <a:ext cx="1295401" cy="157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828799"/>
            <a:ext cx="6629400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void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linkedListType</a:t>
            </a:r>
            <a:r>
              <a:rPr lang="en-US" sz="2000" dirty="0">
                <a:solidFill>
                  <a:prstClr val="black"/>
                </a:solidFill>
              </a:rPr>
              <a:t>&lt;Type&gt;::print() </a:t>
            </a:r>
            <a:r>
              <a:rPr lang="en-US" sz="2000" dirty="0" err="1">
                <a:solidFill>
                  <a:srgbClr val="0000FF"/>
                </a:solidFill>
              </a:rPr>
              <a:t>const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nodeType</a:t>
            </a:r>
            <a:r>
              <a:rPr lang="en-US" sz="2000" dirty="0">
                <a:solidFill>
                  <a:prstClr val="black"/>
                </a:solidFill>
              </a:rPr>
              <a:t>&lt;Type&gt; *current; </a:t>
            </a:r>
            <a:r>
              <a:rPr lang="en-US" sz="2000" dirty="0">
                <a:solidFill>
                  <a:srgbClr val="008000"/>
                </a:solidFill>
              </a:rPr>
              <a:t>//pointer to traverse the list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current = first</a:t>
            </a:r>
            <a:r>
              <a:rPr lang="en-US" sz="2000" dirty="0" smtClean="0">
                <a:solidFill>
                  <a:prstClr val="black"/>
                </a:solidFill>
              </a:rPr>
              <a:t>;                     </a:t>
            </a:r>
            <a:r>
              <a:rPr lang="en-US" sz="2000" dirty="0">
                <a:solidFill>
                  <a:srgbClr val="008000"/>
                </a:solidFill>
              </a:rPr>
              <a:t>//set current point to the first node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prstClr val="black"/>
                </a:solidFill>
              </a:rPr>
              <a:t> (current != NULL) </a:t>
            </a:r>
            <a:r>
              <a:rPr lang="en-US" sz="2000" dirty="0" smtClean="0">
                <a:solidFill>
                  <a:prstClr val="black"/>
                </a:solidFill>
              </a:rPr>
              <a:t> 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en-US" sz="2000" dirty="0">
                <a:solidFill>
                  <a:srgbClr val="008000"/>
                </a:solidFill>
              </a:rPr>
              <a:t>while more data to print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cout</a:t>
            </a:r>
            <a:r>
              <a:rPr lang="en-US" sz="2000" dirty="0">
                <a:solidFill>
                  <a:prstClr val="black"/>
                </a:solidFill>
              </a:rPr>
              <a:t> &lt;&lt; current-&gt;info &lt;&lt; </a:t>
            </a:r>
            <a:r>
              <a:rPr lang="en-US" sz="2000" dirty="0">
                <a:solidFill>
                  <a:srgbClr val="A31515"/>
                </a:solidFill>
              </a:rPr>
              <a:t>" "</a:t>
            </a:r>
            <a:r>
              <a:rPr lang="en-US" sz="2000" dirty="0">
                <a:solidFill>
                  <a:prstClr val="black"/>
                </a:solidFill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current = current-&gt;link;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}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} 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en-US" sz="2000" dirty="0">
                <a:solidFill>
                  <a:srgbClr val="008000"/>
                </a:solidFill>
              </a:rPr>
              <a:t>end print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440" y="5304536"/>
            <a:ext cx="579460" cy="138499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" dirty="0" smtClean="0">
                <a:solidFill>
                  <a:srgbClr val="0000FF"/>
                </a:solidFill>
              </a:rPr>
              <a:t>  </a:t>
            </a:r>
            <a:endParaRPr lang="en-US" sz="3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03147" y="5306674"/>
            <a:ext cx="7145453" cy="136361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23900" y="5052071"/>
            <a:ext cx="499281" cy="254603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8895" y="5304536"/>
            <a:ext cx="1050305" cy="138499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8894" y="1828799"/>
            <a:ext cx="1050306" cy="3475738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3914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back() function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828799"/>
            <a:ext cx="662940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>
                <a:solidFill>
                  <a:prstClr val="black"/>
                </a:solidFill>
              </a:rPr>
              <a:t>Type </a:t>
            </a:r>
            <a:r>
              <a:rPr lang="en-US" sz="2000" dirty="0" err="1">
                <a:solidFill>
                  <a:prstClr val="black"/>
                </a:solidFill>
              </a:rPr>
              <a:t>linkedListType</a:t>
            </a:r>
            <a:r>
              <a:rPr lang="en-US" sz="2000" dirty="0">
                <a:solidFill>
                  <a:prstClr val="black"/>
                </a:solidFill>
              </a:rPr>
              <a:t>&lt;Type&gt;::back() </a:t>
            </a:r>
            <a:r>
              <a:rPr lang="en-US" sz="2000" dirty="0" err="1">
                <a:solidFill>
                  <a:srgbClr val="0000FF"/>
                </a:solidFill>
              </a:rPr>
              <a:t>const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assert(last != NULL);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prstClr val="black"/>
                </a:solidFill>
              </a:rPr>
              <a:t> last-&gt;info; </a:t>
            </a:r>
            <a:r>
              <a:rPr lang="en-US" sz="2000" dirty="0">
                <a:solidFill>
                  <a:srgbClr val="008000"/>
                </a:solidFill>
              </a:rPr>
              <a:t>//return the info of the last node</a:t>
            </a:r>
          </a:p>
          <a:p>
            <a:r>
              <a:rPr lang="en-US" sz="2000" dirty="0">
                <a:solidFill>
                  <a:prstClr val="black"/>
                </a:solidFill>
              </a:rPr>
              <a:t>}</a:t>
            </a:r>
            <a:r>
              <a:rPr lang="en-US" sz="2000" dirty="0">
                <a:solidFill>
                  <a:srgbClr val="008000"/>
                </a:solidFill>
              </a:rPr>
              <a:t>//end back</a:t>
            </a:r>
          </a:p>
        </p:txBody>
      </p:sp>
    </p:spTree>
    <p:extLst>
      <p:ext uri="{BB962C8B-B14F-4D97-AF65-F5344CB8AC3E}">
        <p14:creationId xmlns:p14="http://schemas.microsoft.com/office/powerpoint/2010/main" val="452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3914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search function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00806" y="1676400"/>
            <a:ext cx="7181193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 err="1">
                <a:solidFill>
                  <a:srgbClr val="0000FF"/>
                </a:solidFill>
              </a:rPr>
              <a:t>bool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unorderedLinkedList</a:t>
            </a:r>
            <a:r>
              <a:rPr lang="en-US" sz="2000" dirty="0">
                <a:solidFill>
                  <a:prstClr val="black"/>
                </a:solidFill>
              </a:rPr>
              <a:t>&lt;Type&gt;::</a:t>
            </a:r>
          </a:p>
          <a:p>
            <a:r>
              <a:rPr lang="en-US" sz="2000" dirty="0">
                <a:solidFill>
                  <a:prstClr val="black"/>
                </a:solidFill>
              </a:rPr>
              <a:t>search(</a:t>
            </a:r>
            <a:r>
              <a:rPr lang="en-US" sz="2000" dirty="0" err="1">
                <a:solidFill>
                  <a:srgbClr val="0000FF"/>
                </a:solidFill>
              </a:rPr>
              <a:t>const</a:t>
            </a:r>
            <a:r>
              <a:rPr lang="en-US" sz="2000" dirty="0">
                <a:solidFill>
                  <a:prstClr val="black"/>
                </a:solidFill>
              </a:rPr>
              <a:t> Type&amp; </a:t>
            </a:r>
            <a:r>
              <a:rPr lang="en-US" sz="2000" dirty="0" err="1">
                <a:solidFill>
                  <a:prstClr val="black"/>
                </a:solidFill>
              </a:rPr>
              <a:t>searchItem</a:t>
            </a:r>
            <a:r>
              <a:rPr lang="en-US" sz="2000" dirty="0">
                <a:solidFill>
                  <a:prstClr val="black"/>
                </a:solidFill>
              </a:rPr>
              <a:t>) </a:t>
            </a:r>
            <a:r>
              <a:rPr lang="en-US" sz="2000" dirty="0" err="1">
                <a:solidFill>
                  <a:srgbClr val="0000FF"/>
                </a:solidFill>
              </a:rPr>
              <a:t>const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nodeType</a:t>
            </a:r>
            <a:r>
              <a:rPr lang="en-US" sz="2000" dirty="0">
                <a:solidFill>
                  <a:prstClr val="black"/>
                </a:solidFill>
              </a:rPr>
              <a:t>&lt;Type&gt; *current; </a:t>
            </a:r>
            <a:r>
              <a:rPr lang="en-US" sz="2000" dirty="0">
                <a:solidFill>
                  <a:srgbClr val="008000"/>
                </a:solidFill>
              </a:rPr>
              <a:t>//pointer to traverse the list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srgbClr val="0000FF"/>
                </a:solidFill>
              </a:rPr>
              <a:t>bool</a:t>
            </a:r>
            <a:r>
              <a:rPr lang="en-US" sz="2000" dirty="0">
                <a:solidFill>
                  <a:prstClr val="black"/>
                </a:solidFill>
              </a:rPr>
              <a:t> found = </a:t>
            </a:r>
            <a:r>
              <a:rPr lang="en-US" sz="2000" dirty="0">
                <a:solidFill>
                  <a:srgbClr val="0000FF"/>
                </a:solidFill>
              </a:rPr>
              <a:t>false</a:t>
            </a:r>
            <a:r>
              <a:rPr lang="en-US" sz="2000" dirty="0">
                <a:solidFill>
                  <a:prstClr val="black"/>
                </a:solidFill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current = first; </a:t>
            </a:r>
            <a:r>
              <a:rPr lang="en-US" sz="2000" dirty="0">
                <a:solidFill>
                  <a:srgbClr val="008000"/>
                </a:solidFill>
              </a:rPr>
              <a:t>//set current to point to the </a:t>
            </a:r>
            <a:r>
              <a:rPr lang="en-US" sz="2000" dirty="0" smtClean="0">
                <a:solidFill>
                  <a:srgbClr val="008000"/>
                </a:solidFill>
              </a:rPr>
              <a:t>first node </a:t>
            </a:r>
            <a:r>
              <a:rPr lang="en-US" sz="2000" dirty="0">
                <a:solidFill>
                  <a:srgbClr val="008000"/>
                </a:solidFill>
              </a:rPr>
              <a:t>in the list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prstClr val="black"/>
                </a:solidFill>
              </a:rPr>
              <a:t> (current != NULL &amp;&amp; !found) </a:t>
            </a:r>
            <a:r>
              <a:rPr lang="en-US" sz="2000" dirty="0">
                <a:solidFill>
                  <a:srgbClr val="008000"/>
                </a:solidFill>
              </a:rPr>
              <a:t>//search the list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>
                <a:solidFill>
                  <a:prstClr val="black"/>
                </a:solidFill>
              </a:rPr>
              <a:t> (current-&gt;info == </a:t>
            </a:r>
            <a:r>
              <a:rPr lang="en-US" sz="2000" dirty="0" err="1">
                <a:solidFill>
                  <a:prstClr val="black"/>
                </a:solidFill>
              </a:rPr>
              <a:t>searchItem</a:t>
            </a:r>
            <a:r>
              <a:rPr lang="en-US" sz="2000" dirty="0">
                <a:solidFill>
                  <a:prstClr val="black"/>
                </a:solidFill>
              </a:rPr>
              <a:t>) </a:t>
            </a:r>
            <a:r>
              <a:rPr lang="en-US" sz="2000" dirty="0" smtClean="0">
                <a:solidFill>
                  <a:prstClr val="black"/>
                </a:solidFill>
              </a:rPr>
              <a:t>   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en-US" sz="2000" dirty="0" err="1">
                <a:solidFill>
                  <a:srgbClr val="008000"/>
                </a:solidFill>
              </a:rPr>
              <a:t>searchItem</a:t>
            </a:r>
            <a:r>
              <a:rPr lang="en-US" sz="2000" dirty="0">
                <a:solidFill>
                  <a:srgbClr val="008000"/>
                </a:solidFill>
              </a:rPr>
              <a:t> is found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   found = </a:t>
            </a:r>
            <a:r>
              <a:rPr lang="en-US" sz="2000" dirty="0">
                <a:solidFill>
                  <a:srgbClr val="0000FF"/>
                </a:solidFill>
              </a:rPr>
              <a:t>true</a:t>
            </a:r>
            <a:r>
              <a:rPr lang="en-US" sz="2000" dirty="0">
                <a:solidFill>
                  <a:prstClr val="black"/>
                </a:solidFill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else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   current = current-&gt;link; </a:t>
            </a:r>
            <a:r>
              <a:rPr lang="en-US" sz="2000" dirty="0">
                <a:solidFill>
                  <a:srgbClr val="008000"/>
                </a:solidFill>
              </a:rPr>
              <a:t>//make current point </a:t>
            </a:r>
            <a:r>
              <a:rPr lang="en-US" sz="2000" dirty="0" smtClean="0">
                <a:solidFill>
                  <a:srgbClr val="008000"/>
                </a:solidFill>
              </a:rPr>
              <a:t>to the </a:t>
            </a:r>
            <a:r>
              <a:rPr lang="en-US" sz="2000" dirty="0">
                <a:solidFill>
                  <a:srgbClr val="008000"/>
                </a:solidFill>
              </a:rPr>
              <a:t>next node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prstClr val="black"/>
                </a:solidFill>
              </a:rPr>
              <a:t> found;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}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en-US" sz="2000" dirty="0">
                <a:solidFill>
                  <a:srgbClr val="008000"/>
                </a:solidFill>
              </a:rPr>
              <a:t>end search</a:t>
            </a:r>
          </a:p>
        </p:txBody>
      </p:sp>
    </p:spTree>
    <p:extLst>
      <p:ext uri="{BB962C8B-B14F-4D97-AF65-F5344CB8AC3E}">
        <p14:creationId xmlns:p14="http://schemas.microsoft.com/office/powerpoint/2010/main" val="33667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</a:t>
            </a:r>
            <a:r>
              <a:rPr lang="en-US" dirty="0" err="1" smtClean="0"/>
              <a:t>insertLast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insertLast</a:t>
            </a:r>
            <a:r>
              <a:rPr lang="en-US" dirty="0" smtClean="0"/>
              <a:t> function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686800" cy="51706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template</a:t>
            </a:r>
            <a:r>
              <a:rPr lang="en-US" sz="1600" dirty="0">
                <a:solidFill>
                  <a:prstClr val="black"/>
                </a:solidFill>
              </a:rPr>
              <a:t> &lt;</a:t>
            </a:r>
            <a:r>
              <a:rPr lang="en-US" sz="1600" dirty="0">
                <a:solidFill>
                  <a:srgbClr val="0000FF"/>
                </a:solidFill>
              </a:rPr>
              <a:t>class</a:t>
            </a:r>
            <a:r>
              <a:rPr lang="en-US" sz="16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unorderedLinkedList</a:t>
            </a:r>
            <a:r>
              <a:rPr lang="en-US" sz="1600" dirty="0">
                <a:solidFill>
                  <a:prstClr val="black"/>
                </a:solidFill>
              </a:rPr>
              <a:t>&lt;Type&gt;::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const</a:t>
            </a:r>
            <a:r>
              <a:rPr lang="en-US" sz="1600" dirty="0">
                <a:solidFill>
                  <a:prstClr val="black"/>
                </a:solidFill>
              </a:rPr>
              <a:t> Type&amp; </a:t>
            </a:r>
            <a:r>
              <a:rPr lang="en-US" sz="1600" dirty="0" err="1">
                <a:solidFill>
                  <a:prstClr val="black"/>
                </a:solidFill>
              </a:rPr>
              <a:t>newItem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nodeType</a:t>
            </a:r>
            <a:r>
              <a:rPr lang="en-US" sz="1600" dirty="0">
                <a:solidFill>
                  <a:prstClr val="black"/>
                </a:solidFill>
              </a:rPr>
              <a:t>&lt;Type&gt; *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 smtClean="0">
                <a:solidFill>
                  <a:prstClr val="black"/>
                </a:solidFill>
              </a:rPr>
              <a:t>     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pointer to create the new node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 = </a:t>
            </a:r>
            <a:r>
              <a:rPr lang="en-US" sz="1600" dirty="0">
                <a:solidFill>
                  <a:srgbClr val="0000FF"/>
                </a:solidFill>
              </a:rPr>
              <a:t>new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nodeType</a:t>
            </a:r>
            <a:r>
              <a:rPr lang="en-US" sz="1600" dirty="0">
                <a:solidFill>
                  <a:prstClr val="black"/>
                </a:solidFill>
              </a:rPr>
              <a:t>&lt;Type&gt;; </a:t>
            </a:r>
            <a:r>
              <a:rPr lang="en-US" sz="1600" dirty="0" smtClean="0">
                <a:solidFill>
                  <a:prstClr val="black"/>
                </a:solidFill>
              </a:rPr>
              <a:t>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create the new node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-&gt;info = </a:t>
            </a:r>
            <a:r>
              <a:rPr lang="en-US" sz="1600" dirty="0" err="1">
                <a:solidFill>
                  <a:prstClr val="black"/>
                </a:solidFill>
              </a:rPr>
              <a:t>newItem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 smtClean="0">
                <a:solidFill>
                  <a:prstClr val="black"/>
                </a:solidFill>
              </a:rPr>
              <a:t>      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store the new item in the node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-&gt;link = NULL; </a:t>
            </a:r>
            <a:r>
              <a:rPr lang="en-US" sz="1600" dirty="0" smtClean="0">
                <a:solidFill>
                  <a:prstClr val="black"/>
                </a:solidFill>
              </a:rPr>
              <a:t>        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set the link field of </a:t>
            </a:r>
            <a:r>
              <a:rPr lang="en-US" sz="1600" dirty="0" err="1">
                <a:solidFill>
                  <a:srgbClr val="008000"/>
                </a:solidFill>
              </a:rPr>
              <a:t>newNode</a:t>
            </a:r>
            <a:r>
              <a:rPr lang="en-US" sz="1600" dirty="0">
                <a:solidFill>
                  <a:srgbClr val="008000"/>
                </a:solidFill>
              </a:rPr>
              <a:t> to NULL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(first == NULL) </a:t>
            </a:r>
            <a:r>
              <a:rPr lang="en-US" sz="1600" dirty="0" smtClean="0">
                <a:solidFill>
                  <a:prstClr val="black"/>
                </a:solidFill>
              </a:rPr>
              <a:t>                 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if the list is empty, </a:t>
            </a:r>
            <a:r>
              <a:rPr lang="en-US" sz="1600" dirty="0" err="1">
                <a:solidFill>
                  <a:srgbClr val="008000"/>
                </a:solidFill>
              </a:rPr>
              <a:t>newNode</a:t>
            </a:r>
            <a:r>
              <a:rPr lang="en-US" sz="1600" dirty="0">
                <a:solidFill>
                  <a:srgbClr val="008000"/>
                </a:solidFill>
              </a:rPr>
              <a:t> </a:t>
            </a:r>
            <a:r>
              <a:rPr lang="en-US" sz="1600" dirty="0" smtClean="0">
                <a:solidFill>
                  <a:srgbClr val="008000"/>
                </a:solidFill>
              </a:rPr>
              <a:t>is both </a:t>
            </a:r>
            <a:r>
              <a:rPr lang="en-US" sz="1600" dirty="0">
                <a:solidFill>
                  <a:srgbClr val="008000"/>
                </a:solidFill>
              </a:rPr>
              <a:t>the first and last node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first =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last =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count</a:t>
            </a:r>
            <a:r>
              <a:rPr lang="en-US" sz="1600" dirty="0" smtClean="0">
                <a:solidFill>
                  <a:prstClr val="black"/>
                </a:solidFill>
              </a:rPr>
              <a:t>++;</a:t>
            </a:r>
            <a:endParaRPr lang="en-US" sz="1600" dirty="0">
              <a:solidFill>
                <a:srgbClr val="008000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}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else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the list is not empty, insert </a:t>
            </a:r>
            <a:r>
              <a:rPr lang="en-US" sz="1600" dirty="0" err="1">
                <a:solidFill>
                  <a:srgbClr val="008000"/>
                </a:solidFill>
              </a:rPr>
              <a:t>newNode</a:t>
            </a:r>
            <a:r>
              <a:rPr lang="en-US" sz="1600" dirty="0">
                <a:solidFill>
                  <a:srgbClr val="008000"/>
                </a:solidFill>
              </a:rPr>
              <a:t> after last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last-&gt;link =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 smtClean="0">
                <a:solidFill>
                  <a:prstClr val="black"/>
                </a:solidFill>
              </a:rPr>
              <a:t>;    </a:t>
            </a:r>
            <a:r>
              <a:rPr lang="en-US" sz="1600" dirty="0">
                <a:solidFill>
                  <a:srgbClr val="008000"/>
                </a:solidFill>
              </a:rPr>
              <a:t>//insert </a:t>
            </a:r>
            <a:r>
              <a:rPr lang="en-US" sz="1600" dirty="0" err="1">
                <a:solidFill>
                  <a:srgbClr val="008000"/>
                </a:solidFill>
              </a:rPr>
              <a:t>newNode</a:t>
            </a:r>
            <a:r>
              <a:rPr lang="en-US" sz="1600" dirty="0">
                <a:solidFill>
                  <a:srgbClr val="008000"/>
                </a:solidFill>
              </a:rPr>
              <a:t> after last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last =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 smtClean="0">
                <a:solidFill>
                  <a:prstClr val="black"/>
                </a:solidFill>
              </a:rPr>
              <a:t>;              </a:t>
            </a:r>
            <a:r>
              <a:rPr lang="en-US" sz="1600" dirty="0">
                <a:solidFill>
                  <a:srgbClr val="008000"/>
                </a:solidFill>
              </a:rPr>
              <a:t>//make last point to the </a:t>
            </a:r>
            <a:r>
              <a:rPr lang="en-US" sz="1600" dirty="0" smtClean="0">
                <a:solidFill>
                  <a:srgbClr val="008000"/>
                </a:solidFill>
              </a:rPr>
              <a:t>actual last </a:t>
            </a:r>
            <a:r>
              <a:rPr lang="en-US" sz="1600" dirty="0">
                <a:solidFill>
                  <a:srgbClr val="008000"/>
                </a:solidFill>
              </a:rPr>
              <a:t>node in the list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count</a:t>
            </a:r>
            <a:r>
              <a:rPr lang="en-US" sz="1600" dirty="0" smtClean="0">
                <a:solidFill>
                  <a:prstClr val="black"/>
                </a:solidFill>
              </a:rPr>
              <a:t>++;</a:t>
            </a:r>
            <a:endParaRPr lang="en-US" sz="1600" dirty="0">
              <a:solidFill>
                <a:srgbClr val="008000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}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}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end </a:t>
            </a:r>
            <a:r>
              <a:rPr lang="en-US" sz="1600" dirty="0" err="1">
                <a:solidFill>
                  <a:srgbClr val="008000"/>
                </a:solidFill>
              </a:rPr>
              <a:t>insertLast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19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</a:t>
            </a:r>
            <a:r>
              <a:rPr lang="en-US" dirty="0" err="1" smtClean="0"/>
              <a:t>deleteNode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851356"/>
            <a:ext cx="4667250" cy="56938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template</a:t>
            </a:r>
            <a:r>
              <a:rPr lang="en-US" sz="1400" dirty="0">
                <a:solidFill>
                  <a:prstClr val="black"/>
                </a:solidFill>
              </a:rPr>
              <a:t> &lt;</a:t>
            </a:r>
            <a:r>
              <a:rPr lang="en-US" sz="1400" dirty="0">
                <a:solidFill>
                  <a:srgbClr val="0000FF"/>
                </a:solidFill>
              </a:rPr>
              <a:t>class</a:t>
            </a:r>
            <a:r>
              <a:rPr lang="en-US" sz="14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void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unorderedLinkedList</a:t>
            </a:r>
            <a:r>
              <a:rPr lang="en-US" sz="1400" dirty="0">
                <a:solidFill>
                  <a:prstClr val="black"/>
                </a:solidFill>
              </a:rPr>
              <a:t>&lt;Type</a:t>
            </a:r>
            <a:r>
              <a:rPr lang="en-US" sz="1400" dirty="0" smtClean="0">
                <a:solidFill>
                  <a:prstClr val="black"/>
                </a:solidFill>
              </a:rPr>
              <a:t>&gt;::</a:t>
            </a:r>
          </a:p>
          <a:p>
            <a:r>
              <a:rPr lang="en-US" sz="1400" dirty="0" err="1" smtClean="0">
                <a:solidFill>
                  <a:prstClr val="black"/>
                </a:solidFill>
              </a:rPr>
              <a:t>deleteNode</a:t>
            </a:r>
            <a:r>
              <a:rPr lang="en-US" sz="1400" dirty="0" smtClean="0">
                <a:solidFill>
                  <a:prstClr val="black"/>
                </a:solidFill>
              </a:rPr>
              <a:t>(</a:t>
            </a:r>
            <a:r>
              <a:rPr lang="en-US" sz="1400" dirty="0" err="1" smtClean="0">
                <a:solidFill>
                  <a:srgbClr val="0000FF"/>
                </a:solidFill>
              </a:rPr>
              <a:t>const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Type&amp; </a:t>
            </a:r>
            <a:r>
              <a:rPr lang="en-US" sz="1400" dirty="0" err="1">
                <a:solidFill>
                  <a:prstClr val="black"/>
                </a:solidFill>
              </a:rPr>
              <a:t>deleteItem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r>
              <a:rPr lang="en-US" sz="1400" dirty="0">
                <a:solidFill>
                  <a:prstClr val="black"/>
                </a:solidFill>
              </a:rPr>
              <a:t>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 err="1">
                <a:solidFill>
                  <a:prstClr val="black"/>
                </a:solidFill>
              </a:rPr>
              <a:t>nodeType</a:t>
            </a:r>
            <a:r>
              <a:rPr lang="en-US" sz="1400" dirty="0">
                <a:solidFill>
                  <a:prstClr val="black"/>
                </a:solidFill>
              </a:rPr>
              <a:t>&lt;Type&gt; *current; </a:t>
            </a:r>
            <a:r>
              <a:rPr lang="en-US" sz="1400" dirty="0">
                <a:solidFill>
                  <a:srgbClr val="008000"/>
                </a:solidFill>
              </a:rPr>
              <a:t>//pointer to traverse the list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 err="1">
                <a:solidFill>
                  <a:prstClr val="black"/>
                </a:solidFill>
              </a:rPr>
              <a:t>nodeType</a:t>
            </a:r>
            <a:r>
              <a:rPr lang="en-US" sz="1400" dirty="0">
                <a:solidFill>
                  <a:prstClr val="black"/>
                </a:solidFill>
              </a:rPr>
              <a:t>&lt;Type&gt; *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; </a:t>
            </a:r>
            <a:r>
              <a:rPr lang="en-US" sz="1400" dirty="0">
                <a:solidFill>
                  <a:srgbClr val="008000"/>
                </a:solidFill>
              </a:rPr>
              <a:t>//pointer just before current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 err="1">
                <a:solidFill>
                  <a:srgbClr val="0000FF"/>
                </a:solidFill>
              </a:rPr>
              <a:t>bool</a:t>
            </a:r>
            <a:r>
              <a:rPr lang="en-US" sz="1400" dirty="0">
                <a:solidFill>
                  <a:prstClr val="black"/>
                </a:solidFill>
              </a:rPr>
              <a:t> found;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(first == NULL) </a:t>
            </a:r>
            <a:r>
              <a:rPr lang="en-US" sz="1400" dirty="0">
                <a:solidFill>
                  <a:srgbClr val="008000"/>
                </a:solidFill>
              </a:rPr>
              <a:t>//Case 1; the list is empty.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</a:t>
            </a:r>
            <a:r>
              <a:rPr lang="en-US" sz="1400" dirty="0" err="1">
                <a:solidFill>
                  <a:prstClr val="black"/>
                </a:solidFill>
              </a:rPr>
              <a:t>cout</a:t>
            </a:r>
            <a:r>
              <a:rPr lang="en-US" sz="1400" dirty="0">
                <a:solidFill>
                  <a:prstClr val="black"/>
                </a:solidFill>
              </a:rPr>
              <a:t> &lt;&lt; </a:t>
            </a:r>
            <a:r>
              <a:rPr lang="en-US" sz="1400" dirty="0">
                <a:solidFill>
                  <a:srgbClr val="A31515"/>
                </a:solidFill>
              </a:rPr>
              <a:t>"Cannot delete from an empty list."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&lt;&lt; </a:t>
            </a:r>
            <a:r>
              <a:rPr lang="en-US" sz="1400" dirty="0" err="1">
                <a:solidFill>
                  <a:prstClr val="black"/>
                </a:solidFill>
              </a:rPr>
              <a:t>endl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>
                <a:solidFill>
                  <a:srgbClr val="0000FF"/>
                </a:solidFill>
              </a:rPr>
              <a:t>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(first-&gt;info == </a:t>
            </a:r>
            <a:r>
              <a:rPr lang="en-US" sz="1400" dirty="0" err="1">
                <a:solidFill>
                  <a:prstClr val="black"/>
                </a:solidFill>
              </a:rPr>
              <a:t>deleteItem</a:t>
            </a:r>
            <a:r>
              <a:rPr lang="en-US" sz="1400" dirty="0">
                <a:solidFill>
                  <a:prstClr val="black"/>
                </a:solidFill>
              </a:rPr>
              <a:t>) </a:t>
            </a:r>
            <a:r>
              <a:rPr lang="en-US" sz="1400" dirty="0">
                <a:solidFill>
                  <a:srgbClr val="008000"/>
                </a:solidFill>
              </a:rPr>
              <a:t>//Case 2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current = first;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first = first-&gt;link;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count--;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(first == NULL) </a:t>
            </a:r>
            <a:r>
              <a:rPr lang="en-US" sz="1400" dirty="0">
                <a:solidFill>
                  <a:srgbClr val="008000"/>
                </a:solidFill>
              </a:rPr>
              <a:t>//the list has only one node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last = NULL;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>
                <a:solidFill>
                  <a:srgbClr val="0000FF"/>
                </a:solidFill>
              </a:rPr>
              <a:t>delete</a:t>
            </a:r>
            <a:r>
              <a:rPr lang="en-US" sz="1400" dirty="0">
                <a:solidFill>
                  <a:prstClr val="black"/>
                </a:solidFill>
              </a:rPr>
              <a:t> current;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</a:t>
            </a:r>
            <a:r>
              <a:rPr lang="en-US" sz="1400" dirty="0" smtClean="0">
                <a:solidFill>
                  <a:prstClr val="black"/>
                </a:solidFill>
              </a:rPr>
              <a:t>}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else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8000"/>
                </a:solidFill>
              </a:rPr>
              <a:t>//search the list for the node with the given info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found = </a:t>
            </a:r>
            <a:r>
              <a:rPr lang="en-US" sz="1400" dirty="0">
                <a:solidFill>
                  <a:srgbClr val="0000FF"/>
                </a:solidFill>
              </a:rPr>
              <a:t>false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 = first; </a:t>
            </a:r>
            <a:r>
              <a:rPr lang="en-US" sz="1400" dirty="0">
                <a:solidFill>
                  <a:srgbClr val="008000"/>
                </a:solidFill>
              </a:rPr>
              <a:t>//set </a:t>
            </a:r>
            <a:r>
              <a:rPr lang="en-US" sz="1400" dirty="0" err="1">
                <a:solidFill>
                  <a:srgbClr val="008000"/>
                </a:solidFill>
              </a:rPr>
              <a:t>trailCurrent</a:t>
            </a:r>
            <a:r>
              <a:rPr lang="en-US" sz="1400" dirty="0">
                <a:solidFill>
                  <a:srgbClr val="008000"/>
                </a:solidFill>
              </a:rPr>
              <a:t> to </a:t>
            </a:r>
            <a:r>
              <a:rPr lang="en-US" sz="1400" dirty="0" err="1" smtClean="0">
                <a:solidFill>
                  <a:srgbClr val="008000"/>
                </a:solidFill>
              </a:rPr>
              <a:t>pnt</a:t>
            </a:r>
            <a:r>
              <a:rPr lang="en-US" sz="1400" dirty="0" smtClean="0">
                <a:solidFill>
                  <a:srgbClr val="008000"/>
                </a:solidFill>
              </a:rPr>
              <a:t> to 1st  </a:t>
            </a:r>
            <a:r>
              <a:rPr lang="en-US" sz="1400" dirty="0">
                <a:solidFill>
                  <a:srgbClr val="008000"/>
                </a:solidFill>
              </a:rPr>
              <a:t>node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current = first-&gt;link; </a:t>
            </a:r>
            <a:r>
              <a:rPr lang="en-US" sz="1400" dirty="0">
                <a:solidFill>
                  <a:srgbClr val="008000"/>
                </a:solidFill>
              </a:rPr>
              <a:t>//set current to </a:t>
            </a:r>
            <a:r>
              <a:rPr lang="en-US" sz="1400" dirty="0" err="1" smtClean="0">
                <a:solidFill>
                  <a:srgbClr val="008000"/>
                </a:solidFill>
              </a:rPr>
              <a:t>pnt</a:t>
            </a:r>
            <a:r>
              <a:rPr lang="en-US" sz="1400" dirty="0" smtClean="0">
                <a:solidFill>
                  <a:srgbClr val="008000"/>
                </a:solidFill>
              </a:rPr>
              <a:t> to the 2nd node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05350" y="1066800"/>
            <a:ext cx="434340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         while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(current != NULL &amp;&amp; !found)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(current-&gt;info != </a:t>
            </a:r>
            <a:r>
              <a:rPr lang="en-US" sz="1400" dirty="0" err="1">
                <a:solidFill>
                  <a:prstClr val="black"/>
                </a:solidFill>
              </a:rPr>
              <a:t>deleteItem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 = current;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current = current-&gt; link;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>
                <a:solidFill>
                  <a:srgbClr val="0000FF"/>
                </a:solidFill>
              </a:rPr>
              <a:t>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found = </a:t>
            </a:r>
            <a:r>
              <a:rPr lang="en-US" sz="1400" dirty="0">
                <a:solidFill>
                  <a:srgbClr val="0000FF"/>
                </a:solidFill>
              </a:rPr>
              <a:t>true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}</a:t>
            </a:r>
            <a:r>
              <a:rPr lang="en-US" sz="14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(found) </a:t>
            </a:r>
            <a:r>
              <a:rPr lang="en-US" sz="1400" dirty="0">
                <a:solidFill>
                  <a:srgbClr val="008000"/>
                </a:solidFill>
              </a:rPr>
              <a:t>//Case 3; if found, delete the node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-&gt;link = current-&gt;link;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count--;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(last == current) </a:t>
            </a:r>
            <a:r>
              <a:rPr lang="en-US" sz="1400" dirty="0">
                <a:solidFill>
                  <a:srgbClr val="008000"/>
                </a:solidFill>
              </a:rPr>
              <a:t>//node to be deleted was the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</a:t>
            </a:r>
            <a:r>
              <a:rPr lang="en-US" sz="1400" dirty="0">
                <a:solidFill>
                  <a:srgbClr val="008000"/>
                </a:solidFill>
              </a:rPr>
              <a:t>//last node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last = 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; </a:t>
            </a:r>
            <a:r>
              <a:rPr lang="en-US" sz="1400" dirty="0">
                <a:solidFill>
                  <a:srgbClr val="008000"/>
                </a:solidFill>
              </a:rPr>
              <a:t>//update the value of last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>
                <a:solidFill>
                  <a:srgbClr val="0000FF"/>
                </a:solidFill>
              </a:rPr>
              <a:t>delete</a:t>
            </a:r>
            <a:r>
              <a:rPr lang="en-US" sz="1400" dirty="0">
                <a:solidFill>
                  <a:prstClr val="black"/>
                </a:solidFill>
              </a:rPr>
              <a:t> current; </a:t>
            </a:r>
            <a:r>
              <a:rPr lang="en-US" sz="1400" dirty="0">
                <a:solidFill>
                  <a:srgbClr val="008000"/>
                </a:solidFill>
              </a:rPr>
              <a:t>//delete the node from the list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}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>
                <a:solidFill>
                  <a:srgbClr val="0000FF"/>
                </a:solidFill>
              </a:rPr>
              <a:t>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 err="1">
                <a:solidFill>
                  <a:prstClr val="black"/>
                </a:solidFill>
              </a:rPr>
              <a:t>cout</a:t>
            </a:r>
            <a:r>
              <a:rPr lang="en-US" sz="1400" dirty="0">
                <a:solidFill>
                  <a:prstClr val="black"/>
                </a:solidFill>
              </a:rPr>
              <a:t> &lt;&lt; </a:t>
            </a:r>
            <a:r>
              <a:rPr lang="en-US" sz="1400" dirty="0">
                <a:solidFill>
                  <a:srgbClr val="A31515"/>
                </a:solidFill>
              </a:rPr>
              <a:t>"The item to be deleted is not in "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&lt;&lt; </a:t>
            </a:r>
            <a:r>
              <a:rPr lang="en-US" sz="1400" dirty="0">
                <a:solidFill>
                  <a:srgbClr val="A31515"/>
                </a:solidFill>
              </a:rPr>
              <a:t>"the list."</a:t>
            </a:r>
            <a:r>
              <a:rPr lang="en-US" sz="1400" dirty="0">
                <a:solidFill>
                  <a:prstClr val="black"/>
                </a:solidFill>
              </a:rPr>
              <a:t> &lt;&lt; </a:t>
            </a:r>
            <a:r>
              <a:rPr lang="en-US" sz="1400" dirty="0" err="1">
                <a:solidFill>
                  <a:prstClr val="black"/>
                </a:solidFill>
              </a:rPr>
              <a:t>endl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}</a:t>
            </a:r>
            <a:r>
              <a:rPr lang="en-US" sz="1400" dirty="0">
                <a:solidFill>
                  <a:srgbClr val="008000"/>
                </a:solidFill>
              </a:rPr>
              <a:t>//end 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}</a:t>
            </a:r>
            <a:r>
              <a:rPr lang="en-US" sz="1400" dirty="0">
                <a:solidFill>
                  <a:srgbClr val="008000"/>
                </a:solidFill>
              </a:rPr>
              <a:t>//end 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}</a:t>
            </a:r>
            <a:r>
              <a:rPr lang="en-US" sz="1400" dirty="0">
                <a:solidFill>
                  <a:srgbClr val="008000"/>
                </a:solidFill>
              </a:rPr>
              <a:t>//end </a:t>
            </a:r>
            <a:r>
              <a:rPr lang="en-US" sz="1400" dirty="0" err="1">
                <a:solidFill>
                  <a:srgbClr val="008000"/>
                </a:solidFill>
              </a:rPr>
              <a:t>deleteNode</a:t>
            </a:r>
            <a:endParaRPr lang="en-US" sz="1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class </a:t>
            </a:r>
            <a:r>
              <a:rPr lang="en-US" dirty="0" err="1" smtClean="0"/>
              <a:t>graphType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1292423"/>
            <a:ext cx="3200400" cy="1069777"/>
            <a:chOff x="3733800" y="4264223"/>
            <a:chExt cx="3200400" cy="1069777"/>
          </a:xfrm>
        </p:grpSpPr>
        <p:sp>
          <p:nvSpPr>
            <p:cNvPr id="7" name="Rounded Rectangle 6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Already saw the constructor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5919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class </a:t>
            </a:r>
            <a:r>
              <a:rPr lang="en-US" dirty="0" err="1" smtClean="0"/>
              <a:t>graphType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1292423"/>
            <a:ext cx="3200400" cy="1069777"/>
            <a:chOff x="3733800" y="4264223"/>
            <a:chExt cx="3200400" cy="1069777"/>
          </a:xfrm>
        </p:grpSpPr>
        <p:sp>
          <p:nvSpPr>
            <p:cNvPr id="7" name="Rounded Rectangle 6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Already saw the constructor</a:t>
              </a:r>
              <a:endParaRPr lang="en-US" sz="1400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9113" y="3806754"/>
            <a:ext cx="3200400" cy="1069777"/>
            <a:chOff x="3733800" y="4264223"/>
            <a:chExt cx="3200400" cy="1069777"/>
          </a:xfrm>
        </p:grpSpPr>
        <p:sp>
          <p:nvSpPr>
            <p:cNvPr id="10" name="Rounded Rectangle 9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How do we create a graph?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4242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9113" y="2286000"/>
            <a:ext cx="3200400" cy="1219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99513" y="2279176"/>
            <a:ext cx="2514600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Local Variables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266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Questions?</a:t>
            </a:r>
          </a:p>
          <a:p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5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4564" y="3276600"/>
            <a:ext cx="4201236" cy="7345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15654" y="2976349"/>
            <a:ext cx="2514600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As the comments say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1660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4564" y="3810000"/>
            <a:ext cx="4201236" cy="234018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70161" y="2856980"/>
            <a:ext cx="2819400" cy="95410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Ask the user for a filename to read stuff from</a:t>
            </a:r>
          </a:p>
          <a:p>
            <a:endParaRPr lang="en-US" sz="1400" i="1" dirty="0"/>
          </a:p>
          <a:p>
            <a:r>
              <a:rPr lang="en-US" sz="1400" i="1" dirty="0" smtClean="0"/>
              <a:t>If unable to tell the user and return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417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2841048"/>
            <a:ext cx="4572000" cy="35935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62669" y="2533271"/>
            <a:ext cx="3276600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Read the number of vertices from the file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5950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3048000"/>
            <a:ext cx="4572000" cy="50492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599" y="2841048"/>
            <a:ext cx="1943669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For each vertex do stuff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6093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3581400"/>
            <a:ext cx="4572000" cy="4297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598" y="3427511"/>
            <a:ext cx="1943669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Get the vertex index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883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3796842"/>
            <a:ext cx="4572000" cy="470357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28900" y="3427511"/>
            <a:ext cx="2210367" cy="116955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Get the first vertex </a:t>
            </a:r>
            <a:br>
              <a:rPr lang="en-US" sz="1400" i="1" dirty="0" smtClean="0"/>
            </a:br>
            <a:r>
              <a:rPr lang="en-US" sz="1400" i="1" dirty="0" smtClean="0"/>
              <a:t>that the current one is connected to</a:t>
            </a:r>
          </a:p>
          <a:p>
            <a:r>
              <a:rPr lang="en-US" sz="1400" i="1" dirty="0"/>
              <a:t>i.e. the first vertex that is</a:t>
            </a:r>
          </a:p>
          <a:p>
            <a:r>
              <a:rPr lang="en-US" sz="1400" i="1" dirty="0"/>
              <a:t>adjacent to the </a:t>
            </a:r>
            <a:r>
              <a:rPr lang="en-US" sz="1400" i="1" dirty="0" smtClean="0"/>
              <a:t>current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1324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4011142"/>
            <a:ext cx="4572000" cy="124665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28900" y="3427511"/>
            <a:ext cx="2210367" cy="95410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While the adjacent </a:t>
            </a:r>
            <a:r>
              <a:rPr lang="en-US" sz="1400" i="1" dirty="0" err="1" smtClean="0"/>
              <a:t>vertx’s</a:t>
            </a:r>
            <a:r>
              <a:rPr lang="en-US" sz="1400" i="1" dirty="0" smtClean="0"/>
              <a:t> index is NOT -999</a:t>
            </a:r>
          </a:p>
          <a:p>
            <a:r>
              <a:rPr lang="en-US" sz="1400" i="1" dirty="0" smtClean="0"/>
              <a:t>Save it to the list </a:t>
            </a:r>
          </a:p>
          <a:p>
            <a:r>
              <a:rPr lang="en-US" sz="1400" i="1" dirty="0" smtClean="0"/>
              <a:t>and read the next one</a:t>
            </a:r>
          </a:p>
        </p:txBody>
      </p:sp>
    </p:spTree>
    <p:extLst>
      <p:ext uri="{BB962C8B-B14F-4D97-AF65-F5344CB8AC3E}">
        <p14:creationId xmlns:p14="http://schemas.microsoft.com/office/powerpoint/2010/main" val="2314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5486400"/>
            <a:ext cx="457200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28900" y="4968294"/>
            <a:ext cx="2210367" cy="52322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Close the file when done</a:t>
            </a:r>
          </a:p>
          <a:p>
            <a:r>
              <a:rPr lang="en-US" sz="1400" i="1" dirty="0" smtClean="0"/>
              <a:t>reading from it</a:t>
            </a:r>
          </a:p>
        </p:txBody>
      </p:sp>
    </p:spTree>
    <p:extLst>
      <p:ext uri="{BB962C8B-B14F-4D97-AF65-F5344CB8AC3E}">
        <p14:creationId xmlns:p14="http://schemas.microsoft.com/office/powerpoint/2010/main" val="3520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0994453">
            <a:off x="2604734" y="2235614"/>
            <a:ext cx="4913493" cy="64633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Any Questions so far?</a:t>
            </a:r>
          </a:p>
        </p:txBody>
      </p:sp>
    </p:spTree>
    <p:extLst>
      <p:ext uri="{BB962C8B-B14F-4D97-AF65-F5344CB8AC3E}">
        <p14:creationId xmlns:p14="http://schemas.microsoft.com/office/powerpoint/2010/main" val="33901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Activity: ICA 340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/>
          </a:bodyPr>
          <a:lstStyle/>
          <a:p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021160"/>
            <a:ext cx="3657600" cy="86177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Create a text file that </a:t>
            </a:r>
            <a:r>
              <a:rPr lang="en-US" sz="1600" dirty="0" smtClean="0"/>
              <a:t>is </a:t>
            </a:r>
            <a:r>
              <a:rPr lang="en-US" sz="1600" dirty="0"/>
              <a:t>formatted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to </a:t>
            </a:r>
            <a:r>
              <a:rPr lang="en-US" sz="1600" dirty="0"/>
              <a:t>work with the </a:t>
            </a:r>
            <a:r>
              <a:rPr lang="en-US" sz="1600" dirty="0" smtClean="0"/>
              <a:t>below code </a:t>
            </a:r>
          </a:p>
          <a:p>
            <a:r>
              <a:rPr lang="en-US" sz="1600" i="1" dirty="0" smtClean="0"/>
              <a:t>File should represent the graph shown</a:t>
            </a:r>
            <a:endParaRPr lang="en-US" sz="1600" i="1" dirty="0"/>
          </a:p>
        </p:txBody>
      </p:sp>
      <p:sp>
        <p:nvSpPr>
          <p:cNvPr id="8" name="Rectangle 7"/>
          <p:cNvSpPr/>
          <p:nvPr/>
        </p:nvSpPr>
        <p:spPr>
          <a:xfrm>
            <a:off x="4876800" y="1205482"/>
            <a:ext cx="3048000" cy="1651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36569"/>
            <a:ext cx="2133600" cy="138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9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Königsberg</a:t>
            </a:r>
            <a:r>
              <a:rPr lang="en-US" dirty="0" smtClean="0"/>
              <a:t>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02704"/>
            <a:ext cx="8229600" cy="222345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river </a:t>
            </a:r>
            <a:r>
              <a:rPr lang="en-US" dirty="0" err="1" smtClean="0"/>
              <a:t>Pregel</a:t>
            </a:r>
            <a:r>
              <a:rPr lang="en-US" dirty="0" smtClean="0"/>
              <a:t> flows around the island </a:t>
            </a:r>
            <a:r>
              <a:rPr lang="en-US" dirty="0" err="1" smtClean="0"/>
              <a:t>Kneiphof</a:t>
            </a:r>
            <a:r>
              <a:rPr lang="en-US" dirty="0" smtClean="0"/>
              <a:t> and then divides in two</a:t>
            </a:r>
          </a:p>
          <a:p>
            <a:endParaRPr lang="en-US" dirty="0"/>
          </a:p>
          <a:p>
            <a:r>
              <a:rPr lang="en-US" dirty="0" smtClean="0"/>
              <a:t>The river has 4 land areas: A, B, C, and D</a:t>
            </a:r>
          </a:p>
          <a:p>
            <a:r>
              <a:rPr lang="en-US" dirty="0" smtClean="0"/>
              <a:t>There are 7 bridges: a, b, c, d, e, f, g</a:t>
            </a:r>
          </a:p>
          <a:p>
            <a:endParaRPr lang="en-US" dirty="0"/>
          </a:p>
          <a:p>
            <a:r>
              <a:rPr lang="en-US" dirty="0" smtClean="0"/>
              <a:t>Question: </a:t>
            </a:r>
            <a:r>
              <a:rPr lang="en-US" b="1" dirty="0" smtClean="0"/>
              <a:t>Is it possible to walk across all the bridges exactly once</a:t>
            </a:r>
            <a:br>
              <a:rPr lang="en-US" b="1" dirty="0" smtClean="0"/>
            </a:br>
            <a:r>
              <a:rPr lang="en-US" b="1" dirty="0" smtClean="0"/>
              <a:t>such that you start and end on the same land area ?</a:t>
            </a:r>
            <a:endParaRPr lang="en-US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398" y="914400"/>
            <a:ext cx="4675691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21060135">
            <a:off x="5654889" y="5814123"/>
            <a:ext cx="325281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Pause for student answer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87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class </a:t>
            </a:r>
            <a:r>
              <a:rPr lang="en-US" dirty="0" err="1" smtClean="0"/>
              <a:t>graphType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8406" y="3806754"/>
            <a:ext cx="3200400" cy="1069777"/>
            <a:chOff x="3733800" y="4264223"/>
            <a:chExt cx="3200400" cy="1069777"/>
          </a:xfrm>
        </p:grpSpPr>
        <p:sp>
          <p:nvSpPr>
            <p:cNvPr id="7" name="Rounded Rectangle 6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Just saw this… so…</a:t>
              </a:r>
              <a:endParaRPr lang="en-US" sz="1400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8406" y="5553133"/>
            <a:ext cx="3200400" cy="1069777"/>
            <a:chOff x="3733800" y="4264223"/>
            <a:chExt cx="3200400" cy="1069777"/>
          </a:xfrm>
        </p:grpSpPr>
        <p:sp>
          <p:nvSpPr>
            <p:cNvPr id="10" name="Rounded Rectangle 9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How do we print a graph?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7802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printGraph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printGraph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849565"/>
            <a:ext cx="48768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void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graphType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dirty="0" err="1">
                <a:solidFill>
                  <a:prstClr val="black"/>
                </a:solidFill>
              </a:rPr>
              <a:t>printGraph</a:t>
            </a:r>
            <a:r>
              <a:rPr lang="en-US" dirty="0">
                <a:solidFill>
                  <a:prstClr val="black"/>
                </a:solidFill>
              </a:rPr>
              <a:t>() </a:t>
            </a:r>
            <a:r>
              <a:rPr lang="en-US" dirty="0" err="1">
                <a:solidFill>
                  <a:srgbClr val="0000FF"/>
                </a:solidFill>
              </a:rPr>
              <a:t>const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index = 0; index &lt; </a:t>
            </a:r>
            <a:r>
              <a:rPr lang="en-US" dirty="0" err="1">
                <a:solidFill>
                  <a:prstClr val="black"/>
                </a:solidFill>
              </a:rPr>
              <a:t>gSize</a:t>
            </a:r>
            <a:r>
              <a:rPr lang="en-US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dirty="0">
                <a:solidFill>
                  <a:prstClr val="black"/>
                </a:solidFill>
              </a:rPr>
              <a:t>   {</a:t>
            </a:r>
          </a:p>
          <a:p>
            <a:r>
              <a:rPr lang="en-US" dirty="0">
                <a:solidFill>
                  <a:prstClr val="black"/>
                </a:solidFill>
              </a:rPr>
              <a:t>      </a:t>
            </a:r>
            <a:r>
              <a:rPr lang="en-US" dirty="0" err="1">
                <a:solidFill>
                  <a:prstClr val="black"/>
                </a:solidFill>
              </a:rPr>
              <a:t>cout</a:t>
            </a:r>
            <a:r>
              <a:rPr lang="en-US" dirty="0">
                <a:solidFill>
                  <a:prstClr val="black"/>
                </a:solidFill>
              </a:rPr>
              <a:t> &lt;&lt; index &lt;&lt; </a:t>
            </a:r>
            <a:r>
              <a:rPr lang="en-US" dirty="0">
                <a:solidFill>
                  <a:srgbClr val="A31515"/>
                </a:solidFill>
              </a:rPr>
              <a:t>" "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</a:rPr>
              <a:t>      graph[index].print();</a:t>
            </a:r>
          </a:p>
          <a:p>
            <a:r>
              <a:rPr lang="en-US" dirty="0">
                <a:solidFill>
                  <a:prstClr val="black"/>
                </a:solidFill>
              </a:rPr>
              <a:t>      </a:t>
            </a:r>
            <a:r>
              <a:rPr lang="en-US" dirty="0" err="1">
                <a:solidFill>
                  <a:prstClr val="black"/>
                </a:solidFill>
              </a:rPr>
              <a:t>cout</a:t>
            </a:r>
            <a:r>
              <a:rPr lang="en-US" dirty="0">
                <a:solidFill>
                  <a:prstClr val="black"/>
                </a:solidFill>
              </a:rPr>
              <a:t> &lt;&lt; </a:t>
            </a:r>
            <a:r>
              <a:rPr lang="en-US" dirty="0" err="1">
                <a:solidFill>
                  <a:prstClr val="black"/>
                </a:solidFill>
              </a:rPr>
              <a:t>endl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</a:rPr>
              <a:t>   }</a:t>
            </a:r>
          </a:p>
          <a:p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dirty="0" err="1">
                <a:solidFill>
                  <a:prstClr val="black"/>
                </a:solidFill>
              </a:rPr>
              <a:t>cout</a:t>
            </a:r>
            <a:r>
              <a:rPr lang="en-US" dirty="0">
                <a:solidFill>
                  <a:prstClr val="black"/>
                </a:solidFill>
              </a:rPr>
              <a:t> &lt;&lt; </a:t>
            </a:r>
            <a:r>
              <a:rPr lang="en-US" dirty="0" err="1">
                <a:solidFill>
                  <a:prstClr val="black"/>
                </a:solidFill>
              </a:rPr>
              <a:t>endl</a:t>
            </a:r>
            <a:r>
              <a:rPr lang="en-US" dirty="0" smtClean="0">
                <a:solidFill>
                  <a:prstClr val="black"/>
                </a:solidFill>
              </a:rPr>
              <a:t>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} </a:t>
            </a:r>
            <a:r>
              <a:rPr lang="en-US" dirty="0">
                <a:solidFill>
                  <a:srgbClr val="008000"/>
                </a:solidFill>
              </a:rPr>
              <a:t>//end </a:t>
            </a:r>
            <a:r>
              <a:rPr lang="en-US" dirty="0" err="1">
                <a:solidFill>
                  <a:srgbClr val="008000"/>
                </a:solidFill>
              </a:rPr>
              <a:t>printGraph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class </a:t>
            </a:r>
            <a:r>
              <a:rPr lang="en-US" dirty="0" err="1" smtClean="0"/>
              <a:t>graphType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2012" y="5553133"/>
            <a:ext cx="3425588" cy="1069777"/>
            <a:chOff x="3733800" y="4264223"/>
            <a:chExt cx="3425588" cy="1069777"/>
          </a:xfrm>
        </p:grpSpPr>
        <p:sp>
          <p:nvSpPr>
            <p:cNvPr id="7" name="Rounded Rectangle 6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4264223"/>
              <a:ext cx="2739788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This was rather straightforward…</a:t>
              </a:r>
              <a:endParaRPr lang="en-US" sz="1400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10608" y="2723329"/>
            <a:ext cx="4623792" cy="1069777"/>
            <a:chOff x="3733800" y="4264223"/>
            <a:chExt cx="4623792" cy="1069777"/>
          </a:xfrm>
        </p:grpSpPr>
        <p:sp>
          <p:nvSpPr>
            <p:cNvPr id="10" name="Rounded Rectangle 9"/>
            <p:cNvSpPr/>
            <p:nvPr/>
          </p:nvSpPr>
          <p:spPr>
            <a:xfrm>
              <a:off x="3733800" y="4572000"/>
              <a:ext cx="4623792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What is this?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568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Traversal: Visualize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33400"/>
          </a:xfrm>
        </p:spPr>
        <p:txBody>
          <a:bodyPr/>
          <a:lstStyle/>
          <a:p>
            <a:r>
              <a:rPr lang="en-US" dirty="0" smtClean="0"/>
              <a:t>Visually it goes like this</a:t>
            </a:r>
            <a:endParaRPr lang="en-US" dirty="0"/>
          </a:p>
        </p:txBody>
      </p:sp>
      <p:pic>
        <p:nvPicPr>
          <p:cNvPr id="6146" name="Picture 2" descr="http://notes.komputerwiz.net:8000/w/images/thumb/d/d6/Depth-First_Search_Example.png/350px-Depth-First_Search_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8200"/>
            <a:ext cx="30956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89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Traversal: Visualize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"/>
          </a:xfrm>
        </p:spPr>
        <p:txBody>
          <a:bodyPr/>
          <a:lstStyle/>
          <a:p>
            <a:r>
              <a:rPr lang="en-US" dirty="0" smtClean="0"/>
              <a:t>Visually it goes like this</a:t>
            </a:r>
            <a:endParaRPr lang="en-US" dirty="0"/>
          </a:p>
        </p:txBody>
      </p:sp>
      <p:pic>
        <p:nvPicPr>
          <p:cNvPr id="8194" name="Picture 2" descr="http://homepages.ius.edu/rwisman/C455/html/notes/Chapter22/ch22-4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502368"/>
            <a:ext cx="2430184" cy="148572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93332" y="2988095"/>
            <a:ext cx="1348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with A</a:t>
            </a: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4343400" y="1502369"/>
            <a:ext cx="3079302" cy="2116667"/>
            <a:chOff x="3581400" y="1465156"/>
            <a:chExt cx="3079302" cy="2116667"/>
          </a:xfrm>
        </p:grpSpPr>
        <p:pic>
          <p:nvPicPr>
            <p:cNvPr id="8196" name="Picture 4" descr="http://homepages.ius.edu/rwisman/C455/html/notes/Chapter22/ch22-45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6970" y="1465156"/>
              <a:ext cx="2502429" cy="1514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095668" y="2997048"/>
              <a:ext cx="25650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Discovered [</a:t>
              </a:r>
              <a:r>
                <a:rPr lang="en-US" sz="1600" b="1" dirty="0" smtClean="0"/>
                <a:t> B, C</a:t>
              </a:r>
              <a:r>
                <a:rPr lang="en-US" sz="1600" dirty="0" smtClean="0"/>
                <a:t> ]</a:t>
              </a:r>
            </a:p>
            <a:p>
              <a:pPr algn="ctr"/>
              <a:r>
                <a:rPr lang="en-US" sz="1600" dirty="0" smtClean="0"/>
                <a:t>Explore B</a:t>
              </a:r>
              <a:endParaRPr lang="en-US" sz="1600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3581400" y="2176824"/>
              <a:ext cx="3810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52600" y="3295895"/>
            <a:ext cx="2982649" cy="2676234"/>
            <a:chOff x="990600" y="3258682"/>
            <a:chExt cx="2982649" cy="2676234"/>
          </a:xfrm>
        </p:grpSpPr>
        <p:pic>
          <p:nvPicPr>
            <p:cNvPr id="8198" name="Picture 6" descr="http://homepages.ius.edu/rwisman/C455/html/notes/Chapter22/ch22-46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3735755"/>
              <a:ext cx="2430185" cy="15790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061197" y="5350141"/>
              <a:ext cx="22889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Discovered [</a:t>
              </a:r>
              <a:r>
                <a:rPr lang="en-US" sz="1600" b="1" dirty="0" smtClean="0"/>
                <a:t> </a:t>
              </a:r>
              <a:r>
                <a:rPr lang="en-US" sz="1600" dirty="0" smtClean="0"/>
                <a:t>C, </a:t>
              </a:r>
              <a:r>
                <a:rPr lang="en-US" sz="1600" b="1" dirty="0" smtClean="0"/>
                <a:t>D, E</a:t>
              </a:r>
              <a:r>
                <a:rPr lang="en-US" sz="1600" dirty="0" smtClean="0"/>
                <a:t> ]</a:t>
              </a:r>
            </a:p>
            <a:p>
              <a:pPr algn="ctr"/>
              <a:r>
                <a:rPr lang="en-US" sz="1600" dirty="0" smtClean="0"/>
                <a:t>Explore C</a:t>
              </a:r>
              <a:endParaRPr lang="en-US" sz="1600" dirty="0"/>
            </a:p>
          </p:txBody>
        </p:sp>
        <p:sp>
          <p:nvSpPr>
            <p:cNvPr id="14" name="Right Arrow 13"/>
            <p:cNvSpPr/>
            <p:nvPr/>
          </p:nvSpPr>
          <p:spPr>
            <a:xfrm rot="9156173">
              <a:off x="3592249" y="3258682"/>
              <a:ext cx="3810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365096" y="3810214"/>
            <a:ext cx="3045846" cy="2126563"/>
            <a:chOff x="3603096" y="3773001"/>
            <a:chExt cx="3045846" cy="2126563"/>
          </a:xfrm>
        </p:grpSpPr>
        <p:pic>
          <p:nvPicPr>
            <p:cNvPr id="8200" name="Picture 8" descr="http://homepages.ius.edu/rwisman/C455/html/notes/Chapter22/ch22-47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6971" y="3773001"/>
              <a:ext cx="2502429" cy="1549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107425" y="5314789"/>
              <a:ext cx="25415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Discovered [</a:t>
              </a:r>
              <a:r>
                <a:rPr lang="en-US" sz="1600" b="1" dirty="0" smtClean="0"/>
                <a:t> </a:t>
              </a:r>
              <a:r>
                <a:rPr lang="en-US" sz="1600" dirty="0" smtClean="0"/>
                <a:t>D, E,</a:t>
              </a:r>
              <a:r>
                <a:rPr lang="en-US" sz="1600" b="1" dirty="0" smtClean="0"/>
                <a:t> F, G</a:t>
              </a:r>
              <a:r>
                <a:rPr lang="en-US" sz="1600" dirty="0" smtClean="0"/>
                <a:t> ]</a:t>
              </a:r>
            </a:p>
            <a:p>
              <a:pPr algn="ctr"/>
              <a:r>
                <a:rPr lang="en-US" sz="1600" dirty="0" smtClean="0"/>
                <a:t>Explore D</a:t>
              </a:r>
              <a:endParaRPr lang="en-US" sz="1600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603096" y="4479553"/>
              <a:ext cx="3810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533900" y="838200"/>
            <a:ext cx="3619500" cy="52322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This being a binary tree is just a coincidence. </a:t>
            </a:r>
          </a:p>
          <a:p>
            <a:r>
              <a:rPr lang="en-US" sz="1400" i="1" dirty="0" smtClean="0"/>
              <a:t>The graph does NOT have to be a tree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1476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each vertex v in the </a:t>
            </a:r>
            <a:r>
              <a:rPr lang="en-US" dirty="0" smtClean="0"/>
              <a:t>graph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v is not </a:t>
            </a:r>
            <a:r>
              <a:rPr lang="en-US" dirty="0" smtClean="0"/>
              <a:t>visited</a:t>
            </a:r>
            <a:endParaRPr lang="en-US" dirty="0"/>
          </a:p>
          <a:p>
            <a:pPr lvl="2"/>
            <a:r>
              <a:rPr lang="en-US" dirty="0" smtClean="0"/>
              <a:t>add </a:t>
            </a:r>
            <a:r>
              <a:rPr lang="en-US" dirty="0"/>
              <a:t>v to the </a:t>
            </a:r>
            <a:r>
              <a:rPr lang="en-US" dirty="0" smtClean="0"/>
              <a:t>queue</a:t>
            </a:r>
            <a:endParaRPr lang="en-US" i="1" dirty="0"/>
          </a:p>
          <a:p>
            <a:pPr lvl="2"/>
            <a:r>
              <a:rPr lang="en-US" dirty="0" smtClean="0"/>
              <a:t>Mark </a:t>
            </a:r>
            <a:r>
              <a:rPr lang="en-US" dirty="0"/>
              <a:t>v as visited</a:t>
            </a:r>
          </a:p>
          <a:p>
            <a:pPr lvl="2"/>
            <a:r>
              <a:rPr lang="en-US" dirty="0" smtClean="0"/>
              <a:t>while </a:t>
            </a:r>
            <a:r>
              <a:rPr lang="en-US" dirty="0"/>
              <a:t>the queue is not empty</a:t>
            </a:r>
          </a:p>
          <a:p>
            <a:pPr lvl="3"/>
            <a:r>
              <a:rPr lang="en-US" dirty="0" smtClean="0"/>
              <a:t>Remove </a:t>
            </a:r>
            <a:r>
              <a:rPr lang="en-US" dirty="0"/>
              <a:t>vertex u from the queue</a:t>
            </a:r>
          </a:p>
          <a:p>
            <a:pPr lvl="3"/>
            <a:r>
              <a:rPr lang="en-US" dirty="0" smtClean="0"/>
              <a:t>Retrieve </a:t>
            </a:r>
            <a:r>
              <a:rPr lang="en-US" dirty="0"/>
              <a:t>the vertices adjacent to </a:t>
            </a:r>
            <a:r>
              <a:rPr lang="en-US" dirty="0" smtClean="0"/>
              <a:t>u</a:t>
            </a:r>
          </a:p>
          <a:p>
            <a:pPr lvl="3"/>
            <a:r>
              <a:rPr lang="en-US" dirty="0" smtClean="0"/>
              <a:t>for </a:t>
            </a:r>
            <a:r>
              <a:rPr lang="en-US" dirty="0"/>
              <a:t>each vertex w that is adjacent to u</a:t>
            </a:r>
          </a:p>
          <a:p>
            <a:pPr lvl="4"/>
            <a:r>
              <a:rPr lang="en-US" dirty="0"/>
              <a:t>if w is not visited</a:t>
            </a:r>
          </a:p>
          <a:p>
            <a:pPr lvl="5"/>
            <a:r>
              <a:rPr lang="en-US" dirty="0" smtClean="0"/>
              <a:t>Add </a:t>
            </a:r>
            <a:r>
              <a:rPr lang="en-US" dirty="0"/>
              <a:t>w to the queue</a:t>
            </a:r>
          </a:p>
          <a:p>
            <a:pPr lvl="5"/>
            <a:r>
              <a:rPr lang="en-US" dirty="0" smtClean="0"/>
              <a:t>Mark </a:t>
            </a:r>
            <a:r>
              <a:rPr lang="en-US" dirty="0"/>
              <a:t>w as visited</a:t>
            </a:r>
          </a:p>
        </p:txBody>
      </p:sp>
    </p:spTree>
    <p:extLst>
      <p:ext uri="{BB962C8B-B14F-4D97-AF65-F5344CB8AC3E}">
        <p14:creationId xmlns:p14="http://schemas.microsoft.com/office/powerpoint/2010/main" val="2121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33528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819400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7400" y="15240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045779"/>
            <a:ext cx="1676400" cy="706821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33528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819400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20574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752600"/>
            <a:ext cx="2286000" cy="3048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33528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819400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(!</a:t>
            </a:r>
            <a:r>
              <a:rPr lang="en-US" sz="1200" dirty="0" err="1" smtClean="0">
                <a:solidFill>
                  <a:prstClr val="black"/>
                </a:solidFill>
              </a:rPr>
              <a:t>queue.isEmptyQueue</a:t>
            </a:r>
            <a:r>
              <a:rPr lang="en-US" sz="1200" dirty="0" smtClean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prstClr val="black"/>
                </a:solidFill>
              </a:rPr>
              <a:t> u = </a:t>
            </a:r>
            <a:r>
              <a:rPr lang="en-US" sz="1200" dirty="0" err="1" smtClean="0">
                <a:solidFill>
                  <a:prstClr val="black"/>
                </a:solidFill>
              </a:rPr>
              <a:t>queue.front</a:t>
            </a:r>
            <a:r>
              <a:rPr lang="en-US" sz="1200" dirty="0" smtClean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</a:t>
            </a:r>
            <a:r>
              <a:rPr lang="en-US" sz="1200" dirty="0" err="1" smtClean="0">
                <a:solidFill>
                  <a:prstClr val="black"/>
                </a:solidFill>
              </a:rPr>
              <a:t>queue.deleteQueue</a:t>
            </a:r>
            <a:r>
              <a:rPr lang="en-US" sz="1200" dirty="0" smtClean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</a:t>
            </a:r>
            <a:r>
              <a:rPr lang="en-US" sz="1200" dirty="0" smtClean="0">
                <a:solidFill>
                  <a:srgbClr val="0000FF"/>
                </a:solidFill>
              </a:rPr>
              <a:t>for</a:t>
            </a:r>
            <a:r>
              <a:rPr lang="en-US" sz="1200" dirty="0" smtClean="0">
                <a:solidFill>
                  <a:prstClr val="black"/>
                </a:solidFill>
              </a:rPr>
              <a:t> (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!= graph[u].end(); ++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prstClr val="black"/>
                </a:solidFill>
              </a:rPr>
              <a:t> w = *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srgbClr val="0000FF"/>
                </a:solidFill>
              </a:rPr>
              <a:t>if</a:t>
            </a:r>
            <a:r>
              <a:rPr lang="en-US" sz="1200" dirty="0" smtClean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</a:t>
            </a:r>
            <a:r>
              <a:rPr lang="en-US" sz="1200" dirty="0" err="1" smtClean="0">
                <a:solidFill>
                  <a:prstClr val="black"/>
                </a:solidFill>
              </a:rPr>
              <a:t>queue.addQueue</a:t>
            </a:r>
            <a:r>
              <a:rPr lang="en-US" sz="1200" dirty="0" smtClean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 smtClean="0">
                <a:solidFill>
                  <a:srgbClr val="0000FF"/>
                </a:solidFill>
              </a:rPr>
              <a:t>true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</a:t>
            </a:r>
            <a:r>
              <a:rPr lang="en-US" sz="1200" dirty="0" err="1" smtClean="0">
                <a:solidFill>
                  <a:prstClr val="black"/>
                </a:solidFill>
              </a:rPr>
              <a:t>cout</a:t>
            </a:r>
            <a:r>
              <a:rPr lang="en-US" sz="1200" dirty="0" smtClean="0">
                <a:solidFill>
                  <a:prstClr val="black"/>
                </a:solidFill>
              </a:rPr>
              <a:t> &lt;&lt; </a:t>
            </a:r>
            <a:r>
              <a:rPr lang="en-US" sz="1200" dirty="0" smtClean="0">
                <a:solidFill>
                  <a:srgbClr val="A31515"/>
                </a:solidFill>
              </a:rPr>
              <a:t>" "</a:t>
            </a:r>
            <a:r>
              <a:rPr lang="en-US" sz="1200" dirty="0" smtClean="0">
                <a:solidFill>
                  <a:prstClr val="black"/>
                </a:solidFill>
              </a:rPr>
              <a:t> &lt;&lt; w &lt;&lt; </a:t>
            </a:r>
            <a:r>
              <a:rPr lang="en-US" sz="1200" dirty="0" smtClean="0">
                <a:solidFill>
                  <a:srgbClr val="A31515"/>
                </a:solidFill>
              </a:rPr>
              <a:t>" 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} </a:t>
            </a:r>
            <a:r>
              <a:rPr lang="en-US" sz="1200" dirty="0" smtClean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</a:t>
            </a:r>
            <a:r>
              <a:rPr lang="en-US" sz="1200" dirty="0" smtClean="0">
                <a:solidFill>
                  <a:srgbClr val="0000FF"/>
                </a:solidFill>
              </a:rPr>
              <a:t>delete</a:t>
            </a:r>
            <a:r>
              <a:rPr lang="en-US" sz="1200" dirty="0" smtClean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} </a:t>
            </a:r>
            <a:r>
              <a:rPr lang="en-US" sz="1200" dirty="0" smtClean="0">
                <a:solidFill>
                  <a:srgbClr val="008000"/>
                </a:solidFill>
              </a:rPr>
              <a:t>//end </a:t>
            </a:r>
            <a:r>
              <a:rPr lang="en-US" sz="1200" dirty="0" err="1" smtClean="0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24384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2057400"/>
            <a:ext cx="2552700" cy="609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33528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819400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81000" y="2667000"/>
            <a:ext cx="3352800" cy="609600"/>
            <a:chOff x="381000" y="2667000"/>
            <a:chExt cx="3352800" cy="609600"/>
          </a:xfrm>
        </p:grpSpPr>
        <p:sp>
          <p:nvSpPr>
            <p:cNvPr id="15" name="Rounded Rectangle 14"/>
            <p:cNvSpPr/>
            <p:nvPr/>
          </p:nvSpPr>
          <p:spPr>
            <a:xfrm>
              <a:off x="381000" y="2667000"/>
              <a:ext cx="2438400" cy="6096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>
            <a:xfrm>
              <a:off x="2819400" y="297180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559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34167 -0.008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-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25417 0.004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1736 – Euler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989181" cy="5059363"/>
          </a:xfrm>
        </p:spPr>
        <p:txBody>
          <a:bodyPr/>
          <a:lstStyle/>
          <a:p>
            <a:r>
              <a:rPr lang="en-US" dirty="0" smtClean="0"/>
              <a:t>In 1736, Euler presented the problem as a graph</a:t>
            </a:r>
          </a:p>
          <a:p>
            <a:endParaRPr lang="en-US" dirty="0"/>
          </a:p>
          <a:p>
            <a:r>
              <a:rPr lang="en-US" dirty="0" smtClean="0"/>
              <a:t>Answered the question in the negative</a:t>
            </a:r>
          </a:p>
          <a:p>
            <a:endParaRPr lang="en-US" dirty="0"/>
          </a:p>
          <a:p>
            <a:r>
              <a:rPr lang="en-US" dirty="0" smtClean="0"/>
              <a:t>Viola!</a:t>
            </a:r>
            <a:br>
              <a:rPr lang="en-US" dirty="0" smtClean="0"/>
            </a:br>
            <a:r>
              <a:rPr lang="en-US" dirty="0" smtClean="0"/>
              <a:t>Graph Theory </a:t>
            </a:r>
            <a:br>
              <a:rPr lang="en-US" dirty="0" smtClean="0"/>
            </a:br>
            <a:r>
              <a:rPr lang="en-US" dirty="0" smtClean="0"/>
              <a:t>is born.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90600"/>
            <a:ext cx="2824162" cy="284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93869"/>
            <a:ext cx="4675691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9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2667000"/>
            <a:ext cx="2438400" cy="609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>
            <a:off x="2819400" y="2971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29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not </a:t>
            </a:r>
            <a:r>
              <a:rPr lang="en-US" sz="1400" dirty="0"/>
              <a:t>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3189456"/>
            <a:ext cx="1752600" cy="52245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>
            <a:off x="3124200" y="3450684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7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not </a:t>
            </a:r>
            <a:r>
              <a:rPr lang="en-US" sz="1400" dirty="0"/>
              <a:t>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3682934"/>
            <a:ext cx="1905000" cy="95797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 flipV="1">
            <a:off x="3276600" y="4038600"/>
            <a:ext cx="609600" cy="123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8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not </a:t>
            </a:r>
            <a:r>
              <a:rPr lang="en-US" sz="1400" dirty="0"/>
              <a:t>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4640914"/>
            <a:ext cx="1905000" cy="46448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 flipV="1">
            <a:off x="3276600" y="4455879"/>
            <a:ext cx="762000" cy="417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not </a:t>
            </a:r>
            <a:r>
              <a:rPr lang="en-US" sz="1400" dirty="0"/>
              <a:t>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 flipV="1">
            <a:off x="3505200" y="5028290"/>
            <a:ext cx="533400" cy="572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324100" y="5105400"/>
            <a:ext cx="1181100" cy="990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r>
              <a:rPr lang="en-US" dirty="0"/>
              <a:t>Operations and </a:t>
            </a:r>
            <a:r>
              <a:rPr lang="en-US" dirty="0" smtClean="0"/>
              <a:t>ADT</a:t>
            </a:r>
          </a:p>
          <a:p>
            <a:pPr lvl="3"/>
            <a:r>
              <a:rPr lang="en-US" dirty="0" smtClean="0"/>
              <a:t>Some code for reference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Breadth First Search (BFS) Example</a:t>
            </a:r>
          </a:p>
        </p:txBody>
      </p:sp>
    </p:spTree>
    <p:extLst>
      <p:ext uri="{BB962C8B-B14F-4D97-AF65-F5344CB8AC3E}">
        <p14:creationId xmlns:p14="http://schemas.microsoft.com/office/powerpoint/2010/main" val="1268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4963804" y="1562100"/>
            <a:ext cx="3380096" cy="3086100"/>
            <a:chOff x="4963804" y="1562100"/>
            <a:chExt cx="3380096" cy="3086100"/>
          </a:xfrm>
        </p:grpSpPr>
        <p:sp>
          <p:nvSpPr>
            <p:cNvPr id="4" name="Oval 3"/>
            <p:cNvSpPr/>
            <p:nvPr/>
          </p:nvSpPr>
          <p:spPr>
            <a:xfrm>
              <a:off x="4963804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906067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891551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962900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63804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906067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91551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962900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963804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6067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891551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2900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963804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906067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91551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4" idx="6"/>
              <a:endCxn id="5" idx="2"/>
            </p:cNvCxnSpPr>
            <p:nvPr/>
          </p:nvCxnSpPr>
          <p:spPr>
            <a:xfrm>
              <a:off x="5344804" y="17526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5"/>
              <a:endCxn id="9" idx="1"/>
            </p:cNvCxnSpPr>
            <p:nvPr/>
          </p:nvCxnSpPr>
          <p:spPr>
            <a:xfrm>
              <a:off x="5289008" y="18873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4" idx="4"/>
              <a:endCxn id="8" idx="0"/>
            </p:cNvCxnSpPr>
            <p:nvPr/>
          </p:nvCxnSpPr>
          <p:spPr>
            <a:xfrm>
              <a:off x="5154304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0"/>
              <a:endCxn id="5" idx="4"/>
            </p:cNvCxnSpPr>
            <p:nvPr/>
          </p:nvCxnSpPr>
          <p:spPr>
            <a:xfrm flipV="1">
              <a:off x="6096567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" idx="2"/>
              <a:endCxn id="5" idx="6"/>
            </p:cNvCxnSpPr>
            <p:nvPr/>
          </p:nvCxnSpPr>
          <p:spPr>
            <a:xfrm flipH="1">
              <a:off x="6287067" y="17526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6"/>
              <a:endCxn id="7" idx="2"/>
            </p:cNvCxnSpPr>
            <p:nvPr/>
          </p:nvCxnSpPr>
          <p:spPr>
            <a:xfrm>
              <a:off x="7272551" y="17526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0"/>
              <a:endCxn id="6" idx="4"/>
            </p:cNvCxnSpPr>
            <p:nvPr/>
          </p:nvCxnSpPr>
          <p:spPr>
            <a:xfrm flipV="1">
              <a:off x="7082051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0"/>
              <a:endCxn id="7" idx="4"/>
            </p:cNvCxnSpPr>
            <p:nvPr/>
          </p:nvCxnSpPr>
          <p:spPr>
            <a:xfrm flipV="1">
              <a:off x="8153400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0" idx="7"/>
              <a:endCxn id="7" idx="3"/>
            </p:cNvCxnSpPr>
            <p:nvPr/>
          </p:nvCxnSpPr>
          <p:spPr>
            <a:xfrm flipV="1">
              <a:off x="7216755" y="1887304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9" idx="2"/>
              <a:endCxn id="8" idx="6"/>
            </p:cNvCxnSpPr>
            <p:nvPr/>
          </p:nvCxnSpPr>
          <p:spPr>
            <a:xfrm flipH="1">
              <a:off x="5344804" y="26289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6" idx="0"/>
              <a:endCxn id="8" idx="4"/>
            </p:cNvCxnSpPr>
            <p:nvPr/>
          </p:nvCxnSpPr>
          <p:spPr>
            <a:xfrm flipV="1">
              <a:off x="5154304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6" idx="7"/>
              <a:endCxn id="9" idx="3"/>
            </p:cNvCxnSpPr>
            <p:nvPr/>
          </p:nvCxnSpPr>
          <p:spPr>
            <a:xfrm flipV="1">
              <a:off x="5289008" y="2763604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7" idx="7"/>
              <a:endCxn id="10" idx="3"/>
            </p:cNvCxnSpPr>
            <p:nvPr/>
          </p:nvCxnSpPr>
          <p:spPr>
            <a:xfrm flipV="1">
              <a:off x="6231271" y="2763604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8" idx="0"/>
              <a:endCxn id="10" idx="4"/>
            </p:cNvCxnSpPr>
            <p:nvPr/>
          </p:nvCxnSpPr>
          <p:spPr>
            <a:xfrm flipV="1">
              <a:off x="7082051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1"/>
              <a:endCxn id="10" idx="5"/>
            </p:cNvCxnSpPr>
            <p:nvPr/>
          </p:nvCxnSpPr>
          <p:spPr>
            <a:xfrm flipH="1" flipV="1">
              <a:off x="7216755" y="2763604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9" idx="0"/>
              <a:endCxn id="11" idx="4"/>
            </p:cNvCxnSpPr>
            <p:nvPr/>
          </p:nvCxnSpPr>
          <p:spPr>
            <a:xfrm flipV="1">
              <a:off x="8153400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4"/>
              <a:endCxn id="20" idx="0"/>
            </p:cNvCxnSpPr>
            <p:nvPr/>
          </p:nvCxnSpPr>
          <p:spPr>
            <a:xfrm>
              <a:off x="5154304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16" idx="6"/>
              <a:endCxn id="17" idx="2"/>
            </p:cNvCxnSpPr>
            <p:nvPr/>
          </p:nvCxnSpPr>
          <p:spPr>
            <a:xfrm>
              <a:off x="5344804" y="35814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6" idx="5"/>
              <a:endCxn id="21" idx="1"/>
            </p:cNvCxnSpPr>
            <p:nvPr/>
          </p:nvCxnSpPr>
          <p:spPr>
            <a:xfrm>
              <a:off x="5289008" y="37161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7" idx="6"/>
              <a:endCxn id="18" idx="2"/>
            </p:cNvCxnSpPr>
            <p:nvPr/>
          </p:nvCxnSpPr>
          <p:spPr>
            <a:xfrm>
              <a:off x="6287067" y="35814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1" idx="7"/>
              <a:endCxn id="18" idx="3"/>
            </p:cNvCxnSpPr>
            <p:nvPr/>
          </p:nvCxnSpPr>
          <p:spPr>
            <a:xfrm flipV="1">
              <a:off x="6231271" y="3716104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2" idx="0"/>
              <a:endCxn id="18" idx="4"/>
            </p:cNvCxnSpPr>
            <p:nvPr/>
          </p:nvCxnSpPr>
          <p:spPr>
            <a:xfrm flipV="1">
              <a:off x="7082051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23" idx="0"/>
              <a:endCxn id="19" idx="4"/>
            </p:cNvCxnSpPr>
            <p:nvPr/>
          </p:nvCxnSpPr>
          <p:spPr>
            <a:xfrm flipV="1">
              <a:off x="8153400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23" idx="2"/>
              <a:endCxn id="22" idx="6"/>
            </p:cNvCxnSpPr>
            <p:nvPr/>
          </p:nvCxnSpPr>
          <p:spPr>
            <a:xfrm flipH="1">
              <a:off x="7272551" y="44577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21" idx="2"/>
              <a:endCxn id="20" idx="6"/>
            </p:cNvCxnSpPr>
            <p:nvPr/>
          </p:nvCxnSpPr>
          <p:spPr>
            <a:xfrm flipH="1">
              <a:off x="5344804" y="44577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Graph before traversal</a:t>
            </a:r>
          </a:p>
          <a:p>
            <a:r>
              <a:rPr lang="en-US" dirty="0"/>
              <a:t>All vertices have been </a:t>
            </a:r>
          </a:p>
          <a:p>
            <a:r>
              <a:rPr lang="en-US" dirty="0"/>
              <a:t>initialized as NOT visited</a:t>
            </a:r>
          </a:p>
        </p:txBody>
      </p:sp>
    </p:spTree>
    <p:extLst>
      <p:ext uri="{BB962C8B-B14F-4D97-AF65-F5344CB8AC3E}">
        <p14:creationId xmlns:p14="http://schemas.microsoft.com/office/powerpoint/2010/main" val="167216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4963804" y="1562100"/>
            <a:ext cx="3380096" cy="3086100"/>
            <a:chOff x="4963804" y="1562100"/>
            <a:chExt cx="3380096" cy="3086100"/>
          </a:xfrm>
        </p:grpSpPr>
        <p:sp>
          <p:nvSpPr>
            <p:cNvPr id="4" name="Oval 3"/>
            <p:cNvSpPr/>
            <p:nvPr/>
          </p:nvSpPr>
          <p:spPr>
            <a:xfrm>
              <a:off x="4963804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906067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891551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962900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63804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906067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91551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962900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963804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6067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891551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2900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963804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906067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91551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4" idx="6"/>
              <a:endCxn id="5" idx="2"/>
            </p:cNvCxnSpPr>
            <p:nvPr/>
          </p:nvCxnSpPr>
          <p:spPr>
            <a:xfrm>
              <a:off x="5344804" y="17526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5"/>
              <a:endCxn id="9" idx="1"/>
            </p:cNvCxnSpPr>
            <p:nvPr/>
          </p:nvCxnSpPr>
          <p:spPr>
            <a:xfrm>
              <a:off x="5289008" y="18873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4" idx="4"/>
              <a:endCxn id="8" idx="0"/>
            </p:cNvCxnSpPr>
            <p:nvPr/>
          </p:nvCxnSpPr>
          <p:spPr>
            <a:xfrm>
              <a:off x="5154304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0"/>
              <a:endCxn id="5" idx="4"/>
            </p:cNvCxnSpPr>
            <p:nvPr/>
          </p:nvCxnSpPr>
          <p:spPr>
            <a:xfrm flipV="1">
              <a:off x="6096567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" idx="2"/>
              <a:endCxn id="5" idx="6"/>
            </p:cNvCxnSpPr>
            <p:nvPr/>
          </p:nvCxnSpPr>
          <p:spPr>
            <a:xfrm flipH="1">
              <a:off x="6287067" y="17526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6"/>
              <a:endCxn id="7" idx="2"/>
            </p:cNvCxnSpPr>
            <p:nvPr/>
          </p:nvCxnSpPr>
          <p:spPr>
            <a:xfrm>
              <a:off x="7272551" y="17526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0"/>
              <a:endCxn id="6" idx="4"/>
            </p:cNvCxnSpPr>
            <p:nvPr/>
          </p:nvCxnSpPr>
          <p:spPr>
            <a:xfrm flipV="1">
              <a:off x="7082051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0"/>
              <a:endCxn id="7" idx="4"/>
            </p:cNvCxnSpPr>
            <p:nvPr/>
          </p:nvCxnSpPr>
          <p:spPr>
            <a:xfrm flipV="1">
              <a:off x="8153400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0" idx="7"/>
              <a:endCxn id="7" idx="3"/>
            </p:cNvCxnSpPr>
            <p:nvPr/>
          </p:nvCxnSpPr>
          <p:spPr>
            <a:xfrm flipV="1">
              <a:off x="7216755" y="1887304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9" idx="2"/>
              <a:endCxn id="8" idx="6"/>
            </p:cNvCxnSpPr>
            <p:nvPr/>
          </p:nvCxnSpPr>
          <p:spPr>
            <a:xfrm flipH="1">
              <a:off x="5344804" y="26289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6" idx="0"/>
              <a:endCxn id="8" idx="4"/>
            </p:cNvCxnSpPr>
            <p:nvPr/>
          </p:nvCxnSpPr>
          <p:spPr>
            <a:xfrm flipV="1">
              <a:off x="5154304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6" idx="7"/>
              <a:endCxn id="9" idx="3"/>
            </p:cNvCxnSpPr>
            <p:nvPr/>
          </p:nvCxnSpPr>
          <p:spPr>
            <a:xfrm flipV="1">
              <a:off x="5289008" y="2763604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7" idx="7"/>
              <a:endCxn id="10" idx="3"/>
            </p:cNvCxnSpPr>
            <p:nvPr/>
          </p:nvCxnSpPr>
          <p:spPr>
            <a:xfrm flipV="1">
              <a:off x="6231271" y="2763604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8" idx="0"/>
              <a:endCxn id="10" idx="4"/>
            </p:cNvCxnSpPr>
            <p:nvPr/>
          </p:nvCxnSpPr>
          <p:spPr>
            <a:xfrm flipV="1">
              <a:off x="7082051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1"/>
              <a:endCxn id="10" idx="5"/>
            </p:cNvCxnSpPr>
            <p:nvPr/>
          </p:nvCxnSpPr>
          <p:spPr>
            <a:xfrm flipH="1" flipV="1">
              <a:off x="7216755" y="2763604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9" idx="0"/>
              <a:endCxn id="11" idx="4"/>
            </p:cNvCxnSpPr>
            <p:nvPr/>
          </p:nvCxnSpPr>
          <p:spPr>
            <a:xfrm flipV="1">
              <a:off x="8153400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4"/>
              <a:endCxn id="20" idx="0"/>
            </p:cNvCxnSpPr>
            <p:nvPr/>
          </p:nvCxnSpPr>
          <p:spPr>
            <a:xfrm>
              <a:off x="5154304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16" idx="6"/>
              <a:endCxn id="17" idx="2"/>
            </p:cNvCxnSpPr>
            <p:nvPr/>
          </p:nvCxnSpPr>
          <p:spPr>
            <a:xfrm>
              <a:off x="5344804" y="35814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6" idx="5"/>
              <a:endCxn id="21" idx="1"/>
            </p:cNvCxnSpPr>
            <p:nvPr/>
          </p:nvCxnSpPr>
          <p:spPr>
            <a:xfrm>
              <a:off x="5289008" y="37161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7" idx="6"/>
              <a:endCxn id="18" idx="2"/>
            </p:cNvCxnSpPr>
            <p:nvPr/>
          </p:nvCxnSpPr>
          <p:spPr>
            <a:xfrm>
              <a:off x="6287067" y="35814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1" idx="7"/>
              <a:endCxn id="18" idx="3"/>
            </p:cNvCxnSpPr>
            <p:nvPr/>
          </p:nvCxnSpPr>
          <p:spPr>
            <a:xfrm flipV="1">
              <a:off x="6231271" y="3716104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2" idx="0"/>
              <a:endCxn id="18" idx="4"/>
            </p:cNvCxnSpPr>
            <p:nvPr/>
          </p:nvCxnSpPr>
          <p:spPr>
            <a:xfrm flipV="1">
              <a:off x="7082051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23" idx="0"/>
              <a:endCxn id="19" idx="4"/>
            </p:cNvCxnSpPr>
            <p:nvPr/>
          </p:nvCxnSpPr>
          <p:spPr>
            <a:xfrm flipV="1">
              <a:off x="8153400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23" idx="2"/>
              <a:endCxn id="22" idx="6"/>
            </p:cNvCxnSpPr>
            <p:nvPr/>
          </p:nvCxnSpPr>
          <p:spPr>
            <a:xfrm flipH="1">
              <a:off x="7272551" y="44577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21" idx="2"/>
              <a:endCxn id="20" idx="6"/>
            </p:cNvCxnSpPr>
            <p:nvPr/>
          </p:nvCxnSpPr>
          <p:spPr>
            <a:xfrm flipH="1">
              <a:off x="5344804" y="44577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G</a:t>
            </a:r>
            <a:r>
              <a:rPr lang="en-US" dirty="0" smtClean="0"/>
              <a:t>raph before traversal</a:t>
            </a:r>
          </a:p>
          <a:p>
            <a:r>
              <a:rPr lang="en-US" dirty="0" smtClean="0"/>
              <a:t>All vertices have been </a:t>
            </a:r>
          </a:p>
          <a:p>
            <a:r>
              <a:rPr lang="en-US" dirty="0" smtClean="0"/>
              <a:t>initialized as NOT visited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4963804" y="1562100"/>
            <a:ext cx="3380096" cy="3086100"/>
            <a:chOff x="4963804" y="1562100"/>
            <a:chExt cx="3380096" cy="3086100"/>
          </a:xfrm>
        </p:grpSpPr>
        <p:sp>
          <p:nvSpPr>
            <p:cNvPr id="4" name="Oval 3"/>
            <p:cNvSpPr/>
            <p:nvPr/>
          </p:nvSpPr>
          <p:spPr>
            <a:xfrm>
              <a:off x="4963804" y="1562100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906067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891551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962900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63804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906067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91551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962900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963804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6067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891551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2900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963804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906067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91551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4" idx="6"/>
              <a:endCxn id="5" idx="2"/>
            </p:cNvCxnSpPr>
            <p:nvPr/>
          </p:nvCxnSpPr>
          <p:spPr>
            <a:xfrm>
              <a:off x="5344804" y="17526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5"/>
              <a:endCxn id="9" idx="1"/>
            </p:cNvCxnSpPr>
            <p:nvPr/>
          </p:nvCxnSpPr>
          <p:spPr>
            <a:xfrm>
              <a:off x="5289008" y="18873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4" idx="4"/>
              <a:endCxn id="8" idx="0"/>
            </p:cNvCxnSpPr>
            <p:nvPr/>
          </p:nvCxnSpPr>
          <p:spPr>
            <a:xfrm>
              <a:off x="5154304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0"/>
              <a:endCxn id="5" idx="4"/>
            </p:cNvCxnSpPr>
            <p:nvPr/>
          </p:nvCxnSpPr>
          <p:spPr>
            <a:xfrm flipV="1">
              <a:off x="6096567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" idx="2"/>
              <a:endCxn id="5" idx="6"/>
            </p:cNvCxnSpPr>
            <p:nvPr/>
          </p:nvCxnSpPr>
          <p:spPr>
            <a:xfrm flipH="1">
              <a:off x="6287067" y="17526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6"/>
              <a:endCxn id="7" idx="2"/>
            </p:cNvCxnSpPr>
            <p:nvPr/>
          </p:nvCxnSpPr>
          <p:spPr>
            <a:xfrm>
              <a:off x="7272551" y="17526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0"/>
              <a:endCxn id="6" idx="4"/>
            </p:cNvCxnSpPr>
            <p:nvPr/>
          </p:nvCxnSpPr>
          <p:spPr>
            <a:xfrm flipV="1">
              <a:off x="7082051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0"/>
              <a:endCxn id="7" idx="4"/>
            </p:cNvCxnSpPr>
            <p:nvPr/>
          </p:nvCxnSpPr>
          <p:spPr>
            <a:xfrm flipV="1">
              <a:off x="8153400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0" idx="7"/>
              <a:endCxn id="7" idx="3"/>
            </p:cNvCxnSpPr>
            <p:nvPr/>
          </p:nvCxnSpPr>
          <p:spPr>
            <a:xfrm flipV="1">
              <a:off x="7216755" y="1887304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9" idx="2"/>
              <a:endCxn id="8" idx="6"/>
            </p:cNvCxnSpPr>
            <p:nvPr/>
          </p:nvCxnSpPr>
          <p:spPr>
            <a:xfrm flipH="1">
              <a:off x="5344804" y="26289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6" idx="0"/>
              <a:endCxn id="8" idx="4"/>
            </p:cNvCxnSpPr>
            <p:nvPr/>
          </p:nvCxnSpPr>
          <p:spPr>
            <a:xfrm flipV="1">
              <a:off x="5154304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6" idx="7"/>
              <a:endCxn id="9" idx="3"/>
            </p:cNvCxnSpPr>
            <p:nvPr/>
          </p:nvCxnSpPr>
          <p:spPr>
            <a:xfrm flipV="1">
              <a:off x="5289008" y="2763604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7" idx="7"/>
              <a:endCxn id="10" idx="3"/>
            </p:cNvCxnSpPr>
            <p:nvPr/>
          </p:nvCxnSpPr>
          <p:spPr>
            <a:xfrm flipV="1">
              <a:off x="6231271" y="2763604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8" idx="0"/>
              <a:endCxn id="10" idx="4"/>
            </p:cNvCxnSpPr>
            <p:nvPr/>
          </p:nvCxnSpPr>
          <p:spPr>
            <a:xfrm flipV="1">
              <a:off x="7082051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1"/>
              <a:endCxn id="10" idx="5"/>
            </p:cNvCxnSpPr>
            <p:nvPr/>
          </p:nvCxnSpPr>
          <p:spPr>
            <a:xfrm flipH="1" flipV="1">
              <a:off x="7216755" y="2763604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9" idx="0"/>
              <a:endCxn id="11" idx="4"/>
            </p:cNvCxnSpPr>
            <p:nvPr/>
          </p:nvCxnSpPr>
          <p:spPr>
            <a:xfrm flipV="1">
              <a:off x="8153400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4"/>
              <a:endCxn id="20" idx="0"/>
            </p:cNvCxnSpPr>
            <p:nvPr/>
          </p:nvCxnSpPr>
          <p:spPr>
            <a:xfrm>
              <a:off x="5154304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16" idx="6"/>
              <a:endCxn id="17" idx="2"/>
            </p:cNvCxnSpPr>
            <p:nvPr/>
          </p:nvCxnSpPr>
          <p:spPr>
            <a:xfrm>
              <a:off x="5344804" y="35814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6" idx="5"/>
              <a:endCxn id="21" idx="1"/>
            </p:cNvCxnSpPr>
            <p:nvPr/>
          </p:nvCxnSpPr>
          <p:spPr>
            <a:xfrm>
              <a:off x="5289008" y="37161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7" idx="6"/>
              <a:endCxn id="18" idx="2"/>
            </p:cNvCxnSpPr>
            <p:nvPr/>
          </p:nvCxnSpPr>
          <p:spPr>
            <a:xfrm>
              <a:off x="6287067" y="35814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1" idx="7"/>
              <a:endCxn id="18" idx="3"/>
            </p:cNvCxnSpPr>
            <p:nvPr/>
          </p:nvCxnSpPr>
          <p:spPr>
            <a:xfrm flipV="1">
              <a:off x="6231271" y="3716104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2" idx="0"/>
              <a:endCxn id="18" idx="4"/>
            </p:cNvCxnSpPr>
            <p:nvPr/>
          </p:nvCxnSpPr>
          <p:spPr>
            <a:xfrm flipV="1">
              <a:off x="7082051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23" idx="0"/>
              <a:endCxn id="19" idx="4"/>
            </p:cNvCxnSpPr>
            <p:nvPr/>
          </p:nvCxnSpPr>
          <p:spPr>
            <a:xfrm flipV="1">
              <a:off x="8153400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23" idx="2"/>
              <a:endCxn id="22" idx="6"/>
            </p:cNvCxnSpPr>
            <p:nvPr/>
          </p:nvCxnSpPr>
          <p:spPr>
            <a:xfrm flipH="1">
              <a:off x="7272551" y="44577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21" idx="2"/>
              <a:endCxn id="20" idx="6"/>
            </p:cNvCxnSpPr>
            <p:nvPr/>
          </p:nvCxnSpPr>
          <p:spPr>
            <a:xfrm flipH="1">
              <a:off x="5344804" y="44577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0:  mark { A } as visited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1158942"/>
            <a:ext cx="4114800" cy="1503264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133600" y="2662206"/>
            <a:ext cx="2590800" cy="3143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600" i="1" dirty="0" smtClean="0"/>
              <a:t>Begin at vertex labeled A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5108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4963804" y="1562100"/>
            <a:ext cx="3380096" cy="3086100"/>
            <a:chOff x="4963804" y="1562100"/>
            <a:chExt cx="3380096" cy="3086100"/>
          </a:xfrm>
        </p:grpSpPr>
        <p:sp>
          <p:nvSpPr>
            <p:cNvPr id="4" name="Oval 3"/>
            <p:cNvSpPr/>
            <p:nvPr/>
          </p:nvSpPr>
          <p:spPr>
            <a:xfrm>
              <a:off x="4963804" y="1562100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906067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891551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962900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63804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906067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91551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962900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963804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6067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891551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2900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963804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906067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91551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4" idx="6"/>
              <a:endCxn id="5" idx="2"/>
            </p:cNvCxnSpPr>
            <p:nvPr/>
          </p:nvCxnSpPr>
          <p:spPr>
            <a:xfrm>
              <a:off x="5344804" y="17526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5"/>
              <a:endCxn id="9" idx="1"/>
            </p:cNvCxnSpPr>
            <p:nvPr/>
          </p:nvCxnSpPr>
          <p:spPr>
            <a:xfrm>
              <a:off x="5289008" y="18873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4" idx="4"/>
              <a:endCxn id="8" idx="0"/>
            </p:cNvCxnSpPr>
            <p:nvPr/>
          </p:nvCxnSpPr>
          <p:spPr>
            <a:xfrm>
              <a:off x="5154304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0"/>
              <a:endCxn id="5" idx="4"/>
            </p:cNvCxnSpPr>
            <p:nvPr/>
          </p:nvCxnSpPr>
          <p:spPr>
            <a:xfrm flipV="1">
              <a:off x="6096567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" idx="2"/>
              <a:endCxn id="5" idx="6"/>
            </p:cNvCxnSpPr>
            <p:nvPr/>
          </p:nvCxnSpPr>
          <p:spPr>
            <a:xfrm flipH="1">
              <a:off x="6287067" y="17526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6"/>
              <a:endCxn id="7" idx="2"/>
            </p:cNvCxnSpPr>
            <p:nvPr/>
          </p:nvCxnSpPr>
          <p:spPr>
            <a:xfrm>
              <a:off x="7272551" y="17526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0"/>
              <a:endCxn id="6" idx="4"/>
            </p:cNvCxnSpPr>
            <p:nvPr/>
          </p:nvCxnSpPr>
          <p:spPr>
            <a:xfrm flipV="1">
              <a:off x="7082051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0"/>
              <a:endCxn id="7" idx="4"/>
            </p:cNvCxnSpPr>
            <p:nvPr/>
          </p:nvCxnSpPr>
          <p:spPr>
            <a:xfrm flipV="1">
              <a:off x="8153400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0" idx="7"/>
              <a:endCxn id="7" idx="3"/>
            </p:cNvCxnSpPr>
            <p:nvPr/>
          </p:nvCxnSpPr>
          <p:spPr>
            <a:xfrm flipV="1">
              <a:off x="7216755" y="1887304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9" idx="2"/>
              <a:endCxn id="8" idx="6"/>
            </p:cNvCxnSpPr>
            <p:nvPr/>
          </p:nvCxnSpPr>
          <p:spPr>
            <a:xfrm flipH="1">
              <a:off x="5344804" y="26289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6" idx="0"/>
              <a:endCxn id="8" idx="4"/>
            </p:cNvCxnSpPr>
            <p:nvPr/>
          </p:nvCxnSpPr>
          <p:spPr>
            <a:xfrm flipV="1">
              <a:off x="5154304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6" idx="7"/>
              <a:endCxn id="9" idx="3"/>
            </p:cNvCxnSpPr>
            <p:nvPr/>
          </p:nvCxnSpPr>
          <p:spPr>
            <a:xfrm flipV="1">
              <a:off x="5289008" y="2763604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7" idx="7"/>
              <a:endCxn id="10" idx="3"/>
            </p:cNvCxnSpPr>
            <p:nvPr/>
          </p:nvCxnSpPr>
          <p:spPr>
            <a:xfrm flipV="1">
              <a:off x="6231271" y="2763604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8" idx="0"/>
              <a:endCxn id="10" idx="4"/>
            </p:cNvCxnSpPr>
            <p:nvPr/>
          </p:nvCxnSpPr>
          <p:spPr>
            <a:xfrm flipV="1">
              <a:off x="7082051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1"/>
              <a:endCxn id="10" idx="5"/>
            </p:cNvCxnSpPr>
            <p:nvPr/>
          </p:nvCxnSpPr>
          <p:spPr>
            <a:xfrm flipH="1" flipV="1">
              <a:off x="7216755" y="2763604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9" idx="0"/>
              <a:endCxn id="11" idx="4"/>
            </p:cNvCxnSpPr>
            <p:nvPr/>
          </p:nvCxnSpPr>
          <p:spPr>
            <a:xfrm flipV="1">
              <a:off x="8153400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4"/>
              <a:endCxn id="20" idx="0"/>
            </p:cNvCxnSpPr>
            <p:nvPr/>
          </p:nvCxnSpPr>
          <p:spPr>
            <a:xfrm>
              <a:off x="5154304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16" idx="6"/>
              <a:endCxn id="17" idx="2"/>
            </p:cNvCxnSpPr>
            <p:nvPr/>
          </p:nvCxnSpPr>
          <p:spPr>
            <a:xfrm>
              <a:off x="5344804" y="35814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6" idx="5"/>
              <a:endCxn id="21" idx="1"/>
            </p:cNvCxnSpPr>
            <p:nvPr/>
          </p:nvCxnSpPr>
          <p:spPr>
            <a:xfrm>
              <a:off x="5289008" y="37161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7" idx="6"/>
              <a:endCxn id="18" idx="2"/>
            </p:cNvCxnSpPr>
            <p:nvPr/>
          </p:nvCxnSpPr>
          <p:spPr>
            <a:xfrm>
              <a:off x="6287067" y="35814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1" idx="7"/>
              <a:endCxn id="18" idx="3"/>
            </p:cNvCxnSpPr>
            <p:nvPr/>
          </p:nvCxnSpPr>
          <p:spPr>
            <a:xfrm flipV="1">
              <a:off x="6231271" y="3716104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2" idx="0"/>
              <a:endCxn id="18" idx="4"/>
            </p:cNvCxnSpPr>
            <p:nvPr/>
          </p:nvCxnSpPr>
          <p:spPr>
            <a:xfrm flipV="1">
              <a:off x="7082051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23" idx="0"/>
              <a:endCxn id="19" idx="4"/>
            </p:cNvCxnSpPr>
            <p:nvPr/>
          </p:nvCxnSpPr>
          <p:spPr>
            <a:xfrm flipV="1">
              <a:off x="8153400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23" idx="2"/>
              <a:endCxn id="22" idx="6"/>
            </p:cNvCxnSpPr>
            <p:nvPr/>
          </p:nvCxnSpPr>
          <p:spPr>
            <a:xfrm flipH="1">
              <a:off x="7272551" y="44577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21" idx="2"/>
              <a:endCxn id="20" idx="6"/>
            </p:cNvCxnSpPr>
            <p:nvPr/>
          </p:nvCxnSpPr>
          <p:spPr>
            <a:xfrm flipH="1">
              <a:off x="5344804" y="44577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0:  Concludes</a:t>
            </a:r>
          </a:p>
          <a:p>
            <a:r>
              <a:rPr lang="en-US" dirty="0" smtClean="0"/>
              <a:t>with vertex A being visited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52" name="Freeform 51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follows is a VERY BRIEF summary</a:t>
            </a:r>
          </a:p>
          <a:p>
            <a:pPr lvl="1"/>
            <a:r>
              <a:rPr lang="en-US" dirty="0" smtClean="0"/>
              <a:t>Learn more on graph theory by taking more math classes.</a:t>
            </a:r>
          </a:p>
          <a:p>
            <a:pPr lvl="1"/>
            <a:endParaRPr lang="en-US" dirty="0"/>
          </a:p>
          <a:p>
            <a:r>
              <a:rPr lang="en-US" dirty="0" smtClean="0"/>
              <a:t>A graph is a pair, G = (V, E)</a:t>
            </a:r>
          </a:p>
          <a:p>
            <a:pPr lvl="1"/>
            <a:r>
              <a:rPr lang="en-US" dirty="0" smtClean="0"/>
              <a:t>where V is a finite nonempty set</a:t>
            </a:r>
            <a:br>
              <a:rPr lang="en-US" dirty="0" smtClean="0"/>
            </a:br>
            <a:r>
              <a:rPr lang="en-US" dirty="0" smtClean="0"/>
              <a:t>called the set of vertices of G</a:t>
            </a:r>
          </a:p>
          <a:p>
            <a:pPr lvl="1"/>
            <a:r>
              <a:rPr lang="en-US" dirty="0" smtClean="0"/>
              <a:t>and E is the set of edges, E </a:t>
            </a:r>
            <a:r>
              <a:rPr lang="en-US" dirty="0" smtClean="0">
                <a:sym typeface="Symbol"/>
              </a:rPr>
              <a:t> V  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V(G) denotes the vertices of G</a:t>
            </a:r>
          </a:p>
          <a:p>
            <a:r>
              <a:rPr lang="en-US" dirty="0" smtClean="0"/>
              <a:t>E(G) denotes the edges of 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1:  discover neighbors of 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aka explore 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8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1:  mark neighbors of A as visited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2057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7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1:  Concludes </a:t>
            </a:r>
            <a:br>
              <a:rPr lang="en-US" dirty="0" smtClean="0"/>
            </a:br>
            <a:r>
              <a:rPr lang="en-US" dirty="0" smtClean="0"/>
              <a:t>with nodes B, E, F as explored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2:  Explore B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9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2:  Mark neighbors of B as visited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05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2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2:  Explore 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8" idx="4"/>
            <a:endCxn id="16" idx="0"/>
          </p:cNvCxnSpPr>
          <p:nvPr/>
        </p:nvCxnSpPr>
        <p:spPr>
          <a:xfrm>
            <a:off x="5154304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6"/>
            <a:endCxn id="9" idx="2"/>
          </p:cNvCxnSpPr>
          <p:nvPr/>
        </p:nvCxnSpPr>
        <p:spPr>
          <a:xfrm>
            <a:off x="5344804" y="26289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0"/>
            <a:endCxn id="4" idx="4"/>
          </p:cNvCxnSpPr>
          <p:nvPr/>
        </p:nvCxnSpPr>
        <p:spPr>
          <a:xfrm flipV="1">
            <a:off x="5154304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9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2:  Mark neighbors of </a:t>
            </a:r>
            <a:r>
              <a:rPr lang="en-US" dirty="0" smtClean="0"/>
              <a:t>E </a:t>
            </a:r>
            <a:r>
              <a:rPr lang="en-US" dirty="0"/>
              <a:t>as visited</a:t>
            </a:r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8" idx="4"/>
            <a:endCxn id="16" idx="0"/>
          </p:cNvCxnSpPr>
          <p:nvPr/>
        </p:nvCxnSpPr>
        <p:spPr>
          <a:xfrm>
            <a:off x="5154304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6"/>
            <a:endCxn id="9" idx="2"/>
          </p:cNvCxnSpPr>
          <p:nvPr/>
        </p:nvCxnSpPr>
        <p:spPr>
          <a:xfrm>
            <a:off x="5344804" y="26289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0"/>
            <a:endCxn id="4" idx="4"/>
          </p:cNvCxnSpPr>
          <p:nvPr/>
        </p:nvCxnSpPr>
        <p:spPr>
          <a:xfrm flipV="1">
            <a:off x="5154304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0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2:  </a:t>
            </a:r>
            <a:r>
              <a:rPr lang="en-US" dirty="0" smtClean="0"/>
              <a:t>Explore F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8" idx="4"/>
            <a:endCxn id="16" idx="0"/>
          </p:cNvCxnSpPr>
          <p:nvPr/>
        </p:nvCxnSpPr>
        <p:spPr>
          <a:xfrm>
            <a:off x="5154304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6"/>
            <a:endCxn id="9" idx="2"/>
          </p:cNvCxnSpPr>
          <p:nvPr/>
        </p:nvCxnSpPr>
        <p:spPr>
          <a:xfrm>
            <a:off x="5344804" y="26289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0"/>
            <a:endCxn id="4" idx="4"/>
          </p:cNvCxnSpPr>
          <p:nvPr/>
        </p:nvCxnSpPr>
        <p:spPr>
          <a:xfrm flipV="1">
            <a:off x="5154304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9" idx="1"/>
            <a:endCxn id="4" idx="5"/>
          </p:cNvCxnSpPr>
          <p:nvPr/>
        </p:nvCxnSpPr>
        <p:spPr>
          <a:xfrm flipH="1" flipV="1">
            <a:off x="5289008" y="1887304"/>
            <a:ext cx="672855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9" idx="3"/>
            <a:endCxn id="16" idx="7"/>
          </p:cNvCxnSpPr>
          <p:nvPr/>
        </p:nvCxnSpPr>
        <p:spPr>
          <a:xfrm flipH="1">
            <a:off x="5289008" y="2763604"/>
            <a:ext cx="672855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1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2:  Mark neighbors of </a:t>
            </a:r>
            <a:r>
              <a:rPr lang="en-US" dirty="0" smtClean="0"/>
              <a:t>F </a:t>
            </a:r>
            <a:r>
              <a:rPr lang="en-US" dirty="0"/>
              <a:t>as visited</a:t>
            </a:r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2133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8" idx="4"/>
            <a:endCxn id="16" idx="0"/>
          </p:cNvCxnSpPr>
          <p:nvPr/>
        </p:nvCxnSpPr>
        <p:spPr>
          <a:xfrm>
            <a:off x="5154304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6"/>
            <a:endCxn id="9" idx="2"/>
          </p:cNvCxnSpPr>
          <p:nvPr/>
        </p:nvCxnSpPr>
        <p:spPr>
          <a:xfrm>
            <a:off x="5344804" y="26289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0"/>
            <a:endCxn id="4" idx="4"/>
          </p:cNvCxnSpPr>
          <p:nvPr/>
        </p:nvCxnSpPr>
        <p:spPr>
          <a:xfrm flipV="1">
            <a:off x="5154304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9" idx="1"/>
            <a:endCxn id="4" idx="5"/>
          </p:cNvCxnSpPr>
          <p:nvPr/>
        </p:nvCxnSpPr>
        <p:spPr>
          <a:xfrm flipH="1" flipV="1">
            <a:off x="5289008" y="1887304"/>
            <a:ext cx="672855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9" idx="3"/>
            <a:endCxn id="16" idx="7"/>
          </p:cNvCxnSpPr>
          <p:nvPr/>
        </p:nvCxnSpPr>
        <p:spPr>
          <a:xfrm flipH="1">
            <a:off x="5289008" y="2763604"/>
            <a:ext cx="672855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4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 Concludes</a:t>
            </a:r>
          </a:p>
          <a:p>
            <a:r>
              <a:rPr lang="en-US" dirty="0" smtClean="0"/>
              <a:t>with vertices C and I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elements of E are ordered pairs</a:t>
            </a:r>
          </a:p>
          <a:p>
            <a:pPr lvl="1"/>
            <a:r>
              <a:rPr lang="en-US" dirty="0" smtClean="0"/>
              <a:t>G is called a </a:t>
            </a:r>
            <a:r>
              <a:rPr lang="en-US" b="1" dirty="0" smtClean="0">
                <a:solidFill>
                  <a:srgbClr val="FF0000"/>
                </a:solidFill>
              </a:rPr>
              <a:t>directed graph</a:t>
            </a:r>
            <a:r>
              <a:rPr lang="en-US" dirty="0" smtClean="0"/>
              <a:t>, or digraph</a:t>
            </a:r>
          </a:p>
          <a:p>
            <a:pPr lvl="1"/>
            <a:endParaRPr lang="en-US" dirty="0"/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G is called an </a:t>
            </a:r>
            <a:r>
              <a:rPr lang="en-US" b="1" dirty="0" smtClean="0">
                <a:solidFill>
                  <a:srgbClr val="FF0000"/>
                </a:solidFill>
              </a:rPr>
              <a:t>undirected graph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 Explore C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>
            <a:off x="7082051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8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 Mark neighbors of C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019550"/>
            <a:ext cx="4114800" cy="215265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>
            <a:off x="7082051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0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Explore I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763604"/>
            <a:ext cx="4114800" cy="150359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>
            <a:off x="7082051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Mark neighbors of I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2057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>
            <a:off x="7082051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Concludes</a:t>
            </a:r>
          </a:p>
          <a:p>
            <a:r>
              <a:rPr lang="en-US" dirty="0" smtClean="0"/>
              <a:t>with vertices D, G, J, M, N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64" name="Freeform 63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4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D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7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G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G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0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J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5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graph</a:t>
            </a:r>
          </a:p>
          <a:p>
            <a:endParaRPr lang="en-US" dirty="0" smtClean="0"/>
          </a:p>
          <a:p>
            <a:r>
              <a:rPr lang="en-US" dirty="0" smtClean="0"/>
              <a:t>A graph H is a </a:t>
            </a:r>
            <a:r>
              <a:rPr lang="en-US" b="1" i="1" dirty="0" smtClean="0">
                <a:solidFill>
                  <a:srgbClr val="FF0000"/>
                </a:solidFill>
              </a:rPr>
              <a:t>subgraph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G </a:t>
            </a:r>
          </a:p>
          <a:p>
            <a:pPr lvl="1"/>
            <a:r>
              <a:rPr lang="en-US" dirty="0" smtClean="0"/>
              <a:t>if V(H) </a:t>
            </a:r>
            <a:r>
              <a:rPr lang="en-US" dirty="0" smtClean="0">
                <a:sym typeface="Symbol"/>
              </a:rPr>
              <a:t> V(G) and E(H)  E(G)</a:t>
            </a:r>
          </a:p>
          <a:p>
            <a:pPr lvl="2"/>
            <a:r>
              <a:rPr lang="en-US" dirty="0" smtClean="0">
                <a:sym typeface="Symbol"/>
              </a:rPr>
              <a:t>i.e. every vertex of H is a vertex of G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and every edge of H is an edge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J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7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M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4859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0" idx="0"/>
            <a:endCxn id="16" idx="4"/>
          </p:cNvCxnSpPr>
          <p:nvPr/>
        </p:nvCxnSpPr>
        <p:spPr>
          <a:xfrm flipV="1">
            <a:off x="5154304" y="37719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0" idx="6"/>
            <a:endCxn id="21" idx="2"/>
          </p:cNvCxnSpPr>
          <p:nvPr/>
        </p:nvCxnSpPr>
        <p:spPr>
          <a:xfrm>
            <a:off x="5344804" y="44577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0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M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05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0" idx="0"/>
            <a:endCxn id="16" idx="4"/>
          </p:cNvCxnSpPr>
          <p:nvPr/>
        </p:nvCxnSpPr>
        <p:spPr>
          <a:xfrm flipV="1">
            <a:off x="5154304" y="37719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0" idx="6"/>
            <a:endCxn id="21" idx="2"/>
          </p:cNvCxnSpPr>
          <p:nvPr/>
        </p:nvCxnSpPr>
        <p:spPr>
          <a:xfrm>
            <a:off x="5344804" y="44577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4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N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4859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0" idx="0"/>
            <a:endCxn id="16" idx="4"/>
          </p:cNvCxnSpPr>
          <p:nvPr/>
        </p:nvCxnSpPr>
        <p:spPr>
          <a:xfrm flipV="1">
            <a:off x="5154304" y="37719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0" idx="6"/>
            <a:endCxn id="21" idx="2"/>
          </p:cNvCxnSpPr>
          <p:nvPr/>
        </p:nvCxnSpPr>
        <p:spPr>
          <a:xfrm>
            <a:off x="5344804" y="44577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21" idx="1"/>
            <a:endCxn id="16" idx="5"/>
          </p:cNvCxnSpPr>
          <p:nvPr/>
        </p:nvCxnSpPr>
        <p:spPr>
          <a:xfrm flipH="1" flipV="1">
            <a:off x="5289008" y="3716104"/>
            <a:ext cx="672855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0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N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0" idx="0"/>
            <a:endCxn id="16" idx="4"/>
          </p:cNvCxnSpPr>
          <p:nvPr/>
        </p:nvCxnSpPr>
        <p:spPr>
          <a:xfrm flipV="1">
            <a:off x="5154304" y="37719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0" idx="6"/>
            <a:endCxn id="21" idx="2"/>
          </p:cNvCxnSpPr>
          <p:nvPr/>
        </p:nvCxnSpPr>
        <p:spPr>
          <a:xfrm>
            <a:off x="5344804" y="44577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21" idx="1"/>
            <a:endCxn id="16" idx="5"/>
          </p:cNvCxnSpPr>
          <p:nvPr/>
        </p:nvCxnSpPr>
        <p:spPr>
          <a:xfrm flipH="1" flipV="1">
            <a:off x="5289008" y="3716104"/>
            <a:ext cx="672855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0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Concludes</a:t>
            </a:r>
          </a:p>
          <a:p>
            <a:r>
              <a:rPr lang="en-US" dirty="0" smtClean="0"/>
              <a:t>with nodes H, K, L being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Explore H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2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Mark neighbors of H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019550"/>
            <a:ext cx="4114800" cy="207645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7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Explore K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8" idx="4"/>
            <a:endCxn id="22" idx="0"/>
          </p:cNvCxnSpPr>
          <p:nvPr/>
        </p:nvCxnSpPr>
        <p:spPr>
          <a:xfrm>
            <a:off x="7082051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0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Mark neighbors of K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8" idx="4"/>
            <a:endCxn id="22" idx="0"/>
          </p:cNvCxnSpPr>
          <p:nvPr/>
        </p:nvCxnSpPr>
        <p:spPr>
          <a:xfrm>
            <a:off x="7082051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5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10305</TotalTime>
  <Words>10038</Words>
  <Application>Microsoft Office PowerPoint</Application>
  <PresentationFormat>On-screen Show (4:3)</PresentationFormat>
  <Paragraphs>3053</Paragraphs>
  <Slides>119</Slides>
  <Notes>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0" baseType="lpstr">
      <vt:lpstr>Office Theme</vt:lpstr>
      <vt:lpstr>Graphs</vt:lpstr>
      <vt:lpstr>In the Past</vt:lpstr>
      <vt:lpstr>For Today</vt:lpstr>
      <vt:lpstr>Marker Slide</vt:lpstr>
      <vt:lpstr>Königsberg Bridge</vt:lpstr>
      <vt:lpstr>1736 – Euler </vt:lpstr>
      <vt:lpstr>Graph Theory</vt:lpstr>
      <vt:lpstr>Graphs</vt:lpstr>
      <vt:lpstr>Subgraphs</vt:lpstr>
      <vt:lpstr>Pictures are “easy”</vt:lpstr>
      <vt:lpstr>Notation Example</vt:lpstr>
      <vt:lpstr>Adjacent Vertices</vt:lpstr>
      <vt:lpstr>Paths</vt:lpstr>
      <vt:lpstr>Cycles</vt:lpstr>
      <vt:lpstr>Marker Slide</vt:lpstr>
      <vt:lpstr>Graph Representation</vt:lpstr>
      <vt:lpstr>Definition Adjacency Matrix</vt:lpstr>
      <vt:lpstr>Adjacency Matrix: Example</vt:lpstr>
      <vt:lpstr>Marker Slide</vt:lpstr>
      <vt:lpstr>Adjacency Lists</vt:lpstr>
      <vt:lpstr>Adjacency List: Example</vt:lpstr>
      <vt:lpstr>Graph Analysis Summary</vt:lpstr>
      <vt:lpstr>Marker Slide</vt:lpstr>
      <vt:lpstr>Graph ADT Operations</vt:lpstr>
      <vt:lpstr>Graph ADT Implementation</vt:lpstr>
      <vt:lpstr>Constructor for class GraphType </vt:lpstr>
      <vt:lpstr>linkedListType&lt;Type&gt;</vt:lpstr>
      <vt:lpstr>unorderedLinkedList&lt;Type&gt;</vt:lpstr>
      <vt:lpstr>unorderedLinkedList&lt;Type&gt;</vt:lpstr>
      <vt:lpstr>unorderedLinkedList: node Type</vt:lpstr>
      <vt:lpstr>unorderedLinkedList: constructor</vt:lpstr>
      <vt:lpstr>unorderedLinkedList: print</vt:lpstr>
      <vt:lpstr>unorderedLinkedList: back</vt:lpstr>
      <vt:lpstr>unorderedLinkedList: search</vt:lpstr>
      <vt:lpstr>unorderedLinkedList: insertLast</vt:lpstr>
      <vt:lpstr>unorderedLinkedList: deleteNode</vt:lpstr>
      <vt:lpstr>Back to the class graphType</vt:lpstr>
      <vt:lpstr>Back to the class graphType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Suggested Activity: ICA 340</vt:lpstr>
      <vt:lpstr>Back to the class graphType</vt:lpstr>
      <vt:lpstr>graphType’s printGraph</vt:lpstr>
      <vt:lpstr>Back to the class graphType</vt:lpstr>
      <vt:lpstr>Breadth-First Traversal: Visualize</vt:lpstr>
      <vt:lpstr>Breadth-First Traversal: Visualize</vt:lpstr>
      <vt:lpstr>Breadth-First Traversal: Algorithm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Marker Slide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Marker Slide</vt:lpstr>
      <vt:lpstr>BFS: Why the ‘levels’ </vt:lpstr>
      <vt:lpstr>BFS: Why the ‘levels’ </vt:lpstr>
      <vt:lpstr>BFS: Why the ‘levels’ </vt:lpstr>
      <vt:lpstr>BFS: Why the ‘levels’ </vt:lpstr>
      <vt:lpstr>BFS: Why the ‘levels’ </vt:lpstr>
      <vt:lpstr>BFS: Why the ‘levels’ </vt:lpstr>
      <vt:lpstr>BFS: Why the ‘levels’ </vt:lpstr>
      <vt:lpstr>BFS: Why the ‘levels’ </vt:lpstr>
      <vt:lpstr>Marker Slide</vt:lpstr>
      <vt:lpstr>Breadth-First Traversal: Example</vt:lpstr>
      <vt:lpstr>Breadth-First Traversal: Example</vt:lpstr>
      <vt:lpstr>Breadth-First Traversal: Example</vt:lpstr>
      <vt:lpstr>Marker Slide</vt:lpstr>
      <vt:lpstr>Start Studying</vt:lpstr>
      <vt:lpstr>The End of This Part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2475</cp:revision>
  <dcterms:created xsi:type="dcterms:W3CDTF">2006-08-16T00:00:00Z</dcterms:created>
  <dcterms:modified xsi:type="dcterms:W3CDTF">2014-11-16T19:34:18Z</dcterms:modified>
</cp:coreProperties>
</file>