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1"/>
  </p:notesMasterIdLst>
  <p:sldIdLst>
    <p:sldId id="256" r:id="rId2"/>
    <p:sldId id="552" r:id="rId3"/>
    <p:sldId id="693" r:id="rId4"/>
    <p:sldId id="554" r:id="rId5"/>
    <p:sldId id="667" r:id="rId6"/>
    <p:sldId id="668" r:id="rId7"/>
    <p:sldId id="669" r:id="rId8"/>
    <p:sldId id="670" r:id="rId9"/>
    <p:sldId id="672" r:id="rId10"/>
    <p:sldId id="673" r:id="rId11"/>
    <p:sldId id="674" r:id="rId12"/>
    <p:sldId id="675" r:id="rId13"/>
    <p:sldId id="694" r:id="rId14"/>
    <p:sldId id="676" r:id="rId15"/>
    <p:sldId id="677" r:id="rId16"/>
    <p:sldId id="678" r:id="rId17"/>
    <p:sldId id="679" r:id="rId18"/>
    <p:sldId id="680" r:id="rId19"/>
    <p:sldId id="681" r:id="rId20"/>
    <p:sldId id="682" r:id="rId21"/>
    <p:sldId id="683" r:id="rId22"/>
    <p:sldId id="732" r:id="rId23"/>
    <p:sldId id="684" r:id="rId24"/>
    <p:sldId id="685" r:id="rId25"/>
    <p:sldId id="686" r:id="rId26"/>
    <p:sldId id="691" r:id="rId27"/>
    <p:sldId id="688" r:id="rId28"/>
    <p:sldId id="689" r:id="rId29"/>
    <p:sldId id="692" r:id="rId30"/>
    <p:sldId id="690" r:id="rId31"/>
    <p:sldId id="695" r:id="rId32"/>
    <p:sldId id="696" r:id="rId33"/>
    <p:sldId id="697" r:id="rId34"/>
    <p:sldId id="698" r:id="rId35"/>
    <p:sldId id="699" r:id="rId36"/>
    <p:sldId id="700" r:id="rId37"/>
    <p:sldId id="701" r:id="rId38"/>
    <p:sldId id="702" r:id="rId39"/>
    <p:sldId id="703" r:id="rId40"/>
    <p:sldId id="705" r:id="rId41"/>
    <p:sldId id="706" r:id="rId42"/>
    <p:sldId id="707" r:id="rId43"/>
    <p:sldId id="708" r:id="rId44"/>
    <p:sldId id="709" r:id="rId45"/>
    <p:sldId id="710" r:id="rId46"/>
    <p:sldId id="711" r:id="rId47"/>
    <p:sldId id="712" r:id="rId48"/>
    <p:sldId id="713" r:id="rId49"/>
    <p:sldId id="704" r:id="rId50"/>
    <p:sldId id="715" r:id="rId51"/>
    <p:sldId id="716" r:id="rId52"/>
    <p:sldId id="717" r:id="rId53"/>
    <p:sldId id="714" r:id="rId54"/>
    <p:sldId id="719" r:id="rId55"/>
    <p:sldId id="718" r:id="rId56"/>
    <p:sldId id="723" r:id="rId57"/>
    <p:sldId id="724" r:id="rId58"/>
    <p:sldId id="725" r:id="rId59"/>
    <p:sldId id="726" r:id="rId60"/>
    <p:sldId id="727" r:id="rId61"/>
    <p:sldId id="728" r:id="rId62"/>
    <p:sldId id="729" r:id="rId63"/>
    <p:sldId id="730" r:id="rId64"/>
    <p:sldId id="731" r:id="rId65"/>
    <p:sldId id="733" r:id="rId66"/>
    <p:sldId id="720" r:id="rId67"/>
    <p:sldId id="721" r:id="rId68"/>
    <p:sldId id="722" r:id="rId69"/>
    <p:sldId id="741" r:id="rId70"/>
    <p:sldId id="734" r:id="rId71"/>
    <p:sldId id="735" r:id="rId72"/>
    <p:sldId id="740" r:id="rId73"/>
    <p:sldId id="736" r:id="rId74"/>
    <p:sldId id="737" r:id="rId75"/>
    <p:sldId id="738" r:id="rId76"/>
    <p:sldId id="739" r:id="rId77"/>
    <p:sldId id="742" r:id="rId78"/>
    <p:sldId id="743" r:id="rId79"/>
    <p:sldId id="744" r:id="rId80"/>
    <p:sldId id="745" r:id="rId81"/>
    <p:sldId id="746" r:id="rId82"/>
    <p:sldId id="747" r:id="rId83"/>
    <p:sldId id="748" r:id="rId84"/>
    <p:sldId id="749" r:id="rId85"/>
    <p:sldId id="750" r:id="rId86"/>
    <p:sldId id="751" r:id="rId87"/>
    <p:sldId id="752" r:id="rId88"/>
    <p:sldId id="753" r:id="rId89"/>
    <p:sldId id="754" r:id="rId90"/>
    <p:sldId id="755" r:id="rId91"/>
    <p:sldId id="756" r:id="rId92"/>
    <p:sldId id="757" r:id="rId93"/>
    <p:sldId id="758" r:id="rId94"/>
    <p:sldId id="759" r:id="rId95"/>
    <p:sldId id="760" r:id="rId96"/>
    <p:sldId id="761" r:id="rId97"/>
    <p:sldId id="762" r:id="rId98"/>
    <p:sldId id="763" r:id="rId99"/>
    <p:sldId id="764" r:id="rId100"/>
    <p:sldId id="765" r:id="rId101"/>
    <p:sldId id="766" r:id="rId102"/>
    <p:sldId id="767" r:id="rId103"/>
    <p:sldId id="768" r:id="rId104"/>
    <p:sldId id="769" r:id="rId105"/>
    <p:sldId id="779" r:id="rId106"/>
    <p:sldId id="770" r:id="rId107"/>
    <p:sldId id="772" r:id="rId108"/>
    <p:sldId id="773" r:id="rId109"/>
    <p:sldId id="774" r:id="rId110"/>
    <p:sldId id="775" r:id="rId111"/>
    <p:sldId id="776" r:id="rId112"/>
    <p:sldId id="777" r:id="rId113"/>
    <p:sldId id="778" r:id="rId114"/>
    <p:sldId id="780" r:id="rId115"/>
    <p:sldId id="781" r:id="rId116"/>
    <p:sldId id="782" r:id="rId117"/>
    <p:sldId id="783" r:id="rId118"/>
    <p:sldId id="784" r:id="rId119"/>
    <p:sldId id="366" r:id="rId1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EBE"/>
    <a:srgbClr val="E5E5B4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57" autoAdjust="0"/>
    <p:restoredTop sz="84848" autoAdjust="0"/>
  </p:normalViewPr>
  <p:slideViewPr>
    <p:cSldViewPr>
      <p:cViewPr>
        <p:scale>
          <a:sx n="70" d="100"/>
          <a:sy n="70" d="100"/>
        </p:scale>
        <p:origin x="-510" y="-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39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D5F073-BE05-465E-9ACA-FEBC1467B54E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7E8B70-CAB0-4ED0-9DDB-1ABC1C150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02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250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800"/>
            </a:lvl1pPr>
            <a:lvl2pPr marL="742950" indent="-285750">
              <a:buFont typeface="Arial" panose="020B0604020202020204" pitchFamily="34" charset="0"/>
              <a:buChar char="•"/>
              <a:defRPr sz="2400"/>
            </a:lvl2pPr>
            <a:lvl3pPr marL="1143000" indent="-228600">
              <a:buFont typeface="Arial" panose="020B0604020202020204" pitchFamily="34" charset="0"/>
              <a:buChar char="•"/>
              <a:defRPr sz="2000"/>
            </a:lvl3pPr>
            <a:lvl4pPr marL="1600200" indent="-228600">
              <a:buFont typeface="Arial" panose="020B0604020202020204" pitchFamily="34" charset="0"/>
              <a:buChar char="•"/>
              <a:defRPr sz="1800"/>
            </a:lvl4pPr>
            <a:lvl5pPr marL="2057400" indent="-228600"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gif"/><Relationship Id="rId4" Type="http://schemas.openxmlformats.org/officeDocument/2006/relationships/image" Target="../media/image16.gif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772400" cy="169545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Graphs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09600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 244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6" y="71282"/>
            <a:ext cx="3882766" cy="2214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://mudbugmedia.com/blog/wp-content/uploads/2011/09/web-animation-225x30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000500"/>
            <a:ext cx="214312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52400" y="5181600"/>
            <a:ext cx="5334000" cy="1518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Brent M. Dingle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Game Design and Development Program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Mathematics, Statistics, and Computer Science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Wisconsin – </a:t>
            </a: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Stout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endParaRPr lang="en-US" sz="12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050" i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 derived </a:t>
            </a:r>
            <a:r>
              <a:rPr lang="en-US" sz="1050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from: Data Structures Using C++ (D.S. Malik)</a:t>
            </a:r>
            <a:endParaRPr lang="en-US" sz="1050" i="1" dirty="0" smtClean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050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Data Structures and Algorithms in C++ (Goodrich, </a:t>
            </a:r>
            <a:r>
              <a:rPr lang="en-US" sz="1050" i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Tamassia</a:t>
            </a:r>
            <a:r>
              <a:rPr lang="en-US" sz="1050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050" i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Mount)c</a:t>
            </a:r>
            <a:endParaRPr lang="en-US" sz="1050" i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02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Pictures are “easy”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3276600" cy="5059363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Vertices</a:t>
            </a:r>
            <a:r>
              <a:rPr lang="en-US" dirty="0" smtClean="0"/>
              <a:t> of graphs are drawn as labeled </a:t>
            </a:r>
            <a:r>
              <a:rPr lang="en-US" b="1" dirty="0" smtClean="0">
                <a:solidFill>
                  <a:srgbClr val="FF0000"/>
                </a:solidFill>
              </a:rPr>
              <a:t>circles</a:t>
            </a:r>
          </a:p>
          <a:p>
            <a:endParaRPr lang="en-US" dirty="0" smtClean="0"/>
          </a:p>
          <a:p>
            <a:r>
              <a:rPr lang="en-US" b="1" dirty="0" smtClean="0"/>
              <a:t>Edges</a:t>
            </a:r>
            <a:r>
              <a:rPr lang="en-US" dirty="0" smtClean="0"/>
              <a:t> of </a:t>
            </a:r>
            <a:r>
              <a:rPr lang="en-US" b="1" dirty="0" smtClean="0"/>
              <a:t>undirected</a:t>
            </a:r>
            <a:r>
              <a:rPr lang="en-US" dirty="0" smtClean="0"/>
              <a:t> graphs are drawn as </a:t>
            </a:r>
            <a:r>
              <a:rPr lang="en-US" b="1" dirty="0" smtClean="0">
                <a:solidFill>
                  <a:srgbClr val="FF0000"/>
                </a:solidFill>
              </a:rPr>
              <a:t>lines</a:t>
            </a:r>
          </a:p>
          <a:p>
            <a:endParaRPr lang="en-US" dirty="0" smtClean="0"/>
          </a:p>
          <a:p>
            <a:r>
              <a:rPr lang="en-US" b="1" dirty="0" smtClean="0"/>
              <a:t>Edges</a:t>
            </a:r>
            <a:r>
              <a:rPr lang="en-US" dirty="0" smtClean="0"/>
              <a:t> of </a:t>
            </a:r>
            <a:r>
              <a:rPr lang="en-US" b="1" dirty="0" smtClean="0"/>
              <a:t>directed</a:t>
            </a:r>
            <a:r>
              <a:rPr lang="en-US" dirty="0" smtClean="0"/>
              <a:t> graphs are drawn as </a:t>
            </a:r>
            <a:r>
              <a:rPr lang="en-US" b="1" dirty="0" smtClean="0">
                <a:solidFill>
                  <a:srgbClr val="FF0000"/>
                </a:solidFill>
              </a:rPr>
              <a:t>arrows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295400"/>
            <a:ext cx="4637833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4267200"/>
            <a:ext cx="53580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223416" y="3048000"/>
            <a:ext cx="24205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Examples of undirected graphs</a:t>
            </a:r>
            <a:endParaRPr lang="en-US" sz="14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5216068" y="6248400"/>
            <a:ext cx="22410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Examples of directed graphs</a:t>
            </a:r>
            <a:endParaRPr lang="en-US" sz="14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2306362" y="3201888"/>
            <a:ext cx="5150769" cy="1200329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 smtClean="0"/>
              <a:t>A Side NOTE: </a:t>
            </a:r>
          </a:p>
          <a:p>
            <a:r>
              <a:rPr lang="en-US" i="1" dirty="0" smtClean="0"/>
              <a:t>It would be better if G1 started numbering its</a:t>
            </a:r>
          </a:p>
          <a:p>
            <a:r>
              <a:rPr lang="en-US" i="1" dirty="0" smtClean="0"/>
              <a:t>vertices with 0, not 1</a:t>
            </a:r>
          </a:p>
          <a:p>
            <a:r>
              <a:rPr lang="en-US" i="1" dirty="0" smtClean="0"/>
              <a:t>It lines up better with C++ array indices starting at 0</a:t>
            </a:r>
            <a:endParaRPr lang="en-US" i="1" dirty="0"/>
          </a:p>
        </p:txBody>
      </p:sp>
      <p:sp>
        <p:nvSpPr>
          <p:cNvPr id="6" name="Rounded Rectangle 5"/>
          <p:cNvSpPr/>
          <p:nvPr/>
        </p:nvSpPr>
        <p:spPr>
          <a:xfrm>
            <a:off x="3657600" y="4402217"/>
            <a:ext cx="1447800" cy="1084183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002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</a:t>
            </a:r>
            <a:r>
              <a:rPr lang="en-US" dirty="0" smtClean="0"/>
              <a:t>5: Explore L</a:t>
            </a:r>
            <a:endParaRPr lang="en-US" dirty="0"/>
          </a:p>
          <a:p>
            <a:r>
              <a:rPr lang="en-US" dirty="0"/>
              <a:t>                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25669" y="2628900"/>
            <a:ext cx="4114800" cy="16383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Connector 54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11" idx="4"/>
            <a:endCxn id="19" idx="0"/>
          </p:cNvCxnSpPr>
          <p:nvPr/>
        </p:nvCxnSpPr>
        <p:spPr>
          <a:xfrm>
            <a:off x="8153400" y="2819400"/>
            <a:ext cx="0" cy="5715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18" idx="4"/>
            <a:endCxn id="22" idx="0"/>
          </p:cNvCxnSpPr>
          <p:nvPr/>
        </p:nvCxnSpPr>
        <p:spPr>
          <a:xfrm>
            <a:off x="7082051" y="3771900"/>
            <a:ext cx="0" cy="4953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9" idx="4"/>
            <a:endCxn id="23" idx="0"/>
          </p:cNvCxnSpPr>
          <p:nvPr/>
        </p:nvCxnSpPr>
        <p:spPr>
          <a:xfrm>
            <a:off x="8153400" y="3771900"/>
            <a:ext cx="0" cy="4953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913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</a:t>
            </a:r>
            <a:r>
              <a:rPr lang="en-US" dirty="0" smtClean="0"/>
              <a:t>5: Mark neighbors of L as visited</a:t>
            </a:r>
            <a:endParaRPr lang="en-US" dirty="0"/>
          </a:p>
          <a:p>
            <a:r>
              <a:rPr lang="en-US" dirty="0"/>
              <a:t>                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25669" y="4114800"/>
            <a:ext cx="4114800" cy="19812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Connector 54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11" idx="4"/>
            <a:endCxn id="19" idx="0"/>
          </p:cNvCxnSpPr>
          <p:nvPr/>
        </p:nvCxnSpPr>
        <p:spPr>
          <a:xfrm>
            <a:off x="8153400" y="2819400"/>
            <a:ext cx="0" cy="5715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18" idx="4"/>
            <a:endCxn id="22" idx="0"/>
          </p:cNvCxnSpPr>
          <p:nvPr/>
        </p:nvCxnSpPr>
        <p:spPr>
          <a:xfrm>
            <a:off x="7082051" y="3771900"/>
            <a:ext cx="0" cy="4953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9" idx="4"/>
            <a:endCxn id="23" idx="0"/>
          </p:cNvCxnSpPr>
          <p:nvPr/>
        </p:nvCxnSpPr>
        <p:spPr>
          <a:xfrm>
            <a:off x="8153400" y="3771900"/>
            <a:ext cx="0" cy="4953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195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</a:t>
            </a:r>
            <a:r>
              <a:rPr lang="en-US" dirty="0" smtClean="0"/>
              <a:t>5: Concludes</a:t>
            </a:r>
          </a:p>
          <a:p>
            <a:r>
              <a:rPr lang="en-US" dirty="0" smtClean="0"/>
              <a:t>with O and P being visited</a:t>
            </a:r>
            <a:endParaRPr lang="en-US" dirty="0"/>
          </a:p>
          <a:p>
            <a:r>
              <a:rPr lang="en-US" dirty="0"/>
              <a:t>                </a:t>
            </a:r>
          </a:p>
        </p:txBody>
      </p:sp>
      <p:sp>
        <p:nvSpPr>
          <p:cNvPr id="61" name="Freeform 60"/>
          <p:cNvSpPr/>
          <p:nvPr/>
        </p:nvSpPr>
        <p:spPr>
          <a:xfrm>
            <a:off x="4808483" y="1371600"/>
            <a:ext cx="709448" cy="646386"/>
          </a:xfrm>
          <a:custGeom>
            <a:avLst/>
            <a:gdLst>
              <a:gd name="connsiteX0" fmla="*/ 0 w 709448"/>
              <a:gd name="connsiteY0" fmla="*/ 646386 h 646386"/>
              <a:gd name="connsiteX1" fmla="*/ 709448 w 709448"/>
              <a:gd name="connsiteY1" fmla="*/ 599090 h 646386"/>
              <a:gd name="connsiteX2" fmla="*/ 630620 w 709448"/>
              <a:gd name="connsiteY2" fmla="*/ 78828 h 646386"/>
              <a:gd name="connsiteX3" fmla="*/ 220717 w 709448"/>
              <a:gd name="connsiteY3" fmla="*/ 0 h 646386"/>
              <a:gd name="connsiteX4" fmla="*/ 15765 w 709448"/>
              <a:gd name="connsiteY4" fmla="*/ 252248 h 646386"/>
              <a:gd name="connsiteX5" fmla="*/ 0 w 709448"/>
              <a:gd name="connsiteY5" fmla="*/ 646386 h 646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09448" h="646386">
                <a:moveTo>
                  <a:pt x="0" y="646386"/>
                </a:moveTo>
                <a:lnTo>
                  <a:pt x="709448" y="599090"/>
                </a:lnTo>
                <a:lnTo>
                  <a:pt x="630620" y="78828"/>
                </a:lnTo>
                <a:lnTo>
                  <a:pt x="220717" y="0"/>
                </a:lnTo>
                <a:lnTo>
                  <a:pt x="15765" y="252248"/>
                </a:lnTo>
                <a:lnTo>
                  <a:pt x="0" y="646386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4666593" y="1418897"/>
            <a:ext cx="2711669" cy="2522482"/>
          </a:xfrm>
          <a:custGeom>
            <a:avLst/>
            <a:gdLst>
              <a:gd name="connsiteX0" fmla="*/ 0 w 2711669"/>
              <a:gd name="connsiteY0" fmla="*/ 1671144 h 2522482"/>
              <a:gd name="connsiteX1" fmla="*/ 1434662 w 2711669"/>
              <a:gd name="connsiteY1" fmla="*/ 1702675 h 2522482"/>
              <a:gd name="connsiteX2" fmla="*/ 1718441 w 2711669"/>
              <a:gd name="connsiteY2" fmla="*/ 1608082 h 2522482"/>
              <a:gd name="connsiteX3" fmla="*/ 1939159 w 2711669"/>
              <a:gd name="connsiteY3" fmla="*/ 1229710 h 2522482"/>
              <a:gd name="connsiteX4" fmla="*/ 1986455 w 2711669"/>
              <a:gd name="connsiteY4" fmla="*/ 110358 h 2522482"/>
              <a:gd name="connsiteX5" fmla="*/ 2349062 w 2711669"/>
              <a:gd name="connsiteY5" fmla="*/ 0 h 2522482"/>
              <a:gd name="connsiteX6" fmla="*/ 2711669 w 2711669"/>
              <a:gd name="connsiteY6" fmla="*/ 126124 h 2522482"/>
              <a:gd name="connsiteX7" fmla="*/ 2711669 w 2711669"/>
              <a:gd name="connsiteY7" fmla="*/ 488731 h 2522482"/>
              <a:gd name="connsiteX8" fmla="*/ 2270235 w 2711669"/>
              <a:gd name="connsiteY8" fmla="*/ 709448 h 2522482"/>
              <a:gd name="connsiteX9" fmla="*/ 2112579 w 2711669"/>
              <a:gd name="connsiteY9" fmla="*/ 677917 h 2522482"/>
              <a:gd name="connsiteX10" fmla="*/ 1986455 w 2711669"/>
              <a:gd name="connsiteY10" fmla="*/ 1340069 h 2522482"/>
              <a:gd name="connsiteX11" fmla="*/ 1718441 w 2711669"/>
              <a:gd name="connsiteY11" fmla="*/ 1734206 h 2522482"/>
              <a:gd name="connsiteX12" fmla="*/ 1213945 w 2711669"/>
              <a:gd name="connsiteY12" fmla="*/ 1813034 h 2522482"/>
              <a:gd name="connsiteX13" fmla="*/ 662152 w 2711669"/>
              <a:gd name="connsiteY13" fmla="*/ 1813034 h 2522482"/>
              <a:gd name="connsiteX14" fmla="*/ 819807 w 2711669"/>
              <a:gd name="connsiteY14" fmla="*/ 2364827 h 2522482"/>
              <a:gd name="connsiteX15" fmla="*/ 536028 w 2711669"/>
              <a:gd name="connsiteY15" fmla="*/ 2522482 h 2522482"/>
              <a:gd name="connsiteX16" fmla="*/ 141890 w 2711669"/>
              <a:gd name="connsiteY16" fmla="*/ 2301765 h 2522482"/>
              <a:gd name="connsiteX17" fmla="*/ 0 w 2711669"/>
              <a:gd name="connsiteY17" fmla="*/ 1671144 h 2522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711669" h="2522482">
                <a:moveTo>
                  <a:pt x="0" y="1671144"/>
                </a:moveTo>
                <a:lnTo>
                  <a:pt x="1434662" y="1702675"/>
                </a:lnTo>
                <a:lnTo>
                  <a:pt x="1718441" y="1608082"/>
                </a:lnTo>
                <a:lnTo>
                  <a:pt x="1939159" y="1229710"/>
                </a:lnTo>
                <a:lnTo>
                  <a:pt x="1986455" y="110358"/>
                </a:lnTo>
                <a:lnTo>
                  <a:pt x="2349062" y="0"/>
                </a:lnTo>
                <a:lnTo>
                  <a:pt x="2711669" y="126124"/>
                </a:lnTo>
                <a:lnTo>
                  <a:pt x="2711669" y="488731"/>
                </a:lnTo>
                <a:lnTo>
                  <a:pt x="2270235" y="709448"/>
                </a:lnTo>
                <a:lnTo>
                  <a:pt x="2112579" y="677917"/>
                </a:lnTo>
                <a:lnTo>
                  <a:pt x="1986455" y="1340069"/>
                </a:lnTo>
                <a:lnTo>
                  <a:pt x="1718441" y="1734206"/>
                </a:lnTo>
                <a:lnTo>
                  <a:pt x="1213945" y="1813034"/>
                </a:lnTo>
                <a:lnTo>
                  <a:pt x="662152" y="1813034"/>
                </a:lnTo>
                <a:lnTo>
                  <a:pt x="819807" y="2364827"/>
                </a:lnTo>
                <a:lnTo>
                  <a:pt x="536028" y="2522482"/>
                </a:lnTo>
                <a:lnTo>
                  <a:pt x="141890" y="2301765"/>
                </a:lnTo>
                <a:lnTo>
                  <a:pt x="0" y="1671144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4603531" y="1261241"/>
            <a:ext cx="1907628" cy="1765738"/>
          </a:xfrm>
          <a:custGeom>
            <a:avLst/>
            <a:gdLst>
              <a:gd name="connsiteX0" fmla="*/ 204952 w 1907628"/>
              <a:gd name="connsiteY0" fmla="*/ 1655380 h 1765738"/>
              <a:gd name="connsiteX1" fmla="*/ 1639614 w 1907628"/>
              <a:gd name="connsiteY1" fmla="*/ 1765738 h 1765738"/>
              <a:gd name="connsiteX2" fmla="*/ 1907628 w 1907628"/>
              <a:gd name="connsiteY2" fmla="*/ 1450428 h 1765738"/>
              <a:gd name="connsiteX3" fmla="*/ 1876097 w 1907628"/>
              <a:gd name="connsiteY3" fmla="*/ 141890 h 1765738"/>
              <a:gd name="connsiteX4" fmla="*/ 1466193 w 1907628"/>
              <a:gd name="connsiteY4" fmla="*/ 0 h 1765738"/>
              <a:gd name="connsiteX5" fmla="*/ 1087821 w 1907628"/>
              <a:gd name="connsiteY5" fmla="*/ 299545 h 1765738"/>
              <a:gd name="connsiteX6" fmla="*/ 1087821 w 1907628"/>
              <a:gd name="connsiteY6" fmla="*/ 867104 h 1765738"/>
              <a:gd name="connsiteX7" fmla="*/ 0 w 1907628"/>
              <a:gd name="connsiteY7" fmla="*/ 1024759 h 1765738"/>
              <a:gd name="connsiteX8" fmla="*/ 204952 w 1907628"/>
              <a:gd name="connsiteY8" fmla="*/ 1655380 h 1765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7628" h="1765738">
                <a:moveTo>
                  <a:pt x="204952" y="1655380"/>
                </a:moveTo>
                <a:lnTo>
                  <a:pt x="1639614" y="1765738"/>
                </a:lnTo>
                <a:lnTo>
                  <a:pt x="1907628" y="1450428"/>
                </a:lnTo>
                <a:lnTo>
                  <a:pt x="1876097" y="141890"/>
                </a:lnTo>
                <a:lnTo>
                  <a:pt x="1466193" y="0"/>
                </a:lnTo>
                <a:lnTo>
                  <a:pt x="1087821" y="299545"/>
                </a:lnTo>
                <a:lnTo>
                  <a:pt x="1087821" y="867104"/>
                </a:lnTo>
                <a:lnTo>
                  <a:pt x="0" y="1024759"/>
                </a:lnTo>
                <a:lnTo>
                  <a:pt x="204952" y="1655380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4713890" y="1324303"/>
            <a:ext cx="3878317" cy="3452649"/>
          </a:xfrm>
          <a:custGeom>
            <a:avLst/>
            <a:gdLst>
              <a:gd name="connsiteX0" fmla="*/ 204951 w 3878317"/>
              <a:gd name="connsiteY0" fmla="*/ 2806263 h 3452649"/>
              <a:gd name="connsiteX1" fmla="*/ 0 w 3878317"/>
              <a:gd name="connsiteY1" fmla="*/ 3231931 h 3452649"/>
              <a:gd name="connsiteX2" fmla="*/ 268013 w 3878317"/>
              <a:gd name="connsiteY2" fmla="*/ 3452649 h 3452649"/>
              <a:gd name="connsiteX3" fmla="*/ 1497724 w 3878317"/>
              <a:gd name="connsiteY3" fmla="*/ 3436883 h 3452649"/>
              <a:gd name="connsiteX4" fmla="*/ 1860331 w 3878317"/>
              <a:gd name="connsiteY4" fmla="*/ 3153104 h 3452649"/>
              <a:gd name="connsiteX5" fmla="*/ 1608082 w 3878317"/>
              <a:gd name="connsiteY5" fmla="*/ 2790497 h 3452649"/>
              <a:gd name="connsiteX6" fmla="*/ 1340069 w 3878317"/>
              <a:gd name="connsiteY6" fmla="*/ 2774731 h 3452649"/>
              <a:gd name="connsiteX7" fmla="*/ 1292772 w 3878317"/>
              <a:gd name="connsiteY7" fmla="*/ 2601311 h 3452649"/>
              <a:gd name="connsiteX8" fmla="*/ 1702676 w 3878317"/>
              <a:gd name="connsiteY8" fmla="*/ 2506718 h 3452649"/>
              <a:gd name="connsiteX9" fmla="*/ 2049517 w 3878317"/>
              <a:gd name="connsiteY9" fmla="*/ 1970690 h 3452649"/>
              <a:gd name="connsiteX10" fmla="*/ 2806262 w 3878317"/>
              <a:gd name="connsiteY10" fmla="*/ 1245476 h 3452649"/>
              <a:gd name="connsiteX11" fmla="*/ 3247696 w 3878317"/>
              <a:gd name="connsiteY11" fmla="*/ 882869 h 3452649"/>
              <a:gd name="connsiteX12" fmla="*/ 3815255 w 3878317"/>
              <a:gd name="connsiteY12" fmla="*/ 630621 h 3452649"/>
              <a:gd name="connsiteX13" fmla="*/ 3878317 w 3878317"/>
              <a:gd name="connsiteY13" fmla="*/ 173421 h 3452649"/>
              <a:gd name="connsiteX14" fmla="*/ 3610303 w 3878317"/>
              <a:gd name="connsiteY14" fmla="*/ 15766 h 3452649"/>
              <a:gd name="connsiteX15" fmla="*/ 3247696 w 3878317"/>
              <a:gd name="connsiteY15" fmla="*/ 0 h 3452649"/>
              <a:gd name="connsiteX16" fmla="*/ 3042744 w 3878317"/>
              <a:gd name="connsiteY16" fmla="*/ 220718 h 3452649"/>
              <a:gd name="connsiteX17" fmla="*/ 3011213 w 3878317"/>
              <a:gd name="connsiteY17" fmla="*/ 599090 h 3452649"/>
              <a:gd name="connsiteX18" fmla="*/ 2506717 w 3878317"/>
              <a:gd name="connsiteY18" fmla="*/ 993228 h 3452649"/>
              <a:gd name="connsiteX19" fmla="*/ 2207172 w 3878317"/>
              <a:gd name="connsiteY19" fmla="*/ 993228 h 3452649"/>
              <a:gd name="connsiteX20" fmla="*/ 1986455 w 3878317"/>
              <a:gd name="connsiteY20" fmla="*/ 1529256 h 3452649"/>
              <a:gd name="connsiteX21" fmla="*/ 1655379 w 3878317"/>
              <a:gd name="connsiteY21" fmla="*/ 1939159 h 3452649"/>
              <a:gd name="connsiteX22" fmla="*/ 1403131 w 3878317"/>
              <a:gd name="connsiteY22" fmla="*/ 1986456 h 3452649"/>
              <a:gd name="connsiteX23" fmla="*/ 1103586 w 3878317"/>
              <a:gd name="connsiteY23" fmla="*/ 2033752 h 3452649"/>
              <a:gd name="connsiteX24" fmla="*/ 1024758 w 3878317"/>
              <a:gd name="connsiteY24" fmla="*/ 2207173 h 3452649"/>
              <a:gd name="connsiteX25" fmla="*/ 1087820 w 3878317"/>
              <a:gd name="connsiteY25" fmla="*/ 2490952 h 3452649"/>
              <a:gd name="connsiteX26" fmla="*/ 1135117 w 3878317"/>
              <a:gd name="connsiteY26" fmla="*/ 2648607 h 3452649"/>
              <a:gd name="connsiteX27" fmla="*/ 1198179 w 3878317"/>
              <a:gd name="connsiteY27" fmla="*/ 2837794 h 3452649"/>
              <a:gd name="connsiteX28" fmla="*/ 1024758 w 3878317"/>
              <a:gd name="connsiteY28" fmla="*/ 3011214 h 3452649"/>
              <a:gd name="connsiteX29" fmla="*/ 772510 w 3878317"/>
              <a:gd name="connsiteY29" fmla="*/ 3026980 h 3452649"/>
              <a:gd name="connsiteX30" fmla="*/ 346841 w 3878317"/>
              <a:gd name="connsiteY30" fmla="*/ 2727435 h 3452649"/>
              <a:gd name="connsiteX31" fmla="*/ 204951 w 3878317"/>
              <a:gd name="connsiteY31" fmla="*/ 2806263 h 3452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78317" h="3452649">
                <a:moveTo>
                  <a:pt x="204951" y="2806263"/>
                </a:moveTo>
                <a:lnTo>
                  <a:pt x="0" y="3231931"/>
                </a:lnTo>
                <a:lnTo>
                  <a:pt x="268013" y="3452649"/>
                </a:lnTo>
                <a:lnTo>
                  <a:pt x="1497724" y="3436883"/>
                </a:lnTo>
                <a:lnTo>
                  <a:pt x="1860331" y="3153104"/>
                </a:lnTo>
                <a:lnTo>
                  <a:pt x="1608082" y="2790497"/>
                </a:lnTo>
                <a:lnTo>
                  <a:pt x="1340069" y="2774731"/>
                </a:lnTo>
                <a:lnTo>
                  <a:pt x="1292772" y="2601311"/>
                </a:lnTo>
                <a:lnTo>
                  <a:pt x="1702676" y="2506718"/>
                </a:lnTo>
                <a:lnTo>
                  <a:pt x="2049517" y="1970690"/>
                </a:lnTo>
                <a:lnTo>
                  <a:pt x="2806262" y="1245476"/>
                </a:lnTo>
                <a:lnTo>
                  <a:pt x="3247696" y="882869"/>
                </a:lnTo>
                <a:lnTo>
                  <a:pt x="3815255" y="630621"/>
                </a:lnTo>
                <a:lnTo>
                  <a:pt x="3878317" y="173421"/>
                </a:lnTo>
                <a:lnTo>
                  <a:pt x="3610303" y="15766"/>
                </a:lnTo>
                <a:lnTo>
                  <a:pt x="3247696" y="0"/>
                </a:lnTo>
                <a:lnTo>
                  <a:pt x="3042744" y="220718"/>
                </a:lnTo>
                <a:lnTo>
                  <a:pt x="3011213" y="599090"/>
                </a:lnTo>
                <a:lnTo>
                  <a:pt x="2506717" y="993228"/>
                </a:lnTo>
                <a:lnTo>
                  <a:pt x="2207172" y="993228"/>
                </a:lnTo>
                <a:lnTo>
                  <a:pt x="1986455" y="1529256"/>
                </a:lnTo>
                <a:lnTo>
                  <a:pt x="1655379" y="1939159"/>
                </a:lnTo>
                <a:lnTo>
                  <a:pt x="1403131" y="1986456"/>
                </a:lnTo>
                <a:lnTo>
                  <a:pt x="1103586" y="2033752"/>
                </a:lnTo>
                <a:lnTo>
                  <a:pt x="1024758" y="2207173"/>
                </a:lnTo>
                <a:lnTo>
                  <a:pt x="1087820" y="2490952"/>
                </a:lnTo>
                <a:lnTo>
                  <a:pt x="1135117" y="2648607"/>
                </a:lnTo>
                <a:lnTo>
                  <a:pt x="1198179" y="2837794"/>
                </a:lnTo>
                <a:lnTo>
                  <a:pt x="1024758" y="3011214"/>
                </a:lnTo>
                <a:lnTo>
                  <a:pt x="772510" y="3026980"/>
                </a:lnTo>
                <a:lnTo>
                  <a:pt x="346841" y="2727435"/>
                </a:lnTo>
                <a:lnTo>
                  <a:pt x="204951" y="2806263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6716110" y="2317531"/>
            <a:ext cx="1781504" cy="1623848"/>
          </a:xfrm>
          <a:custGeom>
            <a:avLst/>
            <a:gdLst>
              <a:gd name="connsiteX0" fmla="*/ 173421 w 1781504"/>
              <a:gd name="connsiteY0" fmla="*/ 1040524 h 1623848"/>
              <a:gd name="connsiteX1" fmla="*/ 0 w 1781504"/>
              <a:gd name="connsiteY1" fmla="*/ 1355835 h 1623848"/>
              <a:gd name="connsiteX2" fmla="*/ 189187 w 1781504"/>
              <a:gd name="connsiteY2" fmla="*/ 1592317 h 1623848"/>
              <a:gd name="connsiteX3" fmla="*/ 504497 w 1781504"/>
              <a:gd name="connsiteY3" fmla="*/ 1608083 h 1623848"/>
              <a:gd name="connsiteX4" fmla="*/ 662152 w 1781504"/>
              <a:gd name="connsiteY4" fmla="*/ 1418897 h 1623848"/>
              <a:gd name="connsiteX5" fmla="*/ 882869 w 1781504"/>
              <a:gd name="connsiteY5" fmla="*/ 1277007 h 1623848"/>
              <a:gd name="connsiteX6" fmla="*/ 1135118 w 1781504"/>
              <a:gd name="connsiteY6" fmla="*/ 1308538 h 1623848"/>
              <a:gd name="connsiteX7" fmla="*/ 1308538 w 1781504"/>
              <a:gd name="connsiteY7" fmla="*/ 1513490 h 1623848"/>
              <a:gd name="connsiteX8" fmla="*/ 1560787 w 1781504"/>
              <a:gd name="connsiteY8" fmla="*/ 1623848 h 1623848"/>
              <a:gd name="connsiteX9" fmla="*/ 1734207 w 1781504"/>
              <a:gd name="connsiteY9" fmla="*/ 1418897 h 1623848"/>
              <a:gd name="connsiteX10" fmla="*/ 1702676 w 1781504"/>
              <a:gd name="connsiteY10" fmla="*/ 977462 h 1623848"/>
              <a:gd name="connsiteX11" fmla="*/ 1497724 w 1781504"/>
              <a:gd name="connsiteY11" fmla="*/ 835572 h 1623848"/>
              <a:gd name="connsiteX12" fmla="*/ 1497724 w 1781504"/>
              <a:gd name="connsiteY12" fmla="*/ 662152 h 1623848"/>
              <a:gd name="connsiteX13" fmla="*/ 1686911 w 1781504"/>
              <a:gd name="connsiteY13" fmla="*/ 441435 h 1623848"/>
              <a:gd name="connsiteX14" fmla="*/ 1781504 w 1781504"/>
              <a:gd name="connsiteY14" fmla="*/ 220717 h 1623848"/>
              <a:gd name="connsiteX15" fmla="*/ 1576552 w 1781504"/>
              <a:gd name="connsiteY15" fmla="*/ 0 h 1623848"/>
              <a:gd name="connsiteX16" fmla="*/ 1277007 w 1781504"/>
              <a:gd name="connsiteY16" fmla="*/ 0 h 1623848"/>
              <a:gd name="connsiteX17" fmla="*/ 1072056 w 1781504"/>
              <a:gd name="connsiteY17" fmla="*/ 204952 h 1623848"/>
              <a:gd name="connsiteX18" fmla="*/ 1103587 w 1781504"/>
              <a:gd name="connsiteY18" fmla="*/ 583324 h 1623848"/>
              <a:gd name="connsiteX19" fmla="*/ 1213945 w 1781504"/>
              <a:gd name="connsiteY19" fmla="*/ 819807 h 1623848"/>
              <a:gd name="connsiteX20" fmla="*/ 961697 w 1781504"/>
              <a:gd name="connsiteY20" fmla="*/ 1072055 h 1623848"/>
              <a:gd name="connsiteX21" fmla="*/ 662152 w 1781504"/>
              <a:gd name="connsiteY21" fmla="*/ 1119352 h 1623848"/>
              <a:gd name="connsiteX22" fmla="*/ 409904 w 1781504"/>
              <a:gd name="connsiteY22" fmla="*/ 993228 h 1623848"/>
              <a:gd name="connsiteX23" fmla="*/ 173421 w 1781504"/>
              <a:gd name="connsiteY23" fmla="*/ 1040524 h 1623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781504" h="1623848">
                <a:moveTo>
                  <a:pt x="173421" y="1040524"/>
                </a:moveTo>
                <a:lnTo>
                  <a:pt x="0" y="1355835"/>
                </a:lnTo>
                <a:lnTo>
                  <a:pt x="189187" y="1592317"/>
                </a:lnTo>
                <a:lnTo>
                  <a:pt x="504497" y="1608083"/>
                </a:lnTo>
                <a:lnTo>
                  <a:pt x="662152" y="1418897"/>
                </a:lnTo>
                <a:lnTo>
                  <a:pt x="882869" y="1277007"/>
                </a:lnTo>
                <a:lnTo>
                  <a:pt x="1135118" y="1308538"/>
                </a:lnTo>
                <a:lnTo>
                  <a:pt x="1308538" y="1513490"/>
                </a:lnTo>
                <a:lnTo>
                  <a:pt x="1560787" y="1623848"/>
                </a:lnTo>
                <a:lnTo>
                  <a:pt x="1734207" y="1418897"/>
                </a:lnTo>
                <a:lnTo>
                  <a:pt x="1702676" y="977462"/>
                </a:lnTo>
                <a:lnTo>
                  <a:pt x="1497724" y="835572"/>
                </a:lnTo>
                <a:lnTo>
                  <a:pt x="1497724" y="662152"/>
                </a:lnTo>
                <a:lnTo>
                  <a:pt x="1686911" y="441435"/>
                </a:lnTo>
                <a:lnTo>
                  <a:pt x="1781504" y="220717"/>
                </a:lnTo>
                <a:lnTo>
                  <a:pt x="1576552" y="0"/>
                </a:lnTo>
                <a:lnTo>
                  <a:pt x="1277007" y="0"/>
                </a:lnTo>
                <a:lnTo>
                  <a:pt x="1072056" y="204952"/>
                </a:lnTo>
                <a:lnTo>
                  <a:pt x="1103587" y="583324"/>
                </a:lnTo>
                <a:lnTo>
                  <a:pt x="1213945" y="819807"/>
                </a:lnTo>
                <a:lnTo>
                  <a:pt x="961697" y="1072055"/>
                </a:lnTo>
                <a:lnTo>
                  <a:pt x="662152" y="1119352"/>
                </a:lnTo>
                <a:lnTo>
                  <a:pt x="409904" y="993228"/>
                </a:lnTo>
                <a:lnTo>
                  <a:pt x="173421" y="1040524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763407" y="4099034"/>
            <a:ext cx="1718441" cy="662152"/>
          </a:xfrm>
          <a:custGeom>
            <a:avLst/>
            <a:gdLst>
              <a:gd name="connsiteX0" fmla="*/ 646386 w 1718441"/>
              <a:gd name="connsiteY0" fmla="*/ 173421 h 662152"/>
              <a:gd name="connsiteX1" fmla="*/ 457200 w 1718441"/>
              <a:gd name="connsiteY1" fmla="*/ 31532 h 662152"/>
              <a:gd name="connsiteX2" fmla="*/ 157655 w 1718441"/>
              <a:gd name="connsiteY2" fmla="*/ 47297 h 662152"/>
              <a:gd name="connsiteX3" fmla="*/ 15765 w 1718441"/>
              <a:gd name="connsiteY3" fmla="*/ 220718 h 662152"/>
              <a:gd name="connsiteX4" fmla="*/ 0 w 1718441"/>
              <a:gd name="connsiteY4" fmla="*/ 551794 h 662152"/>
              <a:gd name="connsiteX5" fmla="*/ 299545 w 1718441"/>
              <a:gd name="connsiteY5" fmla="*/ 662152 h 662152"/>
              <a:gd name="connsiteX6" fmla="*/ 599090 w 1718441"/>
              <a:gd name="connsiteY6" fmla="*/ 599090 h 662152"/>
              <a:gd name="connsiteX7" fmla="*/ 630621 w 1718441"/>
              <a:gd name="connsiteY7" fmla="*/ 472966 h 662152"/>
              <a:gd name="connsiteX8" fmla="*/ 1008993 w 1718441"/>
              <a:gd name="connsiteY8" fmla="*/ 457200 h 662152"/>
              <a:gd name="connsiteX9" fmla="*/ 1150883 w 1718441"/>
              <a:gd name="connsiteY9" fmla="*/ 520263 h 662152"/>
              <a:gd name="connsiteX10" fmla="*/ 1340069 w 1718441"/>
              <a:gd name="connsiteY10" fmla="*/ 662152 h 662152"/>
              <a:gd name="connsiteX11" fmla="*/ 1686910 w 1718441"/>
              <a:gd name="connsiteY11" fmla="*/ 599090 h 662152"/>
              <a:gd name="connsiteX12" fmla="*/ 1718441 w 1718441"/>
              <a:gd name="connsiteY12" fmla="*/ 425669 h 662152"/>
              <a:gd name="connsiteX13" fmla="*/ 1655379 w 1718441"/>
              <a:gd name="connsiteY13" fmla="*/ 94594 h 662152"/>
              <a:gd name="connsiteX14" fmla="*/ 1308538 w 1718441"/>
              <a:gd name="connsiteY14" fmla="*/ 0 h 662152"/>
              <a:gd name="connsiteX15" fmla="*/ 1119352 w 1718441"/>
              <a:gd name="connsiteY15" fmla="*/ 141890 h 662152"/>
              <a:gd name="connsiteX16" fmla="*/ 851338 w 1718441"/>
              <a:gd name="connsiteY16" fmla="*/ 283780 h 662152"/>
              <a:gd name="connsiteX17" fmla="*/ 709448 w 1718441"/>
              <a:gd name="connsiteY17" fmla="*/ 283780 h 662152"/>
              <a:gd name="connsiteX18" fmla="*/ 646386 w 1718441"/>
              <a:gd name="connsiteY18" fmla="*/ 173421 h 662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718441" h="662152">
                <a:moveTo>
                  <a:pt x="646386" y="173421"/>
                </a:moveTo>
                <a:lnTo>
                  <a:pt x="457200" y="31532"/>
                </a:lnTo>
                <a:lnTo>
                  <a:pt x="157655" y="47297"/>
                </a:lnTo>
                <a:lnTo>
                  <a:pt x="15765" y="220718"/>
                </a:lnTo>
                <a:lnTo>
                  <a:pt x="0" y="551794"/>
                </a:lnTo>
                <a:lnTo>
                  <a:pt x="299545" y="662152"/>
                </a:lnTo>
                <a:lnTo>
                  <a:pt x="599090" y="599090"/>
                </a:lnTo>
                <a:lnTo>
                  <a:pt x="630621" y="472966"/>
                </a:lnTo>
                <a:lnTo>
                  <a:pt x="1008993" y="457200"/>
                </a:lnTo>
                <a:lnTo>
                  <a:pt x="1150883" y="520263"/>
                </a:lnTo>
                <a:lnTo>
                  <a:pt x="1340069" y="662152"/>
                </a:lnTo>
                <a:lnTo>
                  <a:pt x="1686910" y="599090"/>
                </a:lnTo>
                <a:lnTo>
                  <a:pt x="1718441" y="425669"/>
                </a:lnTo>
                <a:lnTo>
                  <a:pt x="1655379" y="94594"/>
                </a:lnTo>
                <a:lnTo>
                  <a:pt x="1308538" y="0"/>
                </a:lnTo>
                <a:lnTo>
                  <a:pt x="1119352" y="141890"/>
                </a:lnTo>
                <a:lnTo>
                  <a:pt x="851338" y="283780"/>
                </a:lnTo>
                <a:lnTo>
                  <a:pt x="709448" y="283780"/>
                </a:lnTo>
                <a:lnTo>
                  <a:pt x="646386" y="173421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75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</a:t>
            </a:r>
            <a:r>
              <a:rPr lang="en-US" dirty="0" smtClean="0"/>
              <a:t>6: Explores O and P</a:t>
            </a:r>
          </a:p>
          <a:p>
            <a:r>
              <a:rPr lang="en-US" dirty="0" smtClean="0"/>
              <a:t>      and Concludes</a:t>
            </a:r>
          </a:p>
          <a:p>
            <a:r>
              <a:rPr lang="en-US" dirty="0" smtClean="0"/>
              <a:t>        with no additional vertices visited</a:t>
            </a:r>
            <a:endParaRPr lang="en-US" dirty="0"/>
          </a:p>
          <a:p>
            <a:r>
              <a:rPr lang="en-US" sz="1600" i="1" dirty="0" smtClean="0"/>
              <a:t>The while loop, for loop  and algorithm end</a:t>
            </a:r>
            <a:endParaRPr lang="en-US" sz="1600" i="1" dirty="0"/>
          </a:p>
        </p:txBody>
      </p:sp>
      <p:sp>
        <p:nvSpPr>
          <p:cNvPr id="61" name="Freeform 60"/>
          <p:cNvSpPr/>
          <p:nvPr/>
        </p:nvSpPr>
        <p:spPr>
          <a:xfrm>
            <a:off x="4808483" y="1371600"/>
            <a:ext cx="709448" cy="646386"/>
          </a:xfrm>
          <a:custGeom>
            <a:avLst/>
            <a:gdLst>
              <a:gd name="connsiteX0" fmla="*/ 0 w 709448"/>
              <a:gd name="connsiteY0" fmla="*/ 646386 h 646386"/>
              <a:gd name="connsiteX1" fmla="*/ 709448 w 709448"/>
              <a:gd name="connsiteY1" fmla="*/ 599090 h 646386"/>
              <a:gd name="connsiteX2" fmla="*/ 630620 w 709448"/>
              <a:gd name="connsiteY2" fmla="*/ 78828 h 646386"/>
              <a:gd name="connsiteX3" fmla="*/ 220717 w 709448"/>
              <a:gd name="connsiteY3" fmla="*/ 0 h 646386"/>
              <a:gd name="connsiteX4" fmla="*/ 15765 w 709448"/>
              <a:gd name="connsiteY4" fmla="*/ 252248 h 646386"/>
              <a:gd name="connsiteX5" fmla="*/ 0 w 709448"/>
              <a:gd name="connsiteY5" fmla="*/ 646386 h 646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09448" h="646386">
                <a:moveTo>
                  <a:pt x="0" y="646386"/>
                </a:moveTo>
                <a:lnTo>
                  <a:pt x="709448" y="599090"/>
                </a:lnTo>
                <a:lnTo>
                  <a:pt x="630620" y="78828"/>
                </a:lnTo>
                <a:lnTo>
                  <a:pt x="220717" y="0"/>
                </a:lnTo>
                <a:lnTo>
                  <a:pt x="15765" y="252248"/>
                </a:lnTo>
                <a:lnTo>
                  <a:pt x="0" y="646386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4666593" y="1418897"/>
            <a:ext cx="2711669" cy="2522482"/>
          </a:xfrm>
          <a:custGeom>
            <a:avLst/>
            <a:gdLst>
              <a:gd name="connsiteX0" fmla="*/ 0 w 2711669"/>
              <a:gd name="connsiteY0" fmla="*/ 1671144 h 2522482"/>
              <a:gd name="connsiteX1" fmla="*/ 1434662 w 2711669"/>
              <a:gd name="connsiteY1" fmla="*/ 1702675 h 2522482"/>
              <a:gd name="connsiteX2" fmla="*/ 1718441 w 2711669"/>
              <a:gd name="connsiteY2" fmla="*/ 1608082 h 2522482"/>
              <a:gd name="connsiteX3" fmla="*/ 1939159 w 2711669"/>
              <a:gd name="connsiteY3" fmla="*/ 1229710 h 2522482"/>
              <a:gd name="connsiteX4" fmla="*/ 1986455 w 2711669"/>
              <a:gd name="connsiteY4" fmla="*/ 110358 h 2522482"/>
              <a:gd name="connsiteX5" fmla="*/ 2349062 w 2711669"/>
              <a:gd name="connsiteY5" fmla="*/ 0 h 2522482"/>
              <a:gd name="connsiteX6" fmla="*/ 2711669 w 2711669"/>
              <a:gd name="connsiteY6" fmla="*/ 126124 h 2522482"/>
              <a:gd name="connsiteX7" fmla="*/ 2711669 w 2711669"/>
              <a:gd name="connsiteY7" fmla="*/ 488731 h 2522482"/>
              <a:gd name="connsiteX8" fmla="*/ 2270235 w 2711669"/>
              <a:gd name="connsiteY8" fmla="*/ 709448 h 2522482"/>
              <a:gd name="connsiteX9" fmla="*/ 2112579 w 2711669"/>
              <a:gd name="connsiteY9" fmla="*/ 677917 h 2522482"/>
              <a:gd name="connsiteX10" fmla="*/ 1986455 w 2711669"/>
              <a:gd name="connsiteY10" fmla="*/ 1340069 h 2522482"/>
              <a:gd name="connsiteX11" fmla="*/ 1718441 w 2711669"/>
              <a:gd name="connsiteY11" fmla="*/ 1734206 h 2522482"/>
              <a:gd name="connsiteX12" fmla="*/ 1213945 w 2711669"/>
              <a:gd name="connsiteY12" fmla="*/ 1813034 h 2522482"/>
              <a:gd name="connsiteX13" fmla="*/ 662152 w 2711669"/>
              <a:gd name="connsiteY13" fmla="*/ 1813034 h 2522482"/>
              <a:gd name="connsiteX14" fmla="*/ 819807 w 2711669"/>
              <a:gd name="connsiteY14" fmla="*/ 2364827 h 2522482"/>
              <a:gd name="connsiteX15" fmla="*/ 536028 w 2711669"/>
              <a:gd name="connsiteY15" fmla="*/ 2522482 h 2522482"/>
              <a:gd name="connsiteX16" fmla="*/ 141890 w 2711669"/>
              <a:gd name="connsiteY16" fmla="*/ 2301765 h 2522482"/>
              <a:gd name="connsiteX17" fmla="*/ 0 w 2711669"/>
              <a:gd name="connsiteY17" fmla="*/ 1671144 h 2522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711669" h="2522482">
                <a:moveTo>
                  <a:pt x="0" y="1671144"/>
                </a:moveTo>
                <a:lnTo>
                  <a:pt x="1434662" y="1702675"/>
                </a:lnTo>
                <a:lnTo>
                  <a:pt x="1718441" y="1608082"/>
                </a:lnTo>
                <a:lnTo>
                  <a:pt x="1939159" y="1229710"/>
                </a:lnTo>
                <a:lnTo>
                  <a:pt x="1986455" y="110358"/>
                </a:lnTo>
                <a:lnTo>
                  <a:pt x="2349062" y="0"/>
                </a:lnTo>
                <a:lnTo>
                  <a:pt x="2711669" y="126124"/>
                </a:lnTo>
                <a:lnTo>
                  <a:pt x="2711669" y="488731"/>
                </a:lnTo>
                <a:lnTo>
                  <a:pt x="2270235" y="709448"/>
                </a:lnTo>
                <a:lnTo>
                  <a:pt x="2112579" y="677917"/>
                </a:lnTo>
                <a:lnTo>
                  <a:pt x="1986455" y="1340069"/>
                </a:lnTo>
                <a:lnTo>
                  <a:pt x="1718441" y="1734206"/>
                </a:lnTo>
                <a:lnTo>
                  <a:pt x="1213945" y="1813034"/>
                </a:lnTo>
                <a:lnTo>
                  <a:pt x="662152" y="1813034"/>
                </a:lnTo>
                <a:lnTo>
                  <a:pt x="819807" y="2364827"/>
                </a:lnTo>
                <a:lnTo>
                  <a:pt x="536028" y="2522482"/>
                </a:lnTo>
                <a:lnTo>
                  <a:pt x="141890" y="2301765"/>
                </a:lnTo>
                <a:lnTo>
                  <a:pt x="0" y="1671144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4603531" y="1261241"/>
            <a:ext cx="1907628" cy="1765738"/>
          </a:xfrm>
          <a:custGeom>
            <a:avLst/>
            <a:gdLst>
              <a:gd name="connsiteX0" fmla="*/ 204952 w 1907628"/>
              <a:gd name="connsiteY0" fmla="*/ 1655380 h 1765738"/>
              <a:gd name="connsiteX1" fmla="*/ 1639614 w 1907628"/>
              <a:gd name="connsiteY1" fmla="*/ 1765738 h 1765738"/>
              <a:gd name="connsiteX2" fmla="*/ 1907628 w 1907628"/>
              <a:gd name="connsiteY2" fmla="*/ 1450428 h 1765738"/>
              <a:gd name="connsiteX3" fmla="*/ 1876097 w 1907628"/>
              <a:gd name="connsiteY3" fmla="*/ 141890 h 1765738"/>
              <a:gd name="connsiteX4" fmla="*/ 1466193 w 1907628"/>
              <a:gd name="connsiteY4" fmla="*/ 0 h 1765738"/>
              <a:gd name="connsiteX5" fmla="*/ 1087821 w 1907628"/>
              <a:gd name="connsiteY5" fmla="*/ 299545 h 1765738"/>
              <a:gd name="connsiteX6" fmla="*/ 1087821 w 1907628"/>
              <a:gd name="connsiteY6" fmla="*/ 867104 h 1765738"/>
              <a:gd name="connsiteX7" fmla="*/ 0 w 1907628"/>
              <a:gd name="connsiteY7" fmla="*/ 1024759 h 1765738"/>
              <a:gd name="connsiteX8" fmla="*/ 204952 w 1907628"/>
              <a:gd name="connsiteY8" fmla="*/ 1655380 h 1765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7628" h="1765738">
                <a:moveTo>
                  <a:pt x="204952" y="1655380"/>
                </a:moveTo>
                <a:lnTo>
                  <a:pt x="1639614" y="1765738"/>
                </a:lnTo>
                <a:lnTo>
                  <a:pt x="1907628" y="1450428"/>
                </a:lnTo>
                <a:lnTo>
                  <a:pt x="1876097" y="141890"/>
                </a:lnTo>
                <a:lnTo>
                  <a:pt x="1466193" y="0"/>
                </a:lnTo>
                <a:lnTo>
                  <a:pt x="1087821" y="299545"/>
                </a:lnTo>
                <a:lnTo>
                  <a:pt x="1087821" y="867104"/>
                </a:lnTo>
                <a:lnTo>
                  <a:pt x="0" y="1024759"/>
                </a:lnTo>
                <a:lnTo>
                  <a:pt x="204952" y="1655380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4713890" y="1324303"/>
            <a:ext cx="3878317" cy="3452649"/>
          </a:xfrm>
          <a:custGeom>
            <a:avLst/>
            <a:gdLst>
              <a:gd name="connsiteX0" fmla="*/ 204951 w 3878317"/>
              <a:gd name="connsiteY0" fmla="*/ 2806263 h 3452649"/>
              <a:gd name="connsiteX1" fmla="*/ 0 w 3878317"/>
              <a:gd name="connsiteY1" fmla="*/ 3231931 h 3452649"/>
              <a:gd name="connsiteX2" fmla="*/ 268013 w 3878317"/>
              <a:gd name="connsiteY2" fmla="*/ 3452649 h 3452649"/>
              <a:gd name="connsiteX3" fmla="*/ 1497724 w 3878317"/>
              <a:gd name="connsiteY3" fmla="*/ 3436883 h 3452649"/>
              <a:gd name="connsiteX4" fmla="*/ 1860331 w 3878317"/>
              <a:gd name="connsiteY4" fmla="*/ 3153104 h 3452649"/>
              <a:gd name="connsiteX5" fmla="*/ 1608082 w 3878317"/>
              <a:gd name="connsiteY5" fmla="*/ 2790497 h 3452649"/>
              <a:gd name="connsiteX6" fmla="*/ 1340069 w 3878317"/>
              <a:gd name="connsiteY6" fmla="*/ 2774731 h 3452649"/>
              <a:gd name="connsiteX7" fmla="*/ 1292772 w 3878317"/>
              <a:gd name="connsiteY7" fmla="*/ 2601311 h 3452649"/>
              <a:gd name="connsiteX8" fmla="*/ 1702676 w 3878317"/>
              <a:gd name="connsiteY8" fmla="*/ 2506718 h 3452649"/>
              <a:gd name="connsiteX9" fmla="*/ 2049517 w 3878317"/>
              <a:gd name="connsiteY9" fmla="*/ 1970690 h 3452649"/>
              <a:gd name="connsiteX10" fmla="*/ 2806262 w 3878317"/>
              <a:gd name="connsiteY10" fmla="*/ 1245476 h 3452649"/>
              <a:gd name="connsiteX11" fmla="*/ 3247696 w 3878317"/>
              <a:gd name="connsiteY11" fmla="*/ 882869 h 3452649"/>
              <a:gd name="connsiteX12" fmla="*/ 3815255 w 3878317"/>
              <a:gd name="connsiteY12" fmla="*/ 630621 h 3452649"/>
              <a:gd name="connsiteX13" fmla="*/ 3878317 w 3878317"/>
              <a:gd name="connsiteY13" fmla="*/ 173421 h 3452649"/>
              <a:gd name="connsiteX14" fmla="*/ 3610303 w 3878317"/>
              <a:gd name="connsiteY14" fmla="*/ 15766 h 3452649"/>
              <a:gd name="connsiteX15" fmla="*/ 3247696 w 3878317"/>
              <a:gd name="connsiteY15" fmla="*/ 0 h 3452649"/>
              <a:gd name="connsiteX16" fmla="*/ 3042744 w 3878317"/>
              <a:gd name="connsiteY16" fmla="*/ 220718 h 3452649"/>
              <a:gd name="connsiteX17" fmla="*/ 3011213 w 3878317"/>
              <a:gd name="connsiteY17" fmla="*/ 599090 h 3452649"/>
              <a:gd name="connsiteX18" fmla="*/ 2506717 w 3878317"/>
              <a:gd name="connsiteY18" fmla="*/ 993228 h 3452649"/>
              <a:gd name="connsiteX19" fmla="*/ 2207172 w 3878317"/>
              <a:gd name="connsiteY19" fmla="*/ 993228 h 3452649"/>
              <a:gd name="connsiteX20" fmla="*/ 1986455 w 3878317"/>
              <a:gd name="connsiteY20" fmla="*/ 1529256 h 3452649"/>
              <a:gd name="connsiteX21" fmla="*/ 1655379 w 3878317"/>
              <a:gd name="connsiteY21" fmla="*/ 1939159 h 3452649"/>
              <a:gd name="connsiteX22" fmla="*/ 1403131 w 3878317"/>
              <a:gd name="connsiteY22" fmla="*/ 1986456 h 3452649"/>
              <a:gd name="connsiteX23" fmla="*/ 1103586 w 3878317"/>
              <a:gd name="connsiteY23" fmla="*/ 2033752 h 3452649"/>
              <a:gd name="connsiteX24" fmla="*/ 1024758 w 3878317"/>
              <a:gd name="connsiteY24" fmla="*/ 2207173 h 3452649"/>
              <a:gd name="connsiteX25" fmla="*/ 1087820 w 3878317"/>
              <a:gd name="connsiteY25" fmla="*/ 2490952 h 3452649"/>
              <a:gd name="connsiteX26" fmla="*/ 1135117 w 3878317"/>
              <a:gd name="connsiteY26" fmla="*/ 2648607 h 3452649"/>
              <a:gd name="connsiteX27" fmla="*/ 1198179 w 3878317"/>
              <a:gd name="connsiteY27" fmla="*/ 2837794 h 3452649"/>
              <a:gd name="connsiteX28" fmla="*/ 1024758 w 3878317"/>
              <a:gd name="connsiteY28" fmla="*/ 3011214 h 3452649"/>
              <a:gd name="connsiteX29" fmla="*/ 772510 w 3878317"/>
              <a:gd name="connsiteY29" fmla="*/ 3026980 h 3452649"/>
              <a:gd name="connsiteX30" fmla="*/ 346841 w 3878317"/>
              <a:gd name="connsiteY30" fmla="*/ 2727435 h 3452649"/>
              <a:gd name="connsiteX31" fmla="*/ 204951 w 3878317"/>
              <a:gd name="connsiteY31" fmla="*/ 2806263 h 3452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78317" h="3452649">
                <a:moveTo>
                  <a:pt x="204951" y="2806263"/>
                </a:moveTo>
                <a:lnTo>
                  <a:pt x="0" y="3231931"/>
                </a:lnTo>
                <a:lnTo>
                  <a:pt x="268013" y="3452649"/>
                </a:lnTo>
                <a:lnTo>
                  <a:pt x="1497724" y="3436883"/>
                </a:lnTo>
                <a:lnTo>
                  <a:pt x="1860331" y="3153104"/>
                </a:lnTo>
                <a:lnTo>
                  <a:pt x="1608082" y="2790497"/>
                </a:lnTo>
                <a:lnTo>
                  <a:pt x="1340069" y="2774731"/>
                </a:lnTo>
                <a:lnTo>
                  <a:pt x="1292772" y="2601311"/>
                </a:lnTo>
                <a:lnTo>
                  <a:pt x="1702676" y="2506718"/>
                </a:lnTo>
                <a:lnTo>
                  <a:pt x="2049517" y="1970690"/>
                </a:lnTo>
                <a:lnTo>
                  <a:pt x="2806262" y="1245476"/>
                </a:lnTo>
                <a:lnTo>
                  <a:pt x="3247696" y="882869"/>
                </a:lnTo>
                <a:lnTo>
                  <a:pt x="3815255" y="630621"/>
                </a:lnTo>
                <a:lnTo>
                  <a:pt x="3878317" y="173421"/>
                </a:lnTo>
                <a:lnTo>
                  <a:pt x="3610303" y="15766"/>
                </a:lnTo>
                <a:lnTo>
                  <a:pt x="3247696" y="0"/>
                </a:lnTo>
                <a:lnTo>
                  <a:pt x="3042744" y="220718"/>
                </a:lnTo>
                <a:lnTo>
                  <a:pt x="3011213" y="599090"/>
                </a:lnTo>
                <a:lnTo>
                  <a:pt x="2506717" y="993228"/>
                </a:lnTo>
                <a:lnTo>
                  <a:pt x="2207172" y="993228"/>
                </a:lnTo>
                <a:lnTo>
                  <a:pt x="1986455" y="1529256"/>
                </a:lnTo>
                <a:lnTo>
                  <a:pt x="1655379" y="1939159"/>
                </a:lnTo>
                <a:lnTo>
                  <a:pt x="1403131" y="1986456"/>
                </a:lnTo>
                <a:lnTo>
                  <a:pt x="1103586" y="2033752"/>
                </a:lnTo>
                <a:lnTo>
                  <a:pt x="1024758" y="2207173"/>
                </a:lnTo>
                <a:lnTo>
                  <a:pt x="1087820" y="2490952"/>
                </a:lnTo>
                <a:lnTo>
                  <a:pt x="1135117" y="2648607"/>
                </a:lnTo>
                <a:lnTo>
                  <a:pt x="1198179" y="2837794"/>
                </a:lnTo>
                <a:lnTo>
                  <a:pt x="1024758" y="3011214"/>
                </a:lnTo>
                <a:lnTo>
                  <a:pt x="772510" y="3026980"/>
                </a:lnTo>
                <a:lnTo>
                  <a:pt x="346841" y="2727435"/>
                </a:lnTo>
                <a:lnTo>
                  <a:pt x="204951" y="2806263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6716110" y="2317531"/>
            <a:ext cx="1781504" cy="1623848"/>
          </a:xfrm>
          <a:custGeom>
            <a:avLst/>
            <a:gdLst>
              <a:gd name="connsiteX0" fmla="*/ 173421 w 1781504"/>
              <a:gd name="connsiteY0" fmla="*/ 1040524 h 1623848"/>
              <a:gd name="connsiteX1" fmla="*/ 0 w 1781504"/>
              <a:gd name="connsiteY1" fmla="*/ 1355835 h 1623848"/>
              <a:gd name="connsiteX2" fmla="*/ 189187 w 1781504"/>
              <a:gd name="connsiteY2" fmla="*/ 1592317 h 1623848"/>
              <a:gd name="connsiteX3" fmla="*/ 504497 w 1781504"/>
              <a:gd name="connsiteY3" fmla="*/ 1608083 h 1623848"/>
              <a:gd name="connsiteX4" fmla="*/ 662152 w 1781504"/>
              <a:gd name="connsiteY4" fmla="*/ 1418897 h 1623848"/>
              <a:gd name="connsiteX5" fmla="*/ 882869 w 1781504"/>
              <a:gd name="connsiteY5" fmla="*/ 1277007 h 1623848"/>
              <a:gd name="connsiteX6" fmla="*/ 1135118 w 1781504"/>
              <a:gd name="connsiteY6" fmla="*/ 1308538 h 1623848"/>
              <a:gd name="connsiteX7" fmla="*/ 1308538 w 1781504"/>
              <a:gd name="connsiteY7" fmla="*/ 1513490 h 1623848"/>
              <a:gd name="connsiteX8" fmla="*/ 1560787 w 1781504"/>
              <a:gd name="connsiteY8" fmla="*/ 1623848 h 1623848"/>
              <a:gd name="connsiteX9" fmla="*/ 1734207 w 1781504"/>
              <a:gd name="connsiteY9" fmla="*/ 1418897 h 1623848"/>
              <a:gd name="connsiteX10" fmla="*/ 1702676 w 1781504"/>
              <a:gd name="connsiteY10" fmla="*/ 977462 h 1623848"/>
              <a:gd name="connsiteX11" fmla="*/ 1497724 w 1781504"/>
              <a:gd name="connsiteY11" fmla="*/ 835572 h 1623848"/>
              <a:gd name="connsiteX12" fmla="*/ 1497724 w 1781504"/>
              <a:gd name="connsiteY12" fmla="*/ 662152 h 1623848"/>
              <a:gd name="connsiteX13" fmla="*/ 1686911 w 1781504"/>
              <a:gd name="connsiteY13" fmla="*/ 441435 h 1623848"/>
              <a:gd name="connsiteX14" fmla="*/ 1781504 w 1781504"/>
              <a:gd name="connsiteY14" fmla="*/ 220717 h 1623848"/>
              <a:gd name="connsiteX15" fmla="*/ 1576552 w 1781504"/>
              <a:gd name="connsiteY15" fmla="*/ 0 h 1623848"/>
              <a:gd name="connsiteX16" fmla="*/ 1277007 w 1781504"/>
              <a:gd name="connsiteY16" fmla="*/ 0 h 1623848"/>
              <a:gd name="connsiteX17" fmla="*/ 1072056 w 1781504"/>
              <a:gd name="connsiteY17" fmla="*/ 204952 h 1623848"/>
              <a:gd name="connsiteX18" fmla="*/ 1103587 w 1781504"/>
              <a:gd name="connsiteY18" fmla="*/ 583324 h 1623848"/>
              <a:gd name="connsiteX19" fmla="*/ 1213945 w 1781504"/>
              <a:gd name="connsiteY19" fmla="*/ 819807 h 1623848"/>
              <a:gd name="connsiteX20" fmla="*/ 961697 w 1781504"/>
              <a:gd name="connsiteY20" fmla="*/ 1072055 h 1623848"/>
              <a:gd name="connsiteX21" fmla="*/ 662152 w 1781504"/>
              <a:gd name="connsiteY21" fmla="*/ 1119352 h 1623848"/>
              <a:gd name="connsiteX22" fmla="*/ 409904 w 1781504"/>
              <a:gd name="connsiteY22" fmla="*/ 993228 h 1623848"/>
              <a:gd name="connsiteX23" fmla="*/ 173421 w 1781504"/>
              <a:gd name="connsiteY23" fmla="*/ 1040524 h 1623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781504" h="1623848">
                <a:moveTo>
                  <a:pt x="173421" y="1040524"/>
                </a:moveTo>
                <a:lnTo>
                  <a:pt x="0" y="1355835"/>
                </a:lnTo>
                <a:lnTo>
                  <a:pt x="189187" y="1592317"/>
                </a:lnTo>
                <a:lnTo>
                  <a:pt x="504497" y="1608083"/>
                </a:lnTo>
                <a:lnTo>
                  <a:pt x="662152" y="1418897"/>
                </a:lnTo>
                <a:lnTo>
                  <a:pt x="882869" y="1277007"/>
                </a:lnTo>
                <a:lnTo>
                  <a:pt x="1135118" y="1308538"/>
                </a:lnTo>
                <a:lnTo>
                  <a:pt x="1308538" y="1513490"/>
                </a:lnTo>
                <a:lnTo>
                  <a:pt x="1560787" y="1623848"/>
                </a:lnTo>
                <a:lnTo>
                  <a:pt x="1734207" y="1418897"/>
                </a:lnTo>
                <a:lnTo>
                  <a:pt x="1702676" y="977462"/>
                </a:lnTo>
                <a:lnTo>
                  <a:pt x="1497724" y="835572"/>
                </a:lnTo>
                <a:lnTo>
                  <a:pt x="1497724" y="662152"/>
                </a:lnTo>
                <a:lnTo>
                  <a:pt x="1686911" y="441435"/>
                </a:lnTo>
                <a:lnTo>
                  <a:pt x="1781504" y="220717"/>
                </a:lnTo>
                <a:lnTo>
                  <a:pt x="1576552" y="0"/>
                </a:lnTo>
                <a:lnTo>
                  <a:pt x="1277007" y="0"/>
                </a:lnTo>
                <a:lnTo>
                  <a:pt x="1072056" y="204952"/>
                </a:lnTo>
                <a:lnTo>
                  <a:pt x="1103587" y="583324"/>
                </a:lnTo>
                <a:lnTo>
                  <a:pt x="1213945" y="819807"/>
                </a:lnTo>
                <a:lnTo>
                  <a:pt x="961697" y="1072055"/>
                </a:lnTo>
                <a:lnTo>
                  <a:pt x="662152" y="1119352"/>
                </a:lnTo>
                <a:lnTo>
                  <a:pt x="409904" y="993228"/>
                </a:lnTo>
                <a:lnTo>
                  <a:pt x="173421" y="1040524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763407" y="4099034"/>
            <a:ext cx="1718441" cy="662152"/>
          </a:xfrm>
          <a:custGeom>
            <a:avLst/>
            <a:gdLst>
              <a:gd name="connsiteX0" fmla="*/ 646386 w 1718441"/>
              <a:gd name="connsiteY0" fmla="*/ 173421 h 662152"/>
              <a:gd name="connsiteX1" fmla="*/ 457200 w 1718441"/>
              <a:gd name="connsiteY1" fmla="*/ 31532 h 662152"/>
              <a:gd name="connsiteX2" fmla="*/ 157655 w 1718441"/>
              <a:gd name="connsiteY2" fmla="*/ 47297 h 662152"/>
              <a:gd name="connsiteX3" fmla="*/ 15765 w 1718441"/>
              <a:gd name="connsiteY3" fmla="*/ 220718 h 662152"/>
              <a:gd name="connsiteX4" fmla="*/ 0 w 1718441"/>
              <a:gd name="connsiteY4" fmla="*/ 551794 h 662152"/>
              <a:gd name="connsiteX5" fmla="*/ 299545 w 1718441"/>
              <a:gd name="connsiteY5" fmla="*/ 662152 h 662152"/>
              <a:gd name="connsiteX6" fmla="*/ 599090 w 1718441"/>
              <a:gd name="connsiteY6" fmla="*/ 599090 h 662152"/>
              <a:gd name="connsiteX7" fmla="*/ 630621 w 1718441"/>
              <a:gd name="connsiteY7" fmla="*/ 472966 h 662152"/>
              <a:gd name="connsiteX8" fmla="*/ 1008993 w 1718441"/>
              <a:gd name="connsiteY8" fmla="*/ 457200 h 662152"/>
              <a:gd name="connsiteX9" fmla="*/ 1150883 w 1718441"/>
              <a:gd name="connsiteY9" fmla="*/ 520263 h 662152"/>
              <a:gd name="connsiteX10" fmla="*/ 1340069 w 1718441"/>
              <a:gd name="connsiteY10" fmla="*/ 662152 h 662152"/>
              <a:gd name="connsiteX11" fmla="*/ 1686910 w 1718441"/>
              <a:gd name="connsiteY11" fmla="*/ 599090 h 662152"/>
              <a:gd name="connsiteX12" fmla="*/ 1718441 w 1718441"/>
              <a:gd name="connsiteY12" fmla="*/ 425669 h 662152"/>
              <a:gd name="connsiteX13" fmla="*/ 1655379 w 1718441"/>
              <a:gd name="connsiteY13" fmla="*/ 94594 h 662152"/>
              <a:gd name="connsiteX14" fmla="*/ 1308538 w 1718441"/>
              <a:gd name="connsiteY14" fmla="*/ 0 h 662152"/>
              <a:gd name="connsiteX15" fmla="*/ 1119352 w 1718441"/>
              <a:gd name="connsiteY15" fmla="*/ 141890 h 662152"/>
              <a:gd name="connsiteX16" fmla="*/ 851338 w 1718441"/>
              <a:gd name="connsiteY16" fmla="*/ 283780 h 662152"/>
              <a:gd name="connsiteX17" fmla="*/ 709448 w 1718441"/>
              <a:gd name="connsiteY17" fmla="*/ 283780 h 662152"/>
              <a:gd name="connsiteX18" fmla="*/ 646386 w 1718441"/>
              <a:gd name="connsiteY18" fmla="*/ 173421 h 662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718441" h="662152">
                <a:moveTo>
                  <a:pt x="646386" y="173421"/>
                </a:moveTo>
                <a:lnTo>
                  <a:pt x="457200" y="31532"/>
                </a:lnTo>
                <a:lnTo>
                  <a:pt x="157655" y="47297"/>
                </a:lnTo>
                <a:lnTo>
                  <a:pt x="15765" y="220718"/>
                </a:lnTo>
                <a:lnTo>
                  <a:pt x="0" y="551794"/>
                </a:lnTo>
                <a:lnTo>
                  <a:pt x="299545" y="662152"/>
                </a:lnTo>
                <a:lnTo>
                  <a:pt x="599090" y="599090"/>
                </a:lnTo>
                <a:lnTo>
                  <a:pt x="630621" y="472966"/>
                </a:lnTo>
                <a:lnTo>
                  <a:pt x="1008993" y="457200"/>
                </a:lnTo>
                <a:lnTo>
                  <a:pt x="1150883" y="520263"/>
                </a:lnTo>
                <a:lnTo>
                  <a:pt x="1340069" y="662152"/>
                </a:lnTo>
                <a:lnTo>
                  <a:pt x="1686910" y="599090"/>
                </a:lnTo>
                <a:lnTo>
                  <a:pt x="1718441" y="425669"/>
                </a:lnTo>
                <a:lnTo>
                  <a:pt x="1655379" y="94594"/>
                </a:lnTo>
                <a:lnTo>
                  <a:pt x="1308538" y="0"/>
                </a:lnTo>
                <a:lnTo>
                  <a:pt x="1119352" y="141890"/>
                </a:lnTo>
                <a:lnTo>
                  <a:pt x="851338" y="283780"/>
                </a:lnTo>
                <a:lnTo>
                  <a:pt x="709448" y="283780"/>
                </a:lnTo>
                <a:lnTo>
                  <a:pt x="646386" y="173421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53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Marker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Questions on:</a:t>
            </a:r>
          </a:p>
          <a:p>
            <a:pPr lvl="1"/>
            <a:r>
              <a:rPr lang="en-US" dirty="0" smtClean="0"/>
              <a:t>Hashing</a:t>
            </a:r>
          </a:p>
          <a:p>
            <a:pPr lvl="1"/>
            <a:r>
              <a:rPr lang="en-US" dirty="0" smtClean="0"/>
              <a:t>Graphs</a:t>
            </a:r>
          </a:p>
          <a:p>
            <a:pPr lvl="2"/>
            <a:r>
              <a:rPr lang="en-US" dirty="0" smtClean="0"/>
              <a:t>Definitions </a:t>
            </a:r>
            <a:r>
              <a:rPr lang="en-US" dirty="0"/>
              <a:t>and Examples</a:t>
            </a:r>
          </a:p>
          <a:p>
            <a:pPr lvl="2"/>
            <a:r>
              <a:rPr lang="en-US" dirty="0"/>
              <a:t>Adjacency Matrix</a:t>
            </a:r>
          </a:p>
          <a:p>
            <a:pPr lvl="2"/>
            <a:r>
              <a:rPr lang="en-US" dirty="0"/>
              <a:t>Adjacency List</a:t>
            </a:r>
          </a:p>
          <a:p>
            <a:pPr lvl="2"/>
            <a:r>
              <a:rPr lang="en-US" dirty="0"/>
              <a:t>Operations and </a:t>
            </a:r>
            <a:r>
              <a:rPr lang="en-US" dirty="0" smtClean="0"/>
              <a:t>ADT</a:t>
            </a:r>
          </a:p>
          <a:p>
            <a:pPr lvl="3"/>
            <a:r>
              <a:rPr lang="en-US" dirty="0" smtClean="0"/>
              <a:t>Some code for reference</a:t>
            </a:r>
            <a:endParaRPr lang="en-US" dirty="0"/>
          </a:p>
          <a:p>
            <a:pPr lvl="2"/>
            <a:r>
              <a:rPr lang="en-US" dirty="0"/>
              <a:t>Breadth First Search (BFS) Example</a:t>
            </a:r>
          </a:p>
          <a:p>
            <a:pPr lvl="2"/>
            <a:endParaRPr lang="en-US" dirty="0"/>
          </a:p>
          <a:p>
            <a:r>
              <a:rPr lang="en-US" dirty="0" smtClean="0"/>
              <a:t>Next</a:t>
            </a:r>
          </a:p>
          <a:p>
            <a:pPr lvl="1"/>
            <a:r>
              <a:rPr lang="en-US" dirty="0" smtClean="0"/>
              <a:t>Graphs</a:t>
            </a:r>
          </a:p>
          <a:p>
            <a:pPr lvl="2"/>
            <a:r>
              <a:rPr lang="en-US" dirty="0" smtClean="0"/>
              <a:t>Observations about BFS</a:t>
            </a:r>
          </a:p>
        </p:txBody>
      </p:sp>
    </p:spTree>
    <p:extLst>
      <p:ext uri="{BB962C8B-B14F-4D97-AF65-F5344CB8AC3E}">
        <p14:creationId xmlns:p14="http://schemas.microsoft.com/office/powerpoint/2010/main" val="205244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20000"/>
                <a:lumOff val="80000"/>
              </a:schemeClr>
            </a:gs>
            <a:gs pos="500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20000"/>
                <a:lumOff val="8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Freeform 60"/>
          <p:cNvSpPr/>
          <p:nvPr/>
        </p:nvSpPr>
        <p:spPr>
          <a:xfrm>
            <a:off x="4808483" y="1371600"/>
            <a:ext cx="709448" cy="646386"/>
          </a:xfrm>
          <a:custGeom>
            <a:avLst/>
            <a:gdLst>
              <a:gd name="connsiteX0" fmla="*/ 0 w 709448"/>
              <a:gd name="connsiteY0" fmla="*/ 646386 h 646386"/>
              <a:gd name="connsiteX1" fmla="*/ 709448 w 709448"/>
              <a:gd name="connsiteY1" fmla="*/ 599090 h 646386"/>
              <a:gd name="connsiteX2" fmla="*/ 630620 w 709448"/>
              <a:gd name="connsiteY2" fmla="*/ 78828 h 646386"/>
              <a:gd name="connsiteX3" fmla="*/ 220717 w 709448"/>
              <a:gd name="connsiteY3" fmla="*/ 0 h 646386"/>
              <a:gd name="connsiteX4" fmla="*/ 15765 w 709448"/>
              <a:gd name="connsiteY4" fmla="*/ 252248 h 646386"/>
              <a:gd name="connsiteX5" fmla="*/ 0 w 709448"/>
              <a:gd name="connsiteY5" fmla="*/ 646386 h 646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09448" h="646386">
                <a:moveTo>
                  <a:pt x="0" y="646386"/>
                </a:moveTo>
                <a:lnTo>
                  <a:pt x="709448" y="599090"/>
                </a:lnTo>
                <a:lnTo>
                  <a:pt x="630620" y="78828"/>
                </a:lnTo>
                <a:lnTo>
                  <a:pt x="220717" y="0"/>
                </a:lnTo>
                <a:lnTo>
                  <a:pt x="15765" y="252248"/>
                </a:lnTo>
                <a:lnTo>
                  <a:pt x="0" y="646386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4666593" y="1418897"/>
            <a:ext cx="2711669" cy="2522482"/>
          </a:xfrm>
          <a:custGeom>
            <a:avLst/>
            <a:gdLst>
              <a:gd name="connsiteX0" fmla="*/ 0 w 2711669"/>
              <a:gd name="connsiteY0" fmla="*/ 1671144 h 2522482"/>
              <a:gd name="connsiteX1" fmla="*/ 1434662 w 2711669"/>
              <a:gd name="connsiteY1" fmla="*/ 1702675 h 2522482"/>
              <a:gd name="connsiteX2" fmla="*/ 1718441 w 2711669"/>
              <a:gd name="connsiteY2" fmla="*/ 1608082 h 2522482"/>
              <a:gd name="connsiteX3" fmla="*/ 1939159 w 2711669"/>
              <a:gd name="connsiteY3" fmla="*/ 1229710 h 2522482"/>
              <a:gd name="connsiteX4" fmla="*/ 1986455 w 2711669"/>
              <a:gd name="connsiteY4" fmla="*/ 110358 h 2522482"/>
              <a:gd name="connsiteX5" fmla="*/ 2349062 w 2711669"/>
              <a:gd name="connsiteY5" fmla="*/ 0 h 2522482"/>
              <a:gd name="connsiteX6" fmla="*/ 2711669 w 2711669"/>
              <a:gd name="connsiteY6" fmla="*/ 126124 h 2522482"/>
              <a:gd name="connsiteX7" fmla="*/ 2711669 w 2711669"/>
              <a:gd name="connsiteY7" fmla="*/ 488731 h 2522482"/>
              <a:gd name="connsiteX8" fmla="*/ 2270235 w 2711669"/>
              <a:gd name="connsiteY8" fmla="*/ 709448 h 2522482"/>
              <a:gd name="connsiteX9" fmla="*/ 2112579 w 2711669"/>
              <a:gd name="connsiteY9" fmla="*/ 677917 h 2522482"/>
              <a:gd name="connsiteX10" fmla="*/ 1986455 w 2711669"/>
              <a:gd name="connsiteY10" fmla="*/ 1340069 h 2522482"/>
              <a:gd name="connsiteX11" fmla="*/ 1718441 w 2711669"/>
              <a:gd name="connsiteY11" fmla="*/ 1734206 h 2522482"/>
              <a:gd name="connsiteX12" fmla="*/ 1213945 w 2711669"/>
              <a:gd name="connsiteY12" fmla="*/ 1813034 h 2522482"/>
              <a:gd name="connsiteX13" fmla="*/ 662152 w 2711669"/>
              <a:gd name="connsiteY13" fmla="*/ 1813034 h 2522482"/>
              <a:gd name="connsiteX14" fmla="*/ 819807 w 2711669"/>
              <a:gd name="connsiteY14" fmla="*/ 2364827 h 2522482"/>
              <a:gd name="connsiteX15" fmla="*/ 536028 w 2711669"/>
              <a:gd name="connsiteY15" fmla="*/ 2522482 h 2522482"/>
              <a:gd name="connsiteX16" fmla="*/ 141890 w 2711669"/>
              <a:gd name="connsiteY16" fmla="*/ 2301765 h 2522482"/>
              <a:gd name="connsiteX17" fmla="*/ 0 w 2711669"/>
              <a:gd name="connsiteY17" fmla="*/ 1671144 h 2522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711669" h="2522482">
                <a:moveTo>
                  <a:pt x="0" y="1671144"/>
                </a:moveTo>
                <a:lnTo>
                  <a:pt x="1434662" y="1702675"/>
                </a:lnTo>
                <a:lnTo>
                  <a:pt x="1718441" y="1608082"/>
                </a:lnTo>
                <a:lnTo>
                  <a:pt x="1939159" y="1229710"/>
                </a:lnTo>
                <a:lnTo>
                  <a:pt x="1986455" y="110358"/>
                </a:lnTo>
                <a:lnTo>
                  <a:pt x="2349062" y="0"/>
                </a:lnTo>
                <a:lnTo>
                  <a:pt x="2711669" y="126124"/>
                </a:lnTo>
                <a:lnTo>
                  <a:pt x="2711669" y="488731"/>
                </a:lnTo>
                <a:lnTo>
                  <a:pt x="2270235" y="709448"/>
                </a:lnTo>
                <a:lnTo>
                  <a:pt x="2112579" y="677917"/>
                </a:lnTo>
                <a:lnTo>
                  <a:pt x="1986455" y="1340069"/>
                </a:lnTo>
                <a:lnTo>
                  <a:pt x="1718441" y="1734206"/>
                </a:lnTo>
                <a:lnTo>
                  <a:pt x="1213945" y="1813034"/>
                </a:lnTo>
                <a:lnTo>
                  <a:pt x="662152" y="1813034"/>
                </a:lnTo>
                <a:lnTo>
                  <a:pt x="819807" y="2364827"/>
                </a:lnTo>
                <a:lnTo>
                  <a:pt x="536028" y="2522482"/>
                </a:lnTo>
                <a:lnTo>
                  <a:pt x="141890" y="2301765"/>
                </a:lnTo>
                <a:lnTo>
                  <a:pt x="0" y="1671144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4603531" y="1261241"/>
            <a:ext cx="1907628" cy="1765738"/>
          </a:xfrm>
          <a:custGeom>
            <a:avLst/>
            <a:gdLst>
              <a:gd name="connsiteX0" fmla="*/ 204952 w 1907628"/>
              <a:gd name="connsiteY0" fmla="*/ 1655380 h 1765738"/>
              <a:gd name="connsiteX1" fmla="*/ 1639614 w 1907628"/>
              <a:gd name="connsiteY1" fmla="*/ 1765738 h 1765738"/>
              <a:gd name="connsiteX2" fmla="*/ 1907628 w 1907628"/>
              <a:gd name="connsiteY2" fmla="*/ 1450428 h 1765738"/>
              <a:gd name="connsiteX3" fmla="*/ 1876097 w 1907628"/>
              <a:gd name="connsiteY3" fmla="*/ 141890 h 1765738"/>
              <a:gd name="connsiteX4" fmla="*/ 1466193 w 1907628"/>
              <a:gd name="connsiteY4" fmla="*/ 0 h 1765738"/>
              <a:gd name="connsiteX5" fmla="*/ 1087821 w 1907628"/>
              <a:gd name="connsiteY5" fmla="*/ 299545 h 1765738"/>
              <a:gd name="connsiteX6" fmla="*/ 1087821 w 1907628"/>
              <a:gd name="connsiteY6" fmla="*/ 867104 h 1765738"/>
              <a:gd name="connsiteX7" fmla="*/ 0 w 1907628"/>
              <a:gd name="connsiteY7" fmla="*/ 1024759 h 1765738"/>
              <a:gd name="connsiteX8" fmla="*/ 204952 w 1907628"/>
              <a:gd name="connsiteY8" fmla="*/ 1655380 h 1765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7628" h="1765738">
                <a:moveTo>
                  <a:pt x="204952" y="1655380"/>
                </a:moveTo>
                <a:lnTo>
                  <a:pt x="1639614" y="1765738"/>
                </a:lnTo>
                <a:lnTo>
                  <a:pt x="1907628" y="1450428"/>
                </a:lnTo>
                <a:lnTo>
                  <a:pt x="1876097" y="141890"/>
                </a:lnTo>
                <a:lnTo>
                  <a:pt x="1466193" y="0"/>
                </a:lnTo>
                <a:lnTo>
                  <a:pt x="1087821" y="299545"/>
                </a:lnTo>
                <a:lnTo>
                  <a:pt x="1087821" y="867104"/>
                </a:lnTo>
                <a:lnTo>
                  <a:pt x="0" y="1024759"/>
                </a:lnTo>
                <a:lnTo>
                  <a:pt x="204952" y="1655380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4713890" y="1324303"/>
            <a:ext cx="3878317" cy="3452649"/>
          </a:xfrm>
          <a:custGeom>
            <a:avLst/>
            <a:gdLst>
              <a:gd name="connsiteX0" fmla="*/ 204951 w 3878317"/>
              <a:gd name="connsiteY0" fmla="*/ 2806263 h 3452649"/>
              <a:gd name="connsiteX1" fmla="*/ 0 w 3878317"/>
              <a:gd name="connsiteY1" fmla="*/ 3231931 h 3452649"/>
              <a:gd name="connsiteX2" fmla="*/ 268013 w 3878317"/>
              <a:gd name="connsiteY2" fmla="*/ 3452649 h 3452649"/>
              <a:gd name="connsiteX3" fmla="*/ 1497724 w 3878317"/>
              <a:gd name="connsiteY3" fmla="*/ 3436883 h 3452649"/>
              <a:gd name="connsiteX4" fmla="*/ 1860331 w 3878317"/>
              <a:gd name="connsiteY4" fmla="*/ 3153104 h 3452649"/>
              <a:gd name="connsiteX5" fmla="*/ 1608082 w 3878317"/>
              <a:gd name="connsiteY5" fmla="*/ 2790497 h 3452649"/>
              <a:gd name="connsiteX6" fmla="*/ 1340069 w 3878317"/>
              <a:gd name="connsiteY6" fmla="*/ 2774731 h 3452649"/>
              <a:gd name="connsiteX7" fmla="*/ 1292772 w 3878317"/>
              <a:gd name="connsiteY7" fmla="*/ 2601311 h 3452649"/>
              <a:gd name="connsiteX8" fmla="*/ 1702676 w 3878317"/>
              <a:gd name="connsiteY8" fmla="*/ 2506718 h 3452649"/>
              <a:gd name="connsiteX9" fmla="*/ 2049517 w 3878317"/>
              <a:gd name="connsiteY9" fmla="*/ 1970690 h 3452649"/>
              <a:gd name="connsiteX10" fmla="*/ 2806262 w 3878317"/>
              <a:gd name="connsiteY10" fmla="*/ 1245476 h 3452649"/>
              <a:gd name="connsiteX11" fmla="*/ 3247696 w 3878317"/>
              <a:gd name="connsiteY11" fmla="*/ 882869 h 3452649"/>
              <a:gd name="connsiteX12" fmla="*/ 3815255 w 3878317"/>
              <a:gd name="connsiteY12" fmla="*/ 630621 h 3452649"/>
              <a:gd name="connsiteX13" fmla="*/ 3878317 w 3878317"/>
              <a:gd name="connsiteY13" fmla="*/ 173421 h 3452649"/>
              <a:gd name="connsiteX14" fmla="*/ 3610303 w 3878317"/>
              <a:gd name="connsiteY14" fmla="*/ 15766 h 3452649"/>
              <a:gd name="connsiteX15" fmla="*/ 3247696 w 3878317"/>
              <a:gd name="connsiteY15" fmla="*/ 0 h 3452649"/>
              <a:gd name="connsiteX16" fmla="*/ 3042744 w 3878317"/>
              <a:gd name="connsiteY16" fmla="*/ 220718 h 3452649"/>
              <a:gd name="connsiteX17" fmla="*/ 3011213 w 3878317"/>
              <a:gd name="connsiteY17" fmla="*/ 599090 h 3452649"/>
              <a:gd name="connsiteX18" fmla="*/ 2506717 w 3878317"/>
              <a:gd name="connsiteY18" fmla="*/ 993228 h 3452649"/>
              <a:gd name="connsiteX19" fmla="*/ 2207172 w 3878317"/>
              <a:gd name="connsiteY19" fmla="*/ 993228 h 3452649"/>
              <a:gd name="connsiteX20" fmla="*/ 1986455 w 3878317"/>
              <a:gd name="connsiteY20" fmla="*/ 1529256 h 3452649"/>
              <a:gd name="connsiteX21" fmla="*/ 1655379 w 3878317"/>
              <a:gd name="connsiteY21" fmla="*/ 1939159 h 3452649"/>
              <a:gd name="connsiteX22" fmla="*/ 1403131 w 3878317"/>
              <a:gd name="connsiteY22" fmla="*/ 1986456 h 3452649"/>
              <a:gd name="connsiteX23" fmla="*/ 1103586 w 3878317"/>
              <a:gd name="connsiteY23" fmla="*/ 2033752 h 3452649"/>
              <a:gd name="connsiteX24" fmla="*/ 1024758 w 3878317"/>
              <a:gd name="connsiteY24" fmla="*/ 2207173 h 3452649"/>
              <a:gd name="connsiteX25" fmla="*/ 1087820 w 3878317"/>
              <a:gd name="connsiteY25" fmla="*/ 2490952 h 3452649"/>
              <a:gd name="connsiteX26" fmla="*/ 1135117 w 3878317"/>
              <a:gd name="connsiteY26" fmla="*/ 2648607 h 3452649"/>
              <a:gd name="connsiteX27" fmla="*/ 1198179 w 3878317"/>
              <a:gd name="connsiteY27" fmla="*/ 2837794 h 3452649"/>
              <a:gd name="connsiteX28" fmla="*/ 1024758 w 3878317"/>
              <a:gd name="connsiteY28" fmla="*/ 3011214 h 3452649"/>
              <a:gd name="connsiteX29" fmla="*/ 772510 w 3878317"/>
              <a:gd name="connsiteY29" fmla="*/ 3026980 h 3452649"/>
              <a:gd name="connsiteX30" fmla="*/ 346841 w 3878317"/>
              <a:gd name="connsiteY30" fmla="*/ 2727435 h 3452649"/>
              <a:gd name="connsiteX31" fmla="*/ 204951 w 3878317"/>
              <a:gd name="connsiteY31" fmla="*/ 2806263 h 3452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78317" h="3452649">
                <a:moveTo>
                  <a:pt x="204951" y="2806263"/>
                </a:moveTo>
                <a:lnTo>
                  <a:pt x="0" y="3231931"/>
                </a:lnTo>
                <a:lnTo>
                  <a:pt x="268013" y="3452649"/>
                </a:lnTo>
                <a:lnTo>
                  <a:pt x="1497724" y="3436883"/>
                </a:lnTo>
                <a:lnTo>
                  <a:pt x="1860331" y="3153104"/>
                </a:lnTo>
                <a:lnTo>
                  <a:pt x="1608082" y="2790497"/>
                </a:lnTo>
                <a:lnTo>
                  <a:pt x="1340069" y="2774731"/>
                </a:lnTo>
                <a:lnTo>
                  <a:pt x="1292772" y="2601311"/>
                </a:lnTo>
                <a:lnTo>
                  <a:pt x="1702676" y="2506718"/>
                </a:lnTo>
                <a:lnTo>
                  <a:pt x="2049517" y="1970690"/>
                </a:lnTo>
                <a:lnTo>
                  <a:pt x="2806262" y="1245476"/>
                </a:lnTo>
                <a:lnTo>
                  <a:pt x="3247696" y="882869"/>
                </a:lnTo>
                <a:lnTo>
                  <a:pt x="3815255" y="630621"/>
                </a:lnTo>
                <a:lnTo>
                  <a:pt x="3878317" y="173421"/>
                </a:lnTo>
                <a:lnTo>
                  <a:pt x="3610303" y="15766"/>
                </a:lnTo>
                <a:lnTo>
                  <a:pt x="3247696" y="0"/>
                </a:lnTo>
                <a:lnTo>
                  <a:pt x="3042744" y="220718"/>
                </a:lnTo>
                <a:lnTo>
                  <a:pt x="3011213" y="599090"/>
                </a:lnTo>
                <a:lnTo>
                  <a:pt x="2506717" y="993228"/>
                </a:lnTo>
                <a:lnTo>
                  <a:pt x="2207172" y="993228"/>
                </a:lnTo>
                <a:lnTo>
                  <a:pt x="1986455" y="1529256"/>
                </a:lnTo>
                <a:lnTo>
                  <a:pt x="1655379" y="1939159"/>
                </a:lnTo>
                <a:lnTo>
                  <a:pt x="1403131" y="1986456"/>
                </a:lnTo>
                <a:lnTo>
                  <a:pt x="1103586" y="2033752"/>
                </a:lnTo>
                <a:lnTo>
                  <a:pt x="1024758" y="2207173"/>
                </a:lnTo>
                <a:lnTo>
                  <a:pt x="1087820" y="2490952"/>
                </a:lnTo>
                <a:lnTo>
                  <a:pt x="1135117" y="2648607"/>
                </a:lnTo>
                <a:lnTo>
                  <a:pt x="1198179" y="2837794"/>
                </a:lnTo>
                <a:lnTo>
                  <a:pt x="1024758" y="3011214"/>
                </a:lnTo>
                <a:lnTo>
                  <a:pt x="772510" y="3026980"/>
                </a:lnTo>
                <a:lnTo>
                  <a:pt x="346841" y="2727435"/>
                </a:lnTo>
                <a:lnTo>
                  <a:pt x="204951" y="2806263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6716110" y="2317531"/>
            <a:ext cx="1781504" cy="1623848"/>
          </a:xfrm>
          <a:custGeom>
            <a:avLst/>
            <a:gdLst>
              <a:gd name="connsiteX0" fmla="*/ 173421 w 1781504"/>
              <a:gd name="connsiteY0" fmla="*/ 1040524 h 1623848"/>
              <a:gd name="connsiteX1" fmla="*/ 0 w 1781504"/>
              <a:gd name="connsiteY1" fmla="*/ 1355835 h 1623848"/>
              <a:gd name="connsiteX2" fmla="*/ 189187 w 1781504"/>
              <a:gd name="connsiteY2" fmla="*/ 1592317 h 1623848"/>
              <a:gd name="connsiteX3" fmla="*/ 504497 w 1781504"/>
              <a:gd name="connsiteY3" fmla="*/ 1608083 h 1623848"/>
              <a:gd name="connsiteX4" fmla="*/ 662152 w 1781504"/>
              <a:gd name="connsiteY4" fmla="*/ 1418897 h 1623848"/>
              <a:gd name="connsiteX5" fmla="*/ 882869 w 1781504"/>
              <a:gd name="connsiteY5" fmla="*/ 1277007 h 1623848"/>
              <a:gd name="connsiteX6" fmla="*/ 1135118 w 1781504"/>
              <a:gd name="connsiteY6" fmla="*/ 1308538 h 1623848"/>
              <a:gd name="connsiteX7" fmla="*/ 1308538 w 1781504"/>
              <a:gd name="connsiteY7" fmla="*/ 1513490 h 1623848"/>
              <a:gd name="connsiteX8" fmla="*/ 1560787 w 1781504"/>
              <a:gd name="connsiteY8" fmla="*/ 1623848 h 1623848"/>
              <a:gd name="connsiteX9" fmla="*/ 1734207 w 1781504"/>
              <a:gd name="connsiteY9" fmla="*/ 1418897 h 1623848"/>
              <a:gd name="connsiteX10" fmla="*/ 1702676 w 1781504"/>
              <a:gd name="connsiteY10" fmla="*/ 977462 h 1623848"/>
              <a:gd name="connsiteX11" fmla="*/ 1497724 w 1781504"/>
              <a:gd name="connsiteY11" fmla="*/ 835572 h 1623848"/>
              <a:gd name="connsiteX12" fmla="*/ 1497724 w 1781504"/>
              <a:gd name="connsiteY12" fmla="*/ 662152 h 1623848"/>
              <a:gd name="connsiteX13" fmla="*/ 1686911 w 1781504"/>
              <a:gd name="connsiteY13" fmla="*/ 441435 h 1623848"/>
              <a:gd name="connsiteX14" fmla="*/ 1781504 w 1781504"/>
              <a:gd name="connsiteY14" fmla="*/ 220717 h 1623848"/>
              <a:gd name="connsiteX15" fmla="*/ 1576552 w 1781504"/>
              <a:gd name="connsiteY15" fmla="*/ 0 h 1623848"/>
              <a:gd name="connsiteX16" fmla="*/ 1277007 w 1781504"/>
              <a:gd name="connsiteY16" fmla="*/ 0 h 1623848"/>
              <a:gd name="connsiteX17" fmla="*/ 1072056 w 1781504"/>
              <a:gd name="connsiteY17" fmla="*/ 204952 h 1623848"/>
              <a:gd name="connsiteX18" fmla="*/ 1103587 w 1781504"/>
              <a:gd name="connsiteY18" fmla="*/ 583324 h 1623848"/>
              <a:gd name="connsiteX19" fmla="*/ 1213945 w 1781504"/>
              <a:gd name="connsiteY19" fmla="*/ 819807 h 1623848"/>
              <a:gd name="connsiteX20" fmla="*/ 961697 w 1781504"/>
              <a:gd name="connsiteY20" fmla="*/ 1072055 h 1623848"/>
              <a:gd name="connsiteX21" fmla="*/ 662152 w 1781504"/>
              <a:gd name="connsiteY21" fmla="*/ 1119352 h 1623848"/>
              <a:gd name="connsiteX22" fmla="*/ 409904 w 1781504"/>
              <a:gd name="connsiteY22" fmla="*/ 993228 h 1623848"/>
              <a:gd name="connsiteX23" fmla="*/ 173421 w 1781504"/>
              <a:gd name="connsiteY23" fmla="*/ 1040524 h 1623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781504" h="1623848">
                <a:moveTo>
                  <a:pt x="173421" y="1040524"/>
                </a:moveTo>
                <a:lnTo>
                  <a:pt x="0" y="1355835"/>
                </a:lnTo>
                <a:lnTo>
                  <a:pt x="189187" y="1592317"/>
                </a:lnTo>
                <a:lnTo>
                  <a:pt x="504497" y="1608083"/>
                </a:lnTo>
                <a:lnTo>
                  <a:pt x="662152" y="1418897"/>
                </a:lnTo>
                <a:lnTo>
                  <a:pt x="882869" y="1277007"/>
                </a:lnTo>
                <a:lnTo>
                  <a:pt x="1135118" y="1308538"/>
                </a:lnTo>
                <a:lnTo>
                  <a:pt x="1308538" y="1513490"/>
                </a:lnTo>
                <a:lnTo>
                  <a:pt x="1560787" y="1623848"/>
                </a:lnTo>
                <a:lnTo>
                  <a:pt x="1734207" y="1418897"/>
                </a:lnTo>
                <a:lnTo>
                  <a:pt x="1702676" y="977462"/>
                </a:lnTo>
                <a:lnTo>
                  <a:pt x="1497724" y="835572"/>
                </a:lnTo>
                <a:lnTo>
                  <a:pt x="1497724" y="662152"/>
                </a:lnTo>
                <a:lnTo>
                  <a:pt x="1686911" y="441435"/>
                </a:lnTo>
                <a:lnTo>
                  <a:pt x="1781504" y="220717"/>
                </a:lnTo>
                <a:lnTo>
                  <a:pt x="1576552" y="0"/>
                </a:lnTo>
                <a:lnTo>
                  <a:pt x="1277007" y="0"/>
                </a:lnTo>
                <a:lnTo>
                  <a:pt x="1072056" y="204952"/>
                </a:lnTo>
                <a:lnTo>
                  <a:pt x="1103587" y="583324"/>
                </a:lnTo>
                <a:lnTo>
                  <a:pt x="1213945" y="819807"/>
                </a:lnTo>
                <a:lnTo>
                  <a:pt x="961697" y="1072055"/>
                </a:lnTo>
                <a:lnTo>
                  <a:pt x="662152" y="1119352"/>
                </a:lnTo>
                <a:lnTo>
                  <a:pt x="409904" y="993228"/>
                </a:lnTo>
                <a:lnTo>
                  <a:pt x="173421" y="1040524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763407" y="4099034"/>
            <a:ext cx="1718441" cy="662152"/>
          </a:xfrm>
          <a:custGeom>
            <a:avLst/>
            <a:gdLst>
              <a:gd name="connsiteX0" fmla="*/ 646386 w 1718441"/>
              <a:gd name="connsiteY0" fmla="*/ 173421 h 662152"/>
              <a:gd name="connsiteX1" fmla="*/ 457200 w 1718441"/>
              <a:gd name="connsiteY1" fmla="*/ 31532 h 662152"/>
              <a:gd name="connsiteX2" fmla="*/ 157655 w 1718441"/>
              <a:gd name="connsiteY2" fmla="*/ 47297 h 662152"/>
              <a:gd name="connsiteX3" fmla="*/ 15765 w 1718441"/>
              <a:gd name="connsiteY3" fmla="*/ 220718 h 662152"/>
              <a:gd name="connsiteX4" fmla="*/ 0 w 1718441"/>
              <a:gd name="connsiteY4" fmla="*/ 551794 h 662152"/>
              <a:gd name="connsiteX5" fmla="*/ 299545 w 1718441"/>
              <a:gd name="connsiteY5" fmla="*/ 662152 h 662152"/>
              <a:gd name="connsiteX6" fmla="*/ 599090 w 1718441"/>
              <a:gd name="connsiteY6" fmla="*/ 599090 h 662152"/>
              <a:gd name="connsiteX7" fmla="*/ 630621 w 1718441"/>
              <a:gd name="connsiteY7" fmla="*/ 472966 h 662152"/>
              <a:gd name="connsiteX8" fmla="*/ 1008993 w 1718441"/>
              <a:gd name="connsiteY8" fmla="*/ 457200 h 662152"/>
              <a:gd name="connsiteX9" fmla="*/ 1150883 w 1718441"/>
              <a:gd name="connsiteY9" fmla="*/ 520263 h 662152"/>
              <a:gd name="connsiteX10" fmla="*/ 1340069 w 1718441"/>
              <a:gd name="connsiteY10" fmla="*/ 662152 h 662152"/>
              <a:gd name="connsiteX11" fmla="*/ 1686910 w 1718441"/>
              <a:gd name="connsiteY11" fmla="*/ 599090 h 662152"/>
              <a:gd name="connsiteX12" fmla="*/ 1718441 w 1718441"/>
              <a:gd name="connsiteY12" fmla="*/ 425669 h 662152"/>
              <a:gd name="connsiteX13" fmla="*/ 1655379 w 1718441"/>
              <a:gd name="connsiteY13" fmla="*/ 94594 h 662152"/>
              <a:gd name="connsiteX14" fmla="*/ 1308538 w 1718441"/>
              <a:gd name="connsiteY14" fmla="*/ 0 h 662152"/>
              <a:gd name="connsiteX15" fmla="*/ 1119352 w 1718441"/>
              <a:gd name="connsiteY15" fmla="*/ 141890 h 662152"/>
              <a:gd name="connsiteX16" fmla="*/ 851338 w 1718441"/>
              <a:gd name="connsiteY16" fmla="*/ 283780 h 662152"/>
              <a:gd name="connsiteX17" fmla="*/ 709448 w 1718441"/>
              <a:gd name="connsiteY17" fmla="*/ 283780 h 662152"/>
              <a:gd name="connsiteX18" fmla="*/ 646386 w 1718441"/>
              <a:gd name="connsiteY18" fmla="*/ 173421 h 662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718441" h="662152">
                <a:moveTo>
                  <a:pt x="646386" y="173421"/>
                </a:moveTo>
                <a:lnTo>
                  <a:pt x="457200" y="31532"/>
                </a:lnTo>
                <a:lnTo>
                  <a:pt x="157655" y="47297"/>
                </a:lnTo>
                <a:lnTo>
                  <a:pt x="15765" y="220718"/>
                </a:lnTo>
                <a:lnTo>
                  <a:pt x="0" y="551794"/>
                </a:lnTo>
                <a:lnTo>
                  <a:pt x="299545" y="662152"/>
                </a:lnTo>
                <a:lnTo>
                  <a:pt x="599090" y="599090"/>
                </a:lnTo>
                <a:lnTo>
                  <a:pt x="630621" y="472966"/>
                </a:lnTo>
                <a:lnTo>
                  <a:pt x="1008993" y="457200"/>
                </a:lnTo>
                <a:lnTo>
                  <a:pt x="1150883" y="520263"/>
                </a:lnTo>
                <a:lnTo>
                  <a:pt x="1340069" y="662152"/>
                </a:lnTo>
                <a:lnTo>
                  <a:pt x="1686910" y="599090"/>
                </a:lnTo>
                <a:lnTo>
                  <a:pt x="1718441" y="425669"/>
                </a:lnTo>
                <a:lnTo>
                  <a:pt x="1655379" y="94594"/>
                </a:lnTo>
                <a:lnTo>
                  <a:pt x="1308538" y="0"/>
                </a:lnTo>
                <a:lnTo>
                  <a:pt x="1119352" y="141890"/>
                </a:lnTo>
                <a:lnTo>
                  <a:pt x="851338" y="283780"/>
                </a:lnTo>
                <a:lnTo>
                  <a:pt x="709448" y="283780"/>
                </a:lnTo>
                <a:lnTo>
                  <a:pt x="646386" y="173421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BFS: Why the ‘levels’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68580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Why might we want to keep track of the “levels” (stuff in orange)</a:t>
            </a:r>
            <a:endParaRPr lang="en-US" sz="1400" dirty="0"/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990600" y="2449305"/>
            <a:ext cx="3252814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Pause for student answer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4801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Freeform 60"/>
          <p:cNvSpPr/>
          <p:nvPr/>
        </p:nvSpPr>
        <p:spPr>
          <a:xfrm>
            <a:off x="4808483" y="1371600"/>
            <a:ext cx="709448" cy="646386"/>
          </a:xfrm>
          <a:custGeom>
            <a:avLst/>
            <a:gdLst>
              <a:gd name="connsiteX0" fmla="*/ 0 w 709448"/>
              <a:gd name="connsiteY0" fmla="*/ 646386 h 646386"/>
              <a:gd name="connsiteX1" fmla="*/ 709448 w 709448"/>
              <a:gd name="connsiteY1" fmla="*/ 599090 h 646386"/>
              <a:gd name="connsiteX2" fmla="*/ 630620 w 709448"/>
              <a:gd name="connsiteY2" fmla="*/ 78828 h 646386"/>
              <a:gd name="connsiteX3" fmla="*/ 220717 w 709448"/>
              <a:gd name="connsiteY3" fmla="*/ 0 h 646386"/>
              <a:gd name="connsiteX4" fmla="*/ 15765 w 709448"/>
              <a:gd name="connsiteY4" fmla="*/ 252248 h 646386"/>
              <a:gd name="connsiteX5" fmla="*/ 0 w 709448"/>
              <a:gd name="connsiteY5" fmla="*/ 646386 h 646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09448" h="646386">
                <a:moveTo>
                  <a:pt x="0" y="646386"/>
                </a:moveTo>
                <a:lnTo>
                  <a:pt x="709448" y="599090"/>
                </a:lnTo>
                <a:lnTo>
                  <a:pt x="630620" y="78828"/>
                </a:lnTo>
                <a:lnTo>
                  <a:pt x="220717" y="0"/>
                </a:lnTo>
                <a:lnTo>
                  <a:pt x="15765" y="252248"/>
                </a:lnTo>
                <a:lnTo>
                  <a:pt x="0" y="646386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4666593" y="1418897"/>
            <a:ext cx="2711669" cy="2522482"/>
          </a:xfrm>
          <a:custGeom>
            <a:avLst/>
            <a:gdLst>
              <a:gd name="connsiteX0" fmla="*/ 0 w 2711669"/>
              <a:gd name="connsiteY0" fmla="*/ 1671144 h 2522482"/>
              <a:gd name="connsiteX1" fmla="*/ 1434662 w 2711669"/>
              <a:gd name="connsiteY1" fmla="*/ 1702675 h 2522482"/>
              <a:gd name="connsiteX2" fmla="*/ 1718441 w 2711669"/>
              <a:gd name="connsiteY2" fmla="*/ 1608082 h 2522482"/>
              <a:gd name="connsiteX3" fmla="*/ 1939159 w 2711669"/>
              <a:gd name="connsiteY3" fmla="*/ 1229710 h 2522482"/>
              <a:gd name="connsiteX4" fmla="*/ 1986455 w 2711669"/>
              <a:gd name="connsiteY4" fmla="*/ 110358 h 2522482"/>
              <a:gd name="connsiteX5" fmla="*/ 2349062 w 2711669"/>
              <a:gd name="connsiteY5" fmla="*/ 0 h 2522482"/>
              <a:gd name="connsiteX6" fmla="*/ 2711669 w 2711669"/>
              <a:gd name="connsiteY6" fmla="*/ 126124 h 2522482"/>
              <a:gd name="connsiteX7" fmla="*/ 2711669 w 2711669"/>
              <a:gd name="connsiteY7" fmla="*/ 488731 h 2522482"/>
              <a:gd name="connsiteX8" fmla="*/ 2270235 w 2711669"/>
              <a:gd name="connsiteY8" fmla="*/ 709448 h 2522482"/>
              <a:gd name="connsiteX9" fmla="*/ 2112579 w 2711669"/>
              <a:gd name="connsiteY9" fmla="*/ 677917 h 2522482"/>
              <a:gd name="connsiteX10" fmla="*/ 1986455 w 2711669"/>
              <a:gd name="connsiteY10" fmla="*/ 1340069 h 2522482"/>
              <a:gd name="connsiteX11" fmla="*/ 1718441 w 2711669"/>
              <a:gd name="connsiteY11" fmla="*/ 1734206 h 2522482"/>
              <a:gd name="connsiteX12" fmla="*/ 1213945 w 2711669"/>
              <a:gd name="connsiteY12" fmla="*/ 1813034 h 2522482"/>
              <a:gd name="connsiteX13" fmla="*/ 662152 w 2711669"/>
              <a:gd name="connsiteY13" fmla="*/ 1813034 h 2522482"/>
              <a:gd name="connsiteX14" fmla="*/ 819807 w 2711669"/>
              <a:gd name="connsiteY14" fmla="*/ 2364827 h 2522482"/>
              <a:gd name="connsiteX15" fmla="*/ 536028 w 2711669"/>
              <a:gd name="connsiteY15" fmla="*/ 2522482 h 2522482"/>
              <a:gd name="connsiteX16" fmla="*/ 141890 w 2711669"/>
              <a:gd name="connsiteY16" fmla="*/ 2301765 h 2522482"/>
              <a:gd name="connsiteX17" fmla="*/ 0 w 2711669"/>
              <a:gd name="connsiteY17" fmla="*/ 1671144 h 2522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711669" h="2522482">
                <a:moveTo>
                  <a:pt x="0" y="1671144"/>
                </a:moveTo>
                <a:lnTo>
                  <a:pt x="1434662" y="1702675"/>
                </a:lnTo>
                <a:lnTo>
                  <a:pt x="1718441" y="1608082"/>
                </a:lnTo>
                <a:lnTo>
                  <a:pt x="1939159" y="1229710"/>
                </a:lnTo>
                <a:lnTo>
                  <a:pt x="1986455" y="110358"/>
                </a:lnTo>
                <a:lnTo>
                  <a:pt x="2349062" y="0"/>
                </a:lnTo>
                <a:lnTo>
                  <a:pt x="2711669" y="126124"/>
                </a:lnTo>
                <a:lnTo>
                  <a:pt x="2711669" y="488731"/>
                </a:lnTo>
                <a:lnTo>
                  <a:pt x="2270235" y="709448"/>
                </a:lnTo>
                <a:lnTo>
                  <a:pt x="2112579" y="677917"/>
                </a:lnTo>
                <a:lnTo>
                  <a:pt x="1986455" y="1340069"/>
                </a:lnTo>
                <a:lnTo>
                  <a:pt x="1718441" y="1734206"/>
                </a:lnTo>
                <a:lnTo>
                  <a:pt x="1213945" y="1813034"/>
                </a:lnTo>
                <a:lnTo>
                  <a:pt x="662152" y="1813034"/>
                </a:lnTo>
                <a:lnTo>
                  <a:pt x="819807" y="2364827"/>
                </a:lnTo>
                <a:lnTo>
                  <a:pt x="536028" y="2522482"/>
                </a:lnTo>
                <a:lnTo>
                  <a:pt x="141890" y="2301765"/>
                </a:lnTo>
                <a:lnTo>
                  <a:pt x="0" y="1671144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4603531" y="1261241"/>
            <a:ext cx="1907628" cy="1765738"/>
          </a:xfrm>
          <a:custGeom>
            <a:avLst/>
            <a:gdLst>
              <a:gd name="connsiteX0" fmla="*/ 204952 w 1907628"/>
              <a:gd name="connsiteY0" fmla="*/ 1655380 h 1765738"/>
              <a:gd name="connsiteX1" fmla="*/ 1639614 w 1907628"/>
              <a:gd name="connsiteY1" fmla="*/ 1765738 h 1765738"/>
              <a:gd name="connsiteX2" fmla="*/ 1907628 w 1907628"/>
              <a:gd name="connsiteY2" fmla="*/ 1450428 h 1765738"/>
              <a:gd name="connsiteX3" fmla="*/ 1876097 w 1907628"/>
              <a:gd name="connsiteY3" fmla="*/ 141890 h 1765738"/>
              <a:gd name="connsiteX4" fmla="*/ 1466193 w 1907628"/>
              <a:gd name="connsiteY4" fmla="*/ 0 h 1765738"/>
              <a:gd name="connsiteX5" fmla="*/ 1087821 w 1907628"/>
              <a:gd name="connsiteY5" fmla="*/ 299545 h 1765738"/>
              <a:gd name="connsiteX6" fmla="*/ 1087821 w 1907628"/>
              <a:gd name="connsiteY6" fmla="*/ 867104 h 1765738"/>
              <a:gd name="connsiteX7" fmla="*/ 0 w 1907628"/>
              <a:gd name="connsiteY7" fmla="*/ 1024759 h 1765738"/>
              <a:gd name="connsiteX8" fmla="*/ 204952 w 1907628"/>
              <a:gd name="connsiteY8" fmla="*/ 1655380 h 1765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7628" h="1765738">
                <a:moveTo>
                  <a:pt x="204952" y="1655380"/>
                </a:moveTo>
                <a:lnTo>
                  <a:pt x="1639614" y="1765738"/>
                </a:lnTo>
                <a:lnTo>
                  <a:pt x="1907628" y="1450428"/>
                </a:lnTo>
                <a:lnTo>
                  <a:pt x="1876097" y="141890"/>
                </a:lnTo>
                <a:lnTo>
                  <a:pt x="1466193" y="0"/>
                </a:lnTo>
                <a:lnTo>
                  <a:pt x="1087821" y="299545"/>
                </a:lnTo>
                <a:lnTo>
                  <a:pt x="1087821" y="867104"/>
                </a:lnTo>
                <a:lnTo>
                  <a:pt x="0" y="1024759"/>
                </a:lnTo>
                <a:lnTo>
                  <a:pt x="204952" y="1655380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4713890" y="1324303"/>
            <a:ext cx="3878317" cy="3452649"/>
          </a:xfrm>
          <a:custGeom>
            <a:avLst/>
            <a:gdLst>
              <a:gd name="connsiteX0" fmla="*/ 204951 w 3878317"/>
              <a:gd name="connsiteY0" fmla="*/ 2806263 h 3452649"/>
              <a:gd name="connsiteX1" fmla="*/ 0 w 3878317"/>
              <a:gd name="connsiteY1" fmla="*/ 3231931 h 3452649"/>
              <a:gd name="connsiteX2" fmla="*/ 268013 w 3878317"/>
              <a:gd name="connsiteY2" fmla="*/ 3452649 h 3452649"/>
              <a:gd name="connsiteX3" fmla="*/ 1497724 w 3878317"/>
              <a:gd name="connsiteY3" fmla="*/ 3436883 h 3452649"/>
              <a:gd name="connsiteX4" fmla="*/ 1860331 w 3878317"/>
              <a:gd name="connsiteY4" fmla="*/ 3153104 h 3452649"/>
              <a:gd name="connsiteX5" fmla="*/ 1608082 w 3878317"/>
              <a:gd name="connsiteY5" fmla="*/ 2790497 h 3452649"/>
              <a:gd name="connsiteX6" fmla="*/ 1340069 w 3878317"/>
              <a:gd name="connsiteY6" fmla="*/ 2774731 h 3452649"/>
              <a:gd name="connsiteX7" fmla="*/ 1292772 w 3878317"/>
              <a:gd name="connsiteY7" fmla="*/ 2601311 h 3452649"/>
              <a:gd name="connsiteX8" fmla="*/ 1702676 w 3878317"/>
              <a:gd name="connsiteY8" fmla="*/ 2506718 h 3452649"/>
              <a:gd name="connsiteX9" fmla="*/ 2049517 w 3878317"/>
              <a:gd name="connsiteY9" fmla="*/ 1970690 h 3452649"/>
              <a:gd name="connsiteX10" fmla="*/ 2806262 w 3878317"/>
              <a:gd name="connsiteY10" fmla="*/ 1245476 h 3452649"/>
              <a:gd name="connsiteX11" fmla="*/ 3247696 w 3878317"/>
              <a:gd name="connsiteY11" fmla="*/ 882869 h 3452649"/>
              <a:gd name="connsiteX12" fmla="*/ 3815255 w 3878317"/>
              <a:gd name="connsiteY12" fmla="*/ 630621 h 3452649"/>
              <a:gd name="connsiteX13" fmla="*/ 3878317 w 3878317"/>
              <a:gd name="connsiteY13" fmla="*/ 173421 h 3452649"/>
              <a:gd name="connsiteX14" fmla="*/ 3610303 w 3878317"/>
              <a:gd name="connsiteY14" fmla="*/ 15766 h 3452649"/>
              <a:gd name="connsiteX15" fmla="*/ 3247696 w 3878317"/>
              <a:gd name="connsiteY15" fmla="*/ 0 h 3452649"/>
              <a:gd name="connsiteX16" fmla="*/ 3042744 w 3878317"/>
              <a:gd name="connsiteY16" fmla="*/ 220718 h 3452649"/>
              <a:gd name="connsiteX17" fmla="*/ 3011213 w 3878317"/>
              <a:gd name="connsiteY17" fmla="*/ 599090 h 3452649"/>
              <a:gd name="connsiteX18" fmla="*/ 2506717 w 3878317"/>
              <a:gd name="connsiteY18" fmla="*/ 993228 h 3452649"/>
              <a:gd name="connsiteX19" fmla="*/ 2207172 w 3878317"/>
              <a:gd name="connsiteY19" fmla="*/ 993228 h 3452649"/>
              <a:gd name="connsiteX20" fmla="*/ 1986455 w 3878317"/>
              <a:gd name="connsiteY20" fmla="*/ 1529256 h 3452649"/>
              <a:gd name="connsiteX21" fmla="*/ 1655379 w 3878317"/>
              <a:gd name="connsiteY21" fmla="*/ 1939159 h 3452649"/>
              <a:gd name="connsiteX22" fmla="*/ 1403131 w 3878317"/>
              <a:gd name="connsiteY22" fmla="*/ 1986456 h 3452649"/>
              <a:gd name="connsiteX23" fmla="*/ 1103586 w 3878317"/>
              <a:gd name="connsiteY23" fmla="*/ 2033752 h 3452649"/>
              <a:gd name="connsiteX24" fmla="*/ 1024758 w 3878317"/>
              <a:gd name="connsiteY24" fmla="*/ 2207173 h 3452649"/>
              <a:gd name="connsiteX25" fmla="*/ 1087820 w 3878317"/>
              <a:gd name="connsiteY25" fmla="*/ 2490952 h 3452649"/>
              <a:gd name="connsiteX26" fmla="*/ 1135117 w 3878317"/>
              <a:gd name="connsiteY26" fmla="*/ 2648607 h 3452649"/>
              <a:gd name="connsiteX27" fmla="*/ 1198179 w 3878317"/>
              <a:gd name="connsiteY27" fmla="*/ 2837794 h 3452649"/>
              <a:gd name="connsiteX28" fmla="*/ 1024758 w 3878317"/>
              <a:gd name="connsiteY28" fmla="*/ 3011214 h 3452649"/>
              <a:gd name="connsiteX29" fmla="*/ 772510 w 3878317"/>
              <a:gd name="connsiteY29" fmla="*/ 3026980 h 3452649"/>
              <a:gd name="connsiteX30" fmla="*/ 346841 w 3878317"/>
              <a:gd name="connsiteY30" fmla="*/ 2727435 h 3452649"/>
              <a:gd name="connsiteX31" fmla="*/ 204951 w 3878317"/>
              <a:gd name="connsiteY31" fmla="*/ 2806263 h 3452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78317" h="3452649">
                <a:moveTo>
                  <a:pt x="204951" y="2806263"/>
                </a:moveTo>
                <a:lnTo>
                  <a:pt x="0" y="3231931"/>
                </a:lnTo>
                <a:lnTo>
                  <a:pt x="268013" y="3452649"/>
                </a:lnTo>
                <a:lnTo>
                  <a:pt x="1497724" y="3436883"/>
                </a:lnTo>
                <a:lnTo>
                  <a:pt x="1860331" y="3153104"/>
                </a:lnTo>
                <a:lnTo>
                  <a:pt x="1608082" y="2790497"/>
                </a:lnTo>
                <a:lnTo>
                  <a:pt x="1340069" y="2774731"/>
                </a:lnTo>
                <a:lnTo>
                  <a:pt x="1292772" y="2601311"/>
                </a:lnTo>
                <a:lnTo>
                  <a:pt x="1702676" y="2506718"/>
                </a:lnTo>
                <a:lnTo>
                  <a:pt x="2049517" y="1970690"/>
                </a:lnTo>
                <a:lnTo>
                  <a:pt x="2806262" y="1245476"/>
                </a:lnTo>
                <a:lnTo>
                  <a:pt x="3247696" y="882869"/>
                </a:lnTo>
                <a:lnTo>
                  <a:pt x="3815255" y="630621"/>
                </a:lnTo>
                <a:lnTo>
                  <a:pt x="3878317" y="173421"/>
                </a:lnTo>
                <a:lnTo>
                  <a:pt x="3610303" y="15766"/>
                </a:lnTo>
                <a:lnTo>
                  <a:pt x="3247696" y="0"/>
                </a:lnTo>
                <a:lnTo>
                  <a:pt x="3042744" y="220718"/>
                </a:lnTo>
                <a:lnTo>
                  <a:pt x="3011213" y="599090"/>
                </a:lnTo>
                <a:lnTo>
                  <a:pt x="2506717" y="993228"/>
                </a:lnTo>
                <a:lnTo>
                  <a:pt x="2207172" y="993228"/>
                </a:lnTo>
                <a:lnTo>
                  <a:pt x="1986455" y="1529256"/>
                </a:lnTo>
                <a:lnTo>
                  <a:pt x="1655379" y="1939159"/>
                </a:lnTo>
                <a:lnTo>
                  <a:pt x="1403131" y="1986456"/>
                </a:lnTo>
                <a:lnTo>
                  <a:pt x="1103586" y="2033752"/>
                </a:lnTo>
                <a:lnTo>
                  <a:pt x="1024758" y="2207173"/>
                </a:lnTo>
                <a:lnTo>
                  <a:pt x="1087820" y="2490952"/>
                </a:lnTo>
                <a:lnTo>
                  <a:pt x="1135117" y="2648607"/>
                </a:lnTo>
                <a:lnTo>
                  <a:pt x="1198179" y="2837794"/>
                </a:lnTo>
                <a:lnTo>
                  <a:pt x="1024758" y="3011214"/>
                </a:lnTo>
                <a:lnTo>
                  <a:pt x="772510" y="3026980"/>
                </a:lnTo>
                <a:lnTo>
                  <a:pt x="346841" y="2727435"/>
                </a:lnTo>
                <a:lnTo>
                  <a:pt x="204951" y="2806263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6716110" y="2317531"/>
            <a:ext cx="1781504" cy="1623848"/>
          </a:xfrm>
          <a:custGeom>
            <a:avLst/>
            <a:gdLst>
              <a:gd name="connsiteX0" fmla="*/ 173421 w 1781504"/>
              <a:gd name="connsiteY0" fmla="*/ 1040524 h 1623848"/>
              <a:gd name="connsiteX1" fmla="*/ 0 w 1781504"/>
              <a:gd name="connsiteY1" fmla="*/ 1355835 h 1623848"/>
              <a:gd name="connsiteX2" fmla="*/ 189187 w 1781504"/>
              <a:gd name="connsiteY2" fmla="*/ 1592317 h 1623848"/>
              <a:gd name="connsiteX3" fmla="*/ 504497 w 1781504"/>
              <a:gd name="connsiteY3" fmla="*/ 1608083 h 1623848"/>
              <a:gd name="connsiteX4" fmla="*/ 662152 w 1781504"/>
              <a:gd name="connsiteY4" fmla="*/ 1418897 h 1623848"/>
              <a:gd name="connsiteX5" fmla="*/ 882869 w 1781504"/>
              <a:gd name="connsiteY5" fmla="*/ 1277007 h 1623848"/>
              <a:gd name="connsiteX6" fmla="*/ 1135118 w 1781504"/>
              <a:gd name="connsiteY6" fmla="*/ 1308538 h 1623848"/>
              <a:gd name="connsiteX7" fmla="*/ 1308538 w 1781504"/>
              <a:gd name="connsiteY7" fmla="*/ 1513490 h 1623848"/>
              <a:gd name="connsiteX8" fmla="*/ 1560787 w 1781504"/>
              <a:gd name="connsiteY8" fmla="*/ 1623848 h 1623848"/>
              <a:gd name="connsiteX9" fmla="*/ 1734207 w 1781504"/>
              <a:gd name="connsiteY9" fmla="*/ 1418897 h 1623848"/>
              <a:gd name="connsiteX10" fmla="*/ 1702676 w 1781504"/>
              <a:gd name="connsiteY10" fmla="*/ 977462 h 1623848"/>
              <a:gd name="connsiteX11" fmla="*/ 1497724 w 1781504"/>
              <a:gd name="connsiteY11" fmla="*/ 835572 h 1623848"/>
              <a:gd name="connsiteX12" fmla="*/ 1497724 w 1781504"/>
              <a:gd name="connsiteY12" fmla="*/ 662152 h 1623848"/>
              <a:gd name="connsiteX13" fmla="*/ 1686911 w 1781504"/>
              <a:gd name="connsiteY13" fmla="*/ 441435 h 1623848"/>
              <a:gd name="connsiteX14" fmla="*/ 1781504 w 1781504"/>
              <a:gd name="connsiteY14" fmla="*/ 220717 h 1623848"/>
              <a:gd name="connsiteX15" fmla="*/ 1576552 w 1781504"/>
              <a:gd name="connsiteY15" fmla="*/ 0 h 1623848"/>
              <a:gd name="connsiteX16" fmla="*/ 1277007 w 1781504"/>
              <a:gd name="connsiteY16" fmla="*/ 0 h 1623848"/>
              <a:gd name="connsiteX17" fmla="*/ 1072056 w 1781504"/>
              <a:gd name="connsiteY17" fmla="*/ 204952 h 1623848"/>
              <a:gd name="connsiteX18" fmla="*/ 1103587 w 1781504"/>
              <a:gd name="connsiteY18" fmla="*/ 583324 h 1623848"/>
              <a:gd name="connsiteX19" fmla="*/ 1213945 w 1781504"/>
              <a:gd name="connsiteY19" fmla="*/ 819807 h 1623848"/>
              <a:gd name="connsiteX20" fmla="*/ 961697 w 1781504"/>
              <a:gd name="connsiteY20" fmla="*/ 1072055 h 1623848"/>
              <a:gd name="connsiteX21" fmla="*/ 662152 w 1781504"/>
              <a:gd name="connsiteY21" fmla="*/ 1119352 h 1623848"/>
              <a:gd name="connsiteX22" fmla="*/ 409904 w 1781504"/>
              <a:gd name="connsiteY22" fmla="*/ 993228 h 1623848"/>
              <a:gd name="connsiteX23" fmla="*/ 173421 w 1781504"/>
              <a:gd name="connsiteY23" fmla="*/ 1040524 h 1623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781504" h="1623848">
                <a:moveTo>
                  <a:pt x="173421" y="1040524"/>
                </a:moveTo>
                <a:lnTo>
                  <a:pt x="0" y="1355835"/>
                </a:lnTo>
                <a:lnTo>
                  <a:pt x="189187" y="1592317"/>
                </a:lnTo>
                <a:lnTo>
                  <a:pt x="504497" y="1608083"/>
                </a:lnTo>
                <a:lnTo>
                  <a:pt x="662152" y="1418897"/>
                </a:lnTo>
                <a:lnTo>
                  <a:pt x="882869" y="1277007"/>
                </a:lnTo>
                <a:lnTo>
                  <a:pt x="1135118" y="1308538"/>
                </a:lnTo>
                <a:lnTo>
                  <a:pt x="1308538" y="1513490"/>
                </a:lnTo>
                <a:lnTo>
                  <a:pt x="1560787" y="1623848"/>
                </a:lnTo>
                <a:lnTo>
                  <a:pt x="1734207" y="1418897"/>
                </a:lnTo>
                <a:lnTo>
                  <a:pt x="1702676" y="977462"/>
                </a:lnTo>
                <a:lnTo>
                  <a:pt x="1497724" y="835572"/>
                </a:lnTo>
                <a:lnTo>
                  <a:pt x="1497724" y="662152"/>
                </a:lnTo>
                <a:lnTo>
                  <a:pt x="1686911" y="441435"/>
                </a:lnTo>
                <a:lnTo>
                  <a:pt x="1781504" y="220717"/>
                </a:lnTo>
                <a:lnTo>
                  <a:pt x="1576552" y="0"/>
                </a:lnTo>
                <a:lnTo>
                  <a:pt x="1277007" y="0"/>
                </a:lnTo>
                <a:lnTo>
                  <a:pt x="1072056" y="204952"/>
                </a:lnTo>
                <a:lnTo>
                  <a:pt x="1103587" y="583324"/>
                </a:lnTo>
                <a:lnTo>
                  <a:pt x="1213945" y="819807"/>
                </a:lnTo>
                <a:lnTo>
                  <a:pt x="961697" y="1072055"/>
                </a:lnTo>
                <a:lnTo>
                  <a:pt x="662152" y="1119352"/>
                </a:lnTo>
                <a:lnTo>
                  <a:pt x="409904" y="993228"/>
                </a:lnTo>
                <a:lnTo>
                  <a:pt x="173421" y="1040524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763407" y="4099034"/>
            <a:ext cx="1718441" cy="662152"/>
          </a:xfrm>
          <a:custGeom>
            <a:avLst/>
            <a:gdLst>
              <a:gd name="connsiteX0" fmla="*/ 646386 w 1718441"/>
              <a:gd name="connsiteY0" fmla="*/ 173421 h 662152"/>
              <a:gd name="connsiteX1" fmla="*/ 457200 w 1718441"/>
              <a:gd name="connsiteY1" fmla="*/ 31532 h 662152"/>
              <a:gd name="connsiteX2" fmla="*/ 157655 w 1718441"/>
              <a:gd name="connsiteY2" fmla="*/ 47297 h 662152"/>
              <a:gd name="connsiteX3" fmla="*/ 15765 w 1718441"/>
              <a:gd name="connsiteY3" fmla="*/ 220718 h 662152"/>
              <a:gd name="connsiteX4" fmla="*/ 0 w 1718441"/>
              <a:gd name="connsiteY4" fmla="*/ 551794 h 662152"/>
              <a:gd name="connsiteX5" fmla="*/ 299545 w 1718441"/>
              <a:gd name="connsiteY5" fmla="*/ 662152 h 662152"/>
              <a:gd name="connsiteX6" fmla="*/ 599090 w 1718441"/>
              <a:gd name="connsiteY6" fmla="*/ 599090 h 662152"/>
              <a:gd name="connsiteX7" fmla="*/ 630621 w 1718441"/>
              <a:gd name="connsiteY7" fmla="*/ 472966 h 662152"/>
              <a:gd name="connsiteX8" fmla="*/ 1008993 w 1718441"/>
              <a:gd name="connsiteY8" fmla="*/ 457200 h 662152"/>
              <a:gd name="connsiteX9" fmla="*/ 1150883 w 1718441"/>
              <a:gd name="connsiteY9" fmla="*/ 520263 h 662152"/>
              <a:gd name="connsiteX10" fmla="*/ 1340069 w 1718441"/>
              <a:gd name="connsiteY10" fmla="*/ 662152 h 662152"/>
              <a:gd name="connsiteX11" fmla="*/ 1686910 w 1718441"/>
              <a:gd name="connsiteY11" fmla="*/ 599090 h 662152"/>
              <a:gd name="connsiteX12" fmla="*/ 1718441 w 1718441"/>
              <a:gd name="connsiteY12" fmla="*/ 425669 h 662152"/>
              <a:gd name="connsiteX13" fmla="*/ 1655379 w 1718441"/>
              <a:gd name="connsiteY13" fmla="*/ 94594 h 662152"/>
              <a:gd name="connsiteX14" fmla="*/ 1308538 w 1718441"/>
              <a:gd name="connsiteY14" fmla="*/ 0 h 662152"/>
              <a:gd name="connsiteX15" fmla="*/ 1119352 w 1718441"/>
              <a:gd name="connsiteY15" fmla="*/ 141890 h 662152"/>
              <a:gd name="connsiteX16" fmla="*/ 851338 w 1718441"/>
              <a:gd name="connsiteY16" fmla="*/ 283780 h 662152"/>
              <a:gd name="connsiteX17" fmla="*/ 709448 w 1718441"/>
              <a:gd name="connsiteY17" fmla="*/ 283780 h 662152"/>
              <a:gd name="connsiteX18" fmla="*/ 646386 w 1718441"/>
              <a:gd name="connsiteY18" fmla="*/ 173421 h 662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718441" h="662152">
                <a:moveTo>
                  <a:pt x="646386" y="173421"/>
                </a:moveTo>
                <a:lnTo>
                  <a:pt x="457200" y="31532"/>
                </a:lnTo>
                <a:lnTo>
                  <a:pt x="157655" y="47297"/>
                </a:lnTo>
                <a:lnTo>
                  <a:pt x="15765" y="220718"/>
                </a:lnTo>
                <a:lnTo>
                  <a:pt x="0" y="551794"/>
                </a:lnTo>
                <a:lnTo>
                  <a:pt x="299545" y="662152"/>
                </a:lnTo>
                <a:lnTo>
                  <a:pt x="599090" y="599090"/>
                </a:lnTo>
                <a:lnTo>
                  <a:pt x="630621" y="472966"/>
                </a:lnTo>
                <a:lnTo>
                  <a:pt x="1008993" y="457200"/>
                </a:lnTo>
                <a:lnTo>
                  <a:pt x="1150883" y="520263"/>
                </a:lnTo>
                <a:lnTo>
                  <a:pt x="1340069" y="662152"/>
                </a:lnTo>
                <a:lnTo>
                  <a:pt x="1686910" y="599090"/>
                </a:lnTo>
                <a:lnTo>
                  <a:pt x="1718441" y="425669"/>
                </a:lnTo>
                <a:lnTo>
                  <a:pt x="1655379" y="94594"/>
                </a:lnTo>
                <a:lnTo>
                  <a:pt x="1308538" y="0"/>
                </a:lnTo>
                <a:lnTo>
                  <a:pt x="1119352" y="141890"/>
                </a:lnTo>
                <a:lnTo>
                  <a:pt x="851338" y="283780"/>
                </a:lnTo>
                <a:lnTo>
                  <a:pt x="709448" y="283780"/>
                </a:lnTo>
                <a:lnTo>
                  <a:pt x="646386" y="173421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BFS: Why the ‘levels’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68580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Rearrange things to see why levels were kept as BFS progressed</a:t>
            </a:r>
            <a:endParaRPr lang="en-US" sz="1400" dirty="0"/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/>
          <p:cNvSpPr/>
          <p:nvPr/>
        </p:nvSpPr>
        <p:spPr>
          <a:xfrm>
            <a:off x="3657600" y="1887304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78" name="Oval 77"/>
          <p:cNvSpPr/>
          <p:nvPr/>
        </p:nvSpPr>
        <p:spPr>
          <a:xfrm>
            <a:off x="4249374" y="2432447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79" name="Oval 78"/>
          <p:cNvSpPr/>
          <p:nvPr/>
        </p:nvSpPr>
        <p:spPr>
          <a:xfrm>
            <a:off x="1905000" y="2460037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81" name="Oval 80"/>
          <p:cNvSpPr/>
          <p:nvPr/>
        </p:nvSpPr>
        <p:spPr>
          <a:xfrm>
            <a:off x="30480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2493384" y="1783097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0</a:t>
            </a:r>
            <a:endParaRPr lang="en-US" sz="1600" i="1" dirty="0"/>
          </a:p>
        </p:txBody>
      </p:sp>
      <p:sp>
        <p:nvSpPr>
          <p:cNvPr id="84" name="TextBox 83"/>
          <p:cNvSpPr txBox="1"/>
          <p:nvPr/>
        </p:nvSpPr>
        <p:spPr>
          <a:xfrm>
            <a:off x="762000" y="2494196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1</a:t>
            </a:r>
            <a:endParaRPr lang="en-US" sz="1600" i="1" dirty="0"/>
          </a:p>
        </p:txBody>
      </p:sp>
      <p:cxnSp>
        <p:nvCxnSpPr>
          <p:cNvPr id="85" name="Straight Connector 84"/>
          <p:cNvCxnSpPr>
            <a:stCxn id="76" idx="2"/>
            <a:endCxn id="79" idx="7"/>
          </p:cNvCxnSpPr>
          <p:nvPr/>
        </p:nvCxnSpPr>
        <p:spPr>
          <a:xfrm flipH="1">
            <a:off x="2230204" y="2077804"/>
            <a:ext cx="1427396" cy="43802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76" idx="3"/>
            <a:endCxn id="81" idx="0"/>
          </p:cNvCxnSpPr>
          <p:nvPr/>
        </p:nvCxnSpPr>
        <p:spPr>
          <a:xfrm flipH="1">
            <a:off x="3238500" y="2212508"/>
            <a:ext cx="474896" cy="225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76" idx="5"/>
            <a:endCxn id="78" idx="1"/>
          </p:cNvCxnSpPr>
          <p:nvPr/>
        </p:nvCxnSpPr>
        <p:spPr>
          <a:xfrm>
            <a:off x="3982804" y="2212508"/>
            <a:ext cx="322366" cy="27573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81" idx="2"/>
            <a:endCxn id="79" idx="6"/>
          </p:cNvCxnSpPr>
          <p:nvPr/>
        </p:nvCxnSpPr>
        <p:spPr>
          <a:xfrm flipH="1">
            <a:off x="2286000" y="2628900"/>
            <a:ext cx="762000" cy="21637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stCxn id="81" idx="6"/>
            <a:endCxn id="78" idx="2"/>
          </p:cNvCxnSpPr>
          <p:nvPr/>
        </p:nvCxnSpPr>
        <p:spPr>
          <a:xfrm flipV="1">
            <a:off x="3429000" y="2622947"/>
            <a:ext cx="820374" cy="5953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0702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44444E-6 L -0.14705 0.0444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61" y="2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3.33333E-6 L -0.33872 0.0055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44" y="278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44444E-6 L -0.19167 0.13333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83" y="6667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3333E-6 L -0.31667 0.0055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33" y="278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4" grpId="0" animBg="1"/>
      <p:bldP spid="4" grpId="0" animBg="1"/>
      <p:bldP spid="4" grpId="1" animBg="1"/>
      <p:bldP spid="5" grpId="0" animBg="1"/>
      <p:bldP spid="5" grpId="1" animBg="1"/>
      <p:bldP spid="8" grpId="0" animBg="1"/>
      <p:bldP spid="8" grpId="1" animBg="1"/>
      <p:bldP spid="9" grpId="0" animBg="1"/>
      <p:bldP spid="9" grpId="1" animBg="1"/>
      <p:bldP spid="76" grpId="0" animBg="1"/>
      <p:bldP spid="78" grpId="0" animBg="1"/>
      <p:bldP spid="79" grpId="0" animBg="1"/>
      <p:bldP spid="81" grpId="0" animBg="1"/>
      <p:bldP spid="82" grpId="0" animBg="1"/>
      <p:bldP spid="84" grpId="0" animBg="1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Freeform 62"/>
          <p:cNvSpPr/>
          <p:nvPr/>
        </p:nvSpPr>
        <p:spPr>
          <a:xfrm>
            <a:off x="4666593" y="1418897"/>
            <a:ext cx="2711669" cy="2522482"/>
          </a:xfrm>
          <a:custGeom>
            <a:avLst/>
            <a:gdLst>
              <a:gd name="connsiteX0" fmla="*/ 0 w 2711669"/>
              <a:gd name="connsiteY0" fmla="*/ 1671144 h 2522482"/>
              <a:gd name="connsiteX1" fmla="*/ 1434662 w 2711669"/>
              <a:gd name="connsiteY1" fmla="*/ 1702675 h 2522482"/>
              <a:gd name="connsiteX2" fmla="*/ 1718441 w 2711669"/>
              <a:gd name="connsiteY2" fmla="*/ 1608082 h 2522482"/>
              <a:gd name="connsiteX3" fmla="*/ 1939159 w 2711669"/>
              <a:gd name="connsiteY3" fmla="*/ 1229710 h 2522482"/>
              <a:gd name="connsiteX4" fmla="*/ 1986455 w 2711669"/>
              <a:gd name="connsiteY4" fmla="*/ 110358 h 2522482"/>
              <a:gd name="connsiteX5" fmla="*/ 2349062 w 2711669"/>
              <a:gd name="connsiteY5" fmla="*/ 0 h 2522482"/>
              <a:gd name="connsiteX6" fmla="*/ 2711669 w 2711669"/>
              <a:gd name="connsiteY6" fmla="*/ 126124 h 2522482"/>
              <a:gd name="connsiteX7" fmla="*/ 2711669 w 2711669"/>
              <a:gd name="connsiteY7" fmla="*/ 488731 h 2522482"/>
              <a:gd name="connsiteX8" fmla="*/ 2270235 w 2711669"/>
              <a:gd name="connsiteY8" fmla="*/ 709448 h 2522482"/>
              <a:gd name="connsiteX9" fmla="*/ 2112579 w 2711669"/>
              <a:gd name="connsiteY9" fmla="*/ 677917 h 2522482"/>
              <a:gd name="connsiteX10" fmla="*/ 1986455 w 2711669"/>
              <a:gd name="connsiteY10" fmla="*/ 1340069 h 2522482"/>
              <a:gd name="connsiteX11" fmla="*/ 1718441 w 2711669"/>
              <a:gd name="connsiteY11" fmla="*/ 1734206 h 2522482"/>
              <a:gd name="connsiteX12" fmla="*/ 1213945 w 2711669"/>
              <a:gd name="connsiteY12" fmla="*/ 1813034 h 2522482"/>
              <a:gd name="connsiteX13" fmla="*/ 662152 w 2711669"/>
              <a:gd name="connsiteY13" fmla="*/ 1813034 h 2522482"/>
              <a:gd name="connsiteX14" fmla="*/ 819807 w 2711669"/>
              <a:gd name="connsiteY14" fmla="*/ 2364827 h 2522482"/>
              <a:gd name="connsiteX15" fmla="*/ 536028 w 2711669"/>
              <a:gd name="connsiteY15" fmla="*/ 2522482 h 2522482"/>
              <a:gd name="connsiteX16" fmla="*/ 141890 w 2711669"/>
              <a:gd name="connsiteY16" fmla="*/ 2301765 h 2522482"/>
              <a:gd name="connsiteX17" fmla="*/ 0 w 2711669"/>
              <a:gd name="connsiteY17" fmla="*/ 1671144 h 2522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711669" h="2522482">
                <a:moveTo>
                  <a:pt x="0" y="1671144"/>
                </a:moveTo>
                <a:lnTo>
                  <a:pt x="1434662" y="1702675"/>
                </a:lnTo>
                <a:lnTo>
                  <a:pt x="1718441" y="1608082"/>
                </a:lnTo>
                <a:lnTo>
                  <a:pt x="1939159" y="1229710"/>
                </a:lnTo>
                <a:lnTo>
                  <a:pt x="1986455" y="110358"/>
                </a:lnTo>
                <a:lnTo>
                  <a:pt x="2349062" y="0"/>
                </a:lnTo>
                <a:lnTo>
                  <a:pt x="2711669" y="126124"/>
                </a:lnTo>
                <a:lnTo>
                  <a:pt x="2711669" y="488731"/>
                </a:lnTo>
                <a:lnTo>
                  <a:pt x="2270235" y="709448"/>
                </a:lnTo>
                <a:lnTo>
                  <a:pt x="2112579" y="677917"/>
                </a:lnTo>
                <a:lnTo>
                  <a:pt x="1986455" y="1340069"/>
                </a:lnTo>
                <a:lnTo>
                  <a:pt x="1718441" y="1734206"/>
                </a:lnTo>
                <a:lnTo>
                  <a:pt x="1213945" y="1813034"/>
                </a:lnTo>
                <a:lnTo>
                  <a:pt x="662152" y="1813034"/>
                </a:lnTo>
                <a:lnTo>
                  <a:pt x="819807" y="2364827"/>
                </a:lnTo>
                <a:lnTo>
                  <a:pt x="536028" y="2522482"/>
                </a:lnTo>
                <a:lnTo>
                  <a:pt x="141890" y="2301765"/>
                </a:lnTo>
                <a:lnTo>
                  <a:pt x="0" y="1671144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4713890" y="1324303"/>
            <a:ext cx="3878317" cy="3452649"/>
          </a:xfrm>
          <a:custGeom>
            <a:avLst/>
            <a:gdLst>
              <a:gd name="connsiteX0" fmla="*/ 204951 w 3878317"/>
              <a:gd name="connsiteY0" fmla="*/ 2806263 h 3452649"/>
              <a:gd name="connsiteX1" fmla="*/ 0 w 3878317"/>
              <a:gd name="connsiteY1" fmla="*/ 3231931 h 3452649"/>
              <a:gd name="connsiteX2" fmla="*/ 268013 w 3878317"/>
              <a:gd name="connsiteY2" fmla="*/ 3452649 h 3452649"/>
              <a:gd name="connsiteX3" fmla="*/ 1497724 w 3878317"/>
              <a:gd name="connsiteY3" fmla="*/ 3436883 h 3452649"/>
              <a:gd name="connsiteX4" fmla="*/ 1860331 w 3878317"/>
              <a:gd name="connsiteY4" fmla="*/ 3153104 h 3452649"/>
              <a:gd name="connsiteX5" fmla="*/ 1608082 w 3878317"/>
              <a:gd name="connsiteY5" fmla="*/ 2790497 h 3452649"/>
              <a:gd name="connsiteX6" fmla="*/ 1340069 w 3878317"/>
              <a:gd name="connsiteY6" fmla="*/ 2774731 h 3452649"/>
              <a:gd name="connsiteX7" fmla="*/ 1292772 w 3878317"/>
              <a:gd name="connsiteY7" fmla="*/ 2601311 h 3452649"/>
              <a:gd name="connsiteX8" fmla="*/ 1702676 w 3878317"/>
              <a:gd name="connsiteY8" fmla="*/ 2506718 h 3452649"/>
              <a:gd name="connsiteX9" fmla="*/ 2049517 w 3878317"/>
              <a:gd name="connsiteY9" fmla="*/ 1970690 h 3452649"/>
              <a:gd name="connsiteX10" fmla="*/ 2806262 w 3878317"/>
              <a:gd name="connsiteY10" fmla="*/ 1245476 h 3452649"/>
              <a:gd name="connsiteX11" fmla="*/ 3247696 w 3878317"/>
              <a:gd name="connsiteY11" fmla="*/ 882869 h 3452649"/>
              <a:gd name="connsiteX12" fmla="*/ 3815255 w 3878317"/>
              <a:gd name="connsiteY12" fmla="*/ 630621 h 3452649"/>
              <a:gd name="connsiteX13" fmla="*/ 3878317 w 3878317"/>
              <a:gd name="connsiteY13" fmla="*/ 173421 h 3452649"/>
              <a:gd name="connsiteX14" fmla="*/ 3610303 w 3878317"/>
              <a:gd name="connsiteY14" fmla="*/ 15766 h 3452649"/>
              <a:gd name="connsiteX15" fmla="*/ 3247696 w 3878317"/>
              <a:gd name="connsiteY15" fmla="*/ 0 h 3452649"/>
              <a:gd name="connsiteX16" fmla="*/ 3042744 w 3878317"/>
              <a:gd name="connsiteY16" fmla="*/ 220718 h 3452649"/>
              <a:gd name="connsiteX17" fmla="*/ 3011213 w 3878317"/>
              <a:gd name="connsiteY17" fmla="*/ 599090 h 3452649"/>
              <a:gd name="connsiteX18" fmla="*/ 2506717 w 3878317"/>
              <a:gd name="connsiteY18" fmla="*/ 993228 h 3452649"/>
              <a:gd name="connsiteX19" fmla="*/ 2207172 w 3878317"/>
              <a:gd name="connsiteY19" fmla="*/ 993228 h 3452649"/>
              <a:gd name="connsiteX20" fmla="*/ 1986455 w 3878317"/>
              <a:gd name="connsiteY20" fmla="*/ 1529256 h 3452649"/>
              <a:gd name="connsiteX21" fmla="*/ 1655379 w 3878317"/>
              <a:gd name="connsiteY21" fmla="*/ 1939159 h 3452649"/>
              <a:gd name="connsiteX22" fmla="*/ 1403131 w 3878317"/>
              <a:gd name="connsiteY22" fmla="*/ 1986456 h 3452649"/>
              <a:gd name="connsiteX23" fmla="*/ 1103586 w 3878317"/>
              <a:gd name="connsiteY23" fmla="*/ 2033752 h 3452649"/>
              <a:gd name="connsiteX24" fmla="*/ 1024758 w 3878317"/>
              <a:gd name="connsiteY24" fmla="*/ 2207173 h 3452649"/>
              <a:gd name="connsiteX25" fmla="*/ 1087820 w 3878317"/>
              <a:gd name="connsiteY25" fmla="*/ 2490952 h 3452649"/>
              <a:gd name="connsiteX26" fmla="*/ 1135117 w 3878317"/>
              <a:gd name="connsiteY26" fmla="*/ 2648607 h 3452649"/>
              <a:gd name="connsiteX27" fmla="*/ 1198179 w 3878317"/>
              <a:gd name="connsiteY27" fmla="*/ 2837794 h 3452649"/>
              <a:gd name="connsiteX28" fmla="*/ 1024758 w 3878317"/>
              <a:gd name="connsiteY28" fmla="*/ 3011214 h 3452649"/>
              <a:gd name="connsiteX29" fmla="*/ 772510 w 3878317"/>
              <a:gd name="connsiteY29" fmla="*/ 3026980 h 3452649"/>
              <a:gd name="connsiteX30" fmla="*/ 346841 w 3878317"/>
              <a:gd name="connsiteY30" fmla="*/ 2727435 h 3452649"/>
              <a:gd name="connsiteX31" fmla="*/ 204951 w 3878317"/>
              <a:gd name="connsiteY31" fmla="*/ 2806263 h 3452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78317" h="3452649">
                <a:moveTo>
                  <a:pt x="204951" y="2806263"/>
                </a:moveTo>
                <a:lnTo>
                  <a:pt x="0" y="3231931"/>
                </a:lnTo>
                <a:lnTo>
                  <a:pt x="268013" y="3452649"/>
                </a:lnTo>
                <a:lnTo>
                  <a:pt x="1497724" y="3436883"/>
                </a:lnTo>
                <a:lnTo>
                  <a:pt x="1860331" y="3153104"/>
                </a:lnTo>
                <a:lnTo>
                  <a:pt x="1608082" y="2790497"/>
                </a:lnTo>
                <a:lnTo>
                  <a:pt x="1340069" y="2774731"/>
                </a:lnTo>
                <a:lnTo>
                  <a:pt x="1292772" y="2601311"/>
                </a:lnTo>
                <a:lnTo>
                  <a:pt x="1702676" y="2506718"/>
                </a:lnTo>
                <a:lnTo>
                  <a:pt x="2049517" y="1970690"/>
                </a:lnTo>
                <a:lnTo>
                  <a:pt x="2806262" y="1245476"/>
                </a:lnTo>
                <a:lnTo>
                  <a:pt x="3247696" y="882869"/>
                </a:lnTo>
                <a:lnTo>
                  <a:pt x="3815255" y="630621"/>
                </a:lnTo>
                <a:lnTo>
                  <a:pt x="3878317" y="173421"/>
                </a:lnTo>
                <a:lnTo>
                  <a:pt x="3610303" y="15766"/>
                </a:lnTo>
                <a:lnTo>
                  <a:pt x="3247696" y="0"/>
                </a:lnTo>
                <a:lnTo>
                  <a:pt x="3042744" y="220718"/>
                </a:lnTo>
                <a:lnTo>
                  <a:pt x="3011213" y="599090"/>
                </a:lnTo>
                <a:lnTo>
                  <a:pt x="2506717" y="993228"/>
                </a:lnTo>
                <a:lnTo>
                  <a:pt x="2207172" y="993228"/>
                </a:lnTo>
                <a:lnTo>
                  <a:pt x="1986455" y="1529256"/>
                </a:lnTo>
                <a:lnTo>
                  <a:pt x="1655379" y="1939159"/>
                </a:lnTo>
                <a:lnTo>
                  <a:pt x="1403131" y="1986456"/>
                </a:lnTo>
                <a:lnTo>
                  <a:pt x="1103586" y="2033752"/>
                </a:lnTo>
                <a:lnTo>
                  <a:pt x="1024758" y="2207173"/>
                </a:lnTo>
                <a:lnTo>
                  <a:pt x="1087820" y="2490952"/>
                </a:lnTo>
                <a:lnTo>
                  <a:pt x="1135117" y="2648607"/>
                </a:lnTo>
                <a:lnTo>
                  <a:pt x="1198179" y="2837794"/>
                </a:lnTo>
                <a:lnTo>
                  <a:pt x="1024758" y="3011214"/>
                </a:lnTo>
                <a:lnTo>
                  <a:pt x="772510" y="3026980"/>
                </a:lnTo>
                <a:lnTo>
                  <a:pt x="346841" y="2727435"/>
                </a:lnTo>
                <a:lnTo>
                  <a:pt x="204951" y="2806263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6716110" y="2317531"/>
            <a:ext cx="1781504" cy="1623848"/>
          </a:xfrm>
          <a:custGeom>
            <a:avLst/>
            <a:gdLst>
              <a:gd name="connsiteX0" fmla="*/ 173421 w 1781504"/>
              <a:gd name="connsiteY0" fmla="*/ 1040524 h 1623848"/>
              <a:gd name="connsiteX1" fmla="*/ 0 w 1781504"/>
              <a:gd name="connsiteY1" fmla="*/ 1355835 h 1623848"/>
              <a:gd name="connsiteX2" fmla="*/ 189187 w 1781504"/>
              <a:gd name="connsiteY2" fmla="*/ 1592317 h 1623848"/>
              <a:gd name="connsiteX3" fmla="*/ 504497 w 1781504"/>
              <a:gd name="connsiteY3" fmla="*/ 1608083 h 1623848"/>
              <a:gd name="connsiteX4" fmla="*/ 662152 w 1781504"/>
              <a:gd name="connsiteY4" fmla="*/ 1418897 h 1623848"/>
              <a:gd name="connsiteX5" fmla="*/ 882869 w 1781504"/>
              <a:gd name="connsiteY5" fmla="*/ 1277007 h 1623848"/>
              <a:gd name="connsiteX6" fmla="*/ 1135118 w 1781504"/>
              <a:gd name="connsiteY6" fmla="*/ 1308538 h 1623848"/>
              <a:gd name="connsiteX7" fmla="*/ 1308538 w 1781504"/>
              <a:gd name="connsiteY7" fmla="*/ 1513490 h 1623848"/>
              <a:gd name="connsiteX8" fmla="*/ 1560787 w 1781504"/>
              <a:gd name="connsiteY8" fmla="*/ 1623848 h 1623848"/>
              <a:gd name="connsiteX9" fmla="*/ 1734207 w 1781504"/>
              <a:gd name="connsiteY9" fmla="*/ 1418897 h 1623848"/>
              <a:gd name="connsiteX10" fmla="*/ 1702676 w 1781504"/>
              <a:gd name="connsiteY10" fmla="*/ 977462 h 1623848"/>
              <a:gd name="connsiteX11" fmla="*/ 1497724 w 1781504"/>
              <a:gd name="connsiteY11" fmla="*/ 835572 h 1623848"/>
              <a:gd name="connsiteX12" fmla="*/ 1497724 w 1781504"/>
              <a:gd name="connsiteY12" fmla="*/ 662152 h 1623848"/>
              <a:gd name="connsiteX13" fmla="*/ 1686911 w 1781504"/>
              <a:gd name="connsiteY13" fmla="*/ 441435 h 1623848"/>
              <a:gd name="connsiteX14" fmla="*/ 1781504 w 1781504"/>
              <a:gd name="connsiteY14" fmla="*/ 220717 h 1623848"/>
              <a:gd name="connsiteX15" fmla="*/ 1576552 w 1781504"/>
              <a:gd name="connsiteY15" fmla="*/ 0 h 1623848"/>
              <a:gd name="connsiteX16" fmla="*/ 1277007 w 1781504"/>
              <a:gd name="connsiteY16" fmla="*/ 0 h 1623848"/>
              <a:gd name="connsiteX17" fmla="*/ 1072056 w 1781504"/>
              <a:gd name="connsiteY17" fmla="*/ 204952 h 1623848"/>
              <a:gd name="connsiteX18" fmla="*/ 1103587 w 1781504"/>
              <a:gd name="connsiteY18" fmla="*/ 583324 h 1623848"/>
              <a:gd name="connsiteX19" fmla="*/ 1213945 w 1781504"/>
              <a:gd name="connsiteY19" fmla="*/ 819807 h 1623848"/>
              <a:gd name="connsiteX20" fmla="*/ 961697 w 1781504"/>
              <a:gd name="connsiteY20" fmla="*/ 1072055 h 1623848"/>
              <a:gd name="connsiteX21" fmla="*/ 662152 w 1781504"/>
              <a:gd name="connsiteY21" fmla="*/ 1119352 h 1623848"/>
              <a:gd name="connsiteX22" fmla="*/ 409904 w 1781504"/>
              <a:gd name="connsiteY22" fmla="*/ 993228 h 1623848"/>
              <a:gd name="connsiteX23" fmla="*/ 173421 w 1781504"/>
              <a:gd name="connsiteY23" fmla="*/ 1040524 h 1623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781504" h="1623848">
                <a:moveTo>
                  <a:pt x="173421" y="1040524"/>
                </a:moveTo>
                <a:lnTo>
                  <a:pt x="0" y="1355835"/>
                </a:lnTo>
                <a:lnTo>
                  <a:pt x="189187" y="1592317"/>
                </a:lnTo>
                <a:lnTo>
                  <a:pt x="504497" y="1608083"/>
                </a:lnTo>
                <a:lnTo>
                  <a:pt x="662152" y="1418897"/>
                </a:lnTo>
                <a:lnTo>
                  <a:pt x="882869" y="1277007"/>
                </a:lnTo>
                <a:lnTo>
                  <a:pt x="1135118" y="1308538"/>
                </a:lnTo>
                <a:lnTo>
                  <a:pt x="1308538" y="1513490"/>
                </a:lnTo>
                <a:lnTo>
                  <a:pt x="1560787" y="1623848"/>
                </a:lnTo>
                <a:lnTo>
                  <a:pt x="1734207" y="1418897"/>
                </a:lnTo>
                <a:lnTo>
                  <a:pt x="1702676" y="977462"/>
                </a:lnTo>
                <a:lnTo>
                  <a:pt x="1497724" y="835572"/>
                </a:lnTo>
                <a:lnTo>
                  <a:pt x="1497724" y="662152"/>
                </a:lnTo>
                <a:lnTo>
                  <a:pt x="1686911" y="441435"/>
                </a:lnTo>
                <a:lnTo>
                  <a:pt x="1781504" y="220717"/>
                </a:lnTo>
                <a:lnTo>
                  <a:pt x="1576552" y="0"/>
                </a:lnTo>
                <a:lnTo>
                  <a:pt x="1277007" y="0"/>
                </a:lnTo>
                <a:lnTo>
                  <a:pt x="1072056" y="204952"/>
                </a:lnTo>
                <a:lnTo>
                  <a:pt x="1103587" y="583324"/>
                </a:lnTo>
                <a:lnTo>
                  <a:pt x="1213945" y="819807"/>
                </a:lnTo>
                <a:lnTo>
                  <a:pt x="961697" y="1072055"/>
                </a:lnTo>
                <a:lnTo>
                  <a:pt x="662152" y="1119352"/>
                </a:lnTo>
                <a:lnTo>
                  <a:pt x="409904" y="993228"/>
                </a:lnTo>
                <a:lnTo>
                  <a:pt x="173421" y="1040524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763407" y="4099034"/>
            <a:ext cx="1718441" cy="662152"/>
          </a:xfrm>
          <a:custGeom>
            <a:avLst/>
            <a:gdLst>
              <a:gd name="connsiteX0" fmla="*/ 646386 w 1718441"/>
              <a:gd name="connsiteY0" fmla="*/ 173421 h 662152"/>
              <a:gd name="connsiteX1" fmla="*/ 457200 w 1718441"/>
              <a:gd name="connsiteY1" fmla="*/ 31532 h 662152"/>
              <a:gd name="connsiteX2" fmla="*/ 157655 w 1718441"/>
              <a:gd name="connsiteY2" fmla="*/ 47297 h 662152"/>
              <a:gd name="connsiteX3" fmla="*/ 15765 w 1718441"/>
              <a:gd name="connsiteY3" fmla="*/ 220718 h 662152"/>
              <a:gd name="connsiteX4" fmla="*/ 0 w 1718441"/>
              <a:gd name="connsiteY4" fmla="*/ 551794 h 662152"/>
              <a:gd name="connsiteX5" fmla="*/ 299545 w 1718441"/>
              <a:gd name="connsiteY5" fmla="*/ 662152 h 662152"/>
              <a:gd name="connsiteX6" fmla="*/ 599090 w 1718441"/>
              <a:gd name="connsiteY6" fmla="*/ 599090 h 662152"/>
              <a:gd name="connsiteX7" fmla="*/ 630621 w 1718441"/>
              <a:gd name="connsiteY7" fmla="*/ 472966 h 662152"/>
              <a:gd name="connsiteX8" fmla="*/ 1008993 w 1718441"/>
              <a:gd name="connsiteY8" fmla="*/ 457200 h 662152"/>
              <a:gd name="connsiteX9" fmla="*/ 1150883 w 1718441"/>
              <a:gd name="connsiteY9" fmla="*/ 520263 h 662152"/>
              <a:gd name="connsiteX10" fmla="*/ 1340069 w 1718441"/>
              <a:gd name="connsiteY10" fmla="*/ 662152 h 662152"/>
              <a:gd name="connsiteX11" fmla="*/ 1686910 w 1718441"/>
              <a:gd name="connsiteY11" fmla="*/ 599090 h 662152"/>
              <a:gd name="connsiteX12" fmla="*/ 1718441 w 1718441"/>
              <a:gd name="connsiteY12" fmla="*/ 425669 h 662152"/>
              <a:gd name="connsiteX13" fmla="*/ 1655379 w 1718441"/>
              <a:gd name="connsiteY13" fmla="*/ 94594 h 662152"/>
              <a:gd name="connsiteX14" fmla="*/ 1308538 w 1718441"/>
              <a:gd name="connsiteY14" fmla="*/ 0 h 662152"/>
              <a:gd name="connsiteX15" fmla="*/ 1119352 w 1718441"/>
              <a:gd name="connsiteY15" fmla="*/ 141890 h 662152"/>
              <a:gd name="connsiteX16" fmla="*/ 851338 w 1718441"/>
              <a:gd name="connsiteY16" fmla="*/ 283780 h 662152"/>
              <a:gd name="connsiteX17" fmla="*/ 709448 w 1718441"/>
              <a:gd name="connsiteY17" fmla="*/ 283780 h 662152"/>
              <a:gd name="connsiteX18" fmla="*/ 646386 w 1718441"/>
              <a:gd name="connsiteY18" fmla="*/ 173421 h 662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718441" h="662152">
                <a:moveTo>
                  <a:pt x="646386" y="173421"/>
                </a:moveTo>
                <a:lnTo>
                  <a:pt x="457200" y="31532"/>
                </a:lnTo>
                <a:lnTo>
                  <a:pt x="157655" y="47297"/>
                </a:lnTo>
                <a:lnTo>
                  <a:pt x="15765" y="220718"/>
                </a:lnTo>
                <a:lnTo>
                  <a:pt x="0" y="551794"/>
                </a:lnTo>
                <a:lnTo>
                  <a:pt x="299545" y="662152"/>
                </a:lnTo>
                <a:lnTo>
                  <a:pt x="599090" y="599090"/>
                </a:lnTo>
                <a:lnTo>
                  <a:pt x="630621" y="472966"/>
                </a:lnTo>
                <a:lnTo>
                  <a:pt x="1008993" y="457200"/>
                </a:lnTo>
                <a:lnTo>
                  <a:pt x="1150883" y="520263"/>
                </a:lnTo>
                <a:lnTo>
                  <a:pt x="1340069" y="662152"/>
                </a:lnTo>
                <a:lnTo>
                  <a:pt x="1686910" y="599090"/>
                </a:lnTo>
                <a:lnTo>
                  <a:pt x="1718441" y="425669"/>
                </a:lnTo>
                <a:lnTo>
                  <a:pt x="1655379" y="94594"/>
                </a:lnTo>
                <a:lnTo>
                  <a:pt x="1308538" y="0"/>
                </a:lnTo>
                <a:lnTo>
                  <a:pt x="1119352" y="141890"/>
                </a:lnTo>
                <a:lnTo>
                  <a:pt x="851338" y="283780"/>
                </a:lnTo>
                <a:lnTo>
                  <a:pt x="709448" y="283780"/>
                </a:lnTo>
                <a:lnTo>
                  <a:pt x="646386" y="173421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BFS: Why the ‘levels’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68580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Rearrange things to see why levels were kept as BFS progressed</a:t>
            </a:r>
            <a:endParaRPr lang="en-US" sz="1400" dirty="0"/>
          </a:p>
        </p:txBody>
      </p:sp>
      <p:sp>
        <p:nvSpPr>
          <p:cNvPr id="4" name="Oval 3"/>
          <p:cNvSpPr/>
          <p:nvPr/>
        </p:nvSpPr>
        <p:spPr>
          <a:xfrm>
            <a:off x="3657600" y="1887304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249374" y="2432447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905000" y="2460037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30480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2493384" y="1783097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0</a:t>
            </a:r>
            <a:endParaRPr lang="en-US" sz="1600" i="1" dirty="0"/>
          </a:p>
        </p:txBody>
      </p:sp>
      <p:sp>
        <p:nvSpPr>
          <p:cNvPr id="55" name="TextBox 54"/>
          <p:cNvSpPr txBox="1"/>
          <p:nvPr/>
        </p:nvSpPr>
        <p:spPr>
          <a:xfrm>
            <a:off x="762000" y="2494196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1</a:t>
            </a:r>
            <a:endParaRPr lang="en-US" sz="1600" i="1" dirty="0"/>
          </a:p>
        </p:txBody>
      </p:sp>
      <p:cxnSp>
        <p:nvCxnSpPr>
          <p:cNvPr id="57" name="Straight Connector 56"/>
          <p:cNvCxnSpPr>
            <a:stCxn id="4" idx="2"/>
            <a:endCxn id="8" idx="7"/>
          </p:cNvCxnSpPr>
          <p:nvPr/>
        </p:nvCxnSpPr>
        <p:spPr>
          <a:xfrm flipH="1">
            <a:off x="2230204" y="2077804"/>
            <a:ext cx="1427396" cy="43802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4" idx="3"/>
            <a:endCxn id="9" idx="0"/>
          </p:cNvCxnSpPr>
          <p:nvPr/>
        </p:nvCxnSpPr>
        <p:spPr>
          <a:xfrm flipH="1">
            <a:off x="3238500" y="2212508"/>
            <a:ext cx="474896" cy="225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4" idx="5"/>
            <a:endCxn id="5" idx="1"/>
          </p:cNvCxnSpPr>
          <p:nvPr/>
        </p:nvCxnSpPr>
        <p:spPr>
          <a:xfrm>
            <a:off x="3982804" y="2212508"/>
            <a:ext cx="322366" cy="27573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9" idx="2"/>
            <a:endCxn id="8" idx="6"/>
          </p:cNvCxnSpPr>
          <p:nvPr/>
        </p:nvCxnSpPr>
        <p:spPr>
          <a:xfrm flipH="1">
            <a:off x="2286000" y="2628900"/>
            <a:ext cx="762000" cy="21637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9" idx="6"/>
            <a:endCxn id="5" idx="2"/>
          </p:cNvCxnSpPr>
          <p:nvPr/>
        </p:nvCxnSpPr>
        <p:spPr>
          <a:xfrm flipV="1">
            <a:off x="3429000" y="2622947"/>
            <a:ext cx="820374" cy="5953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3657600" y="1887304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4249374" y="2432447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3792304" y="3009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51" name="Oval 50"/>
          <p:cNvSpPr/>
          <p:nvPr/>
        </p:nvSpPr>
        <p:spPr>
          <a:xfrm>
            <a:off x="1905000" y="2460037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52" name="Oval 51"/>
          <p:cNvSpPr/>
          <p:nvPr/>
        </p:nvSpPr>
        <p:spPr>
          <a:xfrm>
            <a:off x="30480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53" name="Oval 52"/>
          <p:cNvSpPr/>
          <p:nvPr/>
        </p:nvSpPr>
        <p:spPr>
          <a:xfrm>
            <a:off x="2039704" y="3009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2493384" y="1783097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0</a:t>
            </a:r>
            <a:endParaRPr lang="en-US" sz="1600" i="1" dirty="0"/>
          </a:p>
        </p:txBody>
      </p:sp>
      <p:sp>
        <p:nvSpPr>
          <p:cNvPr id="60" name="TextBox 59"/>
          <p:cNvSpPr txBox="1"/>
          <p:nvPr/>
        </p:nvSpPr>
        <p:spPr>
          <a:xfrm>
            <a:off x="762000" y="2494196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1</a:t>
            </a:r>
            <a:endParaRPr lang="en-US" sz="1600" i="1" dirty="0"/>
          </a:p>
        </p:txBody>
      </p:sp>
      <p:cxnSp>
        <p:nvCxnSpPr>
          <p:cNvPr id="61" name="Straight Connector 60"/>
          <p:cNvCxnSpPr>
            <a:stCxn id="48" idx="2"/>
            <a:endCxn id="51" idx="7"/>
          </p:cNvCxnSpPr>
          <p:nvPr/>
        </p:nvCxnSpPr>
        <p:spPr>
          <a:xfrm flipH="1">
            <a:off x="2230204" y="2077804"/>
            <a:ext cx="1427396" cy="43802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48" idx="3"/>
            <a:endCxn id="52" idx="0"/>
          </p:cNvCxnSpPr>
          <p:nvPr/>
        </p:nvCxnSpPr>
        <p:spPr>
          <a:xfrm flipH="1">
            <a:off x="3238500" y="2212508"/>
            <a:ext cx="474896" cy="225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48" idx="5"/>
            <a:endCxn id="49" idx="1"/>
          </p:cNvCxnSpPr>
          <p:nvPr/>
        </p:nvCxnSpPr>
        <p:spPr>
          <a:xfrm>
            <a:off x="3982804" y="2212508"/>
            <a:ext cx="322366" cy="27573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52" idx="2"/>
            <a:endCxn id="51" idx="6"/>
          </p:cNvCxnSpPr>
          <p:nvPr/>
        </p:nvCxnSpPr>
        <p:spPr>
          <a:xfrm flipH="1">
            <a:off x="2286000" y="2628900"/>
            <a:ext cx="762000" cy="21637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52" idx="6"/>
            <a:endCxn id="49" idx="2"/>
          </p:cNvCxnSpPr>
          <p:nvPr/>
        </p:nvCxnSpPr>
        <p:spPr>
          <a:xfrm flipV="1">
            <a:off x="3429000" y="2622947"/>
            <a:ext cx="820374" cy="5953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761999" y="3009900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2</a:t>
            </a:r>
            <a:endParaRPr lang="en-US" sz="1600" i="1" dirty="0"/>
          </a:p>
        </p:txBody>
      </p:sp>
      <p:cxnSp>
        <p:nvCxnSpPr>
          <p:cNvPr id="79" name="Straight Connector 78"/>
          <p:cNvCxnSpPr>
            <a:stCxn id="53" idx="1"/>
            <a:endCxn id="51" idx="4"/>
          </p:cNvCxnSpPr>
          <p:nvPr/>
        </p:nvCxnSpPr>
        <p:spPr>
          <a:xfrm flipV="1">
            <a:off x="2095500" y="2841037"/>
            <a:ext cx="0" cy="22465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49" idx="3"/>
            <a:endCxn id="50" idx="7"/>
          </p:cNvCxnSpPr>
          <p:nvPr/>
        </p:nvCxnSpPr>
        <p:spPr>
          <a:xfrm flipH="1">
            <a:off x="4117508" y="2757651"/>
            <a:ext cx="187662" cy="30804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53" idx="7"/>
            <a:endCxn id="52" idx="3"/>
          </p:cNvCxnSpPr>
          <p:nvPr/>
        </p:nvCxnSpPr>
        <p:spPr>
          <a:xfrm flipV="1">
            <a:off x="2364908" y="2763604"/>
            <a:ext cx="738888" cy="302092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4542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2.22222E-6 L -0.33039 -0.0444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528" y="-222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44444E-6 L -0.34115 0.22222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066" y="11111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6" grpId="0" animBg="1"/>
      <p:bldP spid="6" grpId="1" animBg="1"/>
      <p:bldP spid="16" grpId="0" animBg="1"/>
      <p:bldP spid="16" grpId="1" animBg="1"/>
      <p:bldP spid="50" grpId="0" animBg="1"/>
      <p:bldP spid="53" grpId="0" animBg="1"/>
      <p:bldP spid="78" grpId="0" animBg="1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Freeform 65"/>
          <p:cNvSpPr/>
          <p:nvPr/>
        </p:nvSpPr>
        <p:spPr>
          <a:xfrm>
            <a:off x="4713890" y="1324303"/>
            <a:ext cx="3878317" cy="3452649"/>
          </a:xfrm>
          <a:custGeom>
            <a:avLst/>
            <a:gdLst>
              <a:gd name="connsiteX0" fmla="*/ 204951 w 3878317"/>
              <a:gd name="connsiteY0" fmla="*/ 2806263 h 3452649"/>
              <a:gd name="connsiteX1" fmla="*/ 0 w 3878317"/>
              <a:gd name="connsiteY1" fmla="*/ 3231931 h 3452649"/>
              <a:gd name="connsiteX2" fmla="*/ 268013 w 3878317"/>
              <a:gd name="connsiteY2" fmla="*/ 3452649 h 3452649"/>
              <a:gd name="connsiteX3" fmla="*/ 1497724 w 3878317"/>
              <a:gd name="connsiteY3" fmla="*/ 3436883 h 3452649"/>
              <a:gd name="connsiteX4" fmla="*/ 1860331 w 3878317"/>
              <a:gd name="connsiteY4" fmla="*/ 3153104 h 3452649"/>
              <a:gd name="connsiteX5" fmla="*/ 1608082 w 3878317"/>
              <a:gd name="connsiteY5" fmla="*/ 2790497 h 3452649"/>
              <a:gd name="connsiteX6" fmla="*/ 1340069 w 3878317"/>
              <a:gd name="connsiteY6" fmla="*/ 2774731 h 3452649"/>
              <a:gd name="connsiteX7" fmla="*/ 1292772 w 3878317"/>
              <a:gd name="connsiteY7" fmla="*/ 2601311 h 3452649"/>
              <a:gd name="connsiteX8" fmla="*/ 1702676 w 3878317"/>
              <a:gd name="connsiteY8" fmla="*/ 2506718 h 3452649"/>
              <a:gd name="connsiteX9" fmla="*/ 2049517 w 3878317"/>
              <a:gd name="connsiteY9" fmla="*/ 1970690 h 3452649"/>
              <a:gd name="connsiteX10" fmla="*/ 2806262 w 3878317"/>
              <a:gd name="connsiteY10" fmla="*/ 1245476 h 3452649"/>
              <a:gd name="connsiteX11" fmla="*/ 3247696 w 3878317"/>
              <a:gd name="connsiteY11" fmla="*/ 882869 h 3452649"/>
              <a:gd name="connsiteX12" fmla="*/ 3815255 w 3878317"/>
              <a:gd name="connsiteY12" fmla="*/ 630621 h 3452649"/>
              <a:gd name="connsiteX13" fmla="*/ 3878317 w 3878317"/>
              <a:gd name="connsiteY13" fmla="*/ 173421 h 3452649"/>
              <a:gd name="connsiteX14" fmla="*/ 3610303 w 3878317"/>
              <a:gd name="connsiteY14" fmla="*/ 15766 h 3452649"/>
              <a:gd name="connsiteX15" fmla="*/ 3247696 w 3878317"/>
              <a:gd name="connsiteY15" fmla="*/ 0 h 3452649"/>
              <a:gd name="connsiteX16" fmla="*/ 3042744 w 3878317"/>
              <a:gd name="connsiteY16" fmla="*/ 220718 h 3452649"/>
              <a:gd name="connsiteX17" fmla="*/ 3011213 w 3878317"/>
              <a:gd name="connsiteY17" fmla="*/ 599090 h 3452649"/>
              <a:gd name="connsiteX18" fmla="*/ 2506717 w 3878317"/>
              <a:gd name="connsiteY18" fmla="*/ 993228 h 3452649"/>
              <a:gd name="connsiteX19" fmla="*/ 2207172 w 3878317"/>
              <a:gd name="connsiteY19" fmla="*/ 993228 h 3452649"/>
              <a:gd name="connsiteX20" fmla="*/ 1986455 w 3878317"/>
              <a:gd name="connsiteY20" fmla="*/ 1529256 h 3452649"/>
              <a:gd name="connsiteX21" fmla="*/ 1655379 w 3878317"/>
              <a:gd name="connsiteY21" fmla="*/ 1939159 h 3452649"/>
              <a:gd name="connsiteX22" fmla="*/ 1403131 w 3878317"/>
              <a:gd name="connsiteY22" fmla="*/ 1986456 h 3452649"/>
              <a:gd name="connsiteX23" fmla="*/ 1103586 w 3878317"/>
              <a:gd name="connsiteY23" fmla="*/ 2033752 h 3452649"/>
              <a:gd name="connsiteX24" fmla="*/ 1024758 w 3878317"/>
              <a:gd name="connsiteY24" fmla="*/ 2207173 h 3452649"/>
              <a:gd name="connsiteX25" fmla="*/ 1087820 w 3878317"/>
              <a:gd name="connsiteY25" fmla="*/ 2490952 h 3452649"/>
              <a:gd name="connsiteX26" fmla="*/ 1135117 w 3878317"/>
              <a:gd name="connsiteY26" fmla="*/ 2648607 h 3452649"/>
              <a:gd name="connsiteX27" fmla="*/ 1198179 w 3878317"/>
              <a:gd name="connsiteY27" fmla="*/ 2837794 h 3452649"/>
              <a:gd name="connsiteX28" fmla="*/ 1024758 w 3878317"/>
              <a:gd name="connsiteY28" fmla="*/ 3011214 h 3452649"/>
              <a:gd name="connsiteX29" fmla="*/ 772510 w 3878317"/>
              <a:gd name="connsiteY29" fmla="*/ 3026980 h 3452649"/>
              <a:gd name="connsiteX30" fmla="*/ 346841 w 3878317"/>
              <a:gd name="connsiteY30" fmla="*/ 2727435 h 3452649"/>
              <a:gd name="connsiteX31" fmla="*/ 204951 w 3878317"/>
              <a:gd name="connsiteY31" fmla="*/ 2806263 h 3452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78317" h="3452649">
                <a:moveTo>
                  <a:pt x="204951" y="2806263"/>
                </a:moveTo>
                <a:lnTo>
                  <a:pt x="0" y="3231931"/>
                </a:lnTo>
                <a:lnTo>
                  <a:pt x="268013" y="3452649"/>
                </a:lnTo>
                <a:lnTo>
                  <a:pt x="1497724" y="3436883"/>
                </a:lnTo>
                <a:lnTo>
                  <a:pt x="1860331" y="3153104"/>
                </a:lnTo>
                <a:lnTo>
                  <a:pt x="1608082" y="2790497"/>
                </a:lnTo>
                <a:lnTo>
                  <a:pt x="1340069" y="2774731"/>
                </a:lnTo>
                <a:lnTo>
                  <a:pt x="1292772" y="2601311"/>
                </a:lnTo>
                <a:lnTo>
                  <a:pt x="1702676" y="2506718"/>
                </a:lnTo>
                <a:lnTo>
                  <a:pt x="2049517" y="1970690"/>
                </a:lnTo>
                <a:lnTo>
                  <a:pt x="2806262" y="1245476"/>
                </a:lnTo>
                <a:lnTo>
                  <a:pt x="3247696" y="882869"/>
                </a:lnTo>
                <a:lnTo>
                  <a:pt x="3815255" y="630621"/>
                </a:lnTo>
                <a:lnTo>
                  <a:pt x="3878317" y="173421"/>
                </a:lnTo>
                <a:lnTo>
                  <a:pt x="3610303" y="15766"/>
                </a:lnTo>
                <a:lnTo>
                  <a:pt x="3247696" y="0"/>
                </a:lnTo>
                <a:lnTo>
                  <a:pt x="3042744" y="220718"/>
                </a:lnTo>
                <a:lnTo>
                  <a:pt x="3011213" y="599090"/>
                </a:lnTo>
                <a:lnTo>
                  <a:pt x="2506717" y="993228"/>
                </a:lnTo>
                <a:lnTo>
                  <a:pt x="2207172" y="993228"/>
                </a:lnTo>
                <a:lnTo>
                  <a:pt x="1986455" y="1529256"/>
                </a:lnTo>
                <a:lnTo>
                  <a:pt x="1655379" y="1939159"/>
                </a:lnTo>
                <a:lnTo>
                  <a:pt x="1403131" y="1986456"/>
                </a:lnTo>
                <a:lnTo>
                  <a:pt x="1103586" y="2033752"/>
                </a:lnTo>
                <a:lnTo>
                  <a:pt x="1024758" y="2207173"/>
                </a:lnTo>
                <a:lnTo>
                  <a:pt x="1087820" y="2490952"/>
                </a:lnTo>
                <a:lnTo>
                  <a:pt x="1135117" y="2648607"/>
                </a:lnTo>
                <a:lnTo>
                  <a:pt x="1198179" y="2837794"/>
                </a:lnTo>
                <a:lnTo>
                  <a:pt x="1024758" y="3011214"/>
                </a:lnTo>
                <a:lnTo>
                  <a:pt x="772510" y="3026980"/>
                </a:lnTo>
                <a:lnTo>
                  <a:pt x="346841" y="2727435"/>
                </a:lnTo>
                <a:lnTo>
                  <a:pt x="204951" y="2806263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6716110" y="2317531"/>
            <a:ext cx="1781504" cy="1623848"/>
          </a:xfrm>
          <a:custGeom>
            <a:avLst/>
            <a:gdLst>
              <a:gd name="connsiteX0" fmla="*/ 173421 w 1781504"/>
              <a:gd name="connsiteY0" fmla="*/ 1040524 h 1623848"/>
              <a:gd name="connsiteX1" fmla="*/ 0 w 1781504"/>
              <a:gd name="connsiteY1" fmla="*/ 1355835 h 1623848"/>
              <a:gd name="connsiteX2" fmla="*/ 189187 w 1781504"/>
              <a:gd name="connsiteY2" fmla="*/ 1592317 h 1623848"/>
              <a:gd name="connsiteX3" fmla="*/ 504497 w 1781504"/>
              <a:gd name="connsiteY3" fmla="*/ 1608083 h 1623848"/>
              <a:gd name="connsiteX4" fmla="*/ 662152 w 1781504"/>
              <a:gd name="connsiteY4" fmla="*/ 1418897 h 1623848"/>
              <a:gd name="connsiteX5" fmla="*/ 882869 w 1781504"/>
              <a:gd name="connsiteY5" fmla="*/ 1277007 h 1623848"/>
              <a:gd name="connsiteX6" fmla="*/ 1135118 w 1781504"/>
              <a:gd name="connsiteY6" fmla="*/ 1308538 h 1623848"/>
              <a:gd name="connsiteX7" fmla="*/ 1308538 w 1781504"/>
              <a:gd name="connsiteY7" fmla="*/ 1513490 h 1623848"/>
              <a:gd name="connsiteX8" fmla="*/ 1560787 w 1781504"/>
              <a:gd name="connsiteY8" fmla="*/ 1623848 h 1623848"/>
              <a:gd name="connsiteX9" fmla="*/ 1734207 w 1781504"/>
              <a:gd name="connsiteY9" fmla="*/ 1418897 h 1623848"/>
              <a:gd name="connsiteX10" fmla="*/ 1702676 w 1781504"/>
              <a:gd name="connsiteY10" fmla="*/ 977462 h 1623848"/>
              <a:gd name="connsiteX11" fmla="*/ 1497724 w 1781504"/>
              <a:gd name="connsiteY11" fmla="*/ 835572 h 1623848"/>
              <a:gd name="connsiteX12" fmla="*/ 1497724 w 1781504"/>
              <a:gd name="connsiteY12" fmla="*/ 662152 h 1623848"/>
              <a:gd name="connsiteX13" fmla="*/ 1686911 w 1781504"/>
              <a:gd name="connsiteY13" fmla="*/ 441435 h 1623848"/>
              <a:gd name="connsiteX14" fmla="*/ 1781504 w 1781504"/>
              <a:gd name="connsiteY14" fmla="*/ 220717 h 1623848"/>
              <a:gd name="connsiteX15" fmla="*/ 1576552 w 1781504"/>
              <a:gd name="connsiteY15" fmla="*/ 0 h 1623848"/>
              <a:gd name="connsiteX16" fmla="*/ 1277007 w 1781504"/>
              <a:gd name="connsiteY16" fmla="*/ 0 h 1623848"/>
              <a:gd name="connsiteX17" fmla="*/ 1072056 w 1781504"/>
              <a:gd name="connsiteY17" fmla="*/ 204952 h 1623848"/>
              <a:gd name="connsiteX18" fmla="*/ 1103587 w 1781504"/>
              <a:gd name="connsiteY18" fmla="*/ 583324 h 1623848"/>
              <a:gd name="connsiteX19" fmla="*/ 1213945 w 1781504"/>
              <a:gd name="connsiteY19" fmla="*/ 819807 h 1623848"/>
              <a:gd name="connsiteX20" fmla="*/ 961697 w 1781504"/>
              <a:gd name="connsiteY20" fmla="*/ 1072055 h 1623848"/>
              <a:gd name="connsiteX21" fmla="*/ 662152 w 1781504"/>
              <a:gd name="connsiteY21" fmla="*/ 1119352 h 1623848"/>
              <a:gd name="connsiteX22" fmla="*/ 409904 w 1781504"/>
              <a:gd name="connsiteY22" fmla="*/ 993228 h 1623848"/>
              <a:gd name="connsiteX23" fmla="*/ 173421 w 1781504"/>
              <a:gd name="connsiteY23" fmla="*/ 1040524 h 1623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781504" h="1623848">
                <a:moveTo>
                  <a:pt x="173421" y="1040524"/>
                </a:moveTo>
                <a:lnTo>
                  <a:pt x="0" y="1355835"/>
                </a:lnTo>
                <a:lnTo>
                  <a:pt x="189187" y="1592317"/>
                </a:lnTo>
                <a:lnTo>
                  <a:pt x="504497" y="1608083"/>
                </a:lnTo>
                <a:lnTo>
                  <a:pt x="662152" y="1418897"/>
                </a:lnTo>
                <a:lnTo>
                  <a:pt x="882869" y="1277007"/>
                </a:lnTo>
                <a:lnTo>
                  <a:pt x="1135118" y="1308538"/>
                </a:lnTo>
                <a:lnTo>
                  <a:pt x="1308538" y="1513490"/>
                </a:lnTo>
                <a:lnTo>
                  <a:pt x="1560787" y="1623848"/>
                </a:lnTo>
                <a:lnTo>
                  <a:pt x="1734207" y="1418897"/>
                </a:lnTo>
                <a:lnTo>
                  <a:pt x="1702676" y="977462"/>
                </a:lnTo>
                <a:lnTo>
                  <a:pt x="1497724" y="835572"/>
                </a:lnTo>
                <a:lnTo>
                  <a:pt x="1497724" y="662152"/>
                </a:lnTo>
                <a:lnTo>
                  <a:pt x="1686911" y="441435"/>
                </a:lnTo>
                <a:lnTo>
                  <a:pt x="1781504" y="220717"/>
                </a:lnTo>
                <a:lnTo>
                  <a:pt x="1576552" y="0"/>
                </a:lnTo>
                <a:lnTo>
                  <a:pt x="1277007" y="0"/>
                </a:lnTo>
                <a:lnTo>
                  <a:pt x="1072056" y="204952"/>
                </a:lnTo>
                <a:lnTo>
                  <a:pt x="1103587" y="583324"/>
                </a:lnTo>
                <a:lnTo>
                  <a:pt x="1213945" y="819807"/>
                </a:lnTo>
                <a:lnTo>
                  <a:pt x="961697" y="1072055"/>
                </a:lnTo>
                <a:lnTo>
                  <a:pt x="662152" y="1119352"/>
                </a:lnTo>
                <a:lnTo>
                  <a:pt x="409904" y="993228"/>
                </a:lnTo>
                <a:lnTo>
                  <a:pt x="173421" y="1040524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763407" y="4099034"/>
            <a:ext cx="1718441" cy="662152"/>
          </a:xfrm>
          <a:custGeom>
            <a:avLst/>
            <a:gdLst>
              <a:gd name="connsiteX0" fmla="*/ 646386 w 1718441"/>
              <a:gd name="connsiteY0" fmla="*/ 173421 h 662152"/>
              <a:gd name="connsiteX1" fmla="*/ 457200 w 1718441"/>
              <a:gd name="connsiteY1" fmla="*/ 31532 h 662152"/>
              <a:gd name="connsiteX2" fmla="*/ 157655 w 1718441"/>
              <a:gd name="connsiteY2" fmla="*/ 47297 h 662152"/>
              <a:gd name="connsiteX3" fmla="*/ 15765 w 1718441"/>
              <a:gd name="connsiteY3" fmla="*/ 220718 h 662152"/>
              <a:gd name="connsiteX4" fmla="*/ 0 w 1718441"/>
              <a:gd name="connsiteY4" fmla="*/ 551794 h 662152"/>
              <a:gd name="connsiteX5" fmla="*/ 299545 w 1718441"/>
              <a:gd name="connsiteY5" fmla="*/ 662152 h 662152"/>
              <a:gd name="connsiteX6" fmla="*/ 599090 w 1718441"/>
              <a:gd name="connsiteY6" fmla="*/ 599090 h 662152"/>
              <a:gd name="connsiteX7" fmla="*/ 630621 w 1718441"/>
              <a:gd name="connsiteY7" fmla="*/ 472966 h 662152"/>
              <a:gd name="connsiteX8" fmla="*/ 1008993 w 1718441"/>
              <a:gd name="connsiteY8" fmla="*/ 457200 h 662152"/>
              <a:gd name="connsiteX9" fmla="*/ 1150883 w 1718441"/>
              <a:gd name="connsiteY9" fmla="*/ 520263 h 662152"/>
              <a:gd name="connsiteX10" fmla="*/ 1340069 w 1718441"/>
              <a:gd name="connsiteY10" fmla="*/ 662152 h 662152"/>
              <a:gd name="connsiteX11" fmla="*/ 1686910 w 1718441"/>
              <a:gd name="connsiteY11" fmla="*/ 599090 h 662152"/>
              <a:gd name="connsiteX12" fmla="*/ 1718441 w 1718441"/>
              <a:gd name="connsiteY12" fmla="*/ 425669 h 662152"/>
              <a:gd name="connsiteX13" fmla="*/ 1655379 w 1718441"/>
              <a:gd name="connsiteY13" fmla="*/ 94594 h 662152"/>
              <a:gd name="connsiteX14" fmla="*/ 1308538 w 1718441"/>
              <a:gd name="connsiteY14" fmla="*/ 0 h 662152"/>
              <a:gd name="connsiteX15" fmla="*/ 1119352 w 1718441"/>
              <a:gd name="connsiteY15" fmla="*/ 141890 h 662152"/>
              <a:gd name="connsiteX16" fmla="*/ 851338 w 1718441"/>
              <a:gd name="connsiteY16" fmla="*/ 283780 h 662152"/>
              <a:gd name="connsiteX17" fmla="*/ 709448 w 1718441"/>
              <a:gd name="connsiteY17" fmla="*/ 283780 h 662152"/>
              <a:gd name="connsiteX18" fmla="*/ 646386 w 1718441"/>
              <a:gd name="connsiteY18" fmla="*/ 173421 h 662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718441" h="662152">
                <a:moveTo>
                  <a:pt x="646386" y="173421"/>
                </a:moveTo>
                <a:lnTo>
                  <a:pt x="457200" y="31532"/>
                </a:lnTo>
                <a:lnTo>
                  <a:pt x="157655" y="47297"/>
                </a:lnTo>
                <a:lnTo>
                  <a:pt x="15765" y="220718"/>
                </a:lnTo>
                <a:lnTo>
                  <a:pt x="0" y="551794"/>
                </a:lnTo>
                <a:lnTo>
                  <a:pt x="299545" y="662152"/>
                </a:lnTo>
                <a:lnTo>
                  <a:pt x="599090" y="599090"/>
                </a:lnTo>
                <a:lnTo>
                  <a:pt x="630621" y="472966"/>
                </a:lnTo>
                <a:lnTo>
                  <a:pt x="1008993" y="457200"/>
                </a:lnTo>
                <a:lnTo>
                  <a:pt x="1150883" y="520263"/>
                </a:lnTo>
                <a:lnTo>
                  <a:pt x="1340069" y="662152"/>
                </a:lnTo>
                <a:lnTo>
                  <a:pt x="1686910" y="599090"/>
                </a:lnTo>
                <a:lnTo>
                  <a:pt x="1718441" y="425669"/>
                </a:lnTo>
                <a:lnTo>
                  <a:pt x="1655379" y="94594"/>
                </a:lnTo>
                <a:lnTo>
                  <a:pt x="1308538" y="0"/>
                </a:lnTo>
                <a:lnTo>
                  <a:pt x="1119352" y="141890"/>
                </a:lnTo>
                <a:lnTo>
                  <a:pt x="851338" y="283780"/>
                </a:lnTo>
                <a:lnTo>
                  <a:pt x="709448" y="283780"/>
                </a:lnTo>
                <a:lnTo>
                  <a:pt x="646386" y="173421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BFS: Why the ‘levels’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68580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Rearrange things to see why levels were kept as BFS progressed</a:t>
            </a:r>
            <a:endParaRPr lang="en-US" sz="1400" dirty="0"/>
          </a:p>
        </p:txBody>
      </p:sp>
      <p:sp>
        <p:nvSpPr>
          <p:cNvPr id="4" name="Oval 3"/>
          <p:cNvSpPr/>
          <p:nvPr/>
        </p:nvSpPr>
        <p:spPr>
          <a:xfrm>
            <a:off x="3657600" y="1887304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249374" y="2432447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792304" y="3009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905000" y="2460037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30480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2039704" y="3009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2493384" y="1783097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0</a:t>
            </a:r>
            <a:endParaRPr lang="en-US" sz="1600" i="1" dirty="0"/>
          </a:p>
        </p:txBody>
      </p:sp>
      <p:sp>
        <p:nvSpPr>
          <p:cNvPr id="55" name="TextBox 54"/>
          <p:cNvSpPr txBox="1"/>
          <p:nvPr/>
        </p:nvSpPr>
        <p:spPr>
          <a:xfrm>
            <a:off x="762000" y="2494196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1</a:t>
            </a:r>
            <a:endParaRPr lang="en-US" sz="1600" i="1" dirty="0"/>
          </a:p>
        </p:txBody>
      </p:sp>
      <p:cxnSp>
        <p:nvCxnSpPr>
          <p:cNvPr id="57" name="Straight Connector 56"/>
          <p:cNvCxnSpPr>
            <a:stCxn id="4" idx="2"/>
            <a:endCxn id="8" idx="7"/>
          </p:cNvCxnSpPr>
          <p:nvPr/>
        </p:nvCxnSpPr>
        <p:spPr>
          <a:xfrm flipH="1">
            <a:off x="2230204" y="2077804"/>
            <a:ext cx="1427396" cy="43802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4" idx="3"/>
            <a:endCxn id="9" idx="0"/>
          </p:cNvCxnSpPr>
          <p:nvPr/>
        </p:nvCxnSpPr>
        <p:spPr>
          <a:xfrm flipH="1">
            <a:off x="3238500" y="2212508"/>
            <a:ext cx="474896" cy="225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4" idx="5"/>
            <a:endCxn id="5" idx="1"/>
          </p:cNvCxnSpPr>
          <p:nvPr/>
        </p:nvCxnSpPr>
        <p:spPr>
          <a:xfrm>
            <a:off x="3982804" y="2212508"/>
            <a:ext cx="322366" cy="27573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9" idx="2"/>
            <a:endCxn id="8" idx="6"/>
          </p:cNvCxnSpPr>
          <p:nvPr/>
        </p:nvCxnSpPr>
        <p:spPr>
          <a:xfrm flipH="1">
            <a:off x="2286000" y="2628900"/>
            <a:ext cx="762000" cy="21637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9" idx="6"/>
            <a:endCxn id="5" idx="2"/>
          </p:cNvCxnSpPr>
          <p:nvPr/>
        </p:nvCxnSpPr>
        <p:spPr>
          <a:xfrm flipV="1">
            <a:off x="3429000" y="2622947"/>
            <a:ext cx="820374" cy="5953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761999" y="3009900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2</a:t>
            </a:r>
            <a:endParaRPr lang="en-US" sz="1600" i="1" dirty="0"/>
          </a:p>
        </p:txBody>
      </p:sp>
      <p:cxnSp>
        <p:nvCxnSpPr>
          <p:cNvPr id="49" name="Straight Connector 48"/>
          <p:cNvCxnSpPr>
            <a:stCxn id="16" idx="1"/>
            <a:endCxn id="8" idx="4"/>
          </p:cNvCxnSpPr>
          <p:nvPr/>
        </p:nvCxnSpPr>
        <p:spPr>
          <a:xfrm flipV="1">
            <a:off x="2095500" y="2841037"/>
            <a:ext cx="0" cy="22465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5" idx="3"/>
            <a:endCxn id="6" idx="7"/>
          </p:cNvCxnSpPr>
          <p:nvPr/>
        </p:nvCxnSpPr>
        <p:spPr>
          <a:xfrm flipH="1">
            <a:off x="4117508" y="2757651"/>
            <a:ext cx="187662" cy="30804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2364908" y="2763604"/>
            <a:ext cx="738888" cy="302092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4363674" y="3817705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61" name="Oval 60"/>
          <p:cNvSpPr/>
          <p:nvPr/>
        </p:nvSpPr>
        <p:spPr>
          <a:xfrm>
            <a:off x="3736508" y="3817705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64" name="Oval 63"/>
          <p:cNvSpPr/>
          <p:nvPr/>
        </p:nvSpPr>
        <p:spPr>
          <a:xfrm>
            <a:off x="2913296" y="382905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73" name="Oval 72"/>
          <p:cNvSpPr/>
          <p:nvPr/>
        </p:nvSpPr>
        <p:spPr>
          <a:xfrm>
            <a:off x="1472534" y="382905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75" name="Oval 74"/>
          <p:cNvSpPr/>
          <p:nvPr/>
        </p:nvSpPr>
        <p:spPr>
          <a:xfrm>
            <a:off x="2230204" y="382905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76" name="Straight Connector 75"/>
          <p:cNvCxnSpPr>
            <a:endCxn id="73" idx="0"/>
          </p:cNvCxnSpPr>
          <p:nvPr/>
        </p:nvCxnSpPr>
        <p:spPr>
          <a:xfrm flipH="1">
            <a:off x="1663034" y="3335104"/>
            <a:ext cx="432466" cy="49394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endCxn id="75" idx="0"/>
          </p:cNvCxnSpPr>
          <p:nvPr/>
        </p:nvCxnSpPr>
        <p:spPr>
          <a:xfrm>
            <a:off x="2230204" y="3390900"/>
            <a:ext cx="190500" cy="43815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endCxn id="64" idx="1"/>
          </p:cNvCxnSpPr>
          <p:nvPr/>
        </p:nvCxnSpPr>
        <p:spPr>
          <a:xfrm>
            <a:off x="2364908" y="3335104"/>
            <a:ext cx="604184" cy="54974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endCxn id="61" idx="0"/>
          </p:cNvCxnSpPr>
          <p:nvPr/>
        </p:nvCxnSpPr>
        <p:spPr>
          <a:xfrm flipH="1">
            <a:off x="3927008" y="3390900"/>
            <a:ext cx="55796" cy="42680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endCxn id="60" idx="0"/>
          </p:cNvCxnSpPr>
          <p:nvPr/>
        </p:nvCxnSpPr>
        <p:spPr>
          <a:xfrm>
            <a:off x="4117508" y="3335104"/>
            <a:ext cx="436666" cy="48260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3" idx="6"/>
            <a:endCxn id="75" idx="2"/>
          </p:cNvCxnSpPr>
          <p:nvPr/>
        </p:nvCxnSpPr>
        <p:spPr>
          <a:xfrm>
            <a:off x="1853534" y="4019550"/>
            <a:ext cx="376670" cy="0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64" idx="6"/>
            <a:endCxn id="61" idx="2"/>
          </p:cNvCxnSpPr>
          <p:nvPr/>
        </p:nvCxnSpPr>
        <p:spPr>
          <a:xfrm flipV="1">
            <a:off x="3294296" y="4008205"/>
            <a:ext cx="442212" cy="11345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60" idx="2"/>
            <a:endCxn id="61" idx="6"/>
          </p:cNvCxnSpPr>
          <p:nvPr/>
        </p:nvCxnSpPr>
        <p:spPr>
          <a:xfrm flipH="1">
            <a:off x="4117508" y="4008205"/>
            <a:ext cx="246166" cy="0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404881" y="3771900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3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3129807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1.11022E-16 L -0.38872 -0.0611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44" y="-305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022E-16 L -0.40834 -0.06111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417" y="-305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L -0.33334 0.0666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67" y="3333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05368E-6 L -0.34948 0.2054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83" y="1027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70245E-6 L -0.4 0.3331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00" y="16659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7" grpId="0" animBg="1"/>
      <p:bldP spid="7" grpId="1" animBg="1"/>
      <p:bldP spid="10" grpId="0" animBg="1"/>
      <p:bldP spid="10" grpId="1" animBg="1"/>
      <p:bldP spid="17" grpId="0" animBg="1"/>
      <p:bldP spid="17" grpId="1" animBg="1"/>
      <p:bldP spid="20" grpId="0" animBg="1"/>
      <p:bldP spid="20" grpId="1" animBg="1"/>
      <p:bldP spid="21" grpId="0" animBg="1"/>
      <p:bldP spid="21" grpId="1" animBg="1"/>
      <p:bldP spid="60" grpId="0" animBg="1"/>
      <p:bldP spid="61" grpId="0" animBg="1"/>
      <p:bldP spid="64" grpId="0" animBg="1"/>
      <p:bldP spid="73" grpId="0" animBg="1"/>
      <p:bldP spid="75" grpId="0" animBg="1"/>
      <p:bldP spid="88" grpId="0" animBg="1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Freeform 66"/>
          <p:cNvSpPr/>
          <p:nvPr/>
        </p:nvSpPr>
        <p:spPr>
          <a:xfrm>
            <a:off x="6716110" y="2317531"/>
            <a:ext cx="1781504" cy="1623848"/>
          </a:xfrm>
          <a:custGeom>
            <a:avLst/>
            <a:gdLst>
              <a:gd name="connsiteX0" fmla="*/ 173421 w 1781504"/>
              <a:gd name="connsiteY0" fmla="*/ 1040524 h 1623848"/>
              <a:gd name="connsiteX1" fmla="*/ 0 w 1781504"/>
              <a:gd name="connsiteY1" fmla="*/ 1355835 h 1623848"/>
              <a:gd name="connsiteX2" fmla="*/ 189187 w 1781504"/>
              <a:gd name="connsiteY2" fmla="*/ 1592317 h 1623848"/>
              <a:gd name="connsiteX3" fmla="*/ 504497 w 1781504"/>
              <a:gd name="connsiteY3" fmla="*/ 1608083 h 1623848"/>
              <a:gd name="connsiteX4" fmla="*/ 662152 w 1781504"/>
              <a:gd name="connsiteY4" fmla="*/ 1418897 h 1623848"/>
              <a:gd name="connsiteX5" fmla="*/ 882869 w 1781504"/>
              <a:gd name="connsiteY5" fmla="*/ 1277007 h 1623848"/>
              <a:gd name="connsiteX6" fmla="*/ 1135118 w 1781504"/>
              <a:gd name="connsiteY6" fmla="*/ 1308538 h 1623848"/>
              <a:gd name="connsiteX7" fmla="*/ 1308538 w 1781504"/>
              <a:gd name="connsiteY7" fmla="*/ 1513490 h 1623848"/>
              <a:gd name="connsiteX8" fmla="*/ 1560787 w 1781504"/>
              <a:gd name="connsiteY8" fmla="*/ 1623848 h 1623848"/>
              <a:gd name="connsiteX9" fmla="*/ 1734207 w 1781504"/>
              <a:gd name="connsiteY9" fmla="*/ 1418897 h 1623848"/>
              <a:gd name="connsiteX10" fmla="*/ 1702676 w 1781504"/>
              <a:gd name="connsiteY10" fmla="*/ 977462 h 1623848"/>
              <a:gd name="connsiteX11" fmla="*/ 1497724 w 1781504"/>
              <a:gd name="connsiteY11" fmla="*/ 835572 h 1623848"/>
              <a:gd name="connsiteX12" fmla="*/ 1497724 w 1781504"/>
              <a:gd name="connsiteY12" fmla="*/ 662152 h 1623848"/>
              <a:gd name="connsiteX13" fmla="*/ 1686911 w 1781504"/>
              <a:gd name="connsiteY13" fmla="*/ 441435 h 1623848"/>
              <a:gd name="connsiteX14" fmla="*/ 1781504 w 1781504"/>
              <a:gd name="connsiteY14" fmla="*/ 220717 h 1623848"/>
              <a:gd name="connsiteX15" fmla="*/ 1576552 w 1781504"/>
              <a:gd name="connsiteY15" fmla="*/ 0 h 1623848"/>
              <a:gd name="connsiteX16" fmla="*/ 1277007 w 1781504"/>
              <a:gd name="connsiteY16" fmla="*/ 0 h 1623848"/>
              <a:gd name="connsiteX17" fmla="*/ 1072056 w 1781504"/>
              <a:gd name="connsiteY17" fmla="*/ 204952 h 1623848"/>
              <a:gd name="connsiteX18" fmla="*/ 1103587 w 1781504"/>
              <a:gd name="connsiteY18" fmla="*/ 583324 h 1623848"/>
              <a:gd name="connsiteX19" fmla="*/ 1213945 w 1781504"/>
              <a:gd name="connsiteY19" fmla="*/ 819807 h 1623848"/>
              <a:gd name="connsiteX20" fmla="*/ 961697 w 1781504"/>
              <a:gd name="connsiteY20" fmla="*/ 1072055 h 1623848"/>
              <a:gd name="connsiteX21" fmla="*/ 662152 w 1781504"/>
              <a:gd name="connsiteY21" fmla="*/ 1119352 h 1623848"/>
              <a:gd name="connsiteX22" fmla="*/ 409904 w 1781504"/>
              <a:gd name="connsiteY22" fmla="*/ 993228 h 1623848"/>
              <a:gd name="connsiteX23" fmla="*/ 173421 w 1781504"/>
              <a:gd name="connsiteY23" fmla="*/ 1040524 h 1623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781504" h="1623848">
                <a:moveTo>
                  <a:pt x="173421" y="1040524"/>
                </a:moveTo>
                <a:lnTo>
                  <a:pt x="0" y="1355835"/>
                </a:lnTo>
                <a:lnTo>
                  <a:pt x="189187" y="1592317"/>
                </a:lnTo>
                <a:lnTo>
                  <a:pt x="504497" y="1608083"/>
                </a:lnTo>
                <a:lnTo>
                  <a:pt x="662152" y="1418897"/>
                </a:lnTo>
                <a:lnTo>
                  <a:pt x="882869" y="1277007"/>
                </a:lnTo>
                <a:lnTo>
                  <a:pt x="1135118" y="1308538"/>
                </a:lnTo>
                <a:lnTo>
                  <a:pt x="1308538" y="1513490"/>
                </a:lnTo>
                <a:lnTo>
                  <a:pt x="1560787" y="1623848"/>
                </a:lnTo>
                <a:lnTo>
                  <a:pt x="1734207" y="1418897"/>
                </a:lnTo>
                <a:lnTo>
                  <a:pt x="1702676" y="977462"/>
                </a:lnTo>
                <a:lnTo>
                  <a:pt x="1497724" y="835572"/>
                </a:lnTo>
                <a:lnTo>
                  <a:pt x="1497724" y="662152"/>
                </a:lnTo>
                <a:lnTo>
                  <a:pt x="1686911" y="441435"/>
                </a:lnTo>
                <a:lnTo>
                  <a:pt x="1781504" y="220717"/>
                </a:lnTo>
                <a:lnTo>
                  <a:pt x="1576552" y="0"/>
                </a:lnTo>
                <a:lnTo>
                  <a:pt x="1277007" y="0"/>
                </a:lnTo>
                <a:lnTo>
                  <a:pt x="1072056" y="204952"/>
                </a:lnTo>
                <a:lnTo>
                  <a:pt x="1103587" y="583324"/>
                </a:lnTo>
                <a:lnTo>
                  <a:pt x="1213945" y="819807"/>
                </a:lnTo>
                <a:lnTo>
                  <a:pt x="961697" y="1072055"/>
                </a:lnTo>
                <a:lnTo>
                  <a:pt x="662152" y="1119352"/>
                </a:lnTo>
                <a:lnTo>
                  <a:pt x="409904" y="993228"/>
                </a:lnTo>
                <a:lnTo>
                  <a:pt x="173421" y="1040524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763407" y="4099034"/>
            <a:ext cx="1718441" cy="662152"/>
          </a:xfrm>
          <a:custGeom>
            <a:avLst/>
            <a:gdLst>
              <a:gd name="connsiteX0" fmla="*/ 646386 w 1718441"/>
              <a:gd name="connsiteY0" fmla="*/ 173421 h 662152"/>
              <a:gd name="connsiteX1" fmla="*/ 457200 w 1718441"/>
              <a:gd name="connsiteY1" fmla="*/ 31532 h 662152"/>
              <a:gd name="connsiteX2" fmla="*/ 157655 w 1718441"/>
              <a:gd name="connsiteY2" fmla="*/ 47297 h 662152"/>
              <a:gd name="connsiteX3" fmla="*/ 15765 w 1718441"/>
              <a:gd name="connsiteY3" fmla="*/ 220718 h 662152"/>
              <a:gd name="connsiteX4" fmla="*/ 0 w 1718441"/>
              <a:gd name="connsiteY4" fmla="*/ 551794 h 662152"/>
              <a:gd name="connsiteX5" fmla="*/ 299545 w 1718441"/>
              <a:gd name="connsiteY5" fmla="*/ 662152 h 662152"/>
              <a:gd name="connsiteX6" fmla="*/ 599090 w 1718441"/>
              <a:gd name="connsiteY6" fmla="*/ 599090 h 662152"/>
              <a:gd name="connsiteX7" fmla="*/ 630621 w 1718441"/>
              <a:gd name="connsiteY7" fmla="*/ 472966 h 662152"/>
              <a:gd name="connsiteX8" fmla="*/ 1008993 w 1718441"/>
              <a:gd name="connsiteY8" fmla="*/ 457200 h 662152"/>
              <a:gd name="connsiteX9" fmla="*/ 1150883 w 1718441"/>
              <a:gd name="connsiteY9" fmla="*/ 520263 h 662152"/>
              <a:gd name="connsiteX10" fmla="*/ 1340069 w 1718441"/>
              <a:gd name="connsiteY10" fmla="*/ 662152 h 662152"/>
              <a:gd name="connsiteX11" fmla="*/ 1686910 w 1718441"/>
              <a:gd name="connsiteY11" fmla="*/ 599090 h 662152"/>
              <a:gd name="connsiteX12" fmla="*/ 1718441 w 1718441"/>
              <a:gd name="connsiteY12" fmla="*/ 425669 h 662152"/>
              <a:gd name="connsiteX13" fmla="*/ 1655379 w 1718441"/>
              <a:gd name="connsiteY13" fmla="*/ 94594 h 662152"/>
              <a:gd name="connsiteX14" fmla="*/ 1308538 w 1718441"/>
              <a:gd name="connsiteY14" fmla="*/ 0 h 662152"/>
              <a:gd name="connsiteX15" fmla="*/ 1119352 w 1718441"/>
              <a:gd name="connsiteY15" fmla="*/ 141890 h 662152"/>
              <a:gd name="connsiteX16" fmla="*/ 851338 w 1718441"/>
              <a:gd name="connsiteY16" fmla="*/ 283780 h 662152"/>
              <a:gd name="connsiteX17" fmla="*/ 709448 w 1718441"/>
              <a:gd name="connsiteY17" fmla="*/ 283780 h 662152"/>
              <a:gd name="connsiteX18" fmla="*/ 646386 w 1718441"/>
              <a:gd name="connsiteY18" fmla="*/ 173421 h 662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718441" h="662152">
                <a:moveTo>
                  <a:pt x="646386" y="173421"/>
                </a:moveTo>
                <a:lnTo>
                  <a:pt x="457200" y="31532"/>
                </a:lnTo>
                <a:lnTo>
                  <a:pt x="157655" y="47297"/>
                </a:lnTo>
                <a:lnTo>
                  <a:pt x="15765" y="220718"/>
                </a:lnTo>
                <a:lnTo>
                  <a:pt x="0" y="551794"/>
                </a:lnTo>
                <a:lnTo>
                  <a:pt x="299545" y="662152"/>
                </a:lnTo>
                <a:lnTo>
                  <a:pt x="599090" y="599090"/>
                </a:lnTo>
                <a:lnTo>
                  <a:pt x="630621" y="472966"/>
                </a:lnTo>
                <a:lnTo>
                  <a:pt x="1008993" y="457200"/>
                </a:lnTo>
                <a:lnTo>
                  <a:pt x="1150883" y="520263"/>
                </a:lnTo>
                <a:lnTo>
                  <a:pt x="1340069" y="662152"/>
                </a:lnTo>
                <a:lnTo>
                  <a:pt x="1686910" y="599090"/>
                </a:lnTo>
                <a:lnTo>
                  <a:pt x="1718441" y="425669"/>
                </a:lnTo>
                <a:lnTo>
                  <a:pt x="1655379" y="94594"/>
                </a:lnTo>
                <a:lnTo>
                  <a:pt x="1308538" y="0"/>
                </a:lnTo>
                <a:lnTo>
                  <a:pt x="1119352" y="141890"/>
                </a:lnTo>
                <a:lnTo>
                  <a:pt x="851338" y="283780"/>
                </a:lnTo>
                <a:lnTo>
                  <a:pt x="709448" y="283780"/>
                </a:lnTo>
                <a:lnTo>
                  <a:pt x="646386" y="173421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BFS: Why the ‘levels’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68580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Rearrange things to see why levels were kept as BFS progressed</a:t>
            </a:r>
            <a:endParaRPr lang="en-US" sz="1400" dirty="0"/>
          </a:p>
        </p:txBody>
      </p:sp>
      <p:sp>
        <p:nvSpPr>
          <p:cNvPr id="4" name="Oval 3"/>
          <p:cNvSpPr/>
          <p:nvPr/>
        </p:nvSpPr>
        <p:spPr>
          <a:xfrm>
            <a:off x="3657600" y="1887304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249374" y="2432447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792304" y="3009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363674" y="3817705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905000" y="2460037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30480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3736508" y="3817705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2039704" y="3009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2913296" y="382905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1472534" y="382905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2230204" y="382905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2493384" y="1783097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0</a:t>
            </a:r>
            <a:endParaRPr lang="en-US" sz="1600" i="1" dirty="0"/>
          </a:p>
        </p:txBody>
      </p:sp>
      <p:sp>
        <p:nvSpPr>
          <p:cNvPr id="55" name="TextBox 54"/>
          <p:cNvSpPr txBox="1"/>
          <p:nvPr/>
        </p:nvSpPr>
        <p:spPr>
          <a:xfrm>
            <a:off x="762000" y="2494196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1</a:t>
            </a:r>
            <a:endParaRPr lang="en-US" sz="1600" i="1" dirty="0"/>
          </a:p>
        </p:txBody>
      </p:sp>
      <p:cxnSp>
        <p:nvCxnSpPr>
          <p:cNvPr id="57" name="Straight Connector 56"/>
          <p:cNvCxnSpPr>
            <a:stCxn id="4" idx="2"/>
            <a:endCxn id="8" idx="7"/>
          </p:cNvCxnSpPr>
          <p:nvPr/>
        </p:nvCxnSpPr>
        <p:spPr>
          <a:xfrm flipH="1">
            <a:off x="2230204" y="2077804"/>
            <a:ext cx="1427396" cy="43802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4" idx="3"/>
            <a:endCxn id="9" idx="0"/>
          </p:cNvCxnSpPr>
          <p:nvPr/>
        </p:nvCxnSpPr>
        <p:spPr>
          <a:xfrm flipH="1">
            <a:off x="3238500" y="2212508"/>
            <a:ext cx="474896" cy="225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4" idx="5"/>
            <a:endCxn id="5" idx="1"/>
          </p:cNvCxnSpPr>
          <p:nvPr/>
        </p:nvCxnSpPr>
        <p:spPr>
          <a:xfrm>
            <a:off x="3982804" y="2212508"/>
            <a:ext cx="322366" cy="27573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9" idx="2"/>
            <a:endCxn id="8" idx="6"/>
          </p:cNvCxnSpPr>
          <p:nvPr/>
        </p:nvCxnSpPr>
        <p:spPr>
          <a:xfrm flipH="1">
            <a:off x="2286000" y="2628900"/>
            <a:ext cx="762000" cy="21637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9" idx="6"/>
            <a:endCxn id="5" idx="2"/>
          </p:cNvCxnSpPr>
          <p:nvPr/>
        </p:nvCxnSpPr>
        <p:spPr>
          <a:xfrm flipV="1">
            <a:off x="3429000" y="2622947"/>
            <a:ext cx="820374" cy="5953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761999" y="3009900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2</a:t>
            </a:r>
            <a:endParaRPr lang="en-US" sz="1600" i="1" dirty="0"/>
          </a:p>
        </p:txBody>
      </p:sp>
      <p:cxnSp>
        <p:nvCxnSpPr>
          <p:cNvPr id="49" name="Straight Connector 48"/>
          <p:cNvCxnSpPr>
            <a:stCxn id="16" idx="1"/>
            <a:endCxn id="8" idx="4"/>
          </p:cNvCxnSpPr>
          <p:nvPr/>
        </p:nvCxnSpPr>
        <p:spPr>
          <a:xfrm flipV="1">
            <a:off x="2095500" y="2841037"/>
            <a:ext cx="0" cy="22465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5" idx="3"/>
            <a:endCxn id="6" idx="7"/>
          </p:cNvCxnSpPr>
          <p:nvPr/>
        </p:nvCxnSpPr>
        <p:spPr>
          <a:xfrm flipH="1">
            <a:off x="4117508" y="2757651"/>
            <a:ext cx="187662" cy="30804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2364908" y="2763604"/>
            <a:ext cx="738888" cy="302092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6" idx="3"/>
            <a:endCxn id="20" idx="0"/>
          </p:cNvCxnSpPr>
          <p:nvPr/>
        </p:nvCxnSpPr>
        <p:spPr>
          <a:xfrm flipH="1">
            <a:off x="1663034" y="3335104"/>
            <a:ext cx="432466" cy="49394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16" idx="4"/>
            <a:endCxn id="21" idx="0"/>
          </p:cNvCxnSpPr>
          <p:nvPr/>
        </p:nvCxnSpPr>
        <p:spPr>
          <a:xfrm>
            <a:off x="2230204" y="3390900"/>
            <a:ext cx="190500" cy="43815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5"/>
            <a:endCxn id="17" idx="1"/>
          </p:cNvCxnSpPr>
          <p:nvPr/>
        </p:nvCxnSpPr>
        <p:spPr>
          <a:xfrm>
            <a:off x="2364908" y="3335104"/>
            <a:ext cx="604184" cy="54974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6" idx="4"/>
            <a:endCxn id="10" idx="0"/>
          </p:cNvCxnSpPr>
          <p:nvPr/>
        </p:nvCxnSpPr>
        <p:spPr>
          <a:xfrm flipH="1">
            <a:off x="3927008" y="3390900"/>
            <a:ext cx="55796" cy="42680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6" idx="5"/>
            <a:endCxn id="7" idx="0"/>
          </p:cNvCxnSpPr>
          <p:nvPr/>
        </p:nvCxnSpPr>
        <p:spPr>
          <a:xfrm>
            <a:off x="4117508" y="3335104"/>
            <a:ext cx="436666" cy="48260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20" idx="6"/>
            <a:endCxn id="21" idx="2"/>
          </p:cNvCxnSpPr>
          <p:nvPr/>
        </p:nvCxnSpPr>
        <p:spPr>
          <a:xfrm>
            <a:off x="1853534" y="4019550"/>
            <a:ext cx="376670" cy="0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7" idx="6"/>
            <a:endCxn id="10" idx="2"/>
          </p:cNvCxnSpPr>
          <p:nvPr/>
        </p:nvCxnSpPr>
        <p:spPr>
          <a:xfrm flipV="1">
            <a:off x="3294296" y="4008205"/>
            <a:ext cx="442212" cy="11345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7" idx="2"/>
            <a:endCxn id="10" idx="6"/>
          </p:cNvCxnSpPr>
          <p:nvPr/>
        </p:nvCxnSpPr>
        <p:spPr>
          <a:xfrm flipH="1">
            <a:off x="4117508" y="4008205"/>
            <a:ext cx="246166" cy="0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404881" y="3771900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3</a:t>
            </a:r>
            <a:endParaRPr lang="en-US" sz="1600" i="1" dirty="0"/>
          </a:p>
        </p:txBody>
      </p:sp>
      <p:sp>
        <p:nvSpPr>
          <p:cNvPr id="75" name="Oval 74"/>
          <p:cNvSpPr/>
          <p:nvPr/>
        </p:nvSpPr>
        <p:spPr>
          <a:xfrm>
            <a:off x="4876800" y="4570686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76" name="Oval 75"/>
          <p:cNvSpPr/>
          <p:nvPr/>
        </p:nvSpPr>
        <p:spPr>
          <a:xfrm>
            <a:off x="3013419" y="4570686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77" name="Oval 76"/>
          <p:cNvSpPr/>
          <p:nvPr/>
        </p:nvSpPr>
        <p:spPr>
          <a:xfrm>
            <a:off x="3892956" y="4575804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cxnSp>
        <p:nvCxnSpPr>
          <p:cNvPr id="78" name="Straight Connector 77"/>
          <p:cNvCxnSpPr>
            <a:stCxn id="76" idx="7"/>
          </p:cNvCxnSpPr>
          <p:nvPr/>
        </p:nvCxnSpPr>
        <p:spPr>
          <a:xfrm flipV="1">
            <a:off x="3338623" y="4142909"/>
            <a:ext cx="453681" cy="48357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77" idx="0"/>
          </p:cNvCxnSpPr>
          <p:nvPr/>
        </p:nvCxnSpPr>
        <p:spPr>
          <a:xfrm flipH="1" flipV="1">
            <a:off x="3927008" y="4198705"/>
            <a:ext cx="156448" cy="37709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75" idx="1"/>
          </p:cNvCxnSpPr>
          <p:nvPr/>
        </p:nvCxnSpPr>
        <p:spPr>
          <a:xfrm flipH="1" flipV="1">
            <a:off x="4688878" y="4142909"/>
            <a:ext cx="243718" cy="48357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endCxn id="76" idx="0"/>
          </p:cNvCxnSpPr>
          <p:nvPr/>
        </p:nvCxnSpPr>
        <p:spPr>
          <a:xfrm>
            <a:off x="3103796" y="4210050"/>
            <a:ext cx="100123" cy="360636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endCxn id="76" idx="1"/>
          </p:cNvCxnSpPr>
          <p:nvPr/>
        </p:nvCxnSpPr>
        <p:spPr>
          <a:xfrm>
            <a:off x="2555408" y="4154254"/>
            <a:ext cx="513807" cy="472228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1750183" y="4601183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4</a:t>
            </a:r>
            <a:endParaRPr lang="en-US" sz="1600" i="1" dirty="0"/>
          </a:p>
        </p:txBody>
      </p:sp>
      <p:cxnSp>
        <p:nvCxnSpPr>
          <p:cNvPr id="87" name="Straight Connector 86"/>
          <p:cNvCxnSpPr>
            <a:stCxn id="77" idx="6"/>
            <a:endCxn id="75" idx="2"/>
          </p:cNvCxnSpPr>
          <p:nvPr/>
        </p:nvCxnSpPr>
        <p:spPr>
          <a:xfrm flipV="1">
            <a:off x="4273956" y="4761186"/>
            <a:ext cx="602844" cy="5118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4338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8.69565E-7 L -0.42448 0.1776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233" y="888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8.69565E-7 L -0.45 0.17761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500" y="8881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2766E-6 L -0.34167 0.3163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083" y="1581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11" grpId="0" animBg="1"/>
      <p:bldP spid="11" grpId="1" animBg="1"/>
      <p:bldP spid="18" grpId="0" animBg="1"/>
      <p:bldP spid="18" grpId="1" animBg="1"/>
      <p:bldP spid="19" grpId="0" animBg="1"/>
      <p:bldP spid="19" grpId="1" animBg="1"/>
      <p:bldP spid="75" grpId="0" animBg="1"/>
      <p:bldP spid="76" grpId="0" animBg="1"/>
      <p:bldP spid="77" grpId="0" animBg="1"/>
      <p:bldP spid="8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Notation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429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above directed graphs have vertices and edges of</a:t>
            </a:r>
          </a:p>
          <a:p>
            <a:pPr lvl="1"/>
            <a:r>
              <a:rPr lang="en-US" dirty="0"/>
              <a:t>V(G1) = {1, 2, 3, 4, 5} </a:t>
            </a:r>
            <a:endParaRPr lang="en-US" dirty="0" smtClean="0"/>
          </a:p>
          <a:p>
            <a:pPr lvl="1"/>
            <a:r>
              <a:rPr lang="en-US" dirty="0" smtClean="0"/>
              <a:t>E(G1</a:t>
            </a:r>
            <a:r>
              <a:rPr lang="en-US" dirty="0"/>
              <a:t>) = {(1, 2), (1, 4), (2, 5), (3, 1), (3, 4), (4, 5)}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V(G2</a:t>
            </a:r>
            <a:r>
              <a:rPr lang="en-US" dirty="0"/>
              <a:t>) = {0, 1, 2, 3, 4} </a:t>
            </a:r>
            <a:endParaRPr lang="en-US" dirty="0" smtClean="0"/>
          </a:p>
          <a:p>
            <a:pPr lvl="1"/>
            <a:r>
              <a:rPr lang="en-US" dirty="0" smtClean="0"/>
              <a:t>E(G2</a:t>
            </a:r>
            <a:r>
              <a:rPr lang="en-US" dirty="0"/>
              <a:t>) = {(0, 1), (0, 3), (1, 2), (1, 4), (2, 1), (2, 4), (4, 3)}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V(G3</a:t>
            </a:r>
            <a:r>
              <a:rPr lang="en-US" dirty="0"/>
              <a:t>) = {0, 1, 2, 3, 4, 5, 6, 7, 8, 9, 10} </a:t>
            </a:r>
            <a:endParaRPr lang="en-US" dirty="0" smtClean="0"/>
          </a:p>
          <a:p>
            <a:pPr lvl="1"/>
            <a:r>
              <a:rPr lang="en-US" dirty="0" smtClean="0"/>
              <a:t>E(G3</a:t>
            </a:r>
            <a:r>
              <a:rPr lang="en-US" dirty="0"/>
              <a:t>) = {(0, 1), (0, 5), (1, 2), (1, 3), (1, 5), (2, 4), (4, 3</a:t>
            </a:r>
            <a:r>
              <a:rPr lang="en-US" dirty="0" smtClean="0"/>
              <a:t>), (</a:t>
            </a:r>
            <a:r>
              <a:rPr lang="en-US" dirty="0"/>
              <a:t>5, 6), (6, 8), (7, 3), (7, 8), (8, 10), (9, 4</a:t>
            </a:r>
            <a:r>
              <a:rPr lang="en-US" dirty="0" smtClean="0"/>
              <a:t>), (</a:t>
            </a:r>
            <a:r>
              <a:rPr lang="en-US" dirty="0"/>
              <a:t>9, 7), (9, 10)}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914399"/>
            <a:ext cx="6400800" cy="1911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90600" y="4191000"/>
            <a:ext cx="7350089" cy="954107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The edges of directed graphs are ordered pairs</a:t>
            </a:r>
          </a:p>
          <a:p>
            <a:r>
              <a:rPr lang="en-US" sz="2800" dirty="0" smtClean="0"/>
              <a:t>So (1,2) implies an edge from vertex 1 to vertex 2</a:t>
            </a:r>
            <a:endParaRPr lang="en-US" sz="2800" dirty="0"/>
          </a:p>
        </p:txBody>
      </p:sp>
      <p:sp>
        <p:nvSpPr>
          <p:cNvPr id="6" name="Rounded Rectangle 5"/>
          <p:cNvSpPr/>
          <p:nvPr/>
        </p:nvSpPr>
        <p:spPr>
          <a:xfrm>
            <a:off x="1447798" y="4668053"/>
            <a:ext cx="914401" cy="477054"/>
          </a:xfrm>
          <a:prstGeom prst="roundRect">
            <a:avLst/>
          </a:prstGeom>
          <a:solidFill>
            <a:srgbClr val="FEFEBE">
              <a:alpha val="10000"/>
            </a:srgbClr>
          </a:solidFill>
          <a:ln w="50800">
            <a:solidFill>
              <a:schemeClr val="accent1">
                <a:shade val="50000"/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031542" y="990600"/>
            <a:ext cx="1178257" cy="381000"/>
          </a:xfrm>
          <a:prstGeom prst="roundRect">
            <a:avLst/>
          </a:prstGeom>
          <a:solidFill>
            <a:srgbClr val="FEFEBE">
              <a:alpha val="10000"/>
            </a:srgbClr>
          </a:solidFill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743200" y="914399"/>
            <a:ext cx="1922444" cy="19116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578262" y="914399"/>
            <a:ext cx="2813137" cy="19116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426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63645E-6 L 0.08334 -0.14871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67" y="-74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42" presetClass="path" presetSubtype="0" accel="50000" decel="5000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8334 -0.14871 L -0.03333 -0.53724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33" y="-19426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3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6" grpId="1" animBg="1"/>
      <p:bldP spid="6" grpId="2" animBg="1"/>
      <p:bldP spid="6" grpId="3" animBg="1"/>
      <p:bldP spid="7" grpId="0" animBg="1"/>
      <p:bldP spid="8" grpId="0" animBg="1"/>
      <p:bldP spid="9" grpId="0" animBg="1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/>
        </p:nvSpPr>
        <p:spPr>
          <a:xfrm>
            <a:off x="6763407" y="4099034"/>
            <a:ext cx="1718441" cy="662152"/>
          </a:xfrm>
          <a:custGeom>
            <a:avLst/>
            <a:gdLst>
              <a:gd name="connsiteX0" fmla="*/ 646386 w 1718441"/>
              <a:gd name="connsiteY0" fmla="*/ 173421 h 662152"/>
              <a:gd name="connsiteX1" fmla="*/ 457200 w 1718441"/>
              <a:gd name="connsiteY1" fmla="*/ 31532 h 662152"/>
              <a:gd name="connsiteX2" fmla="*/ 157655 w 1718441"/>
              <a:gd name="connsiteY2" fmla="*/ 47297 h 662152"/>
              <a:gd name="connsiteX3" fmla="*/ 15765 w 1718441"/>
              <a:gd name="connsiteY3" fmla="*/ 220718 h 662152"/>
              <a:gd name="connsiteX4" fmla="*/ 0 w 1718441"/>
              <a:gd name="connsiteY4" fmla="*/ 551794 h 662152"/>
              <a:gd name="connsiteX5" fmla="*/ 299545 w 1718441"/>
              <a:gd name="connsiteY5" fmla="*/ 662152 h 662152"/>
              <a:gd name="connsiteX6" fmla="*/ 599090 w 1718441"/>
              <a:gd name="connsiteY6" fmla="*/ 599090 h 662152"/>
              <a:gd name="connsiteX7" fmla="*/ 630621 w 1718441"/>
              <a:gd name="connsiteY7" fmla="*/ 472966 h 662152"/>
              <a:gd name="connsiteX8" fmla="*/ 1008993 w 1718441"/>
              <a:gd name="connsiteY8" fmla="*/ 457200 h 662152"/>
              <a:gd name="connsiteX9" fmla="*/ 1150883 w 1718441"/>
              <a:gd name="connsiteY9" fmla="*/ 520263 h 662152"/>
              <a:gd name="connsiteX10" fmla="*/ 1340069 w 1718441"/>
              <a:gd name="connsiteY10" fmla="*/ 662152 h 662152"/>
              <a:gd name="connsiteX11" fmla="*/ 1686910 w 1718441"/>
              <a:gd name="connsiteY11" fmla="*/ 599090 h 662152"/>
              <a:gd name="connsiteX12" fmla="*/ 1718441 w 1718441"/>
              <a:gd name="connsiteY12" fmla="*/ 425669 h 662152"/>
              <a:gd name="connsiteX13" fmla="*/ 1655379 w 1718441"/>
              <a:gd name="connsiteY13" fmla="*/ 94594 h 662152"/>
              <a:gd name="connsiteX14" fmla="*/ 1308538 w 1718441"/>
              <a:gd name="connsiteY14" fmla="*/ 0 h 662152"/>
              <a:gd name="connsiteX15" fmla="*/ 1119352 w 1718441"/>
              <a:gd name="connsiteY15" fmla="*/ 141890 h 662152"/>
              <a:gd name="connsiteX16" fmla="*/ 851338 w 1718441"/>
              <a:gd name="connsiteY16" fmla="*/ 283780 h 662152"/>
              <a:gd name="connsiteX17" fmla="*/ 709448 w 1718441"/>
              <a:gd name="connsiteY17" fmla="*/ 283780 h 662152"/>
              <a:gd name="connsiteX18" fmla="*/ 646386 w 1718441"/>
              <a:gd name="connsiteY18" fmla="*/ 173421 h 662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718441" h="662152">
                <a:moveTo>
                  <a:pt x="646386" y="173421"/>
                </a:moveTo>
                <a:lnTo>
                  <a:pt x="457200" y="31532"/>
                </a:lnTo>
                <a:lnTo>
                  <a:pt x="157655" y="47297"/>
                </a:lnTo>
                <a:lnTo>
                  <a:pt x="15765" y="220718"/>
                </a:lnTo>
                <a:lnTo>
                  <a:pt x="0" y="551794"/>
                </a:lnTo>
                <a:lnTo>
                  <a:pt x="299545" y="662152"/>
                </a:lnTo>
                <a:lnTo>
                  <a:pt x="599090" y="599090"/>
                </a:lnTo>
                <a:lnTo>
                  <a:pt x="630621" y="472966"/>
                </a:lnTo>
                <a:lnTo>
                  <a:pt x="1008993" y="457200"/>
                </a:lnTo>
                <a:lnTo>
                  <a:pt x="1150883" y="520263"/>
                </a:lnTo>
                <a:lnTo>
                  <a:pt x="1340069" y="662152"/>
                </a:lnTo>
                <a:lnTo>
                  <a:pt x="1686910" y="599090"/>
                </a:lnTo>
                <a:lnTo>
                  <a:pt x="1718441" y="425669"/>
                </a:lnTo>
                <a:lnTo>
                  <a:pt x="1655379" y="94594"/>
                </a:lnTo>
                <a:lnTo>
                  <a:pt x="1308538" y="0"/>
                </a:lnTo>
                <a:lnTo>
                  <a:pt x="1119352" y="141890"/>
                </a:lnTo>
                <a:lnTo>
                  <a:pt x="851338" y="283780"/>
                </a:lnTo>
                <a:lnTo>
                  <a:pt x="709448" y="283780"/>
                </a:lnTo>
                <a:lnTo>
                  <a:pt x="646386" y="173421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BFS: Why the ‘levels’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68580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Rearrange things to see why levels were kept as BFS progressed</a:t>
            </a:r>
            <a:endParaRPr lang="en-US" sz="1400" dirty="0"/>
          </a:p>
        </p:txBody>
      </p:sp>
      <p:sp>
        <p:nvSpPr>
          <p:cNvPr id="4" name="Oval 3"/>
          <p:cNvSpPr/>
          <p:nvPr/>
        </p:nvSpPr>
        <p:spPr>
          <a:xfrm>
            <a:off x="3657600" y="1887304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249374" y="2432447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792304" y="3009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363674" y="3817705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905000" y="2460037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30480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3736508" y="3817705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4876800" y="4570686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2039704" y="3009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2913296" y="382905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3013419" y="4570686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3892956" y="4575804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1472534" y="382905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2230204" y="382905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2493384" y="1783097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0</a:t>
            </a:r>
            <a:endParaRPr lang="en-US" sz="1600" i="1" dirty="0"/>
          </a:p>
        </p:txBody>
      </p:sp>
      <p:sp>
        <p:nvSpPr>
          <p:cNvPr id="55" name="TextBox 54"/>
          <p:cNvSpPr txBox="1"/>
          <p:nvPr/>
        </p:nvSpPr>
        <p:spPr>
          <a:xfrm>
            <a:off x="762000" y="2494196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1</a:t>
            </a:r>
            <a:endParaRPr lang="en-US" sz="1600" i="1" dirty="0"/>
          </a:p>
        </p:txBody>
      </p:sp>
      <p:cxnSp>
        <p:nvCxnSpPr>
          <p:cNvPr id="57" name="Straight Connector 56"/>
          <p:cNvCxnSpPr>
            <a:stCxn id="4" idx="2"/>
            <a:endCxn id="8" idx="7"/>
          </p:cNvCxnSpPr>
          <p:nvPr/>
        </p:nvCxnSpPr>
        <p:spPr>
          <a:xfrm flipH="1">
            <a:off x="2230204" y="2077804"/>
            <a:ext cx="1427396" cy="43802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4" idx="3"/>
            <a:endCxn id="9" idx="0"/>
          </p:cNvCxnSpPr>
          <p:nvPr/>
        </p:nvCxnSpPr>
        <p:spPr>
          <a:xfrm flipH="1">
            <a:off x="3238500" y="2212508"/>
            <a:ext cx="474896" cy="225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4" idx="5"/>
            <a:endCxn id="5" idx="1"/>
          </p:cNvCxnSpPr>
          <p:nvPr/>
        </p:nvCxnSpPr>
        <p:spPr>
          <a:xfrm>
            <a:off x="3982804" y="2212508"/>
            <a:ext cx="322366" cy="27573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9" idx="2"/>
            <a:endCxn id="8" idx="6"/>
          </p:cNvCxnSpPr>
          <p:nvPr/>
        </p:nvCxnSpPr>
        <p:spPr>
          <a:xfrm flipH="1">
            <a:off x="2286000" y="2628900"/>
            <a:ext cx="762000" cy="21637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9" idx="6"/>
            <a:endCxn id="5" idx="2"/>
          </p:cNvCxnSpPr>
          <p:nvPr/>
        </p:nvCxnSpPr>
        <p:spPr>
          <a:xfrm flipV="1">
            <a:off x="3429000" y="2622947"/>
            <a:ext cx="820374" cy="5953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761999" y="3009900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2</a:t>
            </a:r>
            <a:endParaRPr lang="en-US" sz="1600" i="1" dirty="0"/>
          </a:p>
        </p:txBody>
      </p:sp>
      <p:cxnSp>
        <p:nvCxnSpPr>
          <p:cNvPr id="49" name="Straight Connector 48"/>
          <p:cNvCxnSpPr>
            <a:stCxn id="16" idx="1"/>
            <a:endCxn id="8" idx="4"/>
          </p:cNvCxnSpPr>
          <p:nvPr/>
        </p:nvCxnSpPr>
        <p:spPr>
          <a:xfrm flipV="1">
            <a:off x="2095500" y="2841037"/>
            <a:ext cx="0" cy="22465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5" idx="3"/>
            <a:endCxn id="6" idx="7"/>
          </p:cNvCxnSpPr>
          <p:nvPr/>
        </p:nvCxnSpPr>
        <p:spPr>
          <a:xfrm flipH="1">
            <a:off x="4117508" y="2757651"/>
            <a:ext cx="187662" cy="30804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2364908" y="2763604"/>
            <a:ext cx="738888" cy="302092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6" idx="3"/>
            <a:endCxn id="20" idx="0"/>
          </p:cNvCxnSpPr>
          <p:nvPr/>
        </p:nvCxnSpPr>
        <p:spPr>
          <a:xfrm flipH="1">
            <a:off x="1663034" y="3335104"/>
            <a:ext cx="432466" cy="49394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16" idx="4"/>
            <a:endCxn id="21" idx="0"/>
          </p:cNvCxnSpPr>
          <p:nvPr/>
        </p:nvCxnSpPr>
        <p:spPr>
          <a:xfrm>
            <a:off x="2230204" y="3390900"/>
            <a:ext cx="190500" cy="43815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5"/>
            <a:endCxn id="17" idx="1"/>
          </p:cNvCxnSpPr>
          <p:nvPr/>
        </p:nvCxnSpPr>
        <p:spPr>
          <a:xfrm>
            <a:off x="2364908" y="3335104"/>
            <a:ext cx="604184" cy="54974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6" idx="4"/>
            <a:endCxn id="10" idx="0"/>
          </p:cNvCxnSpPr>
          <p:nvPr/>
        </p:nvCxnSpPr>
        <p:spPr>
          <a:xfrm flipH="1">
            <a:off x="3927008" y="3390900"/>
            <a:ext cx="55796" cy="42680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6" idx="5"/>
            <a:endCxn id="7" idx="0"/>
          </p:cNvCxnSpPr>
          <p:nvPr/>
        </p:nvCxnSpPr>
        <p:spPr>
          <a:xfrm>
            <a:off x="4117508" y="3335104"/>
            <a:ext cx="436666" cy="48260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20" idx="6"/>
            <a:endCxn id="21" idx="2"/>
          </p:cNvCxnSpPr>
          <p:nvPr/>
        </p:nvCxnSpPr>
        <p:spPr>
          <a:xfrm>
            <a:off x="1853534" y="4019550"/>
            <a:ext cx="376670" cy="0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9" idx="6"/>
            <a:endCxn id="11" idx="2"/>
          </p:cNvCxnSpPr>
          <p:nvPr/>
        </p:nvCxnSpPr>
        <p:spPr>
          <a:xfrm flipV="1">
            <a:off x="4273956" y="4761186"/>
            <a:ext cx="602844" cy="5118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7" idx="2"/>
            <a:endCxn id="10" idx="6"/>
          </p:cNvCxnSpPr>
          <p:nvPr/>
        </p:nvCxnSpPr>
        <p:spPr>
          <a:xfrm flipH="1">
            <a:off x="4117508" y="4008205"/>
            <a:ext cx="246166" cy="0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404881" y="3771900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3</a:t>
            </a:r>
            <a:endParaRPr lang="en-US" sz="1600" i="1" dirty="0"/>
          </a:p>
        </p:txBody>
      </p:sp>
      <p:cxnSp>
        <p:nvCxnSpPr>
          <p:cNvPr id="47" name="Straight Connector 46"/>
          <p:cNvCxnSpPr>
            <a:stCxn id="18" idx="7"/>
            <a:endCxn id="10" idx="3"/>
          </p:cNvCxnSpPr>
          <p:nvPr/>
        </p:nvCxnSpPr>
        <p:spPr>
          <a:xfrm flipV="1">
            <a:off x="3338623" y="4142909"/>
            <a:ext cx="453681" cy="48357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19" idx="0"/>
            <a:endCxn id="10" idx="4"/>
          </p:cNvCxnSpPr>
          <p:nvPr/>
        </p:nvCxnSpPr>
        <p:spPr>
          <a:xfrm flipH="1" flipV="1">
            <a:off x="3927008" y="4198705"/>
            <a:ext cx="156448" cy="37709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1" idx="1"/>
            <a:endCxn id="7" idx="5"/>
          </p:cNvCxnSpPr>
          <p:nvPr/>
        </p:nvCxnSpPr>
        <p:spPr>
          <a:xfrm flipH="1" flipV="1">
            <a:off x="4688878" y="4142909"/>
            <a:ext cx="243718" cy="48357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7" idx="4"/>
            <a:endCxn id="18" idx="0"/>
          </p:cNvCxnSpPr>
          <p:nvPr/>
        </p:nvCxnSpPr>
        <p:spPr>
          <a:xfrm>
            <a:off x="3103796" y="4210050"/>
            <a:ext cx="100123" cy="360636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1" idx="5"/>
            <a:endCxn id="18" idx="1"/>
          </p:cNvCxnSpPr>
          <p:nvPr/>
        </p:nvCxnSpPr>
        <p:spPr>
          <a:xfrm>
            <a:off x="2555408" y="4154254"/>
            <a:ext cx="513807" cy="472228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1750183" y="4601183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4</a:t>
            </a:r>
            <a:endParaRPr lang="en-US" sz="1600" i="1" dirty="0"/>
          </a:p>
        </p:txBody>
      </p:sp>
      <p:cxnSp>
        <p:nvCxnSpPr>
          <p:cNvPr id="66" name="Straight Connector 65"/>
          <p:cNvCxnSpPr>
            <a:stCxn id="17" idx="6"/>
            <a:endCxn id="10" idx="2"/>
          </p:cNvCxnSpPr>
          <p:nvPr/>
        </p:nvCxnSpPr>
        <p:spPr>
          <a:xfrm flipV="1">
            <a:off x="3294296" y="4008205"/>
            <a:ext cx="442212" cy="11345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Oval 74"/>
          <p:cNvSpPr/>
          <p:nvPr/>
        </p:nvSpPr>
        <p:spPr>
          <a:xfrm>
            <a:off x="3119162" y="52578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76" name="Oval 75"/>
          <p:cNvSpPr/>
          <p:nvPr/>
        </p:nvSpPr>
        <p:spPr>
          <a:xfrm>
            <a:off x="4020839" y="52578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77" name="Straight Connector 76"/>
          <p:cNvCxnSpPr>
            <a:endCxn id="75" idx="0"/>
          </p:cNvCxnSpPr>
          <p:nvPr/>
        </p:nvCxnSpPr>
        <p:spPr>
          <a:xfrm>
            <a:off x="3203919" y="4951686"/>
            <a:ext cx="105743" cy="30611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76" idx="0"/>
          </p:cNvCxnSpPr>
          <p:nvPr/>
        </p:nvCxnSpPr>
        <p:spPr>
          <a:xfrm flipH="1" flipV="1">
            <a:off x="4083456" y="4956804"/>
            <a:ext cx="127883" cy="30099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75" idx="6"/>
            <a:endCxn id="76" idx="2"/>
          </p:cNvCxnSpPr>
          <p:nvPr/>
        </p:nvCxnSpPr>
        <p:spPr>
          <a:xfrm>
            <a:off x="3500162" y="5448300"/>
            <a:ext cx="520677" cy="0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2039704" y="5257800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5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4225428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2951E-6 L -0.41615 0.1498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16" y="749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2951E-6 L -0.43334 0.1498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667" y="749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2" grpId="0" animBg="1"/>
      <p:bldP spid="22" grpId="1" animBg="1"/>
      <p:bldP spid="23" grpId="0" animBg="1"/>
      <p:bldP spid="23" grpId="1" animBg="1"/>
      <p:bldP spid="75" grpId="0" animBg="1"/>
      <p:bldP spid="76" grpId="0" animBg="1"/>
      <p:bldP spid="80" grpId="0" animBg="1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BFS: Why the ‘levels’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68580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Rearrange things to see why levels were kept as BFS progressed</a:t>
            </a:r>
            <a:endParaRPr lang="en-US" sz="1400" dirty="0"/>
          </a:p>
        </p:txBody>
      </p:sp>
      <p:sp>
        <p:nvSpPr>
          <p:cNvPr id="4" name="Oval 3"/>
          <p:cNvSpPr/>
          <p:nvPr/>
        </p:nvSpPr>
        <p:spPr>
          <a:xfrm>
            <a:off x="3657600" y="1887304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249374" y="2432447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792304" y="3009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363674" y="3817705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905000" y="2460037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30480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3736508" y="3817705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4876800" y="4570686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2039704" y="3009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2913296" y="382905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3013419" y="4570686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3892956" y="4575804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1472534" y="382905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2230204" y="382905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3119162" y="52578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4020839" y="52578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2493384" y="1783097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0</a:t>
            </a:r>
            <a:endParaRPr lang="en-US" sz="1600" i="1" dirty="0"/>
          </a:p>
        </p:txBody>
      </p:sp>
      <p:sp>
        <p:nvSpPr>
          <p:cNvPr id="55" name="TextBox 54"/>
          <p:cNvSpPr txBox="1"/>
          <p:nvPr/>
        </p:nvSpPr>
        <p:spPr>
          <a:xfrm>
            <a:off x="762000" y="2494196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1</a:t>
            </a:r>
            <a:endParaRPr lang="en-US" sz="1600" i="1" dirty="0"/>
          </a:p>
        </p:txBody>
      </p:sp>
      <p:cxnSp>
        <p:nvCxnSpPr>
          <p:cNvPr id="57" name="Straight Connector 56"/>
          <p:cNvCxnSpPr>
            <a:stCxn id="4" idx="2"/>
            <a:endCxn id="8" idx="7"/>
          </p:cNvCxnSpPr>
          <p:nvPr/>
        </p:nvCxnSpPr>
        <p:spPr>
          <a:xfrm flipH="1">
            <a:off x="2230204" y="2077804"/>
            <a:ext cx="1427396" cy="43802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4" idx="3"/>
            <a:endCxn id="9" idx="0"/>
          </p:cNvCxnSpPr>
          <p:nvPr/>
        </p:nvCxnSpPr>
        <p:spPr>
          <a:xfrm flipH="1">
            <a:off x="3238500" y="2212508"/>
            <a:ext cx="474896" cy="225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4" idx="5"/>
            <a:endCxn id="5" idx="1"/>
          </p:cNvCxnSpPr>
          <p:nvPr/>
        </p:nvCxnSpPr>
        <p:spPr>
          <a:xfrm>
            <a:off x="3982804" y="2212508"/>
            <a:ext cx="322366" cy="27573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9" idx="2"/>
            <a:endCxn id="8" idx="6"/>
          </p:cNvCxnSpPr>
          <p:nvPr/>
        </p:nvCxnSpPr>
        <p:spPr>
          <a:xfrm flipH="1">
            <a:off x="2286000" y="2628900"/>
            <a:ext cx="762000" cy="21637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9" idx="6"/>
            <a:endCxn id="5" idx="2"/>
          </p:cNvCxnSpPr>
          <p:nvPr/>
        </p:nvCxnSpPr>
        <p:spPr>
          <a:xfrm flipV="1">
            <a:off x="3429000" y="2622947"/>
            <a:ext cx="820374" cy="5953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761999" y="3009900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2</a:t>
            </a:r>
            <a:endParaRPr lang="en-US" sz="1600" i="1" dirty="0"/>
          </a:p>
        </p:txBody>
      </p:sp>
      <p:cxnSp>
        <p:nvCxnSpPr>
          <p:cNvPr id="49" name="Straight Connector 48"/>
          <p:cNvCxnSpPr>
            <a:stCxn id="16" idx="1"/>
            <a:endCxn id="8" idx="4"/>
          </p:cNvCxnSpPr>
          <p:nvPr/>
        </p:nvCxnSpPr>
        <p:spPr>
          <a:xfrm flipV="1">
            <a:off x="2095500" y="2841037"/>
            <a:ext cx="0" cy="22465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5" idx="3"/>
            <a:endCxn id="6" idx="7"/>
          </p:cNvCxnSpPr>
          <p:nvPr/>
        </p:nvCxnSpPr>
        <p:spPr>
          <a:xfrm flipH="1">
            <a:off x="4117508" y="2757651"/>
            <a:ext cx="187662" cy="30804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2364908" y="2763604"/>
            <a:ext cx="738888" cy="302092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6" idx="3"/>
            <a:endCxn id="20" idx="0"/>
          </p:cNvCxnSpPr>
          <p:nvPr/>
        </p:nvCxnSpPr>
        <p:spPr>
          <a:xfrm flipH="1">
            <a:off x="1663034" y="3335104"/>
            <a:ext cx="432466" cy="49394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16" idx="4"/>
            <a:endCxn id="21" idx="0"/>
          </p:cNvCxnSpPr>
          <p:nvPr/>
        </p:nvCxnSpPr>
        <p:spPr>
          <a:xfrm>
            <a:off x="2230204" y="3390900"/>
            <a:ext cx="190500" cy="43815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5"/>
            <a:endCxn id="17" idx="1"/>
          </p:cNvCxnSpPr>
          <p:nvPr/>
        </p:nvCxnSpPr>
        <p:spPr>
          <a:xfrm>
            <a:off x="2364908" y="3335104"/>
            <a:ext cx="604184" cy="54974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6" idx="4"/>
            <a:endCxn id="10" idx="0"/>
          </p:cNvCxnSpPr>
          <p:nvPr/>
        </p:nvCxnSpPr>
        <p:spPr>
          <a:xfrm flipH="1">
            <a:off x="3927008" y="3390900"/>
            <a:ext cx="55796" cy="42680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6" idx="5"/>
            <a:endCxn id="7" idx="0"/>
          </p:cNvCxnSpPr>
          <p:nvPr/>
        </p:nvCxnSpPr>
        <p:spPr>
          <a:xfrm>
            <a:off x="4117508" y="3335104"/>
            <a:ext cx="436666" cy="48260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20" idx="6"/>
            <a:endCxn id="21" idx="2"/>
          </p:cNvCxnSpPr>
          <p:nvPr/>
        </p:nvCxnSpPr>
        <p:spPr>
          <a:xfrm>
            <a:off x="1853534" y="4019550"/>
            <a:ext cx="376670" cy="0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7" idx="6"/>
            <a:endCxn id="10" idx="2"/>
          </p:cNvCxnSpPr>
          <p:nvPr/>
        </p:nvCxnSpPr>
        <p:spPr>
          <a:xfrm flipV="1">
            <a:off x="3294296" y="4008205"/>
            <a:ext cx="442212" cy="11345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7" idx="2"/>
            <a:endCxn id="10" idx="6"/>
          </p:cNvCxnSpPr>
          <p:nvPr/>
        </p:nvCxnSpPr>
        <p:spPr>
          <a:xfrm flipH="1">
            <a:off x="4117508" y="4008205"/>
            <a:ext cx="246166" cy="0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404881" y="3771900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3</a:t>
            </a:r>
            <a:endParaRPr lang="en-US" sz="1600" i="1" dirty="0"/>
          </a:p>
        </p:txBody>
      </p:sp>
      <p:cxnSp>
        <p:nvCxnSpPr>
          <p:cNvPr id="47" name="Straight Connector 46"/>
          <p:cNvCxnSpPr>
            <a:stCxn id="18" idx="7"/>
            <a:endCxn id="10" idx="3"/>
          </p:cNvCxnSpPr>
          <p:nvPr/>
        </p:nvCxnSpPr>
        <p:spPr>
          <a:xfrm flipV="1">
            <a:off x="3338623" y="4142909"/>
            <a:ext cx="453681" cy="48357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19" idx="0"/>
            <a:endCxn id="10" idx="4"/>
          </p:cNvCxnSpPr>
          <p:nvPr/>
        </p:nvCxnSpPr>
        <p:spPr>
          <a:xfrm flipH="1" flipV="1">
            <a:off x="3927008" y="4198705"/>
            <a:ext cx="156448" cy="37709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1" idx="1"/>
            <a:endCxn id="7" idx="5"/>
          </p:cNvCxnSpPr>
          <p:nvPr/>
        </p:nvCxnSpPr>
        <p:spPr>
          <a:xfrm flipH="1" flipV="1">
            <a:off x="4688878" y="4142909"/>
            <a:ext cx="243718" cy="48357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7" idx="4"/>
            <a:endCxn id="18" idx="0"/>
          </p:cNvCxnSpPr>
          <p:nvPr/>
        </p:nvCxnSpPr>
        <p:spPr>
          <a:xfrm>
            <a:off x="3103796" y="4210050"/>
            <a:ext cx="100123" cy="360636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1" idx="5"/>
            <a:endCxn id="18" idx="1"/>
          </p:cNvCxnSpPr>
          <p:nvPr/>
        </p:nvCxnSpPr>
        <p:spPr>
          <a:xfrm>
            <a:off x="2555408" y="4154254"/>
            <a:ext cx="513807" cy="472228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1750183" y="4601183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4</a:t>
            </a:r>
            <a:endParaRPr lang="en-US" sz="1600" i="1" dirty="0"/>
          </a:p>
        </p:txBody>
      </p:sp>
      <p:cxnSp>
        <p:nvCxnSpPr>
          <p:cNvPr id="66" name="Straight Connector 65"/>
          <p:cNvCxnSpPr>
            <a:stCxn id="19" idx="6"/>
            <a:endCxn id="11" idx="2"/>
          </p:cNvCxnSpPr>
          <p:nvPr/>
        </p:nvCxnSpPr>
        <p:spPr>
          <a:xfrm flipV="1">
            <a:off x="4273956" y="4761186"/>
            <a:ext cx="602844" cy="5118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18" idx="4"/>
            <a:endCxn id="22" idx="0"/>
          </p:cNvCxnSpPr>
          <p:nvPr/>
        </p:nvCxnSpPr>
        <p:spPr>
          <a:xfrm>
            <a:off x="3203919" y="4951686"/>
            <a:ext cx="105743" cy="30611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23" idx="0"/>
            <a:endCxn id="19" idx="4"/>
          </p:cNvCxnSpPr>
          <p:nvPr/>
        </p:nvCxnSpPr>
        <p:spPr>
          <a:xfrm flipH="1" flipV="1">
            <a:off x="4083456" y="4956804"/>
            <a:ext cx="127883" cy="30099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22" idx="6"/>
            <a:endCxn id="23" idx="2"/>
          </p:cNvCxnSpPr>
          <p:nvPr/>
        </p:nvCxnSpPr>
        <p:spPr>
          <a:xfrm>
            <a:off x="3500162" y="5448300"/>
            <a:ext cx="520677" cy="0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2039704" y="5257800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5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28756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BFS: Why the ‘levels’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68580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Rearrange things to see why levels were kept as BFS progressed</a:t>
            </a:r>
            <a:endParaRPr lang="en-US" sz="1400" dirty="0"/>
          </a:p>
        </p:txBody>
      </p:sp>
      <p:sp>
        <p:nvSpPr>
          <p:cNvPr id="4" name="Oval 3"/>
          <p:cNvSpPr/>
          <p:nvPr/>
        </p:nvSpPr>
        <p:spPr>
          <a:xfrm>
            <a:off x="3657600" y="1887304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249374" y="2432447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792304" y="3009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363674" y="3817705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905000" y="2460037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30480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3736508" y="3817705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4876800" y="4570686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2039704" y="3009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2913296" y="382905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3013419" y="4570686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3892956" y="4575804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1472534" y="382905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2230204" y="382905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3119162" y="52578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4020839" y="52578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2493384" y="1783097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0</a:t>
            </a:r>
            <a:endParaRPr lang="en-US" sz="1600" i="1" dirty="0"/>
          </a:p>
        </p:txBody>
      </p:sp>
      <p:sp>
        <p:nvSpPr>
          <p:cNvPr id="55" name="TextBox 54"/>
          <p:cNvSpPr txBox="1"/>
          <p:nvPr/>
        </p:nvSpPr>
        <p:spPr>
          <a:xfrm>
            <a:off x="762000" y="2494196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1</a:t>
            </a:r>
            <a:endParaRPr lang="en-US" sz="1600" i="1" dirty="0"/>
          </a:p>
        </p:txBody>
      </p:sp>
      <p:cxnSp>
        <p:nvCxnSpPr>
          <p:cNvPr id="57" name="Straight Connector 56"/>
          <p:cNvCxnSpPr>
            <a:stCxn id="4" idx="2"/>
            <a:endCxn id="8" idx="7"/>
          </p:cNvCxnSpPr>
          <p:nvPr/>
        </p:nvCxnSpPr>
        <p:spPr>
          <a:xfrm flipH="1">
            <a:off x="2230204" y="2077804"/>
            <a:ext cx="1427396" cy="43802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4" idx="3"/>
            <a:endCxn id="9" idx="0"/>
          </p:cNvCxnSpPr>
          <p:nvPr/>
        </p:nvCxnSpPr>
        <p:spPr>
          <a:xfrm flipH="1">
            <a:off x="3238500" y="2212508"/>
            <a:ext cx="474896" cy="225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4" idx="5"/>
            <a:endCxn id="5" idx="1"/>
          </p:cNvCxnSpPr>
          <p:nvPr/>
        </p:nvCxnSpPr>
        <p:spPr>
          <a:xfrm>
            <a:off x="3982804" y="2212508"/>
            <a:ext cx="322366" cy="27573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9" idx="2"/>
            <a:endCxn id="8" idx="6"/>
          </p:cNvCxnSpPr>
          <p:nvPr/>
        </p:nvCxnSpPr>
        <p:spPr>
          <a:xfrm flipH="1">
            <a:off x="2286000" y="2628900"/>
            <a:ext cx="762000" cy="21637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9" idx="6"/>
            <a:endCxn id="5" idx="2"/>
          </p:cNvCxnSpPr>
          <p:nvPr/>
        </p:nvCxnSpPr>
        <p:spPr>
          <a:xfrm flipV="1">
            <a:off x="3429000" y="2622947"/>
            <a:ext cx="820374" cy="5953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761999" y="3009900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2</a:t>
            </a:r>
            <a:endParaRPr lang="en-US" sz="1600" i="1" dirty="0"/>
          </a:p>
        </p:txBody>
      </p:sp>
      <p:cxnSp>
        <p:nvCxnSpPr>
          <p:cNvPr id="49" name="Straight Connector 48"/>
          <p:cNvCxnSpPr>
            <a:stCxn id="16" idx="1"/>
            <a:endCxn id="8" idx="4"/>
          </p:cNvCxnSpPr>
          <p:nvPr/>
        </p:nvCxnSpPr>
        <p:spPr>
          <a:xfrm flipV="1">
            <a:off x="2095500" y="2841037"/>
            <a:ext cx="0" cy="22465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5" idx="3"/>
            <a:endCxn id="6" idx="7"/>
          </p:cNvCxnSpPr>
          <p:nvPr/>
        </p:nvCxnSpPr>
        <p:spPr>
          <a:xfrm flipH="1">
            <a:off x="4117508" y="2757651"/>
            <a:ext cx="187662" cy="30804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2364908" y="2763604"/>
            <a:ext cx="738888" cy="302092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6" idx="3"/>
            <a:endCxn id="20" idx="0"/>
          </p:cNvCxnSpPr>
          <p:nvPr/>
        </p:nvCxnSpPr>
        <p:spPr>
          <a:xfrm flipH="1">
            <a:off x="1663034" y="3335104"/>
            <a:ext cx="432466" cy="49394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16" idx="4"/>
            <a:endCxn id="21" idx="0"/>
          </p:cNvCxnSpPr>
          <p:nvPr/>
        </p:nvCxnSpPr>
        <p:spPr>
          <a:xfrm>
            <a:off x="2230204" y="3390900"/>
            <a:ext cx="190500" cy="43815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5"/>
            <a:endCxn id="17" idx="1"/>
          </p:cNvCxnSpPr>
          <p:nvPr/>
        </p:nvCxnSpPr>
        <p:spPr>
          <a:xfrm>
            <a:off x="2364908" y="3335104"/>
            <a:ext cx="604184" cy="54974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6" idx="4"/>
            <a:endCxn id="10" idx="0"/>
          </p:cNvCxnSpPr>
          <p:nvPr/>
        </p:nvCxnSpPr>
        <p:spPr>
          <a:xfrm flipH="1">
            <a:off x="3927008" y="3390900"/>
            <a:ext cx="55796" cy="42680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6" idx="5"/>
            <a:endCxn id="7" idx="0"/>
          </p:cNvCxnSpPr>
          <p:nvPr/>
        </p:nvCxnSpPr>
        <p:spPr>
          <a:xfrm>
            <a:off x="4117508" y="3335104"/>
            <a:ext cx="436666" cy="48260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20" idx="6"/>
            <a:endCxn id="21" idx="2"/>
          </p:cNvCxnSpPr>
          <p:nvPr/>
        </p:nvCxnSpPr>
        <p:spPr>
          <a:xfrm>
            <a:off x="1853534" y="4019550"/>
            <a:ext cx="376670" cy="0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7" idx="6"/>
            <a:endCxn id="10" idx="2"/>
          </p:cNvCxnSpPr>
          <p:nvPr/>
        </p:nvCxnSpPr>
        <p:spPr>
          <a:xfrm flipV="1">
            <a:off x="3294296" y="4008205"/>
            <a:ext cx="442212" cy="11345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7" idx="2"/>
            <a:endCxn id="10" idx="6"/>
          </p:cNvCxnSpPr>
          <p:nvPr/>
        </p:nvCxnSpPr>
        <p:spPr>
          <a:xfrm flipH="1">
            <a:off x="4117508" y="4008205"/>
            <a:ext cx="246166" cy="0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404881" y="3771900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3</a:t>
            </a:r>
            <a:endParaRPr lang="en-US" sz="1600" i="1" dirty="0"/>
          </a:p>
        </p:txBody>
      </p:sp>
      <p:cxnSp>
        <p:nvCxnSpPr>
          <p:cNvPr id="47" name="Straight Connector 46"/>
          <p:cNvCxnSpPr>
            <a:stCxn id="18" idx="7"/>
            <a:endCxn id="10" idx="3"/>
          </p:cNvCxnSpPr>
          <p:nvPr/>
        </p:nvCxnSpPr>
        <p:spPr>
          <a:xfrm flipV="1">
            <a:off x="3338623" y="4142909"/>
            <a:ext cx="453681" cy="48357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19" idx="0"/>
            <a:endCxn id="10" idx="4"/>
          </p:cNvCxnSpPr>
          <p:nvPr/>
        </p:nvCxnSpPr>
        <p:spPr>
          <a:xfrm flipH="1" flipV="1">
            <a:off x="3927008" y="4198705"/>
            <a:ext cx="156448" cy="37709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1" idx="1"/>
            <a:endCxn id="7" idx="5"/>
          </p:cNvCxnSpPr>
          <p:nvPr/>
        </p:nvCxnSpPr>
        <p:spPr>
          <a:xfrm flipH="1" flipV="1">
            <a:off x="4688878" y="4142909"/>
            <a:ext cx="243718" cy="48357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7" idx="4"/>
            <a:endCxn id="18" idx="0"/>
          </p:cNvCxnSpPr>
          <p:nvPr/>
        </p:nvCxnSpPr>
        <p:spPr>
          <a:xfrm>
            <a:off x="3103796" y="4210050"/>
            <a:ext cx="100123" cy="360636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1" idx="5"/>
            <a:endCxn id="18" idx="1"/>
          </p:cNvCxnSpPr>
          <p:nvPr/>
        </p:nvCxnSpPr>
        <p:spPr>
          <a:xfrm>
            <a:off x="2555408" y="4154254"/>
            <a:ext cx="513807" cy="472228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1750183" y="4601183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4</a:t>
            </a:r>
            <a:endParaRPr lang="en-US" sz="1600" i="1" dirty="0"/>
          </a:p>
        </p:txBody>
      </p:sp>
      <p:cxnSp>
        <p:nvCxnSpPr>
          <p:cNvPr id="66" name="Straight Connector 65"/>
          <p:cNvCxnSpPr>
            <a:stCxn id="19" idx="6"/>
            <a:endCxn id="11" idx="2"/>
          </p:cNvCxnSpPr>
          <p:nvPr/>
        </p:nvCxnSpPr>
        <p:spPr>
          <a:xfrm flipV="1">
            <a:off x="4273956" y="4761186"/>
            <a:ext cx="602844" cy="5118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18" idx="4"/>
            <a:endCxn id="22" idx="0"/>
          </p:cNvCxnSpPr>
          <p:nvPr/>
        </p:nvCxnSpPr>
        <p:spPr>
          <a:xfrm>
            <a:off x="3203919" y="4951686"/>
            <a:ext cx="105743" cy="30611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23" idx="0"/>
            <a:endCxn id="19" idx="4"/>
          </p:cNvCxnSpPr>
          <p:nvPr/>
        </p:nvCxnSpPr>
        <p:spPr>
          <a:xfrm flipH="1" flipV="1">
            <a:off x="4083456" y="4956804"/>
            <a:ext cx="127883" cy="30099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22" idx="6"/>
            <a:endCxn id="23" idx="2"/>
          </p:cNvCxnSpPr>
          <p:nvPr/>
        </p:nvCxnSpPr>
        <p:spPr>
          <a:xfrm>
            <a:off x="3500162" y="5448300"/>
            <a:ext cx="520677" cy="0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2039704" y="5257800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5</a:t>
            </a:r>
            <a:endParaRPr lang="en-US" sz="1600" i="1" dirty="0"/>
          </a:p>
        </p:txBody>
      </p:sp>
      <p:grpSp>
        <p:nvGrpSpPr>
          <p:cNvPr id="13" name="Group 12"/>
          <p:cNvGrpSpPr/>
          <p:nvPr/>
        </p:nvGrpSpPr>
        <p:grpSpPr>
          <a:xfrm>
            <a:off x="4932597" y="914400"/>
            <a:ext cx="4211404" cy="3712082"/>
            <a:chOff x="4932597" y="914400"/>
            <a:chExt cx="4211404" cy="3712082"/>
          </a:xfrm>
        </p:grpSpPr>
        <p:sp>
          <p:nvSpPr>
            <p:cNvPr id="77" name="Oval 76"/>
            <p:cNvSpPr/>
            <p:nvPr/>
          </p:nvSpPr>
          <p:spPr>
            <a:xfrm>
              <a:off x="5413121" y="1342656"/>
              <a:ext cx="381000" cy="38100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78" name="Oval 77"/>
            <p:cNvSpPr/>
            <p:nvPr/>
          </p:nvSpPr>
          <p:spPr>
            <a:xfrm>
              <a:off x="6355384" y="1342656"/>
              <a:ext cx="381000" cy="38100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79" name="Oval 78"/>
            <p:cNvSpPr/>
            <p:nvPr/>
          </p:nvSpPr>
          <p:spPr>
            <a:xfrm>
              <a:off x="7340868" y="1342656"/>
              <a:ext cx="381000" cy="38100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</a:t>
              </a:r>
              <a:endParaRPr lang="en-US" dirty="0"/>
            </a:p>
          </p:txBody>
        </p:sp>
        <p:sp>
          <p:nvSpPr>
            <p:cNvPr id="80" name="Oval 79"/>
            <p:cNvSpPr/>
            <p:nvPr/>
          </p:nvSpPr>
          <p:spPr>
            <a:xfrm>
              <a:off x="8412217" y="1342656"/>
              <a:ext cx="381000" cy="38100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  <p:sp>
          <p:nvSpPr>
            <p:cNvPr id="81" name="Oval 80"/>
            <p:cNvSpPr/>
            <p:nvPr/>
          </p:nvSpPr>
          <p:spPr>
            <a:xfrm>
              <a:off x="5413121" y="2218956"/>
              <a:ext cx="381000" cy="38100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</a:t>
              </a:r>
              <a:endParaRPr lang="en-US" dirty="0"/>
            </a:p>
          </p:txBody>
        </p:sp>
        <p:sp>
          <p:nvSpPr>
            <p:cNvPr id="82" name="Oval 81"/>
            <p:cNvSpPr/>
            <p:nvPr/>
          </p:nvSpPr>
          <p:spPr>
            <a:xfrm>
              <a:off x="6355384" y="2218956"/>
              <a:ext cx="381000" cy="38100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</a:t>
              </a:r>
              <a:endParaRPr lang="en-US" dirty="0"/>
            </a:p>
          </p:txBody>
        </p:sp>
        <p:sp>
          <p:nvSpPr>
            <p:cNvPr id="83" name="Oval 82"/>
            <p:cNvSpPr/>
            <p:nvPr/>
          </p:nvSpPr>
          <p:spPr>
            <a:xfrm>
              <a:off x="7340868" y="2218956"/>
              <a:ext cx="381000" cy="38100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G</a:t>
              </a:r>
              <a:endParaRPr lang="en-US" dirty="0"/>
            </a:p>
          </p:txBody>
        </p:sp>
        <p:sp>
          <p:nvSpPr>
            <p:cNvPr id="84" name="Oval 83"/>
            <p:cNvSpPr/>
            <p:nvPr/>
          </p:nvSpPr>
          <p:spPr>
            <a:xfrm>
              <a:off x="8412217" y="2218956"/>
              <a:ext cx="381000" cy="38100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</a:t>
              </a:r>
              <a:endParaRPr lang="en-US" dirty="0"/>
            </a:p>
          </p:txBody>
        </p:sp>
        <p:sp>
          <p:nvSpPr>
            <p:cNvPr id="85" name="Oval 84"/>
            <p:cNvSpPr/>
            <p:nvPr/>
          </p:nvSpPr>
          <p:spPr>
            <a:xfrm>
              <a:off x="5413121" y="3171456"/>
              <a:ext cx="381000" cy="38100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</a:t>
              </a:r>
              <a:endParaRPr lang="en-US" dirty="0"/>
            </a:p>
          </p:txBody>
        </p:sp>
        <p:sp>
          <p:nvSpPr>
            <p:cNvPr id="86" name="Oval 85"/>
            <p:cNvSpPr/>
            <p:nvPr/>
          </p:nvSpPr>
          <p:spPr>
            <a:xfrm>
              <a:off x="6355384" y="3171456"/>
              <a:ext cx="381000" cy="38100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J</a:t>
              </a:r>
              <a:endParaRPr lang="en-US" dirty="0"/>
            </a:p>
          </p:txBody>
        </p:sp>
        <p:sp>
          <p:nvSpPr>
            <p:cNvPr id="87" name="Oval 86"/>
            <p:cNvSpPr/>
            <p:nvPr/>
          </p:nvSpPr>
          <p:spPr>
            <a:xfrm>
              <a:off x="7340868" y="3171456"/>
              <a:ext cx="381000" cy="38100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K</a:t>
              </a:r>
              <a:endParaRPr lang="en-US" dirty="0"/>
            </a:p>
          </p:txBody>
        </p:sp>
        <p:sp>
          <p:nvSpPr>
            <p:cNvPr id="88" name="Oval 87"/>
            <p:cNvSpPr/>
            <p:nvPr/>
          </p:nvSpPr>
          <p:spPr>
            <a:xfrm>
              <a:off x="8412217" y="3171456"/>
              <a:ext cx="381000" cy="38100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</a:t>
              </a:r>
              <a:endParaRPr lang="en-US" dirty="0"/>
            </a:p>
          </p:txBody>
        </p:sp>
        <p:sp>
          <p:nvSpPr>
            <p:cNvPr id="89" name="Oval 88"/>
            <p:cNvSpPr/>
            <p:nvPr/>
          </p:nvSpPr>
          <p:spPr>
            <a:xfrm>
              <a:off x="5413121" y="4047756"/>
              <a:ext cx="381000" cy="38100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</a:t>
              </a:r>
              <a:endParaRPr lang="en-US" dirty="0"/>
            </a:p>
          </p:txBody>
        </p:sp>
        <p:sp>
          <p:nvSpPr>
            <p:cNvPr id="90" name="Oval 89"/>
            <p:cNvSpPr/>
            <p:nvPr/>
          </p:nvSpPr>
          <p:spPr>
            <a:xfrm>
              <a:off x="6355384" y="4047756"/>
              <a:ext cx="381000" cy="38100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</a:t>
              </a:r>
              <a:endParaRPr lang="en-US" dirty="0"/>
            </a:p>
          </p:txBody>
        </p:sp>
        <p:sp>
          <p:nvSpPr>
            <p:cNvPr id="91" name="Oval 90"/>
            <p:cNvSpPr/>
            <p:nvPr/>
          </p:nvSpPr>
          <p:spPr>
            <a:xfrm>
              <a:off x="7340868" y="4047756"/>
              <a:ext cx="381000" cy="38100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O</a:t>
              </a:r>
              <a:endParaRPr lang="en-US" dirty="0"/>
            </a:p>
          </p:txBody>
        </p:sp>
        <p:sp>
          <p:nvSpPr>
            <p:cNvPr id="92" name="Oval 91"/>
            <p:cNvSpPr/>
            <p:nvPr/>
          </p:nvSpPr>
          <p:spPr>
            <a:xfrm>
              <a:off x="8412217" y="4047756"/>
              <a:ext cx="381000" cy="38100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</a:t>
              </a:r>
              <a:endParaRPr lang="en-US" dirty="0"/>
            </a:p>
          </p:txBody>
        </p:sp>
        <p:cxnSp>
          <p:nvCxnSpPr>
            <p:cNvPr id="93" name="Straight Connector 92"/>
            <p:cNvCxnSpPr>
              <a:stCxn id="77" idx="6"/>
              <a:endCxn id="78" idx="2"/>
            </p:cNvCxnSpPr>
            <p:nvPr/>
          </p:nvCxnSpPr>
          <p:spPr>
            <a:xfrm>
              <a:off x="5794121" y="1533156"/>
              <a:ext cx="561263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stCxn id="77" idx="5"/>
              <a:endCxn id="82" idx="1"/>
            </p:cNvCxnSpPr>
            <p:nvPr/>
          </p:nvCxnSpPr>
          <p:spPr>
            <a:xfrm>
              <a:off x="5738325" y="1667860"/>
              <a:ext cx="672855" cy="6068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>
              <a:stCxn id="77" idx="4"/>
              <a:endCxn id="81" idx="0"/>
            </p:cNvCxnSpPr>
            <p:nvPr/>
          </p:nvCxnSpPr>
          <p:spPr>
            <a:xfrm>
              <a:off x="5603621" y="1723656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>
              <a:stCxn id="82" idx="0"/>
              <a:endCxn id="78" idx="4"/>
            </p:cNvCxnSpPr>
            <p:nvPr/>
          </p:nvCxnSpPr>
          <p:spPr>
            <a:xfrm flipV="1">
              <a:off x="6545884" y="1723656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>
              <a:stCxn id="79" idx="2"/>
              <a:endCxn id="78" idx="6"/>
            </p:cNvCxnSpPr>
            <p:nvPr/>
          </p:nvCxnSpPr>
          <p:spPr>
            <a:xfrm flipH="1">
              <a:off x="6736384" y="1533156"/>
              <a:ext cx="604484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>
              <a:stCxn id="79" idx="6"/>
              <a:endCxn id="80" idx="2"/>
            </p:cNvCxnSpPr>
            <p:nvPr/>
          </p:nvCxnSpPr>
          <p:spPr>
            <a:xfrm>
              <a:off x="7721868" y="1533156"/>
              <a:ext cx="690349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>
              <a:stCxn id="83" idx="0"/>
              <a:endCxn id="79" idx="4"/>
            </p:cNvCxnSpPr>
            <p:nvPr/>
          </p:nvCxnSpPr>
          <p:spPr>
            <a:xfrm flipV="1">
              <a:off x="7531368" y="1723656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>
              <a:stCxn id="84" idx="0"/>
              <a:endCxn id="80" idx="4"/>
            </p:cNvCxnSpPr>
            <p:nvPr/>
          </p:nvCxnSpPr>
          <p:spPr>
            <a:xfrm flipV="1">
              <a:off x="8602717" y="1723656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>
              <a:stCxn id="83" idx="7"/>
              <a:endCxn id="80" idx="3"/>
            </p:cNvCxnSpPr>
            <p:nvPr/>
          </p:nvCxnSpPr>
          <p:spPr>
            <a:xfrm flipV="1">
              <a:off x="7666072" y="1667860"/>
              <a:ext cx="801941" cy="6068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>
              <a:stCxn id="82" idx="2"/>
              <a:endCxn id="81" idx="6"/>
            </p:cNvCxnSpPr>
            <p:nvPr/>
          </p:nvCxnSpPr>
          <p:spPr>
            <a:xfrm flipH="1">
              <a:off x="5794121" y="2409456"/>
              <a:ext cx="561263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>
              <a:stCxn id="85" idx="0"/>
              <a:endCxn id="81" idx="4"/>
            </p:cNvCxnSpPr>
            <p:nvPr/>
          </p:nvCxnSpPr>
          <p:spPr>
            <a:xfrm flipV="1">
              <a:off x="5603621" y="2599956"/>
              <a:ext cx="0" cy="5715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>
              <a:stCxn id="85" idx="7"/>
              <a:endCxn id="82" idx="3"/>
            </p:cNvCxnSpPr>
            <p:nvPr/>
          </p:nvCxnSpPr>
          <p:spPr>
            <a:xfrm flipV="1">
              <a:off x="5738325" y="2544160"/>
              <a:ext cx="672855" cy="6830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>
              <a:stCxn id="86" idx="7"/>
              <a:endCxn id="83" idx="3"/>
            </p:cNvCxnSpPr>
            <p:nvPr/>
          </p:nvCxnSpPr>
          <p:spPr>
            <a:xfrm flipV="1">
              <a:off x="6680588" y="2544160"/>
              <a:ext cx="716076" cy="6830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87" idx="0"/>
              <a:endCxn id="83" idx="4"/>
            </p:cNvCxnSpPr>
            <p:nvPr/>
          </p:nvCxnSpPr>
          <p:spPr>
            <a:xfrm flipV="1">
              <a:off x="7531368" y="2599956"/>
              <a:ext cx="0" cy="5715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>
              <a:stCxn id="88" idx="1"/>
              <a:endCxn id="83" idx="5"/>
            </p:cNvCxnSpPr>
            <p:nvPr/>
          </p:nvCxnSpPr>
          <p:spPr>
            <a:xfrm flipH="1" flipV="1">
              <a:off x="7666072" y="2544160"/>
              <a:ext cx="801941" cy="6830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>
              <a:stCxn id="88" idx="0"/>
              <a:endCxn id="84" idx="4"/>
            </p:cNvCxnSpPr>
            <p:nvPr/>
          </p:nvCxnSpPr>
          <p:spPr>
            <a:xfrm flipV="1">
              <a:off x="8602717" y="2599956"/>
              <a:ext cx="0" cy="5715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>
              <a:stCxn id="85" idx="4"/>
              <a:endCxn id="89" idx="0"/>
            </p:cNvCxnSpPr>
            <p:nvPr/>
          </p:nvCxnSpPr>
          <p:spPr>
            <a:xfrm>
              <a:off x="5603621" y="3552456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>
              <a:stCxn id="85" idx="6"/>
              <a:endCxn id="86" idx="2"/>
            </p:cNvCxnSpPr>
            <p:nvPr/>
          </p:nvCxnSpPr>
          <p:spPr>
            <a:xfrm>
              <a:off x="5794121" y="3361956"/>
              <a:ext cx="561263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>
              <a:stCxn id="85" idx="5"/>
              <a:endCxn id="90" idx="1"/>
            </p:cNvCxnSpPr>
            <p:nvPr/>
          </p:nvCxnSpPr>
          <p:spPr>
            <a:xfrm>
              <a:off x="5738325" y="3496660"/>
              <a:ext cx="672855" cy="6068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>
              <a:stCxn id="86" idx="6"/>
              <a:endCxn id="87" idx="2"/>
            </p:cNvCxnSpPr>
            <p:nvPr/>
          </p:nvCxnSpPr>
          <p:spPr>
            <a:xfrm>
              <a:off x="6736384" y="3361956"/>
              <a:ext cx="604484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>
              <a:stCxn id="90" idx="7"/>
              <a:endCxn id="87" idx="3"/>
            </p:cNvCxnSpPr>
            <p:nvPr/>
          </p:nvCxnSpPr>
          <p:spPr>
            <a:xfrm flipV="1">
              <a:off x="6680588" y="3496660"/>
              <a:ext cx="716076" cy="6068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>
              <a:stCxn id="91" idx="0"/>
              <a:endCxn id="87" idx="4"/>
            </p:cNvCxnSpPr>
            <p:nvPr/>
          </p:nvCxnSpPr>
          <p:spPr>
            <a:xfrm flipV="1">
              <a:off x="7531368" y="3552456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>
              <a:stCxn id="92" idx="0"/>
              <a:endCxn id="88" idx="4"/>
            </p:cNvCxnSpPr>
            <p:nvPr/>
          </p:nvCxnSpPr>
          <p:spPr>
            <a:xfrm flipV="1">
              <a:off x="8602717" y="3552456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>
              <a:stCxn id="92" idx="2"/>
              <a:endCxn id="91" idx="6"/>
            </p:cNvCxnSpPr>
            <p:nvPr/>
          </p:nvCxnSpPr>
          <p:spPr>
            <a:xfrm flipH="1">
              <a:off x="7721868" y="4238256"/>
              <a:ext cx="690349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>
              <a:stCxn id="90" idx="2"/>
              <a:endCxn id="89" idx="6"/>
            </p:cNvCxnSpPr>
            <p:nvPr/>
          </p:nvCxnSpPr>
          <p:spPr>
            <a:xfrm flipH="1">
              <a:off x="5794121" y="4238256"/>
              <a:ext cx="561263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Freeform 117"/>
            <p:cNvSpPr/>
            <p:nvPr/>
          </p:nvSpPr>
          <p:spPr>
            <a:xfrm>
              <a:off x="5257800" y="1152156"/>
              <a:ext cx="709448" cy="646386"/>
            </a:xfrm>
            <a:custGeom>
              <a:avLst/>
              <a:gdLst>
                <a:gd name="connsiteX0" fmla="*/ 0 w 709448"/>
                <a:gd name="connsiteY0" fmla="*/ 646386 h 646386"/>
                <a:gd name="connsiteX1" fmla="*/ 709448 w 709448"/>
                <a:gd name="connsiteY1" fmla="*/ 599090 h 646386"/>
                <a:gd name="connsiteX2" fmla="*/ 630620 w 709448"/>
                <a:gd name="connsiteY2" fmla="*/ 78828 h 646386"/>
                <a:gd name="connsiteX3" fmla="*/ 220717 w 709448"/>
                <a:gd name="connsiteY3" fmla="*/ 0 h 646386"/>
                <a:gd name="connsiteX4" fmla="*/ 15765 w 709448"/>
                <a:gd name="connsiteY4" fmla="*/ 252248 h 646386"/>
                <a:gd name="connsiteX5" fmla="*/ 0 w 709448"/>
                <a:gd name="connsiteY5" fmla="*/ 646386 h 6463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09448" h="646386">
                  <a:moveTo>
                    <a:pt x="0" y="646386"/>
                  </a:moveTo>
                  <a:lnTo>
                    <a:pt x="709448" y="599090"/>
                  </a:lnTo>
                  <a:lnTo>
                    <a:pt x="630620" y="78828"/>
                  </a:lnTo>
                  <a:lnTo>
                    <a:pt x="220717" y="0"/>
                  </a:lnTo>
                  <a:lnTo>
                    <a:pt x="15765" y="252248"/>
                  </a:lnTo>
                  <a:lnTo>
                    <a:pt x="0" y="646386"/>
                  </a:lnTo>
                  <a:close/>
                </a:path>
              </a:pathLst>
            </a:custGeom>
            <a:solidFill>
              <a:schemeClr val="accent1">
                <a:alpha val="1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Freeform 118"/>
            <p:cNvSpPr/>
            <p:nvPr/>
          </p:nvSpPr>
          <p:spPr>
            <a:xfrm>
              <a:off x="5115910" y="1199453"/>
              <a:ext cx="2711669" cy="2522482"/>
            </a:xfrm>
            <a:custGeom>
              <a:avLst/>
              <a:gdLst>
                <a:gd name="connsiteX0" fmla="*/ 0 w 2711669"/>
                <a:gd name="connsiteY0" fmla="*/ 1671144 h 2522482"/>
                <a:gd name="connsiteX1" fmla="*/ 1434662 w 2711669"/>
                <a:gd name="connsiteY1" fmla="*/ 1702675 h 2522482"/>
                <a:gd name="connsiteX2" fmla="*/ 1718441 w 2711669"/>
                <a:gd name="connsiteY2" fmla="*/ 1608082 h 2522482"/>
                <a:gd name="connsiteX3" fmla="*/ 1939159 w 2711669"/>
                <a:gd name="connsiteY3" fmla="*/ 1229710 h 2522482"/>
                <a:gd name="connsiteX4" fmla="*/ 1986455 w 2711669"/>
                <a:gd name="connsiteY4" fmla="*/ 110358 h 2522482"/>
                <a:gd name="connsiteX5" fmla="*/ 2349062 w 2711669"/>
                <a:gd name="connsiteY5" fmla="*/ 0 h 2522482"/>
                <a:gd name="connsiteX6" fmla="*/ 2711669 w 2711669"/>
                <a:gd name="connsiteY6" fmla="*/ 126124 h 2522482"/>
                <a:gd name="connsiteX7" fmla="*/ 2711669 w 2711669"/>
                <a:gd name="connsiteY7" fmla="*/ 488731 h 2522482"/>
                <a:gd name="connsiteX8" fmla="*/ 2270235 w 2711669"/>
                <a:gd name="connsiteY8" fmla="*/ 709448 h 2522482"/>
                <a:gd name="connsiteX9" fmla="*/ 2112579 w 2711669"/>
                <a:gd name="connsiteY9" fmla="*/ 677917 h 2522482"/>
                <a:gd name="connsiteX10" fmla="*/ 1986455 w 2711669"/>
                <a:gd name="connsiteY10" fmla="*/ 1340069 h 2522482"/>
                <a:gd name="connsiteX11" fmla="*/ 1718441 w 2711669"/>
                <a:gd name="connsiteY11" fmla="*/ 1734206 h 2522482"/>
                <a:gd name="connsiteX12" fmla="*/ 1213945 w 2711669"/>
                <a:gd name="connsiteY12" fmla="*/ 1813034 h 2522482"/>
                <a:gd name="connsiteX13" fmla="*/ 662152 w 2711669"/>
                <a:gd name="connsiteY13" fmla="*/ 1813034 h 2522482"/>
                <a:gd name="connsiteX14" fmla="*/ 819807 w 2711669"/>
                <a:gd name="connsiteY14" fmla="*/ 2364827 h 2522482"/>
                <a:gd name="connsiteX15" fmla="*/ 536028 w 2711669"/>
                <a:gd name="connsiteY15" fmla="*/ 2522482 h 2522482"/>
                <a:gd name="connsiteX16" fmla="*/ 141890 w 2711669"/>
                <a:gd name="connsiteY16" fmla="*/ 2301765 h 2522482"/>
                <a:gd name="connsiteX17" fmla="*/ 0 w 2711669"/>
                <a:gd name="connsiteY17" fmla="*/ 1671144 h 2522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711669" h="2522482">
                  <a:moveTo>
                    <a:pt x="0" y="1671144"/>
                  </a:moveTo>
                  <a:lnTo>
                    <a:pt x="1434662" y="1702675"/>
                  </a:lnTo>
                  <a:lnTo>
                    <a:pt x="1718441" y="1608082"/>
                  </a:lnTo>
                  <a:lnTo>
                    <a:pt x="1939159" y="1229710"/>
                  </a:lnTo>
                  <a:lnTo>
                    <a:pt x="1986455" y="110358"/>
                  </a:lnTo>
                  <a:lnTo>
                    <a:pt x="2349062" y="0"/>
                  </a:lnTo>
                  <a:lnTo>
                    <a:pt x="2711669" y="126124"/>
                  </a:lnTo>
                  <a:lnTo>
                    <a:pt x="2711669" y="488731"/>
                  </a:lnTo>
                  <a:lnTo>
                    <a:pt x="2270235" y="709448"/>
                  </a:lnTo>
                  <a:lnTo>
                    <a:pt x="2112579" y="677917"/>
                  </a:lnTo>
                  <a:lnTo>
                    <a:pt x="1986455" y="1340069"/>
                  </a:lnTo>
                  <a:lnTo>
                    <a:pt x="1718441" y="1734206"/>
                  </a:lnTo>
                  <a:lnTo>
                    <a:pt x="1213945" y="1813034"/>
                  </a:lnTo>
                  <a:lnTo>
                    <a:pt x="662152" y="1813034"/>
                  </a:lnTo>
                  <a:lnTo>
                    <a:pt x="819807" y="2364827"/>
                  </a:lnTo>
                  <a:lnTo>
                    <a:pt x="536028" y="2522482"/>
                  </a:lnTo>
                  <a:lnTo>
                    <a:pt x="141890" y="2301765"/>
                  </a:lnTo>
                  <a:lnTo>
                    <a:pt x="0" y="1671144"/>
                  </a:lnTo>
                  <a:close/>
                </a:path>
              </a:pathLst>
            </a:custGeom>
            <a:solidFill>
              <a:schemeClr val="accent1">
                <a:alpha val="1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Freeform 119"/>
            <p:cNvSpPr/>
            <p:nvPr/>
          </p:nvSpPr>
          <p:spPr>
            <a:xfrm>
              <a:off x="5052848" y="1041797"/>
              <a:ext cx="1907628" cy="1765738"/>
            </a:xfrm>
            <a:custGeom>
              <a:avLst/>
              <a:gdLst>
                <a:gd name="connsiteX0" fmla="*/ 204952 w 1907628"/>
                <a:gd name="connsiteY0" fmla="*/ 1655380 h 1765738"/>
                <a:gd name="connsiteX1" fmla="*/ 1639614 w 1907628"/>
                <a:gd name="connsiteY1" fmla="*/ 1765738 h 1765738"/>
                <a:gd name="connsiteX2" fmla="*/ 1907628 w 1907628"/>
                <a:gd name="connsiteY2" fmla="*/ 1450428 h 1765738"/>
                <a:gd name="connsiteX3" fmla="*/ 1876097 w 1907628"/>
                <a:gd name="connsiteY3" fmla="*/ 141890 h 1765738"/>
                <a:gd name="connsiteX4" fmla="*/ 1466193 w 1907628"/>
                <a:gd name="connsiteY4" fmla="*/ 0 h 1765738"/>
                <a:gd name="connsiteX5" fmla="*/ 1087821 w 1907628"/>
                <a:gd name="connsiteY5" fmla="*/ 299545 h 1765738"/>
                <a:gd name="connsiteX6" fmla="*/ 1087821 w 1907628"/>
                <a:gd name="connsiteY6" fmla="*/ 867104 h 1765738"/>
                <a:gd name="connsiteX7" fmla="*/ 0 w 1907628"/>
                <a:gd name="connsiteY7" fmla="*/ 1024759 h 1765738"/>
                <a:gd name="connsiteX8" fmla="*/ 204952 w 1907628"/>
                <a:gd name="connsiteY8" fmla="*/ 1655380 h 1765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07628" h="1765738">
                  <a:moveTo>
                    <a:pt x="204952" y="1655380"/>
                  </a:moveTo>
                  <a:lnTo>
                    <a:pt x="1639614" y="1765738"/>
                  </a:lnTo>
                  <a:lnTo>
                    <a:pt x="1907628" y="1450428"/>
                  </a:lnTo>
                  <a:lnTo>
                    <a:pt x="1876097" y="141890"/>
                  </a:lnTo>
                  <a:lnTo>
                    <a:pt x="1466193" y="0"/>
                  </a:lnTo>
                  <a:lnTo>
                    <a:pt x="1087821" y="299545"/>
                  </a:lnTo>
                  <a:lnTo>
                    <a:pt x="1087821" y="867104"/>
                  </a:lnTo>
                  <a:lnTo>
                    <a:pt x="0" y="1024759"/>
                  </a:lnTo>
                  <a:lnTo>
                    <a:pt x="204952" y="1655380"/>
                  </a:lnTo>
                  <a:close/>
                </a:path>
              </a:pathLst>
            </a:custGeom>
            <a:solidFill>
              <a:schemeClr val="accent1">
                <a:alpha val="1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Freeform 120"/>
            <p:cNvSpPr/>
            <p:nvPr/>
          </p:nvSpPr>
          <p:spPr>
            <a:xfrm>
              <a:off x="5163207" y="1104859"/>
              <a:ext cx="3878317" cy="3452649"/>
            </a:xfrm>
            <a:custGeom>
              <a:avLst/>
              <a:gdLst>
                <a:gd name="connsiteX0" fmla="*/ 204951 w 3878317"/>
                <a:gd name="connsiteY0" fmla="*/ 2806263 h 3452649"/>
                <a:gd name="connsiteX1" fmla="*/ 0 w 3878317"/>
                <a:gd name="connsiteY1" fmla="*/ 3231931 h 3452649"/>
                <a:gd name="connsiteX2" fmla="*/ 268013 w 3878317"/>
                <a:gd name="connsiteY2" fmla="*/ 3452649 h 3452649"/>
                <a:gd name="connsiteX3" fmla="*/ 1497724 w 3878317"/>
                <a:gd name="connsiteY3" fmla="*/ 3436883 h 3452649"/>
                <a:gd name="connsiteX4" fmla="*/ 1860331 w 3878317"/>
                <a:gd name="connsiteY4" fmla="*/ 3153104 h 3452649"/>
                <a:gd name="connsiteX5" fmla="*/ 1608082 w 3878317"/>
                <a:gd name="connsiteY5" fmla="*/ 2790497 h 3452649"/>
                <a:gd name="connsiteX6" fmla="*/ 1340069 w 3878317"/>
                <a:gd name="connsiteY6" fmla="*/ 2774731 h 3452649"/>
                <a:gd name="connsiteX7" fmla="*/ 1292772 w 3878317"/>
                <a:gd name="connsiteY7" fmla="*/ 2601311 h 3452649"/>
                <a:gd name="connsiteX8" fmla="*/ 1702676 w 3878317"/>
                <a:gd name="connsiteY8" fmla="*/ 2506718 h 3452649"/>
                <a:gd name="connsiteX9" fmla="*/ 2049517 w 3878317"/>
                <a:gd name="connsiteY9" fmla="*/ 1970690 h 3452649"/>
                <a:gd name="connsiteX10" fmla="*/ 2806262 w 3878317"/>
                <a:gd name="connsiteY10" fmla="*/ 1245476 h 3452649"/>
                <a:gd name="connsiteX11" fmla="*/ 3247696 w 3878317"/>
                <a:gd name="connsiteY11" fmla="*/ 882869 h 3452649"/>
                <a:gd name="connsiteX12" fmla="*/ 3815255 w 3878317"/>
                <a:gd name="connsiteY12" fmla="*/ 630621 h 3452649"/>
                <a:gd name="connsiteX13" fmla="*/ 3878317 w 3878317"/>
                <a:gd name="connsiteY13" fmla="*/ 173421 h 3452649"/>
                <a:gd name="connsiteX14" fmla="*/ 3610303 w 3878317"/>
                <a:gd name="connsiteY14" fmla="*/ 15766 h 3452649"/>
                <a:gd name="connsiteX15" fmla="*/ 3247696 w 3878317"/>
                <a:gd name="connsiteY15" fmla="*/ 0 h 3452649"/>
                <a:gd name="connsiteX16" fmla="*/ 3042744 w 3878317"/>
                <a:gd name="connsiteY16" fmla="*/ 220718 h 3452649"/>
                <a:gd name="connsiteX17" fmla="*/ 3011213 w 3878317"/>
                <a:gd name="connsiteY17" fmla="*/ 599090 h 3452649"/>
                <a:gd name="connsiteX18" fmla="*/ 2506717 w 3878317"/>
                <a:gd name="connsiteY18" fmla="*/ 993228 h 3452649"/>
                <a:gd name="connsiteX19" fmla="*/ 2207172 w 3878317"/>
                <a:gd name="connsiteY19" fmla="*/ 993228 h 3452649"/>
                <a:gd name="connsiteX20" fmla="*/ 1986455 w 3878317"/>
                <a:gd name="connsiteY20" fmla="*/ 1529256 h 3452649"/>
                <a:gd name="connsiteX21" fmla="*/ 1655379 w 3878317"/>
                <a:gd name="connsiteY21" fmla="*/ 1939159 h 3452649"/>
                <a:gd name="connsiteX22" fmla="*/ 1403131 w 3878317"/>
                <a:gd name="connsiteY22" fmla="*/ 1986456 h 3452649"/>
                <a:gd name="connsiteX23" fmla="*/ 1103586 w 3878317"/>
                <a:gd name="connsiteY23" fmla="*/ 2033752 h 3452649"/>
                <a:gd name="connsiteX24" fmla="*/ 1024758 w 3878317"/>
                <a:gd name="connsiteY24" fmla="*/ 2207173 h 3452649"/>
                <a:gd name="connsiteX25" fmla="*/ 1087820 w 3878317"/>
                <a:gd name="connsiteY25" fmla="*/ 2490952 h 3452649"/>
                <a:gd name="connsiteX26" fmla="*/ 1135117 w 3878317"/>
                <a:gd name="connsiteY26" fmla="*/ 2648607 h 3452649"/>
                <a:gd name="connsiteX27" fmla="*/ 1198179 w 3878317"/>
                <a:gd name="connsiteY27" fmla="*/ 2837794 h 3452649"/>
                <a:gd name="connsiteX28" fmla="*/ 1024758 w 3878317"/>
                <a:gd name="connsiteY28" fmla="*/ 3011214 h 3452649"/>
                <a:gd name="connsiteX29" fmla="*/ 772510 w 3878317"/>
                <a:gd name="connsiteY29" fmla="*/ 3026980 h 3452649"/>
                <a:gd name="connsiteX30" fmla="*/ 346841 w 3878317"/>
                <a:gd name="connsiteY30" fmla="*/ 2727435 h 3452649"/>
                <a:gd name="connsiteX31" fmla="*/ 204951 w 3878317"/>
                <a:gd name="connsiteY31" fmla="*/ 2806263 h 34526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3878317" h="3452649">
                  <a:moveTo>
                    <a:pt x="204951" y="2806263"/>
                  </a:moveTo>
                  <a:lnTo>
                    <a:pt x="0" y="3231931"/>
                  </a:lnTo>
                  <a:lnTo>
                    <a:pt x="268013" y="3452649"/>
                  </a:lnTo>
                  <a:lnTo>
                    <a:pt x="1497724" y="3436883"/>
                  </a:lnTo>
                  <a:lnTo>
                    <a:pt x="1860331" y="3153104"/>
                  </a:lnTo>
                  <a:lnTo>
                    <a:pt x="1608082" y="2790497"/>
                  </a:lnTo>
                  <a:lnTo>
                    <a:pt x="1340069" y="2774731"/>
                  </a:lnTo>
                  <a:lnTo>
                    <a:pt x="1292772" y="2601311"/>
                  </a:lnTo>
                  <a:lnTo>
                    <a:pt x="1702676" y="2506718"/>
                  </a:lnTo>
                  <a:lnTo>
                    <a:pt x="2049517" y="1970690"/>
                  </a:lnTo>
                  <a:lnTo>
                    <a:pt x="2806262" y="1245476"/>
                  </a:lnTo>
                  <a:lnTo>
                    <a:pt x="3247696" y="882869"/>
                  </a:lnTo>
                  <a:lnTo>
                    <a:pt x="3815255" y="630621"/>
                  </a:lnTo>
                  <a:lnTo>
                    <a:pt x="3878317" y="173421"/>
                  </a:lnTo>
                  <a:lnTo>
                    <a:pt x="3610303" y="15766"/>
                  </a:lnTo>
                  <a:lnTo>
                    <a:pt x="3247696" y="0"/>
                  </a:lnTo>
                  <a:lnTo>
                    <a:pt x="3042744" y="220718"/>
                  </a:lnTo>
                  <a:lnTo>
                    <a:pt x="3011213" y="599090"/>
                  </a:lnTo>
                  <a:lnTo>
                    <a:pt x="2506717" y="993228"/>
                  </a:lnTo>
                  <a:lnTo>
                    <a:pt x="2207172" y="993228"/>
                  </a:lnTo>
                  <a:lnTo>
                    <a:pt x="1986455" y="1529256"/>
                  </a:lnTo>
                  <a:lnTo>
                    <a:pt x="1655379" y="1939159"/>
                  </a:lnTo>
                  <a:lnTo>
                    <a:pt x="1403131" y="1986456"/>
                  </a:lnTo>
                  <a:lnTo>
                    <a:pt x="1103586" y="2033752"/>
                  </a:lnTo>
                  <a:lnTo>
                    <a:pt x="1024758" y="2207173"/>
                  </a:lnTo>
                  <a:lnTo>
                    <a:pt x="1087820" y="2490952"/>
                  </a:lnTo>
                  <a:lnTo>
                    <a:pt x="1135117" y="2648607"/>
                  </a:lnTo>
                  <a:lnTo>
                    <a:pt x="1198179" y="2837794"/>
                  </a:lnTo>
                  <a:lnTo>
                    <a:pt x="1024758" y="3011214"/>
                  </a:lnTo>
                  <a:lnTo>
                    <a:pt x="772510" y="3026980"/>
                  </a:lnTo>
                  <a:lnTo>
                    <a:pt x="346841" y="2727435"/>
                  </a:lnTo>
                  <a:lnTo>
                    <a:pt x="204951" y="2806263"/>
                  </a:lnTo>
                  <a:close/>
                </a:path>
              </a:pathLst>
            </a:custGeom>
            <a:solidFill>
              <a:schemeClr val="accent1">
                <a:alpha val="1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Freeform 121"/>
            <p:cNvSpPr/>
            <p:nvPr/>
          </p:nvSpPr>
          <p:spPr>
            <a:xfrm>
              <a:off x="7165427" y="2098087"/>
              <a:ext cx="1781504" cy="1623848"/>
            </a:xfrm>
            <a:custGeom>
              <a:avLst/>
              <a:gdLst>
                <a:gd name="connsiteX0" fmla="*/ 173421 w 1781504"/>
                <a:gd name="connsiteY0" fmla="*/ 1040524 h 1623848"/>
                <a:gd name="connsiteX1" fmla="*/ 0 w 1781504"/>
                <a:gd name="connsiteY1" fmla="*/ 1355835 h 1623848"/>
                <a:gd name="connsiteX2" fmla="*/ 189187 w 1781504"/>
                <a:gd name="connsiteY2" fmla="*/ 1592317 h 1623848"/>
                <a:gd name="connsiteX3" fmla="*/ 504497 w 1781504"/>
                <a:gd name="connsiteY3" fmla="*/ 1608083 h 1623848"/>
                <a:gd name="connsiteX4" fmla="*/ 662152 w 1781504"/>
                <a:gd name="connsiteY4" fmla="*/ 1418897 h 1623848"/>
                <a:gd name="connsiteX5" fmla="*/ 882869 w 1781504"/>
                <a:gd name="connsiteY5" fmla="*/ 1277007 h 1623848"/>
                <a:gd name="connsiteX6" fmla="*/ 1135118 w 1781504"/>
                <a:gd name="connsiteY6" fmla="*/ 1308538 h 1623848"/>
                <a:gd name="connsiteX7" fmla="*/ 1308538 w 1781504"/>
                <a:gd name="connsiteY7" fmla="*/ 1513490 h 1623848"/>
                <a:gd name="connsiteX8" fmla="*/ 1560787 w 1781504"/>
                <a:gd name="connsiteY8" fmla="*/ 1623848 h 1623848"/>
                <a:gd name="connsiteX9" fmla="*/ 1734207 w 1781504"/>
                <a:gd name="connsiteY9" fmla="*/ 1418897 h 1623848"/>
                <a:gd name="connsiteX10" fmla="*/ 1702676 w 1781504"/>
                <a:gd name="connsiteY10" fmla="*/ 977462 h 1623848"/>
                <a:gd name="connsiteX11" fmla="*/ 1497724 w 1781504"/>
                <a:gd name="connsiteY11" fmla="*/ 835572 h 1623848"/>
                <a:gd name="connsiteX12" fmla="*/ 1497724 w 1781504"/>
                <a:gd name="connsiteY12" fmla="*/ 662152 h 1623848"/>
                <a:gd name="connsiteX13" fmla="*/ 1686911 w 1781504"/>
                <a:gd name="connsiteY13" fmla="*/ 441435 h 1623848"/>
                <a:gd name="connsiteX14" fmla="*/ 1781504 w 1781504"/>
                <a:gd name="connsiteY14" fmla="*/ 220717 h 1623848"/>
                <a:gd name="connsiteX15" fmla="*/ 1576552 w 1781504"/>
                <a:gd name="connsiteY15" fmla="*/ 0 h 1623848"/>
                <a:gd name="connsiteX16" fmla="*/ 1277007 w 1781504"/>
                <a:gd name="connsiteY16" fmla="*/ 0 h 1623848"/>
                <a:gd name="connsiteX17" fmla="*/ 1072056 w 1781504"/>
                <a:gd name="connsiteY17" fmla="*/ 204952 h 1623848"/>
                <a:gd name="connsiteX18" fmla="*/ 1103587 w 1781504"/>
                <a:gd name="connsiteY18" fmla="*/ 583324 h 1623848"/>
                <a:gd name="connsiteX19" fmla="*/ 1213945 w 1781504"/>
                <a:gd name="connsiteY19" fmla="*/ 819807 h 1623848"/>
                <a:gd name="connsiteX20" fmla="*/ 961697 w 1781504"/>
                <a:gd name="connsiteY20" fmla="*/ 1072055 h 1623848"/>
                <a:gd name="connsiteX21" fmla="*/ 662152 w 1781504"/>
                <a:gd name="connsiteY21" fmla="*/ 1119352 h 1623848"/>
                <a:gd name="connsiteX22" fmla="*/ 409904 w 1781504"/>
                <a:gd name="connsiteY22" fmla="*/ 993228 h 1623848"/>
                <a:gd name="connsiteX23" fmla="*/ 173421 w 1781504"/>
                <a:gd name="connsiteY23" fmla="*/ 1040524 h 1623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781504" h="1623848">
                  <a:moveTo>
                    <a:pt x="173421" y="1040524"/>
                  </a:moveTo>
                  <a:lnTo>
                    <a:pt x="0" y="1355835"/>
                  </a:lnTo>
                  <a:lnTo>
                    <a:pt x="189187" y="1592317"/>
                  </a:lnTo>
                  <a:lnTo>
                    <a:pt x="504497" y="1608083"/>
                  </a:lnTo>
                  <a:lnTo>
                    <a:pt x="662152" y="1418897"/>
                  </a:lnTo>
                  <a:lnTo>
                    <a:pt x="882869" y="1277007"/>
                  </a:lnTo>
                  <a:lnTo>
                    <a:pt x="1135118" y="1308538"/>
                  </a:lnTo>
                  <a:lnTo>
                    <a:pt x="1308538" y="1513490"/>
                  </a:lnTo>
                  <a:lnTo>
                    <a:pt x="1560787" y="1623848"/>
                  </a:lnTo>
                  <a:lnTo>
                    <a:pt x="1734207" y="1418897"/>
                  </a:lnTo>
                  <a:lnTo>
                    <a:pt x="1702676" y="977462"/>
                  </a:lnTo>
                  <a:lnTo>
                    <a:pt x="1497724" y="835572"/>
                  </a:lnTo>
                  <a:lnTo>
                    <a:pt x="1497724" y="662152"/>
                  </a:lnTo>
                  <a:lnTo>
                    <a:pt x="1686911" y="441435"/>
                  </a:lnTo>
                  <a:lnTo>
                    <a:pt x="1781504" y="220717"/>
                  </a:lnTo>
                  <a:lnTo>
                    <a:pt x="1576552" y="0"/>
                  </a:lnTo>
                  <a:lnTo>
                    <a:pt x="1277007" y="0"/>
                  </a:lnTo>
                  <a:lnTo>
                    <a:pt x="1072056" y="204952"/>
                  </a:lnTo>
                  <a:lnTo>
                    <a:pt x="1103587" y="583324"/>
                  </a:lnTo>
                  <a:lnTo>
                    <a:pt x="1213945" y="819807"/>
                  </a:lnTo>
                  <a:lnTo>
                    <a:pt x="961697" y="1072055"/>
                  </a:lnTo>
                  <a:lnTo>
                    <a:pt x="662152" y="1119352"/>
                  </a:lnTo>
                  <a:lnTo>
                    <a:pt x="409904" y="993228"/>
                  </a:lnTo>
                  <a:lnTo>
                    <a:pt x="173421" y="1040524"/>
                  </a:lnTo>
                  <a:close/>
                </a:path>
              </a:pathLst>
            </a:custGeom>
            <a:solidFill>
              <a:schemeClr val="accent1">
                <a:alpha val="1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Freeform 122"/>
            <p:cNvSpPr/>
            <p:nvPr/>
          </p:nvSpPr>
          <p:spPr>
            <a:xfrm>
              <a:off x="7212724" y="3879590"/>
              <a:ext cx="1718441" cy="662152"/>
            </a:xfrm>
            <a:custGeom>
              <a:avLst/>
              <a:gdLst>
                <a:gd name="connsiteX0" fmla="*/ 646386 w 1718441"/>
                <a:gd name="connsiteY0" fmla="*/ 173421 h 662152"/>
                <a:gd name="connsiteX1" fmla="*/ 457200 w 1718441"/>
                <a:gd name="connsiteY1" fmla="*/ 31532 h 662152"/>
                <a:gd name="connsiteX2" fmla="*/ 157655 w 1718441"/>
                <a:gd name="connsiteY2" fmla="*/ 47297 h 662152"/>
                <a:gd name="connsiteX3" fmla="*/ 15765 w 1718441"/>
                <a:gd name="connsiteY3" fmla="*/ 220718 h 662152"/>
                <a:gd name="connsiteX4" fmla="*/ 0 w 1718441"/>
                <a:gd name="connsiteY4" fmla="*/ 551794 h 662152"/>
                <a:gd name="connsiteX5" fmla="*/ 299545 w 1718441"/>
                <a:gd name="connsiteY5" fmla="*/ 662152 h 662152"/>
                <a:gd name="connsiteX6" fmla="*/ 599090 w 1718441"/>
                <a:gd name="connsiteY6" fmla="*/ 599090 h 662152"/>
                <a:gd name="connsiteX7" fmla="*/ 630621 w 1718441"/>
                <a:gd name="connsiteY7" fmla="*/ 472966 h 662152"/>
                <a:gd name="connsiteX8" fmla="*/ 1008993 w 1718441"/>
                <a:gd name="connsiteY8" fmla="*/ 457200 h 662152"/>
                <a:gd name="connsiteX9" fmla="*/ 1150883 w 1718441"/>
                <a:gd name="connsiteY9" fmla="*/ 520263 h 662152"/>
                <a:gd name="connsiteX10" fmla="*/ 1340069 w 1718441"/>
                <a:gd name="connsiteY10" fmla="*/ 662152 h 662152"/>
                <a:gd name="connsiteX11" fmla="*/ 1686910 w 1718441"/>
                <a:gd name="connsiteY11" fmla="*/ 599090 h 662152"/>
                <a:gd name="connsiteX12" fmla="*/ 1718441 w 1718441"/>
                <a:gd name="connsiteY12" fmla="*/ 425669 h 662152"/>
                <a:gd name="connsiteX13" fmla="*/ 1655379 w 1718441"/>
                <a:gd name="connsiteY13" fmla="*/ 94594 h 662152"/>
                <a:gd name="connsiteX14" fmla="*/ 1308538 w 1718441"/>
                <a:gd name="connsiteY14" fmla="*/ 0 h 662152"/>
                <a:gd name="connsiteX15" fmla="*/ 1119352 w 1718441"/>
                <a:gd name="connsiteY15" fmla="*/ 141890 h 662152"/>
                <a:gd name="connsiteX16" fmla="*/ 851338 w 1718441"/>
                <a:gd name="connsiteY16" fmla="*/ 283780 h 662152"/>
                <a:gd name="connsiteX17" fmla="*/ 709448 w 1718441"/>
                <a:gd name="connsiteY17" fmla="*/ 283780 h 662152"/>
                <a:gd name="connsiteX18" fmla="*/ 646386 w 1718441"/>
                <a:gd name="connsiteY18" fmla="*/ 173421 h 662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718441" h="662152">
                  <a:moveTo>
                    <a:pt x="646386" y="173421"/>
                  </a:moveTo>
                  <a:lnTo>
                    <a:pt x="457200" y="31532"/>
                  </a:lnTo>
                  <a:lnTo>
                    <a:pt x="157655" y="47297"/>
                  </a:lnTo>
                  <a:lnTo>
                    <a:pt x="15765" y="220718"/>
                  </a:lnTo>
                  <a:lnTo>
                    <a:pt x="0" y="551794"/>
                  </a:lnTo>
                  <a:lnTo>
                    <a:pt x="299545" y="662152"/>
                  </a:lnTo>
                  <a:lnTo>
                    <a:pt x="599090" y="599090"/>
                  </a:lnTo>
                  <a:lnTo>
                    <a:pt x="630621" y="472966"/>
                  </a:lnTo>
                  <a:lnTo>
                    <a:pt x="1008993" y="457200"/>
                  </a:lnTo>
                  <a:lnTo>
                    <a:pt x="1150883" y="520263"/>
                  </a:lnTo>
                  <a:lnTo>
                    <a:pt x="1340069" y="662152"/>
                  </a:lnTo>
                  <a:lnTo>
                    <a:pt x="1686910" y="599090"/>
                  </a:lnTo>
                  <a:lnTo>
                    <a:pt x="1718441" y="425669"/>
                  </a:lnTo>
                  <a:lnTo>
                    <a:pt x="1655379" y="94594"/>
                  </a:lnTo>
                  <a:lnTo>
                    <a:pt x="1308538" y="0"/>
                  </a:lnTo>
                  <a:lnTo>
                    <a:pt x="1119352" y="141890"/>
                  </a:lnTo>
                  <a:lnTo>
                    <a:pt x="851338" y="283780"/>
                  </a:lnTo>
                  <a:lnTo>
                    <a:pt x="709448" y="283780"/>
                  </a:lnTo>
                  <a:lnTo>
                    <a:pt x="646386" y="173421"/>
                  </a:lnTo>
                  <a:close/>
                </a:path>
              </a:pathLst>
            </a:custGeom>
            <a:solidFill>
              <a:schemeClr val="accent1">
                <a:alpha val="1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4932597" y="914400"/>
              <a:ext cx="4211404" cy="3712082"/>
            </a:xfrm>
            <a:prstGeom prst="roundRect">
              <a:avLst/>
            </a:prstGeom>
            <a:solidFill>
              <a:schemeClr val="bg1">
                <a:lumMod val="75000"/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25028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Marker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Questions on:</a:t>
            </a:r>
          </a:p>
          <a:p>
            <a:pPr lvl="1"/>
            <a:r>
              <a:rPr lang="en-US" dirty="0" smtClean="0"/>
              <a:t>Hashing</a:t>
            </a:r>
          </a:p>
          <a:p>
            <a:pPr lvl="1"/>
            <a:r>
              <a:rPr lang="en-US" dirty="0" smtClean="0"/>
              <a:t>Graphs</a:t>
            </a:r>
          </a:p>
          <a:p>
            <a:pPr lvl="2"/>
            <a:r>
              <a:rPr lang="en-US" dirty="0" smtClean="0"/>
              <a:t>Definitions </a:t>
            </a:r>
            <a:r>
              <a:rPr lang="en-US" dirty="0"/>
              <a:t>and Examples</a:t>
            </a:r>
          </a:p>
          <a:p>
            <a:pPr lvl="2"/>
            <a:r>
              <a:rPr lang="en-US" dirty="0"/>
              <a:t>Adjacency Matrix</a:t>
            </a:r>
          </a:p>
          <a:p>
            <a:pPr lvl="2"/>
            <a:r>
              <a:rPr lang="en-US" dirty="0"/>
              <a:t>Adjacency List</a:t>
            </a:r>
          </a:p>
          <a:p>
            <a:pPr lvl="2"/>
            <a:r>
              <a:rPr lang="en-US" dirty="0"/>
              <a:t>Operations and </a:t>
            </a:r>
            <a:r>
              <a:rPr lang="en-US" dirty="0" smtClean="0"/>
              <a:t>ADT</a:t>
            </a:r>
          </a:p>
          <a:p>
            <a:pPr lvl="3"/>
            <a:r>
              <a:rPr lang="en-US" dirty="0" smtClean="0"/>
              <a:t>Some code for reference</a:t>
            </a:r>
            <a:endParaRPr lang="en-US" dirty="0"/>
          </a:p>
          <a:p>
            <a:pPr lvl="2"/>
            <a:r>
              <a:rPr lang="en-US" dirty="0"/>
              <a:t>Breadth First Search (BFS) Example</a:t>
            </a:r>
          </a:p>
          <a:p>
            <a:pPr lvl="2"/>
            <a:r>
              <a:rPr lang="en-US" dirty="0"/>
              <a:t>Observations about BFS</a:t>
            </a:r>
          </a:p>
          <a:p>
            <a:pPr lvl="3"/>
            <a:r>
              <a:rPr lang="en-US" dirty="0" smtClean="0"/>
              <a:t>Why the levels</a:t>
            </a:r>
            <a:endParaRPr lang="en-US" dirty="0"/>
          </a:p>
          <a:p>
            <a:r>
              <a:rPr lang="en-US" dirty="0" smtClean="0"/>
              <a:t>Next</a:t>
            </a:r>
          </a:p>
          <a:p>
            <a:pPr lvl="1"/>
            <a:r>
              <a:rPr lang="en-US" dirty="0" smtClean="0"/>
              <a:t>Graphs</a:t>
            </a:r>
          </a:p>
          <a:p>
            <a:pPr lvl="2"/>
            <a:r>
              <a:rPr lang="en-US" dirty="0" smtClean="0"/>
              <a:t>Observations about BFS</a:t>
            </a:r>
          </a:p>
          <a:p>
            <a:pPr lvl="3"/>
            <a:r>
              <a:rPr lang="en-US" dirty="0" smtClean="0"/>
              <a:t>Why the starting for-loop?</a:t>
            </a:r>
          </a:p>
        </p:txBody>
      </p:sp>
    </p:spTree>
    <p:extLst>
      <p:ext uri="{BB962C8B-B14F-4D97-AF65-F5344CB8AC3E}">
        <p14:creationId xmlns:p14="http://schemas.microsoft.com/office/powerpoint/2010/main" val="77226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20000"/>
                <a:lumOff val="80000"/>
              </a:schemeClr>
            </a:gs>
            <a:gs pos="500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20000"/>
                <a:lumOff val="8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603031" y="25809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545294" y="25809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530778" y="25809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602127" y="25809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603031" y="34572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545294" y="34572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530778" y="34572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602127" y="34572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603031" y="44097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545294" y="44097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530778" y="44097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602127" y="44097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603031" y="52860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545294" y="52860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530778" y="52860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602127" y="52860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4984031" y="2771428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4928235" y="2906132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4793531" y="2961928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5735794" y="2961928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5926294" y="2771428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6911778" y="2771428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6721278" y="2961928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7792627" y="2961928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6855982" y="2906132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4984031" y="3647728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4793531" y="3838228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4928235" y="3782432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5870498" y="3782432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6721278" y="3838228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6855982" y="3782432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7792627" y="3838228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4793531" y="4790728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4984031" y="4600228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4928235" y="4734932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5926294" y="4600228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5870498" y="4734932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6721278" y="4790728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7792627" y="4790728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6911778" y="5476528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4984031" y="5476528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899144" y="957697"/>
            <a:ext cx="3629491" cy="941371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2400" b="1" dirty="0" smtClean="0"/>
              <a:t>Why have this for-loop?</a:t>
            </a:r>
          </a:p>
          <a:p>
            <a:endParaRPr lang="en-US" sz="1600" i="1" dirty="0"/>
          </a:p>
          <a:p>
            <a:r>
              <a:rPr lang="en-US" sz="1600" i="1" dirty="0" smtClean="0"/>
              <a:t>The while loop covers everything.</a:t>
            </a:r>
            <a:endParaRPr lang="en-US" sz="1600" i="1" dirty="0"/>
          </a:p>
        </p:txBody>
      </p:sp>
      <p:sp>
        <p:nvSpPr>
          <p:cNvPr id="14" name="Rounded Rectangle 13"/>
          <p:cNvSpPr/>
          <p:nvPr/>
        </p:nvSpPr>
        <p:spPr>
          <a:xfrm>
            <a:off x="838200" y="957697"/>
            <a:ext cx="2060944" cy="794903"/>
          </a:xfrm>
          <a:prstGeom prst="roundRect">
            <a:avLst/>
          </a:prstGeom>
          <a:solidFill>
            <a:schemeClr val="accent1">
              <a:alpha val="1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3658964" y="1899068"/>
            <a:ext cx="3252814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Pause for student answer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9931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838200" y="957697"/>
            <a:ext cx="2060944" cy="794903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2899144" y="957697"/>
            <a:ext cx="3629491" cy="941371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2400" b="1" dirty="0" smtClean="0"/>
              <a:t>Why have this for-loop?</a:t>
            </a:r>
          </a:p>
          <a:p>
            <a:endParaRPr lang="en-US" sz="1600" i="1" dirty="0"/>
          </a:p>
          <a:p>
            <a:r>
              <a:rPr lang="en-US" sz="1600" i="1" strike="sngStrike" dirty="0" smtClean="0"/>
              <a:t>The while loop covers everything.</a:t>
            </a:r>
            <a:endParaRPr lang="en-US" sz="1600" i="1" strike="sngStrike" dirty="0"/>
          </a:p>
        </p:txBody>
      </p:sp>
      <p:sp>
        <p:nvSpPr>
          <p:cNvPr id="49" name="Oval 48"/>
          <p:cNvSpPr/>
          <p:nvPr/>
        </p:nvSpPr>
        <p:spPr>
          <a:xfrm>
            <a:off x="4603031" y="25809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1" name="Oval 50"/>
          <p:cNvSpPr/>
          <p:nvPr/>
        </p:nvSpPr>
        <p:spPr>
          <a:xfrm>
            <a:off x="5545294" y="25809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52" name="Oval 51"/>
          <p:cNvSpPr/>
          <p:nvPr/>
        </p:nvSpPr>
        <p:spPr>
          <a:xfrm>
            <a:off x="6530778" y="25809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54" name="Oval 53"/>
          <p:cNvSpPr/>
          <p:nvPr/>
        </p:nvSpPr>
        <p:spPr>
          <a:xfrm>
            <a:off x="7602127" y="25809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55" name="Oval 54"/>
          <p:cNvSpPr/>
          <p:nvPr/>
        </p:nvSpPr>
        <p:spPr>
          <a:xfrm>
            <a:off x="4603031" y="34572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57" name="Oval 56"/>
          <p:cNvSpPr/>
          <p:nvPr/>
        </p:nvSpPr>
        <p:spPr>
          <a:xfrm>
            <a:off x="5545294" y="34572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58" name="Oval 57"/>
          <p:cNvSpPr/>
          <p:nvPr/>
        </p:nvSpPr>
        <p:spPr>
          <a:xfrm>
            <a:off x="6530778" y="34572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60" name="Oval 59"/>
          <p:cNvSpPr/>
          <p:nvPr/>
        </p:nvSpPr>
        <p:spPr>
          <a:xfrm>
            <a:off x="7602127" y="34572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61" name="Oval 60"/>
          <p:cNvSpPr/>
          <p:nvPr/>
        </p:nvSpPr>
        <p:spPr>
          <a:xfrm>
            <a:off x="4603031" y="44097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63" name="Oval 62"/>
          <p:cNvSpPr/>
          <p:nvPr/>
        </p:nvSpPr>
        <p:spPr>
          <a:xfrm>
            <a:off x="5545294" y="44097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64" name="Oval 63"/>
          <p:cNvSpPr/>
          <p:nvPr/>
        </p:nvSpPr>
        <p:spPr>
          <a:xfrm>
            <a:off x="6530778" y="44097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66" name="Oval 65"/>
          <p:cNvSpPr/>
          <p:nvPr/>
        </p:nvSpPr>
        <p:spPr>
          <a:xfrm>
            <a:off x="7602127" y="44097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67" name="Oval 66"/>
          <p:cNvSpPr/>
          <p:nvPr/>
        </p:nvSpPr>
        <p:spPr>
          <a:xfrm>
            <a:off x="4603031" y="52860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69" name="Oval 68"/>
          <p:cNvSpPr/>
          <p:nvPr/>
        </p:nvSpPr>
        <p:spPr>
          <a:xfrm>
            <a:off x="5545294" y="52860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70" name="Oval 69"/>
          <p:cNvSpPr/>
          <p:nvPr/>
        </p:nvSpPr>
        <p:spPr>
          <a:xfrm>
            <a:off x="6530778" y="52860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72" name="Oval 71"/>
          <p:cNvSpPr/>
          <p:nvPr/>
        </p:nvSpPr>
        <p:spPr>
          <a:xfrm>
            <a:off x="7602127" y="52860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73" name="Straight Connector 72"/>
          <p:cNvCxnSpPr>
            <a:stCxn id="49" idx="6"/>
            <a:endCxn id="51" idx="2"/>
          </p:cNvCxnSpPr>
          <p:nvPr/>
        </p:nvCxnSpPr>
        <p:spPr>
          <a:xfrm>
            <a:off x="4984031" y="2771428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49" idx="5"/>
            <a:endCxn id="57" idx="1"/>
          </p:cNvCxnSpPr>
          <p:nvPr/>
        </p:nvCxnSpPr>
        <p:spPr>
          <a:xfrm>
            <a:off x="4928235" y="2906132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49" idx="4"/>
            <a:endCxn id="55" idx="0"/>
          </p:cNvCxnSpPr>
          <p:nvPr/>
        </p:nvCxnSpPr>
        <p:spPr>
          <a:xfrm>
            <a:off x="4793531" y="2961928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57" idx="0"/>
            <a:endCxn id="51" idx="4"/>
          </p:cNvCxnSpPr>
          <p:nvPr/>
        </p:nvCxnSpPr>
        <p:spPr>
          <a:xfrm flipV="1">
            <a:off x="5735794" y="2961928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52" idx="2"/>
            <a:endCxn id="51" idx="6"/>
          </p:cNvCxnSpPr>
          <p:nvPr/>
        </p:nvCxnSpPr>
        <p:spPr>
          <a:xfrm flipH="1">
            <a:off x="5926294" y="2771428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52" idx="6"/>
            <a:endCxn id="54" idx="2"/>
          </p:cNvCxnSpPr>
          <p:nvPr/>
        </p:nvCxnSpPr>
        <p:spPr>
          <a:xfrm>
            <a:off x="6911778" y="2771428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58" idx="0"/>
            <a:endCxn id="52" idx="4"/>
          </p:cNvCxnSpPr>
          <p:nvPr/>
        </p:nvCxnSpPr>
        <p:spPr>
          <a:xfrm flipV="1">
            <a:off x="6721278" y="2961928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60" idx="0"/>
            <a:endCxn id="54" idx="4"/>
          </p:cNvCxnSpPr>
          <p:nvPr/>
        </p:nvCxnSpPr>
        <p:spPr>
          <a:xfrm flipV="1">
            <a:off x="7792627" y="2961928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58" idx="7"/>
            <a:endCxn id="54" idx="3"/>
          </p:cNvCxnSpPr>
          <p:nvPr/>
        </p:nvCxnSpPr>
        <p:spPr>
          <a:xfrm flipV="1">
            <a:off x="6855982" y="2906132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57" idx="2"/>
            <a:endCxn id="55" idx="6"/>
          </p:cNvCxnSpPr>
          <p:nvPr/>
        </p:nvCxnSpPr>
        <p:spPr>
          <a:xfrm flipH="1">
            <a:off x="4984031" y="3647728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61" idx="0"/>
            <a:endCxn id="55" idx="4"/>
          </p:cNvCxnSpPr>
          <p:nvPr/>
        </p:nvCxnSpPr>
        <p:spPr>
          <a:xfrm flipV="1">
            <a:off x="4793531" y="3838228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61" idx="7"/>
            <a:endCxn id="57" idx="3"/>
          </p:cNvCxnSpPr>
          <p:nvPr/>
        </p:nvCxnSpPr>
        <p:spPr>
          <a:xfrm flipV="1">
            <a:off x="4928235" y="3782432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stCxn id="63" idx="7"/>
            <a:endCxn id="58" idx="3"/>
          </p:cNvCxnSpPr>
          <p:nvPr/>
        </p:nvCxnSpPr>
        <p:spPr>
          <a:xfrm flipV="1">
            <a:off x="5870498" y="3782432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stCxn id="64" idx="0"/>
            <a:endCxn id="58" idx="4"/>
          </p:cNvCxnSpPr>
          <p:nvPr/>
        </p:nvCxnSpPr>
        <p:spPr>
          <a:xfrm flipV="1">
            <a:off x="6721278" y="3838228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>
            <a:stCxn id="66" idx="1"/>
            <a:endCxn id="58" idx="5"/>
          </p:cNvCxnSpPr>
          <p:nvPr/>
        </p:nvCxnSpPr>
        <p:spPr>
          <a:xfrm flipH="1" flipV="1">
            <a:off x="6855982" y="3782432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stCxn id="66" idx="0"/>
            <a:endCxn id="60" idx="4"/>
          </p:cNvCxnSpPr>
          <p:nvPr/>
        </p:nvCxnSpPr>
        <p:spPr>
          <a:xfrm flipV="1">
            <a:off x="7792627" y="3838228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stCxn id="61" idx="4"/>
            <a:endCxn id="67" idx="0"/>
          </p:cNvCxnSpPr>
          <p:nvPr/>
        </p:nvCxnSpPr>
        <p:spPr>
          <a:xfrm>
            <a:off x="4793531" y="4790728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>
            <a:stCxn id="61" idx="6"/>
            <a:endCxn id="63" idx="2"/>
          </p:cNvCxnSpPr>
          <p:nvPr/>
        </p:nvCxnSpPr>
        <p:spPr>
          <a:xfrm>
            <a:off x="4984031" y="4600228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61" idx="5"/>
            <a:endCxn id="69" idx="1"/>
          </p:cNvCxnSpPr>
          <p:nvPr/>
        </p:nvCxnSpPr>
        <p:spPr>
          <a:xfrm>
            <a:off x="4928235" y="4734932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stCxn id="63" idx="6"/>
            <a:endCxn id="64" idx="2"/>
          </p:cNvCxnSpPr>
          <p:nvPr/>
        </p:nvCxnSpPr>
        <p:spPr>
          <a:xfrm>
            <a:off x="5926294" y="4600228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69" idx="7"/>
            <a:endCxn id="64" idx="3"/>
          </p:cNvCxnSpPr>
          <p:nvPr/>
        </p:nvCxnSpPr>
        <p:spPr>
          <a:xfrm flipV="1">
            <a:off x="5870498" y="4734932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stCxn id="70" idx="0"/>
            <a:endCxn id="64" idx="4"/>
          </p:cNvCxnSpPr>
          <p:nvPr/>
        </p:nvCxnSpPr>
        <p:spPr>
          <a:xfrm flipV="1">
            <a:off x="6721278" y="4790728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>
            <a:stCxn id="72" idx="0"/>
            <a:endCxn id="66" idx="4"/>
          </p:cNvCxnSpPr>
          <p:nvPr/>
        </p:nvCxnSpPr>
        <p:spPr>
          <a:xfrm flipV="1">
            <a:off x="7792627" y="4790728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72" idx="2"/>
            <a:endCxn id="70" idx="6"/>
          </p:cNvCxnSpPr>
          <p:nvPr/>
        </p:nvCxnSpPr>
        <p:spPr>
          <a:xfrm flipH="1">
            <a:off x="6911778" y="5476528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69" idx="2"/>
            <a:endCxn id="67" idx="6"/>
          </p:cNvCxnSpPr>
          <p:nvPr/>
        </p:nvCxnSpPr>
        <p:spPr>
          <a:xfrm flipH="1">
            <a:off x="4984031" y="5476528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3989696" y="1910559"/>
            <a:ext cx="3612431" cy="570814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600" dirty="0" smtClean="0"/>
              <a:t>In case stuff was not all connected</a:t>
            </a:r>
          </a:p>
          <a:p>
            <a:r>
              <a:rPr lang="en-US" sz="1600" dirty="0" smtClean="0"/>
              <a:t>Remove some edges to see:</a:t>
            </a:r>
            <a:endParaRPr lang="en-US" sz="1600" dirty="0"/>
          </a:p>
        </p:txBody>
      </p:sp>
      <p:sp>
        <p:nvSpPr>
          <p:cNvPr id="108" name="Rounded Rectangle 107"/>
          <p:cNvSpPr/>
          <p:nvPr/>
        </p:nvSpPr>
        <p:spPr>
          <a:xfrm>
            <a:off x="6226480" y="4123978"/>
            <a:ext cx="2060944" cy="1709303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92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  <p:bldP spid="108" grpId="0" animBg="1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838200" y="957697"/>
            <a:ext cx="2060944" cy="794903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2899144" y="957697"/>
            <a:ext cx="3629491" cy="941371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2400" b="1" dirty="0" smtClean="0"/>
              <a:t>Why have this for-loop?</a:t>
            </a:r>
          </a:p>
          <a:p>
            <a:endParaRPr lang="en-US" sz="1600" i="1" dirty="0"/>
          </a:p>
          <a:p>
            <a:r>
              <a:rPr lang="en-US" sz="1600" i="1" strike="sngStrike" dirty="0" smtClean="0"/>
              <a:t>The while loop covers everything.</a:t>
            </a:r>
            <a:endParaRPr lang="en-US" sz="1600" i="1" strike="sngStrike" dirty="0"/>
          </a:p>
        </p:txBody>
      </p:sp>
      <p:sp>
        <p:nvSpPr>
          <p:cNvPr id="49" name="Oval 48"/>
          <p:cNvSpPr/>
          <p:nvPr/>
        </p:nvSpPr>
        <p:spPr>
          <a:xfrm>
            <a:off x="4603031" y="25809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1" name="Oval 50"/>
          <p:cNvSpPr/>
          <p:nvPr/>
        </p:nvSpPr>
        <p:spPr>
          <a:xfrm>
            <a:off x="5545294" y="25809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52" name="Oval 51"/>
          <p:cNvSpPr/>
          <p:nvPr/>
        </p:nvSpPr>
        <p:spPr>
          <a:xfrm>
            <a:off x="6530778" y="25809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54" name="Oval 53"/>
          <p:cNvSpPr/>
          <p:nvPr/>
        </p:nvSpPr>
        <p:spPr>
          <a:xfrm>
            <a:off x="7602127" y="25809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55" name="Oval 54"/>
          <p:cNvSpPr/>
          <p:nvPr/>
        </p:nvSpPr>
        <p:spPr>
          <a:xfrm>
            <a:off x="4603031" y="34572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57" name="Oval 56"/>
          <p:cNvSpPr/>
          <p:nvPr/>
        </p:nvSpPr>
        <p:spPr>
          <a:xfrm>
            <a:off x="5545294" y="34572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58" name="Oval 57"/>
          <p:cNvSpPr/>
          <p:nvPr/>
        </p:nvSpPr>
        <p:spPr>
          <a:xfrm>
            <a:off x="6530778" y="34572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60" name="Oval 59"/>
          <p:cNvSpPr/>
          <p:nvPr/>
        </p:nvSpPr>
        <p:spPr>
          <a:xfrm>
            <a:off x="7602127" y="34572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61" name="Oval 60"/>
          <p:cNvSpPr/>
          <p:nvPr/>
        </p:nvSpPr>
        <p:spPr>
          <a:xfrm>
            <a:off x="4603031" y="44097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63" name="Oval 62"/>
          <p:cNvSpPr/>
          <p:nvPr/>
        </p:nvSpPr>
        <p:spPr>
          <a:xfrm>
            <a:off x="5545294" y="44097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64" name="Oval 63"/>
          <p:cNvSpPr/>
          <p:nvPr/>
        </p:nvSpPr>
        <p:spPr>
          <a:xfrm>
            <a:off x="6530778" y="44097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66" name="Oval 65"/>
          <p:cNvSpPr/>
          <p:nvPr/>
        </p:nvSpPr>
        <p:spPr>
          <a:xfrm>
            <a:off x="7602127" y="44097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67" name="Oval 66"/>
          <p:cNvSpPr/>
          <p:nvPr/>
        </p:nvSpPr>
        <p:spPr>
          <a:xfrm>
            <a:off x="4603031" y="52860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69" name="Oval 68"/>
          <p:cNvSpPr/>
          <p:nvPr/>
        </p:nvSpPr>
        <p:spPr>
          <a:xfrm>
            <a:off x="5545294" y="52860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70" name="Oval 69"/>
          <p:cNvSpPr/>
          <p:nvPr/>
        </p:nvSpPr>
        <p:spPr>
          <a:xfrm>
            <a:off x="6530778" y="52860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72" name="Oval 71"/>
          <p:cNvSpPr/>
          <p:nvPr/>
        </p:nvSpPr>
        <p:spPr>
          <a:xfrm>
            <a:off x="7602127" y="52860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73" name="Straight Connector 72"/>
          <p:cNvCxnSpPr>
            <a:stCxn id="49" idx="6"/>
            <a:endCxn id="51" idx="2"/>
          </p:cNvCxnSpPr>
          <p:nvPr/>
        </p:nvCxnSpPr>
        <p:spPr>
          <a:xfrm>
            <a:off x="4984031" y="2771428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49" idx="5"/>
            <a:endCxn id="57" idx="1"/>
          </p:cNvCxnSpPr>
          <p:nvPr/>
        </p:nvCxnSpPr>
        <p:spPr>
          <a:xfrm>
            <a:off x="4928235" y="2906132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49" idx="4"/>
            <a:endCxn id="55" idx="0"/>
          </p:cNvCxnSpPr>
          <p:nvPr/>
        </p:nvCxnSpPr>
        <p:spPr>
          <a:xfrm>
            <a:off x="4793531" y="2961928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57" idx="0"/>
            <a:endCxn id="51" idx="4"/>
          </p:cNvCxnSpPr>
          <p:nvPr/>
        </p:nvCxnSpPr>
        <p:spPr>
          <a:xfrm flipV="1">
            <a:off x="5735794" y="2961928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52" idx="2"/>
            <a:endCxn id="51" idx="6"/>
          </p:cNvCxnSpPr>
          <p:nvPr/>
        </p:nvCxnSpPr>
        <p:spPr>
          <a:xfrm flipH="1">
            <a:off x="5926294" y="2771428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52" idx="6"/>
            <a:endCxn id="54" idx="2"/>
          </p:cNvCxnSpPr>
          <p:nvPr/>
        </p:nvCxnSpPr>
        <p:spPr>
          <a:xfrm>
            <a:off x="6911778" y="2771428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58" idx="0"/>
            <a:endCxn id="52" idx="4"/>
          </p:cNvCxnSpPr>
          <p:nvPr/>
        </p:nvCxnSpPr>
        <p:spPr>
          <a:xfrm flipV="1">
            <a:off x="6721278" y="2961928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60" idx="0"/>
            <a:endCxn id="54" idx="4"/>
          </p:cNvCxnSpPr>
          <p:nvPr/>
        </p:nvCxnSpPr>
        <p:spPr>
          <a:xfrm flipV="1">
            <a:off x="7792627" y="2961928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58" idx="7"/>
            <a:endCxn id="54" idx="3"/>
          </p:cNvCxnSpPr>
          <p:nvPr/>
        </p:nvCxnSpPr>
        <p:spPr>
          <a:xfrm flipV="1">
            <a:off x="6855982" y="2906132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57" idx="2"/>
            <a:endCxn id="55" idx="6"/>
          </p:cNvCxnSpPr>
          <p:nvPr/>
        </p:nvCxnSpPr>
        <p:spPr>
          <a:xfrm flipH="1">
            <a:off x="4984031" y="3647728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61" idx="0"/>
            <a:endCxn id="55" idx="4"/>
          </p:cNvCxnSpPr>
          <p:nvPr/>
        </p:nvCxnSpPr>
        <p:spPr>
          <a:xfrm flipV="1">
            <a:off x="4793531" y="3838228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61" idx="7"/>
            <a:endCxn id="57" idx="3"/>
          </p:cNvCxnSpPr>
          <p:nvPr/>
        </p:nvCxnSpPr>
        <p:spPr>
          <a:xfrm flipV="1">
            <a:off x="4928235" y="3782432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stCxn id="63" idx="7"/>
            <a:endCxn id="58" idx="3"/>
          </p:cNvCxnSpPr>
          <p:nvPr/>
        </p:nvCxnSpPr>
        <p:spPr>
          <a:xfrm flipV="1">
            <a:off x="5870498" y="3782432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stCxn id="64" idx="0"/>
            <a:endCxn id="58" idx="4"/>
          </p:cNvCxnSpPr>
          <p:nvPr/>
        </p:nvCxnSpPr>
        <p:spPr>
          <a:xfrm flipV="1">
            <a:off x="6721278" y="3838228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>
            <a:stCxn id="66" idx="1"/>
            <a:endCxn id="58" idx="5"/>
          </p:cNvCxnSpPr>
          <p:nvPr/>
        </p:nvCxnSpPr>
        <p:spPr>
          <a:xfrm flipH="1" flipV="1">
            <a:off x="6855982" y="3782432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stCxn id="66" idx="0"/>
            <a:endCxn id="60" idx="4"/>
          </p:cNvCxnSpPr>
          <p:nvPr/>
        </p:nvCxnSpPr>
        <p:spPr>
          <a:xfrm flipV="1">
            <a:off x="7792627" y="3838228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stCxn id="61" idx="4"/>
            <a:endCxn id="67" idx="0"/>
          </p:cNvCxnSpPr>
          <p:nvPr/>
        </p:nvCxnSpPr>
        <p:spPr>
          <a:xfrm>
            <a:off x="4793531" y="4790728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>
            <a:stCxn id="61" idx="6"/>
            <a:endCxn id="63" idx="2"/>
          </p:cNvCxnSpPr>
          <p:nvPr/>
        </p:nvCxnSpPr>
        <p:spPr>
          <a:xfrm>
            <a:off x="4984031" y="4600228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61" idx="5"/>
            <a:endCxn id="69" idx="1"/>
          </p:cNvCxnSpPr>
          <p:nvPr/>
        </p:nvCxnSpPr>
        <p:spPr>
          <a:xfrm>
            <a:off x="4928235" y="4734932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stCxn id="63" idx="6"/>
            <a:endCxn id="64" idx="2"/>
          </p:cNvCxnSpPr>
          <p:nvPr/>
        </p:nvCxnSpPr>
        <p:spPr>
          <a:xfrm>
            <a:off x="5926294" y="4600228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69" idx="7"/>
            <a:endCxn id="64" idx="3"/>
          </p:cNvCxnSpPr>
          <p:nvPr/>
        </p:nvCxnSpPr>
        <p:spPr>
          <a:xfrm flipV="1">
            <a:off x="5870498" y="4734932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72" idx="2"/>
            <a:endCxn id="70" idx="6"/>
          </p:cNvCxnSpPr>
          <p:nvPr/>
        </p:nvCxnSpPr>
        <p:spPr>
          <a:xfrm flipH="1">
            <a:off x="6911778" y="5476528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69" idx="2"/>
            <a:endCxn id="67" idx="6"/>
          </p:cNvCxnSpPr>
          <p:nvPr/>
        </p:nvCxnSpPr>
        <p:spPr>
          <a:xfrm flipH="1">
            <a:off x="4984031" y="5476528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3739078" y="1955395"/>
            <a:ext cx="3612431" cy="570814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600" dirty="0" smtClean="0"/>
              <a:t>O and P would not get visited</a:t>
            </a:r>
          </a:p>
          <a:p>
            <a:r>
              <a:rPr lang="en-US" sz="1600" dirty="0" smtClean="0"/>
              <a:t>if the for loop were not there</a:t>
            </a:r>
            <a:endParaRPr lang="en-US" sz="1600" dirty="0"/>
          </a:p>
        </p:txBody>
      </p:sp>
      <p:sp>
        <p:nvSpPr>
          <p:cNvPr id="50" name="Rounded Rectangle 49"/>
          <p:cNvSpPr/>
          <p:nvPr/>
        </p:nvSpPr>
        <p:spPr>
          <a:xfrm>
            <a:off x="6226480" y="5038378"/>
            <a:ext cx="2060944" cy="794903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64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Marker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Questions on:</a:t>
            </a:r>
          </a:p>
          <a:p>
            <a:pPr lvl="1"/>
            <a:r>
              <a:rPr lang="en-US" dirty="0" smtClean="0"/>
              <a:t>Hashing</a:t>
            </a:r>
          </a:p>
          <a:p>
            <a:pPr lvl="1"/>
            <a:r>
              <a:rPr lang="en-US" dirty="0" smtClean="0"/>
              <a:t>Graphs</a:t>
            </a:r>
          </a:p>
          <a:p>
            <a:pPr lvl="2"/>
            <a:r>
              <a:rPr lang="en-US" dirty="0" smtClean="0"/>
              <a:t>Definitions </a:t>
            </a:r>
            <a:r>
              <a:rPr lang="en-US" dirty="0"/>
              <a:t>and Examples</a:t>
            </a:r>
          </a:p>
          <a:p>
            <a:pPr lvl="2"/>
            <a:r>
              <a:rPr lang="en-US" dirty="0"/>
              <a:t>Adjacency Matrix</a:t>
            </a:r>
          </a:p>
          <a:p>
            <a:pPr lvl="2"/>
            <a:r>
              <a:rPr lang="en-US" dirty="0"/>
              <a:t>Adjacency List</a:t>
            </a:r>
          </a:p>
          <a:p>
            <a:pPr lvl="2"/>
            <a:r>
              <a:rPr lang="en-US" dirty="0"/>
              <a:t>Operations and </a:t>
            </a:r>
            <a:r>
              <a:rPr lang="en-US" dirty="0" smtClean="0"/>
              <a:t>ADT</a:t>
            </a:r>
          </a:p>
          <a:p>
            <a:pPr lvl="3"/>
            <a:r>
              <a:rPr lang="en-US" dirty="0" smtClean="0"/>
              <a:t>Some code for reference</a:t>
            </a:r>
            <a:endParaRPr lang="en-US" dirty="0"/>
          </a:p>
          <a:p>
            <a:pPr lvl="2"/>
            <a:r>
              <a:rPr lang="en-US" dirty="0"/>
              <a:t>Breadth First Search (BFS) Example</a:t>
            </a:r>
          </a:p>
          <a:p>
            <a:pPr lvl="2"/>
            <a:r>
              <a:rPr lang="en-US" dirty="0"/>
              <a:t>Observations about BFS</a:t>
            </a:r>
          </a:p>
          <a:p>
            <a:pPr lvl="3"/>
            <a:r>
              <a:rPr lang="en-US" dirty="0" smtClean="0"/>
              <a:t>Why the levels</a:t>
            </a:r>
          </a:p>
          <a:p>
            <a:pPr lvl="3"/>
            <a:r>
              <a:rPr lang="en-US" dirty="0"/>
              <a:t>Why the starting for-loop?</a:t>
            </a:r>
          </a:p>
          <a:p>
            <a:pPr lvl="3"/>
            <a:endParaRPr lang="en-US" dirty="0"/>
          </a:p>
          <a:p>
            <a:r>
              <a:rPr lang="en-US" dirty="0" smtClean="0"/>
              <a:t>Next</a:t>
            </a:r>
          </a:p>
          <a:p>
            <a:pPr lvl="1"/>
            <a:r>
              <a:rPr lang="en-US" dirty="0" smtClean="0"/>
              <a:t>Study</a:t>
            </a:r>
          </a:p>
        </p:txBody>
      </p:sp>
    </p:spTree>
    <p:extLst>
      <p:ext uri="{BB962C8B-B14F-4D97-AF65-F5344CB8AC3E}">
        <p14:creationId xmlns:p14="http://schemas.microsoft.com/office/powerpoint/2010/main" val="59741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 Studying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Look online for review stuff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Do the suggested activities from the presentations</a:t>
            </a:r>
            <a:endParaRPr lang="en-US" b="1" dirty="0">
              <a:solidFill>
                <a:srgbClr val="FF0000"/>
              </a:solidFill>
            </a:endParaRPr>
          </a:p>
          <a:p>
            <a:pPr lvl="2"/>
            <a:endParaRPr lang="en-US" dirty="0"/>
          </a:p>
          <a:p>
            <a:r>
              <a:rPr lang="en-US" dirty="0" smtClean="0"/>
              <a:t>Next class is TEST REVIEW</a:t>
            </a:r>
          </a:p>
          <a:p>
            <a:pPr lvl="1"/>
            <a:r>
              <a:rPr lang="en-US" dirty="0" smtClean="0"/>
              <a:t>Bring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64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End of This Part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http://cf.ltkcdn.net/web-design/images/std/37765-425x264-GIFanima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362200"/>
            <a:ext cx="4048125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581400" y="1524000"/>
            <a:ext cx="2667000" cy="1074403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ANY QUESTIONS ???</a:t>
            </a:r>
          </a:p>
          <a:p>
            <a:endParaRPr lang="en-US" dirty="0"/>
          </a:p>
          <a:p>
            <a:r>
              <a:rPr lang="en-US" dirty="0" smtClean="0"/>
              <a:t>Is this thing 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54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Adjacent Vertices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G be an undirected graph</a:t>
            </a:r>
          </a:p>
          <a:p>
            <a:endParaRPr lang="en-US" dirty="0" smtClean="0"/>
          </a:p>
          <a:p>
            <a:r>
              <a:rPr lang="en-US" dirty="0" smtClean="0"/>
              <a:t>Let </a:t>
            </a:r>
            <a:r>
              <a:rPr lang="en-US" i="1" dirty="0" smtClean="0"/>
              <a:t>u</a:t>
            </a:r>
            <a:r>
              <a:rPr lang="en-US" dirty="0" smtClean="0"/>
              <a:t> and </a:t>
            </a:r>
            <a:r>
              <a:rPr lang="en-US" i="1" dirty="0" smtClean="0"/>
              <a:t>v</a:t>
            </a:r>
            <a:r>
              <a:rPr lang="en-US" dirty="0" smtClean="0"/>
              <a:t> be two vertices in G</a:t>
            </a:r>
          </a:p>
          <a:p>
            <a:endParaRPr lang="en-US" dirty="0" smtClean="0"/>
          </a:p>
          <a:p>
            <a:r>
              <a:rPr lang="en-US" dirty="0" smtClean="0"/>
              <a:t>Then </a:t>
            </a:r>
            <a:r>
              <a:rPr lang="en-US" i="1" dirty="0"/>
              <a:t>u</a:t>
            </a:r>
            <a:r>
              <a:rPr lang="en-US" dirty="0"/>
              <a:t> and </a:t>
            </a:r>
            <a:r>
              <a:rPr lang="en-US" i="1" dirty="0"/>
              <a:t>v</a:t>
            </a:r>
            <a:r>
              <a:rPr lang="en-US" dirty="0"/>
              <a:t> </a:t>
            </a:r>
            <a:r>
              <a:rPr lang="en-US" dirty="0" smtClean="0"/>
              <a:t>are </a:t>
            </a:r>
            <a:r>
              <a:rPr lang="en-US" b="1" i="1" dirty="0" smtClean="0">
                <a:solidFill>
                  <a:srgbClr val="FF0000"/>
                </a:solidFill>
              </a:rPr>
              <a:t>adjacent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if there is an edge from one to the other</a:t>
            </a:r>
          </a:p>
          <a:p>
            <a:pPr lvl="1"/>
            <a:r>
              <a:rPr lang="en-US" dirty="0" smtClean="0"/>
              <a:t>( </a:t>
            </a:r>
            <a:r>
              <a:rPr lang="en-US" i="1" dirty="0" smtClean="0"/>
              <a:t>u</a:t>
            </a:r>
            <a:r>
              <a:rPr lang="en-US" dirty="0" smtClean="0"/>
              <a:t>, </a:t>
            </a:r>
            <a:r>
              <a:rPr lang="en-US" i="1" dirty="0" smtClean="0"/>
              <a:t>v</a:t>
            </a:r>
            <a:r>
              <a:rPr lang="en-US" dirty="0" smtClean="0"/>
              <a:t> ) </a:t>
            </a:r>
            <a:r>
              <a:rPr lang="en-US" dirty="0" smtClean="0">
                <a:sym typeface="Symbol"/>
              </a:rPr>
              <a:t> E(G)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22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a </a:t>
            </a:r>
            <a:r>
              <a:rPr lang="en-US" b="1" i="1" dirty="0" smtClean="0">
                <a:solidFill>
                  <a:srgbClr val="FF0000"/>
                </a:solidFill>
              </a:rPr>
              <a:t>path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from </a:t>
            </a:r>
            <a:r>
              <a:rPr lang="en-US" i="1" dirty="0" smtClean="0"/>
              <a:t>u</a:t>
            </a:r>
            <a:r>
              <a:rPr lang="en-US" dirty="0" smtClean="0"/>
              <a:t> to </a:t>
            </a:r>
            <a:r>
              <a:rPr lang="en-US" i="1" dirty="0" smtClean="0"/>
              <a:t>v</a:t>
            </a:r>
            <a:r>
              <a:rPr lang="en-US" dirty="0" smtClean="0"/>
              <a:t> if there is a sequence of vertices </a:t>
            </a:r>
            <a:r>
              <a:rPr lang="en-US" i="1" dirty="0" smtClean="0"/>
              <a:t>u</a:t>
            </a:r>
            <a:r>
              <a:rPr lang="en-US" i="1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u</a:t>
            </a:r>
            <a:r>
              <a:rPr lang="en-US" i="1" baseline="-25000" dirty="0" smtClean="0"/>
              <a:t>2</a:t>
            </a:r>
            <a:r>
              <a:rPr lang="en-US" dirty="0" smtClean="0"/>
              <a:t>, …, </a:t>
            </a:r>
            <a:r>
              <a:rPr lang="en-US" i="1" dirty="0" smtClean="0"/>
              <a:t>u</a:t>
            </a:r>
            <a:r>
              <a:rPr lang="en-US" i="1" baseline="-25000" dirty="0" smtClean="0"/>
              <a:t>n</a:t>
            </a:r>
            <a:r>
              <a:rPr lang="en-US" dirty="0" smtClean="0"/>
              <a:t> such that </a:t>
            </a:r>
            <a:r>
              <a:rPr lang="en-US" i="1" dirty="0" smtClean="0"/>
              <a:t>u</a:t>
            </a:r>
            <a:r>
              <a:rPr lang="en-US" dirty="0" smtClean="0"/>
              <a:t> = </a:t>
            </a:r>
            <a:r>
              <a:rPr lang="en-US" i="1" dirty="0" smtClean="0"/>
              <a:t>u</a:t>
            </a:r>
            <a:r>
              <a:rPr lang="en-US" i="1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un</a:t>
            </a:r>
            <a:r>
              <a:rPr lang="en-US" dirty="0" smtClean="0"/>
              <a:t> = </a:t>
            </a:r>
            <a:r>
              <a:rPr lang="en-US" i="1" dirty="0" smtClean="0"/>
              <a:t>v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and (</a:t>
            </a:r>
            <a:r>
              <a:rPr lang="en-US" i="1" dirty="0" err="1" smtClean="0"/>
              <a:t>u</a:t>
            </a:r>
            <a:r>
              <a:rPr lang="en-US" i="1" baseline="-25000" dirty="0" err="1" smtClean="0"/>
              <a:t>i</a:t>
            </a:r>
            <a:r>
              <a:rPr lang="en-US" dirty="0" smtClean="0"/>
              <a:t>, </a:t>
            </a:r>
            <a:r>
              <a:rPr lang="en-US" i="1" dirty="0" smtClean="0"/>
              <a:t>u</a:t>
            </a:r>
            <a:r>
              <a:rPr lang="en-US" i="1" baseline="-25000" dirty="0" smtClean="0"/>
              <a:t>i+1</a:t>
            </a:r>
            <a:r>
              <a:rPr lang="en-US" dirty="0" smtClean="0"/>
              <a:t>) is an edge for all </a:t>
            </a:r>
            <a:r>
              <a:rPr lang="en-US" i="1" dirty="0" err="1" smtClean="0"/>
              <a:t>i</a:t>
            </a:r>
            <a:r>
              <a:rPr lang="en-US" dirty="0" smtClean="0"/>
              <a:t> = 1, 2, .., </a:t>
            </a:r>
            <a:r>
              <a:rPr lang="en-US" i="1" dirty="0" smtClean="0"/>
              <a:t>n</a:t>
            </a:r>
            <a:r>
              <a:rPr lang="en-US" dirty="0" smtClean="0"/>
              <a:t>-1.</a:t>
            </a:r>
          </a:p>
          <a:p>
            <a:endParaRPr lang="en-US" dirty="0"/>
          </a:p>
          <a:p>
            <a:r>
              <a:rPr lang="en-US" dirty="0" smtClean="0"/>
              <a:t>Vertices </a:t>
            </a:r>
            <a:r>
              <a:rPr lang="en-US" i="1" dirty="0" smtClean="0"/>
              <a:t>u</a:t>
            </a:r>
            <a:r>
              <a:rPr lang="en-US" dirty="0" smtClean="0"/>
              <a:t> and </a:t>
            </a:r>
            <a:r>
              <a:rPr lang="en-US" i="1" dirty="0" smtClean="0"/>
              <a:t>v</a:t>
            </a:r>
            <a:r>
              <a:rPr lang="en-US" dirty="0" smtClean="0"/>
              <a:t> are called </a:t>
            </a:r>
            <a:r>
              <a:rPr lang="en-US" b="1" i="1" dirty="0" smtClean="0">
                <a:solidFill>
                  <a:srgbClr val="FF0000"/>
                </a:solidFill>
              </a:rPr>
              <a:t>connected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if there is a path from </a:t>
            </a:r>
            <a:r>
              <a:rPr lang="en-US" i="1" dirty="0" smtClean="0"/>
              <a:t>u</a:t>
            </a:r>
            <a:r>
              <a:rPr lang="en-US" dirty="0" smtClean="0"/>
              <a:t> to </a:t>
            </a:r>
            <a:r>
              <a:rPr lang="en-US" i="1" dirty="0" smtClean="0"/>
              <a:t>v</a:t>
            </a:r>
          </a:p>
          <a:p>
            <a:endParaRPr lang="en-US" dirty="0"/>
          </a:p>
          <a:p>
            <a:r>
              <a:rPr lang="en-US" dirty="0" smtClean="0"/>
              <a:t>A </a:t>
            </a:r>
            <a:r>
              <a:rPr lang="en-US" b="1" i="1" dirty="0" smtClean="0">
                <a:solidFill>
                  <a:srgbClr val="FF0000"/>
                </a:solidFill>
              </a:rPr>
              <a:t>simple path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is a path in which all the vertices, except possibly the first and last, are distinct.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69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G be a graph</a:t>
            </a:r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b="1" i="1" dirty="0" smtClean="0">
                <a:solidFill>
                  <a:srgbClr val="FF0000"/>
                </a:solidFill>
              </a:rPr>
              <a:t>cycle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in G is a simple path in which the first and last vertices are the same</a:t>
            </a:r>
          </a:p>
          <a:p>
            <a:pPr lvl="1"/>
            <a:r>
              <a:rPr lang="en-US" dirty="0" smtClean="0"/>
              <a:t>i.e. you can go in a circle </a:t>
            </a:r>
            <a:br>
              <a:rPr lang="en-US" dirty="0" smtClean="0"/>
            </a:br>
            <a:r>
              <a:rPr lang="en-US" dirty="0" smtClean="0"/>
              <a:t>starting at vertex </a:t>
            </a:r>
            <a:r>
              <a:rPr lang="en-US" i="1" dirty="0" smtClean="0"/>
              <a:t>u</a:t>
            </a:r>
            <a:r>
              <a:rPr lang="en-US" dirty="0" smtClean="0"/>
              <a:t> and ending and vertex </a:t>
            </a:r>
            <a:r>
              <a:rPr lang="en-US" i="1" dirty="0" smtClean="0"/>
              <a:t>u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46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Marker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 on:</a:t>
            </a:r>
          </a:p>
          <a:p>
            <a:pPr lvl="1"/>
            <a:r>
              <a:rPr lang="en-US" dirty="0"/>
              <a:t>Hashing</a:t>
            </a:r>
          </a:p>
          <a:p>
            <a:pPr lvl="2"/>
            <a:r>
              <a:rPr lang="en-US" dirty="0"/>
              <a:t>Open Addressing: Double Hashing</a:t>
            </a:r>
          </a:p>
          <a:p>
            <a:pPr lvl="1"/>
            <a:r>
              <a:rPr lang="en-US" dirty="0"/>
              <a:t>Graphs</a:t>
            </a:r>
          </a:p>
          <a:p>
            <a:pPr lvl="2"/>
            <a:r>
              <a:rPr lang="en-US" dirty="0"/>
              <a:t>Definitions and Examples</a:t>
            </a:r>
          </a:p>
          <a:p>
            <a:pPr lvl="1"/>
            <a:endParaRPr lang="en-US" dirty="0"/>
          </a:p>
          <a:p>
            <a:r>
              <a:rPr lang="en-US" dirty="0" smtClean="0"/>
              <a:t>Next</a:t>
            </a:r>
          </a:p>
          <a:p>
            <a:pPr lvl="1"/>
            <a:r>
              <a:rPr lang="en-US" dirty="0" smtClean="0"/>
              <a:t>Graphs: Representing </a:t>
            </a:r>
            <a:r>
              <a:rPr lang="en-US" dirty="0"/>
              <a:t>as a data structure</a:t>
            </a:r>
            <a:endParaRPr lang="en-US" dirty="0" smtClean="0"/>
          </a:p>
          <a:p>
            <a:pPr lvl="2"/>
            <a:r>
              <a:rPr lang="en-US" dirty="0" smtClean="0"/>
              <a:t>Adjacency Matrix</a:t>
            </a:r>
          </a:p>
          <a:p>
            <a:pPr lvl="2"/>
            <a:r>
              <a:rPr lang="en-US" dirty="0" smtClean="0"/>
              <a:t>Adjacency List</a:t>
            </a:r>
          </a:p>
        </p:txBody>
      </p:sp>
    </p:spTree>
    <p:extLst>
      <p:ext uri="{BB962C8B-B14F-4D97-AF65-F5344CB8AC3E}">
        <p14:creationId xmlns:p14="http://schemas.microsoft.com/office/powerpoint/2010/main" val="129581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Lots of graph theory problems exist</a:t>
            </a:r>
          </a:p>
          <a:p>
            <a:endParaRPr lang="en-US" dirty="0" smtClean="0"/>
          </a:p>
          <a:p>
            <a:r>
              <a:rPr lang="en-US" dirty="0" smtClean="0"/>
              <a:t>Would be nice to have a way to work on them with computers</a:t>
            </a:r>
          </a:p>
          <a:p>
            <a:endParaRPr lang="en-US" dirty="0" smtClean="0"/>
          </a:p>
          <a:p>
            <a:r>
              <a:rPr lang="en-US" dirty="0" smtClean="0"/>
              <a:t>Need a data structure</a:t>
            </a:r>
          </a:p>
          <a:p>
            <a:endParaRPr lang="en-US" dirty="0"/>
          </a:p>
          <a:p>
            <a:r>
              <a:rPr lang="en-US" dirty="0" smtClean="0"/>
              <a:t>Two common ways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Adjacency Matrices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Adjacency Lists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37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Adjacency Matrix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388619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Let G be a graph with </a:t>
            </a:r>
            <a:r>
              <a:rPr lang="en-US" sz="2400" i="1" dirty="0" smtClean="0"/>
              <a:t>n</a:t>
            </a:r>
            <a:r>
              <a:rPr lang="en-US" sz="2400" dirty="0" smtClean="0"/>
              <a:t> vertices ( </a:t>
            </a:r>
            <a:r>
              <a:rPr lang="en-US" sz="2400" i="1" dirty="0" smtClean="0"/>
              <a:t>n</a:t>
            </a:r>
            <a:r>
              <a:rPr lang="en-US" sz="2400" dirty="0" smtClean="0"/>
              <a:t> &gt; 0)</a:t>
            </a:r>
          </a:p>
          <a:p>
            <a:r>
              <a:rPr lang="en-US" sz="2400" dirty="0" smtClean="0"/>
              <a:t>Let V(G) = { v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v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…, </a:t>
            </a:r>
            <a:r>
              <a:rPr lang="en-US" sz="2400" dirty="0" err="1" smtClean="0"/>
              <a:t>v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 }</a:t>
            </a:r>
          </a:p>
          <a:p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b="1" i="1" dirty="0" smtClean="0">
                <a:solidFill>
                  <a:srgbClr val="FF0000"/>
                </a:solidFill>
              </a:rPr>
              <a:t>adjacency matrix </a:t>
            </a:r>
            <a:r>
              <a:rPr lang="en-US" sz="2400" b="1" i="1" dirty="0" smtClean="0"/>
              <a:t>A</a:t>
            </a:r>
            <a:r>
              <a:rPr lang="en-US" sz="2400" b="1" i="1" baseline="-25000" dirty="0" smtClean="0"/>
              <a:t>G</a:t>
            </a:r>
            <a:r>
              <a:rPr lang="en-US" sz="2400" dirty="0" smtClean="0"/>
              <a:t> is a 2D </a:t>
            </a:r>
            <a:r>
              <a:rPr lang="en-US" sz="2400" i="1" dirty="0" smtClean="0"/>
              <a:t>n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</a:t>
            </a:r>
            <a:r>
              <a:rPr lang="en-US" sz="2400" dirty="0" smtClean="0"/>
              <a:t> </a:t>
            </a:r>
            <a:r>
              <a:rPr lang="en-US" sz="2400" i="1" dirty="0" smtClean="0"/>
              <a:t>n</a:t>
            </a:r>
            <a:r>
              <a:rPr lang="en-US" sz="2400" dirty="0" smtClean="0"/>
              <a:t> matrix such that </a:t>
            </a:r>
            <a:endParaRPr lang="en-US" sz="2400" dirty="0"/>
          </a:p>
          <a:p>
            <a:pPr lvl="1"/>
            <a:r>
              <a:rPr lang="en-US" sz="2000" b="1" dirty="0" smtClean="0"/>
              <a:t>if there is an edge</a:t>
            </a:r>
            <a:r>
              <a:rPr lang="en-US" sz="2000" dirty="0" smtClean="0"/>
              <a:t> from v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 to </a:t>
            </a:r>
            <a:r>
              <a:rPr lang="en-US" sz="2000" dirty="0" err="1" smtClean="0"/>
              <a:t>v</a:t>
            </a:r>
            <a:r>
              <a:rPr lang="en-US" sz="2000" baseline="-25000" dirty="0" err="1" smtClean="0"/>
              <a:t>j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then the </a:t>
            </a:r>
            <a:r>
              <a:rPr lang="en-US" sz="2000" b="1" dirty="0"/>
              <a:t>(</a:t>
            </a:r>
            <a:r>
              <a:rPr lang="en-US" sz="2000" b="1" dirty="0" err="1"/>
              <a:t>i</a:t>
            </a:r>
            <a:r>
              <a:rPr lang="en-US" sz="2000" b="1" dirty="0"/>
              <a:t>, j)</a:t>
            </a:r>
            <a:r>
              <a:rPr lang="en-US" sz="2000" b="1" baseline="30000" dirty="0" err="1"/>
              <a:t>th</a:t>
            </a:r>
            <a:r>
              <a:rPr lang="en-US" sz="2000" b="1" dirty="0"/>
              <a:t> entry of A</a:t>
            </a:r>
            <a:r>
              <a:rPr lang="en-US" sz="2000" b="1" baseline="-25000" dirty="0"/>
              <a:t>G</a:t>
            </a:r>
            <a:r>
              <a:rPr lang="en-US" sz="2000" b="1" dirty="0"/>
              <a:t> is 1</a:t>
            </a:r>
            <a:r>
              <a:rPr lang="en-US" sz="2000" dirty="0"/>
              <a:t>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b="1" dirty="0" smtClean="0"/>
              <a:t>else</a:t>
            </a:r>
            <a:r>
              <a:rPr lang="en-US" sz="2000" dirty="0" smtClean="0"/>
              <a:t> if there is not and edge then the </a:t>
            </a:r>
            <a:r>
              <a:rPr lang="en-US" sz="2000" dirty="0"/>
              <a:t>(</a:t>
            </a:r>
            <a:r>
              <a:rPr lang="en-US" sz="2000" dirty="0" err="1"/>
              <a:t>i</a:t>
            </a:r>
            <a:r>
              <a:rPr lang="en-US" sz="2000" dirty="0"/>
              <a:t>, j)</a:t>
            </a:r>
            <a:r>
              <a:rPr lang="en-US" sz="2000" baseline="30000" dirty="0" err="1"/>
              <a:t>th</a:t>
            </a:r>
            <a:r>
              <a:rPr lang="en-US" sz="2000" dirty="0"/>
              <a:t> entry of A</a:t>
            </a:r>
            <a:r>
              <a:rPr lang="en-US" sz="2000" baseline="-25000" dirty="0"/>
              <a:t>G </a:t>
            </a:r>
            <a:r>
              <a:rPr lang="en-US" sz="2000" b="1" dirty="0" smtClean="0"/>
              <a:t>entry is 0</a:t>
            </a:r>
          </a:p>
          <a:p>
            <a:endParaRPr lang="en-US" sz="2400" dirty="0"/>
          </a:p>
          <a:p>
            <a:r>
              <a:rPr lang="en-US" sz="2400" dirty="0" smtClean="0"/>
              <a:t>Not this implies for undirected graphs the adjacency matrix must be symmetric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604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Adjacency Matrix: Example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66800"/>
                <a:ext cx="5029200" cy="5059363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V(G</a:t>
                </a:r>
                <a:r>
                  <a:rPr lang="en-US" baseline="-25000" dirty="0"/>
                  <a:t>1</a:t>
                </a:r>
                <a:r>
                  <a:rPr lang="en-US" dirty="0"/>
                  <a:t>) = {1, 2, 3, 4, 5} </a:t>
                </a:r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E(G</a:t>
                </a:r>
                <a:r>
                  <a:rPr lang="en-US" baseline="-25000" dirty="0" smtClean="0"/>
                  <a:t>1</a:t>
                </a:r>
                <a:r>
                  <a:rPr lang="en-US" dirty="0"/>
                  <a:t>) = {(1, 2), (1, 4), (2, 5</a:t>
                </a:r>
                <a:r>
                  <a:rPr lang="en-US" dirty="0" smtClean="0"/>
                  <a:t>),</a:t>
                </a:r>
                <a:br>
                  <a:rPr lang="en-US" dirty="0" smtClean="0"/>
                </a:br>
                <a:r>
                  <a:rPr lang="en-US" dirty="0" smtClean="0"/>
                  <a:t>                </a:t>
                </a:r>
                <a:r>
                  <a:rPr lang="en-US" dirty="0"/>
                  <a:t>(3, 1), (3, 4), (4, 5</a:t>
                </a:r>
                <a:r>
                  <a:rPr lang="en-US" dirty="0" smtClean="0"/>
                  <a:t>)}</a:t>
                </a:r>
              </a:p>
              <a:p>
                <a:endParaRPr lang="en-US" dirty="0"/>
              </a:p>
              <a:p>
                <a:r>
                  <a:rPr lang="en-US" dirty="0" smtClean="0"/>
                  <a:t>Adjacency Matrix A</a:t>
                </a:r>
                <a:r>
                  <a:rPr lang="en-US" baseline="-25000" dirty="0" smtClean="0"/>
                  <a:t>G1</a:t>
                </a:r>
                <a:r>
                  <a:rPr lang="en-US" dirty="0" smtClean="0"/>
                  <a:t> is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eqArrPr>
                          <m:e>
                            <m:eqArr>
                              <m:eqArrPr>
                                <m:ctrlPr>
                                  <a:rPr lang="en-US" i="1" smtClean="0">
                                    <a:latin typeface="Cambria Math"/>
                                  </a:rPr>
                                </m:ctrlPr>
                              </m:eqArrP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b="0" i="1" smtClean="0">
                                          <a:latin typeface="Cambria Math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e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2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en-US" i="1" smtClean="0">
                                              <a:latin typeface="Cambria Math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US" b="0" i="1" smtClean="0">
                                                <a:latin typeface="Cambria Math"/>
                                              </a:rPr>
                                              <m:t>0</m:t>
                                            </m:r>
                                          </m:e>
                                          <m:e>
                                            <m:m>
                                              <m:mPr>
                                                <m:mcs>
                                                  <m:mc>
                                                    <m:mcPr>
                                                      <m:count m:val="2"/>
                                                      <m:mcJc m:val="center"/>
                                                    </m:mcPr>
                                                  </m:mc>
                                                </m:mcs>
                                                <m:ctrlPr>
                                                  <a:rPr lang="en-US" i="1" smtClean="0">
                                                    <a:latin typeface="Cambria Math"/>
                                                  </a:rPr>
                                                </m:ctrlPr>
                                              </m:mPr>
                                              <m:mr>
                                                <m:e>
                                                  <m:r>
                                                    <m:rPr>
                                                      <m:brk m:alnAt="7"/>
                                                    </m:rPr>
                                                    <a:rPr lang="en-US" b="0" i="1" smtClean="0">
                                                      <a:latin typeface="Cambria Math"/>
                                                    </a:rPr>
                                                    <m:t>1</m:t>
                                                  </m:r>
                                                </m:e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</a:rPr>
                                                    <m:t>0</m:t>
                                                  </m:r>
                                                </m:e>
                                              </m:mr>
                                            </m:m>
                                          </m:e>
                                        </m:mr>
                                      </m:m>
                                    </m:e>
                                  </m:mr>
                                  <m:m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0</m:t>
                                      </m:r>
                                    </m:e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2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en-US" i="1" smtClean="0">
                                              <a:latin typeface="Cambria Math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US" b="0" i="1" smtClean="0">
                                                <a:latin typeface="Cambria Math"/>
                                              </a:rPr>
                                              <m:t>0</m:t>
                                            </m:r>
                                          </m:e>
                                          <m:e>
                                            <m:m>
                                              <m:mPr>
                                                <m:mcs>
                                                  <m:mc>
                                                    <m:mcPr>
                                                      <m:count m:val="2"/>
                                                      <m:mcJc m:val="center"/>
                                                    </m:mcPr>
                                                  </m:mc>
                                                </m:mcs>
                                                <m:ctrlPr>
                                                  <a:rPr lang="en-US" i="1" smtClean="0">
                                                    <a:latin typeface="Cambria Math"/>
                                                  </a:rPr>
                                                </m:ctrlPr>
                                              </m:mPr>
                                              <m:mr>
                                                <m:e>
                                                  <m:r>
                                                    <m:rPr>
                                                      <m:brk m:alnAt="7"/>
                                                    </m:rPr>
                                                    <a:rPr lang="en-US" b="0" i="1" smtClean="0">
                                                      <a:latin typeface="Cambria Math"/>
                                                    </a:rPr>
                                                    <m:t>0</m:t>
                                                  </m:r>
                                                </m:e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</a:rPr>
                                                    <m:t>1</m:t>
                                                  </m:r>
                                                </m:e>
                                              </m:mr>
                                            </m:m>
                                          </m:e>
                                        </m:mr>
                                      </m:m>
                                    </m:e>
                                  </m:mr>
                                  <m:m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0</m:t>
                                      </m:r>
                                    </m:e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2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en-US" i="1" smtClean="0">
                                              <a:latin typeface="Cambria Math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US" b="0" i="1" smtClean="0">
                                                <a:latin typeface="Cambria Math"/>
                                              </a:rPr>
                                              <m:t>0</m:t>
                                            </m:r>
                                          </m:e>
                                          <m:e>
                                            <m:m>
                                              <m:mPr>
                                                <m:mcs>
                                                  <m:mc>
                                                    <m:mcPr>
                                                      <m:count m:val="2"/>
                                                      <m:mcJc m:val="center"/>
                                                    </m:mcPr>
                                                  </m:mc>
                                                </m:mcs>
                                                <m:ctrlPr>
                                                  <a:rPr lang="en-US" i="1" smtClean="0">
                                                    <a:latin typeface="Cambria Math"/>
                                                  </a:rPr>
                                                </m:ctrlPr>
                                              </m:mPr>
                                              <m:mr>
                                                <m:e>
                                                  <m:r>
                                                    <m:rPr>
                                                      <m:brk m:alnAt="7"/>
                                                    </m:rPr>
                                                    <a:rPr lang="en-US" b="0" i="1" smtClean="0">
                                                      <a:latin typeface="Cambria Math"/>
                                                    </a:rPr>
                                                    <m:t>1</m:t>
                                                  </m:r>
                                                </m:e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</a:rPr>
                                                    <m:t>0</m:t>
                                                  </m:r>
                                                </m:e>
                                              </m:mr>
                                            </m:m>
                                          </m:e>
                                        </m:mr>
                                      </m:m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b="0" i="1" smtClean="0">
                                          <a:latin typeface="Cambria Math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0</m:t>
                                      </m:r>
                                    </m:e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2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en-US" i="1" smtClean="0">
                                              <a:latin typeface="Cambria Math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US" b="0" i="1" smtClean="0">
                                                <a:latin typeface="Cambria Math"/>
                                              </a:rPr>
                                              <m:t>0</m:t>
                                            </m:r>
                                          </m:e>
                                          <m:e>
                                            <m:m>
                                              <m:mPr>
                                                <m:mcs>
                                                  <m:mc>
                                                    <m:mcPr>
                                                      <m:count m:val="2"/>
                                                      <m:mcJc m:val="center"/>
                                                    </m:mcPr>
                                                  </m:mc>
                                                </m:mcs>
                                                <m:ctrlPr>
                                                  <a:rPr lang="en-US" i="1" smtClean="0">
                                                    <a:latin typeface="Cambria Math"/>
                                                  </a:rPr>
                                                </m:ctrlPr>
                                              </m:mPr>
                                              <m:mr>
                                                <m:e>
                                                  <m:r>
                                                    <m:rPr>
                                                      <m:brk m:alnAt="7"/>
                                                    </m:rPr>
                                                    <a:rPr lang="en-US" b="0" i="1" smtClean="0">
                                                      <a:latin typeface="Cambria Math"/>
                                                    </a:rPr>
                                                    <m:t>0</m:t>
                                                  </m:r>
                                                </m:e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</a:rPr>
                                                    <m:t>1</m:t>
                                                  </m:r>
                                                </m:e>
                                              </m:mr>
                                            </m:m>
                                          </m:e>
                                        </m:mr>
                                      </m:m>
                                    </m:e>
                                  </m:mr>
                                </m:m>
                              </m:e>
                            </m:eqArr>
                          </m:e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3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i="1" smtClean="0">
                                    <a:latin typeface="Cambria Math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b="0" i="1" smtClean="0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3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i="1" smtClean="0">
                                          <a:latin typeface="Cambria Math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US" b="0" i="1" smtClean="0">
                                            <a:latin typeface="Cambria Math"/>
                                          </a:rPr>
                                          <m:t>0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0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0</m:t>
                                        </m:r>
                                      </m:e>
                                    </m:mr>
                                  </m:m>
                                </m:e>
                              </m:mr>
                            </m:m>
                          </m:e>
                        </m:eqArr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66800"/>
                <a:ext cx="5029200" cy="5059363"/>
              </a:xfrm>
              <a:blipFill rotWithShape="1">
                <a:blip r:embed="rId2"/>
                <a:stretch>
                  <a:fillRect l="-2061" t="-2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143000"/>
            <a:ext cx="2438400" cy="1467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1477939" y="1981200"/>
            <a:ext cx="1570061" cy="2514600"/>
            <a:chOff x="1477939" y="1981200"/>
            <a:chExt cx="1570061" cy="2514600"/>
          </a:xfrm>
        </p:grpSpPr>
        <p:sp>
          <p:nvSpPr>
            <p:cNvPr id="4" name="Rounded Rectangle 3"/>
            <p:cNvSpPr/>
            <p:nvPr/>
          </p:nvSpPr>
          <p:spPr>
            <a:xfrm>
              <a:off x="2209800" y="1981200"/>
              <a:ext cx="838200" cy="4572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477939" y="4038600"/>
              <a:ext cx="419100" cy="4572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514600" y="2019869"/>
            <a:ext cx="1570061" cy="2514600"/>
            <a:chOff x="1477939" y="1981200"/>
            <a:chExt cx="1570061" cy="2514600"/>
          </a:xfrm>
        </p:grpSpPr>
        <p:sp>
          <p:nvSpPr>
            <p:cNvPr id="9" name="Rounded Rectangle 8"/>
            <p:cNvSpPr/>
            <p:nvPr/>
          </p:nvSpPr>
          <p:spPr>
            <a:xfrm>
              <a:off x="2209800" y="1981200"/>
              <a:ext cx="838200" cy="4572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1477939" y="4038600"/>
              <a:ext cx="419100" cy="4572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048000" y="2019869"/>
            <a:ext cx="1911823" cy="2936543"/>
            <a:chOff x="1136177" y="1981200"/>
            <a:chExt cx="1911823" cy="2936543"/>
          </a:xfrm>
        </p:grpSpPr>
        <p:sp>
          <p:nvSpPr>
            <p:cNvPr id="12" name="Rounded Rectangle 11"/>
            <p:cNvSpPr/>
            <p:nvPr/>
          </p:nvSpPr>
          <p:spPr>
            <a:xfrm>
              <a:off x="2209800" y="1981200"/>
              <a:ext cx="838200" cy="4572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1136177" y="4460543"/>
              <a:ext cx="419100" cy="4572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914400" y="2381573"/>
            <a:ext cx="2196152" cy="3032039"/>
            <a:chOff x="-274661" y="2190504"/>
            <a:chExt cx="2196152" cy="3032039"/>
          </a:xfrm>
        </p:grpSpPr>
        <p:sp>
          <p:nvSpPr>
            <p:cNvPr id="15" name="Rounded Rectangle 14"/>
            <p:cNvSpPr/>
            <p:nvPr/>
          </p:nvSpPr>
          <p:spPr>
            <a:xfrm>
              <a:off x="1083291" y="2190504"/>
              <a:ext cx="838200" cy="4572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-274661" y="4765343"/>
              <a:ext cx="419100" cy="4572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514600" y="2398671"/>
            <a:ext cx="1574041" cy="3014941"/>
            <a:chOff x="1325539" y="2207602"/>
            <a:chExt cx="1574041" cy="3014941"/>
          </a:xfrm>
        </p:grpSpPr>
        <p:sp>
          <p:nvSpPr>
            <p:cNvPr id="18" name="Rounded Rectangle 17"/>
            <p:cNvSpPr/>
            <p:nvPr/>
          </p:nvSpPr>
          <p:spPr>
            <a:xfrm>
              <a:off x="2061380" y="2207602"/>
              <a:ext cx="838200" cy="4572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1325539" y="4765343"/>
              <a:ext cx="419100" cy="4572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085531" y="2394122"/>
            <a:ext cx="1913529" cy="3397078"/>
            <a:chOff x="1896470" y="2203053"/>
            <a:chExt cx="1913529" cy="3397078"/>
          </a:xfrm>
        </p:grpSpPr>
        <p:sp>
          <p:nvSpPr>
            <p:cNvPr id="21" name="Rounded Rectangle 20"/>
            <p:cNvSpPr/>
            <p:nvPr/>
          </p:nvSpPr>
          <p:spPr>
            <a:xfrm>
              <a:off x="2971799" y="2203053"/>
              <a:ext cx="838200" cy="4572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1896470" y="5142931"/>
              <a:ext cx="419100" cy="4572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Rounded Rectangle 22"/>
          <p:cNvSpPr/>
          <p:nvPr/>
        </p:nvSpPr>
        <p:spPr>
          <a:xfrm>
            <a:off x="5498910" y="1143000"/>
            <a:ext cx="1816290" cy="5334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2076148">
            <a:off x="5499826" y="1555221"/>
            <a:ext cx="2006241" cy="5334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 rot="2174746">
            <a:off x="6596343" y="1383766"/>
            <a:ext cx="1564033" cy="5334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5651310" y="1149769"/>
            <a:ext cx="520890" cy="13273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5651310" y="1981769"/>
            <a:ext cx="1816290" cy="5334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 rot="19779664">
            <a:off x="6696916" y="1807975"/>
            <a:ext cx="1566330" cy="5334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4475788" y="4002305"/>
            <a:ext cx="4054315" cy="954107"/>
          </a:xfrm>
          <a:prstGeom prst="rect">
            <a:avLst/>
          </a:prstGeom>
          <a:solidFill>
            <a:srgbClr val="E5E5B4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i="1" u="sng" dirty="0" smtClean="0"/>
              <a:t>Side Note: </a:t>
            </a:r>
          </a:p>
          <a:p>
            <a:r>
              <a:rPr lang="en-US" sz="1400" i="1" dirty="0" smtClean="0"/>
              <a:t>It would be better if G1 started numbering its</a:t>
            </a:r>
          </a:p>
          <a:p>
            <a:r>
              <a:rPr lang="en-US" sz="1400" i="1" dirty="0" smtClean="0"/>
              <a:t>vertices with 0, not 1</a:t>
            </a:r>
          </a:p>
          <a:p>
            <a:r>
              <a:rPr lang="en-US" sz="1400" i="1" dirty="0" smtClean="0"/>
              <a:t>It lines up better with C++ array indices starting at 0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1121705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Marker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 on:</a:t>
            </a:r>
          </a:p>
          <a:p>
            <a:pPr lvl="1"/>
            <a:r>
              <a:rPr lang="en-US" dirty="0"/>
              <a:t>Hashing</a:t>
            </a:r>
          </a:p>
          <a:p>
            <a:pPr lvl="2"/>
            <a:r>
              <a:rPr lang="en-US" dirty="0"/>
              <a:t>Open Addressing: Double Hashing</a:t>
            </a:r>
          </a:p>
          <a:p>
            <a:pPr lvl="1"/>
            <a:r>
              <a:rPr lang="en-US" dirty="0"/>
              <a:t>Graphs</a:t>
            </a:r>
          </a:p>
          <a:p>
            <a:pPr lvl="2"/>
            <a:r>
              <a:rPr lang="en-US" dirty="0"/>
              <a:t>Definitions and Examples</a:t>
            </a:r>
          </a:p>
          <a:p>
            <a:pPr lvl="2"/>
            <a:r>
              <a:rPr lang="en-US" dirty="0"/>
              <a:t>Adjacency Matrix</a:t>
            </a:r>
          </a:p>
          <a:p>
            <a:pPr lvl="2"/>
            <a:endParaRPr lang="en-US" dirty="0"/>
          </a:p>
          <a:p>
            <a:r>
              <a:rPr lang="en-US" dirty="0" smtClean="0"/>
              <a:t>Next</a:t>
            </a:r>
          </a:p>
          <a:p>
            <a:pPr lvl="1"/>
            <a:r>
              <a:rPr lang="en-US" dirty="0" smtClean="0"/>
              <a:t>Graphs: Representing </a:t>
            </a:r>
            <a:r>
              <a:rPr lang="en-US" dirty="0"/>
              <a:t>as a data structure</a:t>
            </a:r>
            <a:endParaRPr lang="en-US" dirty="0" smtClean="0"/>
          </a:p>
          <a:p>
            <a:pPr lvl="2"/>
            <a:r>
              <a:rPr lang="en-US" dirty="0" smtClean="0"/>
              <a:t>Adjacency List</a:t>
            </a:r>
          </a:p>
        </p:txBody>
      </p:sp>
    </p:spTree>
    <p:extLst>
      <p:ext uri="{BB962C8B-B14F-4D97-AF65-F5344CB8AC3E}">
        <p14:creationId xmlns:p14="http://schemas.microsoft.com/office/powerpoint/2010/main" val="407807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 the Past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Priority Queues and Sorting</a:t>
            </a:r>
            <a:endParaRPr lang="en-US" dirty="0"/>
          </a:p>
          <a:p>
            <a:pPr lvl="1"/>
            <a:r>
              <a:rPr lang="en-US" dirty="0"/>
              <a:t>Unordered List </a:t>
            </a:r>
            <a:r>
              <a:rPr lang="en-US" dirty="0" smtClean="0"/>
              <a:t>implementation</a:t>
            </a:r>
          </a:p>
          <a:p>
            <a:pPr lvl="2"/>
            <a:r>
              <a:rPr lang="en-US" dirty="0" smtClean="0"/>
              <a:t>Selection Sort</a:t>
            </a:r>
            <a:endParaRPr lang="en-US" dirty="0"/>
          </a:p>
          <a:p>
            <a:pPr lvl="1"/>
            <a:r>
              <a:rPr lang="en-US" dirty="0"/>
              <a:t>Ordered List </a:t>
            </a:r>
            <a:r>
              <a:rPr lang="en-US" dirty="0" smtClean="0"/>
              <a:t>implementation</a:t>
            </a:r>
          </a:p>
          <a:p>
            <a:pPr lvl="2"/>
            <a:r>
              <a:rPr lang="en-US" dirty="0" smtClean="0"/>
              <a:t>Insertion Sort</a:t>
            </a:r>
            <a:endParaRPr lang="en-US" dirty="0"/>
          </a:p>
          <a:p>
            <a:r>
              <a:rPr lang="en-US" dirty="0" smtClean="0"/>
              <a:t>Heaps </a:t>
            </a:r>
          </a:p>
          <a:p>
            <a:pPr lvl="1"/>
            <a:r>
              <a:rPr lang="en-US" dirty="0" smtClean="0"/>
              <a:t>Binary </a:t>
            </a:r>
            <a:r>
              <a:rPr lang="en-US" dirty="0"/>
              <a:t>tree </a:t>
            </a:r>
            <a:r>
              <a:rPr lang="en-US" dirty="0" smtClean="0"/>
              <a:t>implemented using a vector array</a:t>
            </a:r>
            <a:endParaRPr lang="en-US" dirty="0"/>
          </a:p>
          <a:p>
            <a:pPr lvl="1"/>
            <a:r>
              <a:rPr lang="en-US" dirty="0" smtClean="0"/>
              <a:t>Heap Sort</a:t>
            </a:r>
          </a:p>
          <a:p>
            <a:pPr lvl="2"/>
            <a:r>
              <a:rPr lang="en-US" dirty="0" smtClean="0"/>
              <a:t>A Priority Queue Sort using a heap</a:t>
            </a:r>
            <a:endParaRPr lang="en-US" dirty="0"/>
          </a:p>
          <a:p>
            <a:pPr lvl="1"/>
            <a:r>
              <a:rPr lang="en-US" dirty="0" smtClean="0"/>
              <a:t>Building a Heap Inserting one element at a time</a:t>
            </a:r>
          </a:p>
          <a:p>
            <a:pPr lvl="1"/>
            <a:r>
              <a:rPr lang="en-US" dirty="0" smtClean="0"/>
              <a:t>Building </a:t>
            </a:r>
            <a:r>
              <a:rPr lang="en-US" dirty="0"/>
              <a:t>a Heap Bottom Up</a:t>
            </a:r>
          </a:p>
          <a:p>
            <a:endParaRPr lang="en-US" dirty="0"/>
          </a:p>
          <a:p>
            <a:r>
              <a:rPr lang="en-US" dirty="0" smtClean="0"/>
              <a:t>Searching</a:t>
            </a:r>
          </a:p>
          <a:p>
            <a:pPr lvl="1"/>
            <a:r>
              <a:rPr lang="en-US" dirty="0" smtClean="0"/>
              <a:t>Binary Search Trees</a:t>
            </a:r>
          </a:p>
          <a:p>
            <a:pPr lvl="1"/>
            <a:r>
              <a:rPr lang="en-US" dirty="0" smtClean="0"/>
              <a:t>AVL trees</a:t>
            </a:r>
          </a:p>
          <a:p>
            <a:pPr lvl="1"/>
            <a:r>
              <a:rPr lang="en-US" dirty="0" smtClean="0"/>
              <a:t>Decision Trees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96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Adjacency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G be a graph with </a:t>
            </a:r>
            <a:r>
              <a:rPr lang="en-US" i="1" dirty="0"/>
              <a:t>n</a:t>
            </a:r>
            <a:r>
              <a:rPr lang="en-US" dirty="0"/>
              <a:t> vertices ( </a:t>
            </a:r>
            <a:r>
              <a:rPr lang="en-US" i="1" dirty="0"/>
              <a:t>n</a:t>
            </a:r>
            <a:r>
              <a:rPr lang="en-US" dirty="0"/>
              <a:t> &gt; 0)</a:t>
            </a:r>
          </a:p>
          <a:p>
            <a:r>
              <a:rPr lang="en-US" dirty="0"/>
              <a:t>Let V(G) = { v</a:t>
            </a:r>
            <a:r>
              <a:rPr lang="en-US" baseline="-25000" dirty="0"/>
              <a:t>1</a:t>
            </a:r>
            <a:r>
              <a:rPr lang="en-US" dirty="0"/>
              <a:t>, v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dirty="0" err="1"/>
              <a:t>v</a:t>
            </a:r>
            <a:r>
              <a:rPr lang="en-US" baseline="-25000" dirty="0" err="1"/>
              <a:t>n</a:t>
            </a:r>
            <a:r>
              <a:rPr lang="en-US" dirty="0"/>
              <a:t> }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b="1" i="1" dirty="0" smtClean="0">
                <a:solidFill>
                  <a:srgbClr val="FF0000"/>
                </a:solidFill>
              </a:rPr>
              <a:t>adjacency list</a:t>
            </a:r>
            <a:r>
              <a:rPr lang="en-US" dirty="0" smtClean="0"/>
              <a:t> of G is an array of linked lists</a:t>
            </a:r>
            <a:br>
              <a:rPr lang="en-US" dirty="0" smtClean="0"/>
            </a:br>
            <a:r>
              <a:rPr lang="en-US" dirty="0" smtClean="0"/>
              <a:t>such that</a:t>
            </a:r>
            <a:endParaRPr lang="en-US" dirty="0"/>
          </a:p>
          <a:p>
            <a:pPr lvl="1"/>
            <a:r>
              <a:rPr lang="en-US" dirty="0" smtClean="0"/>
              <a:t>The array has one list for each vertex </a:t>
            </a:r>
            <a:r>
              <a:rPr lang="en-US" i="1" dirty="0" smtClean="0"/>
              <a:t>v</a:t>
            </a:r>
          </a:p>
          <a:p>
            <a:pPr lvl="2"/>
            <a:r>
              <a:rPr lang="en-US" dirty="0" smtClean="0"/>
              <a:t>i.e. array size is </a:t>
            </a:r>
            <a:r>
              <a:rPr lang="en-US" i="1" dirty="0" smtClean="0"/>
              <a:t>n</a:t>
            </a:r>
            <a:endParaRPr lang="en-US" dirty="0" smtClean="0"/>
          </a:p>
          <a:p>
            <a:pPr lvl="1"/>
            <a:r>
              <a:rPr lang="en-US" dirty="0" smtClean="0"/>
              <a:t>The list for vertex </a:t>
            </a:r>
            <a:r>
              <a:rPr lang="en-US" i="1" dirty="0" smtClean="0"/>
              <a:t>v</a:t>
            </a:r>
            <a:r>
              <a:rPr lang="en-US" dirty="0" smtClean="0"/>
              <a:t> contains a list of vertices such that if vertex </a:t>
            </a:r>
            <a:r>
              <a:rPr lang="en-US" i="1" dirty="0" smtClean="0"/>
              <a:t>u</a:t>
            </a:r>
            <a:r>
              <a:rPr lang="en-US" dirty="0" smtClean="0"/>
              <a:t> is in the list then the edge (</a:t>
            </a:r>
            <a:r>
              <a:rPr lang="en-US" i="1" dirty="0" smtClean="0"/>
              <a:t>v</a:t>
            </a:r>
            <a:r>
              <a:rPr lang="en-US" dirty="0" smtClean="0"/>
              <a:t>, </a:t>
            </a:r>
            <a:r>
              <a:rPr lang="en-US" i="1" dirty="0" smtClean="0"/>
              <a:t>u</a:t>
            </a:r>
            <a:r>
              <a:rPr lang="en-US" dirty="0" smtClean="0"/>
              <a:t>) is in E(G)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23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Adjacency List: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V(G</a:t>
            </a:r>
            <a:r>
              <a:rPr lang="en-US" baseline="-25000" dirty="0"/>
              <a:t>1</a:t>
            </a:r>
            <a:r>
              <a:rPr lang="en-US" dirty="0"/>
              <a:t>) = {1, 2, 3, 4, 5} </a:t>
            </a:r>
          </a:p>
          <a:p>
            <a:endParaRPr lang="en-US" dirty="0"/>
          </a:p>
          <a:p>
            <a:r>
              <a:rPr lang="en-US" dirty="0"/>
              <a:t>E(G</a:t>
            </a:r>
            <a:r>
              <a:rPr lang="en-US" baseline="-25000" dirty="0"/>
              <a:t>1</a:t>
            </a:r>
            <a:r>
              <a:rPr lang="en-US" dirty="0"/>
              <a:t>) = {(1, 2), (1, 4), (2, 5),</a:t>
            </a:r>
            <a:br>
              <a:rPr lang="en-US" dirty="0"/>
            </a:br>
            <a:r>
              <a:rPr lang="en-US" dirty="0"/>
              <a:t>                (3, 1), (3, 4), (4, 5)}</a:t>
            </a:r>
          </a:p>
          <a:p>
            <a:endParaRPr lang="en-US" dirty="0"/>
          </a:p>
          <a:p>
            <a:r>
              <a:rPr lang="en-US" dirty="0"/>
              <a:t>Adjacency </a:t>
            </a:r>
            <a:r>
              <a:rPr lang="en-US" dirty="0" smtClean="0"/>
              <a:t>List, AL, of </a:t>
            </a:r>
            <a:r>
              <a:rPr lang="en-US" dirty="0"/>
              <a:t>G</a:t>
            </a:r>
            <a:r>
              <a:rPr lang="en-US" baseline="-25000" dirty="0"/>
              <a:t>1</a:t>
            </a:r>
            <a:r>
              <a:rPr lang="en-US" dirty="0" smtClean="0"/>
              <a:t> is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143000"/>
            <a:ext cx="2438400" cy="1467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058978" y="3276600"/>
            <a:ext cx="4054315" cy="1661993"/>
          </a:xfrm>
          <a:prstGeom prst="rect">
            <a:avLst/>
          </a:prstGeom>
          <a:solidFill>
            <a:srgbClr val="E5E5B4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i="1" u="sng" dirty="0" smtClean="0"/>
              <a:t>Side Note: </a:t>
            </a:r>
          </a:p>
          <a:p>
            <a:r>
              <a:rPr lang="en-US" sz="1400" i="1" dirty="0" smtClean="0"/>
              <a:t>It would be better if G1 started numbering its</a:t>
            </a:r>
          </a:p>
          <a:p>
            <a:r>
              <a:rPr lang="en-US" sz="1400" i="1" dirty="0" smtClean="0"/>
              <a:t>vertices with 0, not 1</a:t>
            </a:r>
          </a:p>
          <a:p>
            <a:r>
              <a:rPr lang="en-US" sz="1400" i="1" dirty="0" smtClean="0"/>
              <a:t>It lines up better with C++ array indices starting at 0</a:t>
            </a:r>
          </a:p>
          <a:p>
            <a:r>
              <a:rPr lang="en-US" sz="1400" i="1" dirty="0" smtClean="0"/>
              <a:t>As is seen in this example, it is confusing when they</a:t>
            </a:r>
          </a:p>
          <a:p>
            <a:r>
              <a:rPr lang="en-US" sz="1400" i="1" dirty="0" smtClean="0"/>
              <a:t>do not match</a:t>
            </a:r>
          </a:p>
          <a:p>
            <a:r>
              <a:rPr lang="en-US" b="1" i="1" dirty="0" smtClean="0">
                <a:solidFill>
                  <a:srgbClr val="FF0000"/>
                </a:solidFill>
              </a:rPr>
              <a:t>all vertices have 1 subtracted from them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33333" y="4423307"/>
            <a:ext cx="533400" cy="3544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5133" y="4423307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AL[0]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133333" y="4777756"/>
            <a:ext cx="533400" cy="3544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95133" y="4777756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AL[1]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133333" y="5132205"/>
            <a:ext cx="533400" cy="3544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95133" y="513220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AL[2]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133333" y="5486654"/>
            <a:ext cx="533400" cy="3544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95133" y="5486654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AL[3]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133333" y="5841103"/>
            <a:ext cx="533400" cy="3544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95133" y="5841103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AL[4]</a:t>
            </a:r>
            <a:endParaRPr lang="en-US" dirty="0"/>
          </a:p>
        </p:txBody>
      </p:sp>
      <p:grpSp>
        <p:nvGrpSpPr>
          <p:cNvPr id="105" name="Group 104"/>
          <p:cNvGrpSpPr/>
          <p:nvPr/>
        </p:nvGrpSpPr>
        <p:grpSpPr>
          <a:xfrm>
            <a:off x="1400033" y="4559773"/>
            <a:ext cx="3476767" cy="1624137"/>
            <a:chOff x="1400033" y="4559773"/>
            <a:chExt cx="3476767" cy="1624137"/>
          </a:xfrm>
        </p:grpSpPr>
        <p:grpSp>
          <p:nvGrpSpPr>
            <p:cNvPr id="104" name="Group 103"/>
            <p:cNvGrpSpPr/>
            <p:nvPr/>
          </p:nvGrpSpPr>
          <p:grpSpPr>
            <a:xfrm>
              <a:off x="2724150" y="4838546"/>
              <a:ext cx="828533" cy="217983"/>
              <a:chOff x="2724150" y="4838546"/>
              <a:chExt cx="828533" cy="217983"/>
            </a:xfrm>
          </p:grpSpPr>
          <p:cxnSp>
            <p:nvCxnSpPr>
              <p:cNvPr id="64" name="Straight Arrow Connector 63"/>
              <p:cNvCxnSpPr/>
              <p:nvPr/>
            </p:nvCxnSpPr>
            <p:spPr>
              <a:xfrm>
                <a:off x="2724150" y="4906129"/>
                <a:ext cx="657367" cy="14884"/>
              </a:xfrm>
              <a:prstGeom prst="straightConnector1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&quot;No&quot; Symbol 64"/>
              <p:cNvSpPr/>
              <p:nvPr/>
            </p:nvSpPr>
            <p:spPr>
              <a:xfrm>
                <a:off x="3400283" y="4838546"/>
                <a:ext cx="152400" cy="217983"/>
              </a:xfrm>
              <a:prstGeom prst="noSmoking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2" name="Group 101"/>
            <p:cNvGrpSpPr/>
            <p:nvPr/>
          </p:nvGrpSpPr>
          <p:grpSpPr>
            <a:xfrm>
              <a:off x="4048267" y="4559773"/>
              <a:ext cx="828533" cy="217983"/>
              <a:chOff x="4048267" y="4559773"/>
              <a:chExt cx="828533" cy="217983"/>
            </a:xfrm>
          </p:grpSpPr>
          <p:cxnSp>
            <p:nvCxnSpPr>
              <p:cNvPr id="60" name="Straight Arrow Connector 59"/>
              <p:cNvCxnSpPr/>
              <p:nvPr/>
            </p:nvCxnSpPr>
            <p:spPr>
              <a:xfrm>
                <a:off x="4048267" y="4627356"/>
                <a:ext cx="657367" cy="14884"/>
              </a:xfrm>
              <a:prstGeom prst="straightConnector1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&quot;No&quot; Symbol 60"/>
              <p:cNvSpPr/>
              <p:nvPr/>
            </p:nvSpPr>
            <p:spPr>
              <a:xfrm>
                <a:off x="4724400" y="4559773"/>
                <a:ext cx="152400" cy="217983"/>
              </a:xfrm>
              <a:prstGeom prst="noSmoking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1" name="Group 100"/>
            <p:cNvGrpSpPr/>
            <p:nvPr/>
          </p:nvGrpSpPr>
          <p:grpSpPr>
            <a:xfrm>
              <a:off x="4048267" y="5215320"/>
              <a:ext cx="828533" cy="217983"/>
              <a:chOff x="4048267" y="5215320"/>
              <a:chExt cx="828533" cy="217983"/>
            </a:xfrm>
          </p:grpSpPr>
          <p:cxnSp>
            <p:nvCxnSpPr>
              <p:cNvPr id="67" name="Straight Arrow Connector 66"/>
              <p:cNvCxnSpPr/>
              <p:nvPr/>
            </p:nvCxnSpPr>
            <p:spPr>
              <a:xfrm>
                <a:off x="4048267" y="5282903"/>
                <a:ext cx="657367" cy="14884"/>
              </a:xfrm>
              <a:prstGeom prst="straightConnector1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8" name="&quot;No&quot; Symbol 67"/>
              <p:cNvSpPr/>
              <p:nvPr/>
            </p:nvSpPr>
            <p:spPr>
              <a:xfrm>
                <a:off x="4724400" y="5215320"/>
                <a:ext cx="152400" cy="217983"/>
              </a:xfrm>
              <a:prstGeom prst="noSmoking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9" name="Group 98"/>
            <p:cNvGrpSpPr/>
            <p:nvPr/>
          </p:nvGrpSpPr>
          <p:grpSpPr>
            <a:xfrm>
              <a:off x="1400033" y="5965927"/>
              <a:ext cx="828533" cy="217983"/>
              <a:chOff x="1400033" y="5965927"/>
              <a:chExt cx="828533" cy="217983"/>
            </a:xfrm>
          </p:grpSpPr>
          <p:cxnSp>
            <p:nvCxnSpPr>
              <p:cNvPr id="70" name="Straight Arrow Connector 69"/>
              <p:cNvCxnSpPr/>
              <p:nvPr/>
            </p:nvCxnSpPr>
            <p:spPr>
              <a:xfrm>
                <a:off x="1400033" y="6033510"/>
                <a:ext cx="657367" cy="14884"/>
              </a:xfrm>
              <a:prstGeom prst="straightConnector1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" name="&quot;No&quot; Symbol 70"/>
              <p:cNvSpPr/>
              <p:nvPr/>
            </p:nvSpPr>
            <p:spPr>
              <a:xfrm>
                <a:off x="2076166" y="5965927"/>
                <a:ext cx="152400" cy="217983"/>
              </a:xfrm>
              <a:prstGeom prst="noSmoking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0" name="Group 99"/>
            <p:cNvGrpSpPr/>
            <p:nvPr/>
          </p:nvGrpSpPr>
          <p:grpSpPr>
            <a:xfrm>
              <a:off x="2724150" y="5585619"/>
              <a:ext cx="828533" cy="217983"/>
              <a:chOff x="2724150" y="5585619"/>
              <a:chExt cx="828533" cy="217983"/>
            </a:xfrm>
          </p:grpSpPr>
          <p:cxnSp>
            <p:nvCxnSpPr>
              <p:cNvPr id="73" name="Straight Arrow Connector 72"/>
              <p:cNvCxnSpPr/>
              <p:nvPr/>
            </p:nvCxnSpPr>
            <p:spPr>
              <a:xfrm>
                <a:off x="2724150" y="5653202"/>
                <a:ext cx="657367" cy="14884"/>
              </a:xfrm>
              <a:prstGeom prst="straightConnector1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4" name="&quot;No&quot; Symbol 73"/>
              <p:cNvSpPr/>
              <p:nvPr/>
            </p:nvSpPr>
            <p:spPr>
              <a:xfrm>
                <a:off x="3400283" y="5585619"/>
                <a:ext cx="152400" cy="217983"/>
              </a:xfrm>
              <a:prstGeom prst="noSmoking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9" name="Group 28"/>
          <p:cNvGrpSpPr/>
          <p:nvPr/>
        </p:nvGrpSpPr>
        <p:grpSpPr>
          <a:xfrm>
            <a:off x="1400033" y="4438190"/>
            <a:ext cx="1457467" cy="354449"/>
            <a:chOff x="1400033" y="4438190"/>
            <a:chExt cx="1457467" cy="354449"/>
          </a:xfrm>
        </p:grpSpPr>
        <p:grpSp>
          <p:nvGrpSpPr>
            <p:cNvPr id="26" name="Group 25"/>
            <p:cNvGrpSpPr/>
            <p:nvPr/>
          </p:nvGrpSpPr>
          <p:grpSpPr>
            <a:xfrm>
              <a:off x="2057400" y="4438190"/>
              <a:ext cx="800100" cy="354449"/>
              <a:chOff x="2057400" y="4438190"/>
              <a:chExt cx="800100" cy="354449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2057400" y="4438190"/>
                <a:ext cx="533400" cy="35444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</a:t>
                </a:r>
                <a:endParaRPr lang="en-US" dirty="0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2590800" y="4446151"/>
                <a:ext cx="266700" cy="346488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28" name="Straight Arrow Connector 27"/>
            <p:cNvCxnSpPr>
              <a:endCxn id="23" idx="1"/>
            </p:cNvCxnSpPr>
            <p:nvPr/>
          </p:nvCxnSpPr>
          <p:spPr>
            <a:xfrm>
              <a:off x="1400033" y="4600531"/>
              <a:ext cx="657367" cy="14884"/>
            </a:xfrm>
            <a:prstGeom prst="straightConnector1">
              <a:avLst/>
            </a:prstGeom>
            <a:ln w="57150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Group 92"/>
          <p:cNvGrpSpPr/>
          <p:nvPr/>
        </p:nvGrpSpPr>
        <p:grpSpPr>
          <a:xfrm>
            <a:off x="2209800" y="1219200"/>
            <a:ext cx="5105399" cy="1390973"/>
            <a:chOff x="2209800" y="1219200"/>
            <a:chExt cx="5105399" cy="1390973"/>
          </a:xfrm>
        </p:grpSpPr>
        <p:sp>
          <p:nvSpPr>
            <p:cNvPr id="75" name="Rounded Rectangle 74"/>
            <p:cNvSpPr/>
            <p:nvPr/>
          </p:nvSpPr>
          <p:spPr>
            <a:xfrm>
              <a:off x="2209800" y="2152973"/>
              <a:ext cx="838200" cy="4572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ounded Rectangle 75"/>
            <p:cNvSpPr/>
            <p:nvPr/>
          </p:nvSpPr>
          <p:spPr>
            <a:xfrm>
              <a:off x="5578806" y="1219200"/>
              <a:ext cx="1736393" cy="4572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2724150" y="4446151"/>
            <a:ext cx="1457467" cy="354449"/>
            <a:chOff x="1400033" y="4438190"/>
            <a:chExt cx="1457467" cy="354449"/>
          </a:xfrm>
        </p:grpSpPr>
        <p:grpSp>
          <p:nvGrpSpPr>
            <p:cNvPr id="31" name="Group 30"/>
            <p:cNvGrpSpPr/>
            <p:nvPr/>
          </p:nvGrpSpPr>
          <p:grpSpPr>
            <a:xfrm>
              <a:off x="2057400" y="4438190"/>
              <a:ext cx="800100" cy="354449"/>
              <a:chOff x="2057400" y="4438190"/>
              <a:chExt cx="800100" cy="354449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2057400" y="4438190"/>
                <a:ext cx="533400" cy="35444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3</a:t>
                </a:r>
                <a:endParaRPr lang="en-US" dirty="0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2590800" y="4446151"/>
                <a:ext cx="266700" cy="346488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32" name="Straight Arrow Connector 31"/>
            <p:cNvCxnSpPr>
              <a:endCxn id="33" idx="1"/>
            </p:cNvCxnSpPr>
            <p:nvPr/>
          </p:nvCxnSpPr>
          <p:spPr>
            <a:xfrm>
              <a:off x="1400033" y="4600531"/>
              <a:ext cx="657367" cy="14884"/>
            </a:xfrm>
            <a:prstGeom prst="straightConnector1">
              <a:avLst/>
            </a:prstGeom>
            <a:ln w="57150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Group 93"/>
          <p:cNvGrpSpPr/>
          <p:nvPr/>
        </p:nvGrpSpPr>
        <p:grpSpPr>
          <a:xfrm>
            <a:off x="3163153" y="1639031"/>
            <a:ext cx="4299600" cy="971142"/>
            <a:chOff x="3163153" y="1639031"/>
            <a:chExt cx="4299600" cy="971142"/>
          </a:xfrm>
        </p:grpSpPr>
        <p:sp>
          <p:nvSpPr>
            <p:cNvPr id="78" name="Rounded Rectangle 77"/>
            <p:cNvSpPr/>
            <p:nvPr/>
          </p:nvSpPr>
          <p:spPr>
            <a:xfrm>
              <a:off x="3163153" y="2152973"/>
              <a:ext cx="838200" cy="4572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ounded Rectangle 78"/>
            <p:cNvSpPr/>
            <p:nvPr/>
          </p:nvSpPr>
          <p:spPr>
            <a:xfrm rot="2024119">
              <a:off x="5473271" y="1639031"/>
              <a:ext cx="1989482" cy="4572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1400033" y="4777755"/>
            <a:ext cx="1457467" cy="354449"/>
            <a:chOff x="1400033" y="4438190"/>
            <a:chExt cx="1457467" cy="354449"/>
          </a:xfrm>
        </p:grpSpPr>
        <p:grpSp>
          <p:nvGrpSpPr>
            <p:cNvPr id="41" name="Group 40"/>
            <p:cNvGrpSpPr/>
            <p:nvPr/>
          </p:nvGrpSpPr>
          <p:grpSpPr>
            <a:xfrm>
              <a:off x="2057400" y="4438190"/>
              <a:ext cx="800100" cy="354449"/>
              <a:chOff x="2057400" y="4438190"/>
              <a:chExt cx="800100" cy="354449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2057400" y="4438190"/>
                <a:ext cx="533400" cy="35444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4</a:t>
                </a:r>
                <a:endParaRPr lang="en-US" dirty="0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2590800" y="4446151"/>
                <a:ext cx="266700" cy="346488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42" name="Straight Arrow Connector 41"/>
            <p:cNvCxnSpPr>
              <a:endCxn id="43" idx="1"/>
            </p:cNvCxnSpPr>
            <p:nvPr/>
          </p:nvCxnSpPr>
          <p:spPr>
            <a:xfrm>
              <a:off x="1400033" y="4600531"/>
              <a:ext cx="657367" cy="14884"/>
            </a:xfrm>
            <a:prstGeom prst="straightConnector1">
              <a:avLst/>
            </a:prstGeom>
            <a:ln w="57150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oup 94"/>
          <p:cNvGrpSpPr/>
          <p:nvPr/>
        </p:nvGrpSpPr>
        <p:grpSpPr>
          <a:xfrm>
            <a:off x="4107407" y="1411083"/>
            <a:ext cx="4050618" cy="1218463"/>
            <a:chOff x="4107407" y="1411083"/>
            <a:chExt cx="4050618" cy="1218463"/>
          </a:xfrm>
        </p:grpSpPr>
        <p:sp>
          <p:nvSpPr>
            <p:cNvPr id="81" name="Rounded Rectangle 80"/>
            <p:cNvSpPr/>
            <p:nvPr/>
          </p:nvSpPr>
          <p:spPr>
            <a:xfrm>
              <a:off x="4107407" y="2172346"/>
              <a:ext cx="838200" cy="4572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ounded Rectangle 81"/>
            <p:cNvSpPr/>
            <p:nvPr/>
          </p:nvSpPr>
          <p:spPr>
            <a:xfrm rot="2159935">
              <a:off x="6686389" y="1411083"/>
              <a:ext cx="1471636" cy="4572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400033" y="5147088"/>
            <a:ext cx="1457467" cy="354449"/>
            <a:chOff x="1400033" y="4438190"/>
            <a:chExt cx="1457467" cy="354449"/>
          </a:xfrm>
        </p:grpSpPr>
        <p:grpSp>
          <p:nvGrpSpPr>
            <p:cNvPr id="46" name="Group 45"/>
            <p:cNvGrpSpPr/>
            <p:nvPr/>
          </p:nvGrpSpPr>
          <p:grpSpPr>
            <a:xfrm>
              <a:off x="2057400" y="4438190"/>
              <a:ext cx="800100" cy="354449"/>
              <a:chOff x="2057400" y="4438190"/>
              <a:chExt cx="800100" cy="354449"/>
            </a:xfrm>
          </p:grpSpPr>
          <p:sp>
            <p:nvSpPr>
              <p:cNvPr id="48" name="Rectangle 47"/>
              <p:cNvSpPr/>
              <p:nvPr/>
            </p:nvSpPr>
            <p:spPr>
              <a:xfrm>
                <a:off x="2057400" y="4438190"/>
                <a:ext cx="533400" cy="35444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</a:t>
                </a:r>
                <a:endParaRPr lang="en-US" dirty="0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2590800" y="4446151"/>
                <a:ext cx="266700" cy="346488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47" name="Straight Arrow Connector 46"/>
            <p:cNvCxnSpPr>
              <a:endCxn id="48" idx="1"/>
            </p:cNvCxnSpPr>
            <p:nvPr/>
          </p:nvCxnSpPr>
          <p:spPr>
            <a:xfrm>
              <a:off x="1400033" y="4600531"/>
              <a:ext cx="657367" cy="14884"/>
            </a:xfrm>
            <a:prstGeom prst="straightConnector1">
              <a:avLst/>
            </a:prstGeom>
            <a:ln w="57150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Group 95"/>
          <p:cNvGrpSpPr/>
          <p:nvPr/>
        </p:nvGrpSpPr>
        <p:grpSpPr>
          <a:xfrm>
            <a:off x="2287706" y="1234371"/>
            <a:ext cx="3846394" cy="1833002"/>
            <a:chOff x="2287706" y="1234371"/>
            <a:chExt cx="3846394" cy="1833002"/>
          </a:xfrm>
        </p:grpSpPr>
        <p:sp>
          <p:nvSpPr>
            <p:cNvPr id="84" name="Rounded Rectangle 83"/>
            <p:cNvSpPr/>
            <p:nvPr/>
          </p:nvSpPr>
          <p:spPr>
            <a:xfrm>
              <a:off x="2287706" y="2610173"/>
              <a:ext cx="838200" cy="4572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ounded Rectangle 84"/>
            <p:cNvSpPr/>
            <p:nvPr/>
          </p:nvSpPr>
          <p:spPr>
            <a:xfrm>
              <a:off x="5715000" y="1234371"/>
              <a:ext cx="419100" cy="1266519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2724150" y="5132736"/>
            <a:ext cx="1457467" cy="354449"/>
            <a:chOff x="1400033" y="4438190"/>
            <a:chExt cx="1457467" cy="354449"/>
          </a:xfrm>
        </p:grpSpPr>
        <p:grpSp>
          <p:nvGrpSpPr>
            <p:cNvPr id="51" name="Group 50"/>
            <p:cNvGrpSpPr/>
            <p:nvPr/>
          </p:nvGrpSpPr>
          <p:grpSpPr>
            <a:xfrm>
              <a:off x="2057400" y="4438190"/>
              <a:ext cx="800100" cy="354449"/>
              <a:chOff x="2057400" y="4438190"/>
              <a:chExt cx="800100" cy="354449"/>
            </a:xfrm>
          </p:grpSpPr>
          <p:sp>
            <p:nvSpPr>
              <p:cNvPr id="53" name="Rectangle 52"/>
              <p:cNvSpPr/>
              <p:nvPr/>
            </p:nvSpPr>
            <p:spPr>
              <a:xfrm>
                <a:off x="2057400" y="4438190"/>
                <a:ext cx="533400" cy="35444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3</a:t>
                </a:r>
                <a:endParaRPr lang="en-US" dirty="0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2590800" y="4446151"/>
                <a:ext cx="266700" cy="346488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52" name="Straight Arrow Connector 51"/>
            <p:cNvCxnSpPr>
              <a:endCxn id="53" idx="1"/>
            </p:cNvCxnSpPr>
            <p:nvPr/>
          </p:nvCxnSpPr>
          <p:spPr>
            <a:xfrm>
              <a:off x="1400033" y="4600531"/>
              <a:ext cx="657367" cy="14884"/>
            </a:xfrm>
            <a:prstGeom prst="straightConnector1">
              <a:avLst/>
            </a:prstGeom>
            <a:ln w="57150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Group 96"/>
          <p:cNvGrpSpPr/>
          <p:nvPr/>
        </p:nvGrpSpPr>
        <p:grpSpPr>
          <a:xfrm>
            <a:off x="3200400" y="2028519"/>
            <a:ext cx="4114798" cy="1044581"/>
            <a:chOff x="3200400" y="2028519"/>
            <a:chExt cx="4114798" cy="1044581"/>
          </a:xfrm>
        </p:grpSpPr>
        <p:sp>
          <p:nvSpPr>
            <p:cNvPr id="87" name="Rounded Rectangle 86"/>
            <p:cNvSpPr/>
            <p:nvPr/>
          </p:nvSpPr>
          <p:spPr>
            <a:xfrm>
              <a:off x="3200400" y="2615900"/>
              <a:ext cx="838200" cy="4572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ounded Rectangle 87"/>
            <p:cNvSpPr/>
            <p:nvPr/>
          </p:nvSpPr>
          <p:spPr>
            <a:xfrm>
              <a:off x="5714999" y="2028519"/>
              <a:ext cx="1600199" cy="4572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1400033" y="5501537"/>
            <a:ext cx="1457467" cy="354449"/>
            <a:chOff x="1400033" y="4438190"/>
            <a:chExt cx="1457467" cy="354449"/>
          </a:xfrm>
        </p:grpSpPr>
        <p:grpSp>
          <p:nvGrpSpPr>
            <p:cNvPr id="56" name="Group 55"/>
            <p:cNvGrpSpPr/>
            <p:nvPr/>
          </p:nvGrpSpPr>
          <p:grpSpPr>
            <a:xfrm>
              <a:off x="2057400" y="4438190"/>
              <a:ext cx="800100" cy="354449"/>
              <a:chOff x="2057400" y="4438190"/>
              <a:chExt cx="800100" cy="354449"/>
            </a:xfrm>
          </p:grpSpPr>
          <p:sp>
            <p:nvSpPr>
              <p:cNvPr id="58" name="Rectangle 57"/>
              <p:cNvSpPr/>
              <p:nvPr/>
            </p:nvSpPr>
            <p:spPr>
              <a:xfrm>
                <a:off x="2057400" y="4438190"/>
                <a:ext cx="533400" cy="35444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4</a:t>
                </a:r>
                <a:endParaRPr lang="en-US" dirty="0"/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2590800" y="4446151"/>
                <a:ext cx="266700" cy="346488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57" name="Straight Arrow Connector 56"/>
            <p:cNvCxnSpPr>
              <a:endCxn id="58" idx="1"/>
            </p:cNvCxnSpPr>
            <p:nvPr/>
          </p:nvCxnSpPr>
          <p:spPr>
            <a:xfrm>
              <a:off x="1400033" y="4600531"/>
              <a:ext cx="657367" cy="14884"/>
            </a:xfrm>
            <a:prstGeom prst="straightConnector1">
              <a:avLst/>
            </a:prstGeom>
            <a:ln w="57150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8" name="Group 97"/>
          <p:cNvGrpSpPr/>
          <p:nvPr/>
        </p:nvGrpSpPr>
        <p:grpSpPr>
          <a:xfrm>
            <a:off x="4152900" y="1823288"/>
            <a:ext cx="3939929" cy="1263458"/>
            <a:chOff x="4152900" y="1823288"/>
            <a:chExt cx="3939929" cy="1263458"/>
          </a:xfrm>
        </p:grpSpPr>
        <p:sp>
          <p:nvSpPr>
            <p:cNvPr id="90" name="Rounded Rectangle 89"/>
            <p:cNvSpPr/>
            <p:nvPr/>
          </p:nvSpPr>
          <p:spPr>
            <a:xfrm>
              <a:off x="4152900" y="2629546"/>
              <a:ext cx="838200" cy="4572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ounded Rectangle 90"/>
            <p:cNvSpPr/>
            <p:nvPr/>
          </p:nvSpPr>
          <p:spPr>
            <a:xfrm rot="19990608">
              <a:off x="6806599" y="1823288"/>
              <a:ext cx="1286230" cy="4572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16720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Analysis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76800"/>
            <a:ext cx="8229600" cy="1447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above CAN be shown, </a:t>
            </a:r>
            <a:br>
              <a:rPr lang="en-US" dirty="0" smtClean="0"/>
            </a:br>
            <a:r>
              <a:rPr lang="en-US" dirty="0" smtClean="0"/>
              <a:t>but only visual examples have been given so far</a:t>
            </a:r>
          </a:p>
          <a:p>
            <a:endParaRPr lang="en-US" dirty="0" smtClean="0"/>
          </a:p>
          <a:p>
            <a:r>
              <a:rPr lang="en-US" dirty="0" smtClean="0"/>
              <a:t>So this slide is a “look-ahead”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0848" y="1143000"/>
            <a:ext cx="7758752" cy="3733800"/>
            <a:chOff x="470848" y="1143000"/>
            <a:chExt cx="6026340" cy="3418217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0848" y="1143000"/>
              <a:ext cx="4114800" cy="3418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3138" y="1170317"/>
              <a:ext cx="1924050" cy="3390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67578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Marker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 on:</a:t>
            </a:r>
          </a:p>
          <a:p>
            <a:pPr lvl="1"/>
            <a:r>
              <a:rPr lang="en-US" dirty="0" smtClean="0"/>
              <a:t>Hashing</a:t>
            </a:r>
          </a:p>
          <a:p>
            <a:pPr lvl="1"/>
            <a:r>
              <a:rPr lang="en-US" dirty="0" smtClean="0"/>
              <a:t>Graphs</a:t>
            </a:r>
          </a:p>
          <a:p>
            <a:pPr lvl="2"/>
            <a:r>
              <a:rPr lang="en-US" dirty="0" smtClean="0"/>
              <a:t>Definitions </a:t>
            </a:r>
            <a:r>
              <a:rPr lang="en-US" dirty="0"/>
              <a:t>and Examples</a:t>
            </a:r>
          </a:p>
          <a:p>
            <a:pPr lvl="2"/>
            <a:r>
              <a:rPr lang="en-US" dirty="0"/>
              <a:t>Adjacency Matrix</a:t>
            </a:r>
          </a:p>
          <a:p>
            <a:pPr lvl="2"/>
            <a:r>
              <a:rPr lang="en-US" dirty="0"/>
              <a:t>Adjacency List</a:t>
            </a:r>
          </a:p>
          <a:p>
            <a:pPr lvl="2"/>
            <a:endParaRPr lang="en-US" dirty="0"/>
          </a:p>
          <a:p>
            <a:r>
              <a:rPr lang="en-US" dirty="0" smtClean="0"/>
              <a:t>Next</a:t>
            </a:r>
          </a:p>
          <a:p>
            <a:pPr lvl="1"/>
            <a:r>
              <a:rPr lang="en-US" dirty="0" smtClean="0"/>
              <a:t>Graphs</a:t>
            </a:r>
          </a:p>
          <a:p>
            <a:pPr lvl="2"/>
            <a:r>
              <a:rPr lang="en-US" dirty="0" smtClean="0"/>
              <a:t>Operations and ADT</a:t>
            </a:r>
          </a:p>
          <a:p>
            <a:pPr lvl="3"/>
            <a:r>
              <a:rPr lang="en-US" dirty="0"/>
              <a:t>Some code for reference</a:t>
            </a:r>
          </a:p>
          <a:p>
            <a:pPr lvl="3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8608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ADT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Create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 graph</a:t>
            </a:r>
          </a:p>
          <a:p>
            <a:pPr lvl="1"/>
            <a:r>
              <a:rPr lang="en-US" dirty="0" smtClean="0"/>
              <a:t>Add vertex</a:t>
            </a:r>
          </a:p>
          <a:p>
            <a:pPr lvl="1"/>
            <a:r>
              <a:rPr lang="en-US" dirty="0" smtClean="0"/>
              <a:t>Add edge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Clear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the graph</a:t>
            </a:r>
          </a:p>
          <a:p>
            <a:pPr lvl="1"/>
            <a:r>
              <a:rPr lang="en-US" dirty="0" smtClean="0"/>
              <a:t>Delete vertex</a:t>
            </a:r>
          </a:p>
          <a:p>
            <a:pPr lvl="1"/>
            <a:r>
              <a:rPr lang="en-US" dirty="0" smtClean="0"/>
              <a:t>Delete edge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Edge Query</a:t>
            </a:r>
          </a:p>
          <a:p>
            <a:pPr lvl="1"/>
            <a:r>
              <a:rPr lang="en-US" dirty="0" smtClean="0"/>
              <a:t>Is the directed edge (u, v) or the undirected edge {u, v} in the graph?</a:t>
            </a:r>
          </a:p>
          <a:p>
            <a:endParaRPr lang="en-US" dirty="0" smtClean="0"/>
          </a:p>
          <a:p>
            <a:r>
              <a:rPr lang="en-US" dirty="0" smtClean="0"/>
              <a:t>Determine if the graph </a:t>
            </a:r>
            <a:r>
              <a:rPr lang="en-US" b="1" dirty="0" smtClean="0">
                <a:solidFill>
                  <a:srgbClr val="FF0000"/>
                </a:solidFill>
              </a:rPr>
              <a:t>Is Empty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Traverse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the graph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Print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the graph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46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ADT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" y="990600"/>
            <a:ext cx="3758208" cy="56323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</a:rPr>
              <a:t>class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graphType</a:t>
            </a:r>
            <a:endParaRPr lang="en-US" sz="1200" dirty="0">
              <a:solidFill>
                <a:prstClr val="black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{</a:t>
            </a:r>
          </a:p>
          <a:p>
            <a:r>
              <a:rPr lang="en-US" sz="1200" dirty="0">
                <a:solidFill>
                  <a:srgbClr val="0000FF"/>
                </a:solidFill>
              </a:rPr>
              <a:t>public</a:t>
            </a:r>
            <a:r>
              <a:rPr lang="en-US" sz="1200" dirty="0">
                <a:solidFill>
                  <a:prstClr val="black"/>
                </a:solidFill>
              </a:rPr>
              <a:t>: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prstClr val="black"/>
                </a:solidFill>
              </a:rPr>
              <a:t>graphType</a:t>
            </a:r>
            <a:r>
              <a:rPr lang="en-US" sz="1200" dirty="0">
                <a:solidFill>
                  <a:prstClr val="black"/>
                </a:solidFill>
              </a:rPr>
              <a:t>(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size = 0);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//Constructor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</a:t>
            </a:r>
            <a:r>
              <a:rPr lang="en-US" sz="1200" dirty="0" err="1">
                <a:solidFill>
                  <a:srgbClr val="008000"/>
                </a:solidFill>
              </a:rPr>
              <a:t>gSize</a:t>
            </a:r>
            <a:r>
              <a:rPr lang="en-US" sz="1200" dirty="0">
                <a:solidFill>
                  <a:srgbClr val="008000"/>
                </a:solidFill>
              </a:rPr>
              <a:t> = 0; </a:t>
            </a:r>
            <a:r>
              <a:rPr lang="en-US" sz="1200" dirty="0" err="1">
                <a:solidFill>
                  <a:srgbClr val="008000"/>
                </a:solidFill>
              </a:rPr>
              <a:t>maxSize</a:t>
            </a:r>
            <a:r>
              <a:rPr lang="en-US" sz="1200" dirty="0">
                <a:solidFill>
                  <a:srgbClr val="008000"/>
                </a:solidFill>
              </a:rPr>
              <a:t> = size;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graph is an array of pointers to linked lists.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~</a:t>
            </a:r>
            <a:r>
              <a:rPr lang="en-US" sz="1200" dirty="0" err="1">
                <a:solidFill>
                  <a:prstClr val="black"/>
                </a:solidFill>
              </a:rPr>
              <a:t>graphType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//Destructor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//The storage occupied by the vertices is </a:t>
            </a:r>
            <a:r>
              <a:rPr lang="en-US" sz="1200" dirty="0" err="1">
                <a:solidFill>
                  <a:srgbClr val="008000"/>
                </a:solidFill>
              </a:rPr>
              <a:t>deallocated</a:t>
            </a:r>
            <a:r>
              <a:rPr lang="en-US" sz="1200" dirty="0">
                <a:solidFill>
                  <a:srgbClr val="008000"/>
                </a:solidFill>
              </a:rPr>
              <a:t>.</a:t>
            </a:r>
          </a:p>
          <a:p>
            <a:endParaRPr lang="en-US" sz="1200" dirty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isEmpty</a:t>
            </a:r>
            <a:r>
              <a:rPr lang="en-US" sz="1200" dirty="0">
                <a:solidFill>
                  <a:prstClr val="black"/>
                </a:solidFill>
              </a:rPr>
              <a:t>() </a:t>
            </a:r>
            <a:r>
              <a:rPr lang="en-US" sz="1200" dirty="0" err="1">
                <a:solidFill>
                  <a:srgbClr val="0000FF"/>
                </a:solidFill>
              </a:rPr>
              <a:t>const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determine whether the graph is empty.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Returns true if the graph is empty;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otherwise, returns false.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createGraph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create a graph.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The graph is created using the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adjacency list representation.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clearGraph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clear graph.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The memory occupied by each vertex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is </a:t>
            </a:r>
            <a:r>
              <a:rPr lang="en-US" sz="1200" dirty="0" err="1">
                <a:solidFill>
                  <a:srgbClr val="008000"/>
                </a:solidFill>
              </a:rPr>
              <a:t>deallocated</a:t>
            </a:r>
            <a:r>
              <a:rPr lang="en-US" sz="1200" dirty="0">
                <a:solidFill>
                  <a:srgbClr val="008000"/>
                </a:solidFill>
              </a:rPr>
              <a:t>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printGraph</a:t>
            </a:r>
            <a:r>
              <a:rPr lang="en-US" sz="1200" dirty="0">
                <a:solidFill>
                  <a:prstClr val="black"/>
                </a:solidFill>
              </a:rPr>
              <a:t>() </a:t>
            </a:r>
            <a:r>
              <a:rPr lang="en-US" sz="1200" dirty="0" err="1">
                <a:solidFill>
                  <a:srgbClr val="0000FF"/>
                </a:solidFill>
              </a:rPr>
              <a:t>const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print graph.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The graph is printed</a:t>
            </a:r>
            <a:r>
              <a:rPr lang="en-US" sz="1200" dirty="0" smtClean="0">
                <a:solidFill>
                  <a:srgbClr val="008000"/>
                </a:solidFill>
              </a:rPr>
              <a:t>.</a:t>
            </a:r>
            <a:endParaRPr lang="en-US" sz="1200" dirty="0">
              <a:solidFill>
                <a:srgbClr val="008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10608" y="990599"/>
            <a:ext cx="5080992" cy="56323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depthFirstTraversal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perform the depth first traversal </a:t>
            </a:r>
            <a:r>
              <a:rPr lang="en-US" sz="1200" dirty="0" smtClean="0">
                <a:solidFill>
                  <a:srgbClr val="008000"/>
                </a:solidFill>
              </a:rPr>
              <a:t>of the </a:t>
            </a:r>
            <a:r>
              <a:rPr lang="en-US" sz="1200" dirty="0">
                <a:solidFill>
                  <a:srgbClr val="008000"/>
                </a:solidFill>
              </a:rPr>
              <a:t>entire graph.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The vertices of the graph are printed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using the depth first traversal algorithm.</a:t>
            </a:r>
          </a:p>
          <a:p>
            <a:endParaRPr lang="en-US" sz="1200" dirty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dftAtVertex</a:t>
            </a:r>
            <a:r>
              <a:rPr lang="en-US" sz="1200" dirty="0">
                <a:solidFill>
                  <a:prstClr val="black"/>
                </a:solidFill>
              </a:rPr>
              <a:t>(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vertex);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perform the depth first traversal of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//the graph at a node specified by the parameter vertex.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Starting at vertex, the vertices are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printed using the depth first traversal algorithm.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breadthFirstTraversal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perform the breadth first traversal </a:t>
            </a:r>
            <a:r>
              <a:rPr lang="en-US" sz="1200" dirty="0" smtClean="0">
                <a:solidFill>
                  <a:srgbClr val="008000"/>
                </a:solidFill>
              </a:rPr>
              <a:t>of the </a:t>
            </a:r>
            <a:r>
              <a:rPr lang="en-US" sz="1200" dirty="0">
                <a:solidFill>
                  <a:srgbClr val="008000"/>
                </a:solidFill>
              </a:rPr>
              <a:t>entire graph.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The vertices of the graph are printed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using the breadth first traversal algorithm.</a:t>
            </a:r>
          </a:p>
          <a:p>
            <a:r>
              <a:rPr lang="en-US" sz="1200" dirty="0" smtClean="0">
                <a:solidFill>
                  <a:srgbClr val="0000FF"/>
                </a:solidFill>
              </a:rPr>
              <a:t>private</a:t>
            </a:r>
            <a:r>
              <a:rPr lang="en-US" sz="1200" dirty="0">
                <a:solidFill>
                  <a:prstClr val="black"/>
                </a:solidFill>
              </a:rPr>
              <a:t>: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maxSize</a:t>
            </a:r>
            <a:r>
              <a:rPr lang="en-US" sz="1200" dirty="0">
                <a:solidFill>
                  <a:prstClr val="black"/>
                </a:solidFill>
              </a:rPr>
              <a:t>; </a:t>
            </a:r>
            <a:r>
              <a:rPr lang="en-US" sz="1200" dirty="0">
                <a:solidFill>
                  <a:srgbClr val="008000"/>
                </a:solidFill>
              </a:rPr>
              <a:t>//maximum number of vertices</a:t>
            </a:r>
          </a:p>
          <a:p>
            <a:endParaRPr lang="en-US" sz="1200" dirty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gSize</a:t>
            </a:r>
            <a:r>
              <a:rPr lang="en-US" sz="1200" dirty="0">
                <a:solidFill>
                  <a:prstClr val="black"/>
                </a:solidFill>
              </a:rPr>
              <a:t>; </a:t>
            </a:r>
            <a:r>
              <a:rPr lang="en-US" sz="1200" dirty="0">
                <a:solidFill>
                  <a:srgbClr val="008000"/>
                </a:solidFill>
              </a:rPr>
              <a:t>//current number of vertices</a:t>
            </a:r>
          </a:p>
          <a:p>
            <a:endParaRPr lang="en-US" sz="1200" dirty="0">
              <a:solidFill>
                <a:srgbClr val="008000"/>
              </a:solidFill>
            </a:endParaRPr>
          </a:p>
          <a:p>
            <a:r>
              <a:rPr lang="en-US" sz="1200" b="1" dirty="0">
                <a:solidFill>
                  <a:prstClr val="black"/>
                </a:solidFill>
              </a:rPr>
              <a:t>   </a:t>
            </a:r>
            <a:r>
              <a:rPr lang="en-US" sz="1200" b="1" dirty="0" err="1">
                <a:solidFill>
                  <a:prstClr val="black"/>
                </a:solidFill>
              </a:rPr>
              <a:t>unorderedLinkedList</a:t>
            </a:r>
            <a:r>
              <a:rPr lang="en-US" sz="1200" b="1" dirty="0">
                <a:solidFill>
                  <a:prstClr val="black"/>
                </a:solidFill>
              </a:rPr>
              <a:t>&lt;</a:t>
            </a:r>
            <a:r>
              <a:rPr lang="en-US" sz="1200" b="1" dirty="0" err="1">
                <a:solidFill>
                  <a:srgbClr val="0000FF"/>
                </a:solidFill>
              </a:rPr>
              <a:t>int</a:t>
            </a:r>
            <a:r>
              <a:rPr lang="en-US" sz="1200" b="1" dirty="0">
                <a:solidFill>
                  <a:prstClr val="black"/>
                </a:solidFill>
              </a:rPr>
              <a:t>&gt; *graph; </a:t>
            </a:r>
            <a:r>
              <a:rPr lang="en-US" sz="1200" b="1" dirty="0">
                <a:solidFill>
                  <a:srgbClr val="008000"/>
                </a:solidFill>
              </a:rPr>
              <a:t>//array to </a:t>
            </a:r>
            <a:r>
              <a:rPr lang="en-US" sz="1200" b="1" dirty="0" smtClean="0">
                <a:solidFill>
                  <a:srgbClr val="008000"/>
                </a:solidFill>
              </a:rPr>
              <a:t>create adjacency </a:t>
            </a:r>
            <a:r>
              <a:rPr lang="en-US" sz="1200" b="1" dirty="0">
                <a:solidFill>
                  <a:srgbClr val="008000"/>
                </a:solidFill>
              </a:rPr>
              <a:t>lists</a:t>
            </a:r>
          </a:p>
          <a:p>
            <a:endParaRPr lang="en-US" sz="1200" dirty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dft</a:t>
            </a:r>
            <a:r>
              <a:rPr lang="en-US" sz="1200" dirty="0">
                <a:solidFill>
                  <a:prstClr val="black"/>
                </a:solidFill>
              </a:rPr>
              <a:t>(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v,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 visited[]);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perform the depth first traversal </a:t>
            </a:r>
            <a:r>
              <a:rPr lang="en-US" sz="1200" dirty="0" smtClean="0">
                <a:solidFill>
                  <a:srgbClr val="008000"/>
                </a:solidFill>
              </a:rPr>
              <a:t>of the </a:t>
            </a:r>
            <a:r>
              <a:rPr lang="en-US" sz="1200" dirty="0">
                <a:solidFill>
                  <a:srgbClr val="008000"/>
                </a:solidFill>
              </a:rPr>
              <a:t>graph at a node </a:t>
            </a:r>
            <a:endParaRPr lang="en-US" sz="1200" dirty="0" smtClean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srgbClr val="008000"/>
                </a:solidFill>
              </a:rPr>
              <a:t> </a:t>
            </a:r>
            <a:r>
              <a:rPr lang="en-US" sz="1200" dirty="0" smtClean="0">
                <a:solidFill>
                  <a:srgbClr val="008000"/>
                </a:solidFill>
              </a:rPr>
              <a:t>     //specified </a:t>
            </a:r>
            <a:r>
              <a:rPr lang="en-US" sz="1200" dirty="0">
                <a:solidFill>
                  <a:srgbClr val="008000"/>
                </a:solidFill>
              </a:rPr>
              <a:t>by the parameter </a:t>
            </a:r>
            <a:r>
              <a:rPr lang="en-US" sz="1200" dirty="0" smtClean="0">
                <a:solidFill>
                  <a:srgbClr val="008000"/>
                </a:solidFill>
              </a:rPr>
              <a:t>vertex. This </a:t>
            </a:r>
            <a:r>
              <a:rPr lang="en-US" sz="1200" dirty="0">
                <a:solidFill>
                  <a:srgbClr val="008000"/>
                </a:solidFill>
              </a:rPr>
              <a:t>function is used by the public </a:t>
            </a:r>
            <a:endParaRPr lang="en-US" sz="1200" dirty="0" smtClean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srgbClr val="008000"/>
                </a:solidFill>
              </a:rPr>
              <a:t> </a:t>
            </a:r>
            <a:r>
              <a:rPr lang="en-US" sz="1200" dirty="0" smtClean="0">
                <a:solidFill>
                  <a:srgbClr val="008000"/>
                </a:solidFill>
              </a:rPr>
              <a:t>     //member functions </a:t>
            </a:r>
            <a:r>
              <a:rPr lang="en-US" sz="1200" dirty="0" err="1" smtClean="0">
                <a:solidFill>
                  <a:srgbClr val="008000"/>
                </a:solidFill>
              </a:rPr>
              <a:t>depthFirstTraversal</a:t>
            </a:r>
            <a:r>
              <a:rPr lang="en-US" sz="1200" dirty="0" smtClean="0">
                <a:solidFill>
                  <a:srgbClr val="008000"/>
                </a:solidFill>
              </a:rPr>
              <a:t> </a:t>
            </a:r>
            <a:r>
              <a:rPr lang="en-US" sz="1200" dirty="0">
                <a:solidFill>
                  <a:srgbClr val="008000"/>
                </a:solidFill>
              </a:rPr>
              <a:t>and </a:t>
            </a:r>
            <a:r>
              <a:rPr lang="en-US" sz="1200" dirty="0" err="1">
                <a:solidFill>
                  <a:srgbClr val="008000"/>
                </a:solidFill>
              </a:rPr>
              <a:t>dftAtVertex</a:t>
            </a:r>
            <a:r>
              <a:rPr lang="en-US" sz="1200" dirty="0">
                <a:solidFill>
                  <a:srgbClr val="008000"/>
                </a:solidFill>
              </a:rPr>
              <a:t>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Starting at vertex, the vertices are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printed using the depth first traversal algorithm.</a:t>
            </a:r>
          </a:p>
          <a:p>
            <a:r>
              <a:rPr lang="en-US" sz="1200" dirty="0">
                <a:solidFill>
                  <a:prstClr val="black"/>
                </a:solidFill>
              </a:rPr>
              <a:t>};</a:t>
            </a:r>
            <a:endParaRPr lang="en-US" sz="1200" dirty="0">
              <a:solidFill>
                <a:srgbClr val="00800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108584" y="3210580"/>
            <a:ext cx="5883016" cy="1818620"/>
            <a:chOff x="3108584" y="3210580"/>
            <a:chExt cx="5883016" cy="1818620"/>
          </a:xfrm>
        </p:grpSpPr>
        <p:grpSp>
          <p:nvGrpSpPr>
            <p:cNvPr id="9" name="Group 8"/>
            <p:cNvGrpSpPr/>
            <p:nvPr/>
          </p:nvGrpSpPr>
          <p:grpSpPr>
            <a:xfrm>
              <a:off x="3733800" y="3733800"/>
              <a:ext cx="5257800" cy="1295400"/>
              <a:chOff x="3733800" y="3733800"/>
              <a:chExt cx="5257800" cy="1295400"/>
            </a:xfrm>
          </p:grpSpPr>
          <p:sp>
            <p:nvSpPr>
              <p:cNvPr id="7" name="Rounded Rectangle 6"/>
              <p:cNvSpPr/>
              <p:nvPr/>
            </p:nvSpPr>
            <p:spPr>
              <a:xfrm>
                <a:off x="3733800" y="4572000"/>
                <a:ext cx="5105400" cy="457200"/>
              </a:xfrm>
              <a:prstGeom prst="roundRect">
                <a:avLst/>
              </a:prstGeom>
              <a:solidFill>
                <a:schemeClr val="accent1">
                  <a:alpha val="1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5817096" y="3733800"/>
                <a:ext cx="3174504" cy="954107"/>
              </a:xfrm>
              <a:prstGeom prst="rect">
                <a:avLst/>
              </a:prstGeom>
              <a:solidFill>
                <a:srgbClr val="FEFEBE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i="1" dirty="0" smtClean="0"/>
                  <a:t>Member variable </a:t>
                </a:r>
                <a:r>
                  <a:rPr lang="en-US" sz="1400" b="1" i="1" dirty="0" smtClean="0">
                    <a:solidFill>
                      <a:srgbClr val="FF0000"/>
                    </a:solidFill>
                  </a:rPr>
                  <a:t>graph</a:t>
                </a:r>
                <a:r>
                  <a:rPr lang="en-US" sz="1400" i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1400" i="1" dirty="0" smtClean="0"/>
                  <a:t>is a dynamically allocated array of unordered Linked Lists</a:t>
                </a:r>
              </a:p>
              <a:p>
                <a:r>
                  <a:rPr lang="en-US" sz="1400" i="1" dirty="0" smtClean="0"/>
                  <a:t>which is a User Defined Class Type -- described Next Slides</a:t>
                </a:r>
                <a:endParaRPr lang="en-US" sz="1400" i="1" dirty="0"/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3108584" y="3210580"/>
              <a:ext cx="3441204" cy="523220"/>
            </a:xfrm>
            <a:prstGeom prst="rect">
              <a:avLst/>
            </a:prstGeom>
            <a:solidFill>
              <a:srgbClr val="FEFEBE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i="1" dirty="0" smtClean="0"/>
                <a:t>Once again we are using an already created class data type to make another one</a:t>
              </a:r>
              <a:endParaRPr lang="en-US" sz="14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198334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 for class </a:t>
            </a:r>
            <a:r>
              <a:rPr lang="en-US" dirty="0" err="1" smtClean="0"/>
              <a:t>GraphType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52800"/>
            <a:ext cx="8229600" cy="2773363"/>
          </a:xfrm>
        </p:spPr>
        <p:txBody>
          <a:bodyPr/>
          <a:lstStyle/>
          <a:p>
            <a:r>
              <a:rPr lang="en-US" dirty="0" smtClean="0"/>
              <a:t>the member variable: </a:t>
            </a:r>
            <a:r>
              <a:rPr lang="en-US" b="1" dirty="0" smtClean="0"/>
              <a:t>graph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Is a dynamically allocated array of </a:t>
            </a:r>
            <a:br>
              <a:rPr lang="en-US" dirty="0" smtClean="0"/>
            </a:br>
            <a:r>
              <a:rPr lang="en-US" dirty="0" err="1" smtClean="0"/>
              <a:t>unorderedLinkedLists</a:t>
            </a:r>
            <a:endParaRPr lang="en-US" dirty="0" smtClean="0"/>
          </a:p>
          <a:p>
            <a:pPr lvl="1"/>
            <a:r>
              <a:rPr lang="en-US" dirty="0" smtClean="0"/>
              <a:t>So we need to see what that data type is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1219200"/>
            <a:ext cx="5383397" cy="19389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err="1"/>
              <a:t>graphType</a:t>
            </a:r>
            <a:r>
              <a:rPr lang="en-US" sz="2000" dirty="0"/>
              <a:t>::</a:t>
            </a:r>
            <a:r>
              <a:rPr lang="en-US" sz="2000" dirty="0" err="1"/>
              <a:t>graphType</a:t>
            </a:r>
            <a:r>
              <a:rPr lang="en-US" sz="2000" dirty="0"/>
              <a:t>(</a:t>
            </a:r>
            <a:r>
              <a:rPr lang="en-US" sz="2000" dirty="0" err="1">
                <a:solidFill>
                  <a:srgbClr val="0000FF"/>
                </a:solidFill>
              </a:rPr>
              <a:t>int</a:t>
            </a:r>
            <a:r>
              <a:rPr lang="en-US" sz="2000" dirty="0">
                <a:solidFill>
                  <a:prstClr val="black"/>
                </a:solidFill>
              </a:rPr>
              <a:t> size)</a:t>
            </a:r>
          </a:p>
          <a:p>
            <a:r>
              <a:rPr lang="en-US" sz="2000" dirty="0">
                <a:solidFill>
                  <a:prstClr val="black"/>
                </a:solidFill>
              </a:rPr>
              <a:t>{</a:t>
            </a:r>
          </a:p>
          <a:p>
            <a:r>
              <a:rPr lang="en-US" sz="2000" dirty="0">
                <a:solidFill>
                  <a:prstClr val="black"/>
                </a:solidFill>
              </a:rPr>
              <a:t>   </a:t>
            </a:r>
            <a:r>
              <a:rPr lang="en-US" sz="2000" dirty="0" err="1">
                <a:solidFill>
                  <a:prstClr val="black"/>
                </a:solidFill>
              </a:rPr>
              <a:t>maxSize</a:t>
            </a:r>
            <a:r>
              <a:rPr lang="en-US" sz="2000" dirty="0">
                <a:solidFill>
                  <a:prstClr val="black"/>
                </a:solidFill>
              </a:rPr>
              <a:t> = size;</a:t>
            </a:r>
          </a:p>
          <a:p>
            <a:r>
              <a:rPr lang="en-US" sz="2000" dirty="0">
                <a:solidFill>
                  <a:prstClr val="black"/>
                </a:solidFill>
              </a:rPr>
              <a:t>   </a:t>
            </a:r>
            <a:r>
              <a:rPr lang="en-US" sz="2000" dirty="0" err="1">
                <a:solidFill>
                  <a:prstClr val="black"/>
                </a:solidFill>
              </a:rPr>
              <a:t>gSize</a:t>
            </a:r>
            <a:r>
              <a:rPr lang="en-US" sz="2000" dirty="0">
                <a:solidFill>
                  <a:prstClr val="black"/>
                </a:solidFill>
              </a:rPr>
              <a:t> = 0;</a:t>
            </a:r>
          </a:p>
          <a:p>
            <a:r>
              <a:rPr lang="en-US" sz="2000" dirty="0">
                <a:solidFill>
                  <a:prstClr val="black"/>
                </a:solidFill>
              </a:rPr>
              <a:t>   </a:t>
            </a:r>
            <a:r>
              <a:rPr lang="en-US" sz="2000" b="1" dirty="0">
                <a:solidFill>
                  <a:prstClr val="black"/>
                </a:solidFill>
              </a:rPr>
              <a:t>graph</a:t>
            </a:r>
            <a:r>
              <a:rPr lang="en-US" sz="2000" dirty="0">
                <a:solidFill>
                  <a:prstClr val="black"/>
                </a:solidFill>
              </a:rPr>
              <a:t> = </a:t>
            </a:r>
            <a:r>
              <a:rPr lang="en-US" sz="2000" dirty="0">
                <a:solidFill>
                  <a:srgbClr val="0000FF"/>
                </a:solidFill>
              </a:rPr>
              <a:t>new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b="1" dirty="0" err="1">
                <a:solidFill>
                  <a:prstClr val="black"/>
                </a:solidFill>
              </a:rPr>
              <a:t>unorderedLinkedList</a:t>
            </a:r>
            <a:r>
              <a:rPr lang="en-US" sz="2000" b="1" dirty="0">
                <a:solidFill>
                  <a:prstClr val="black"/>
                </a:solidFill>
              </a:rPr>
              <a:t>&lt;</a:t>
            </a:r>
            <a:r>
              <a:rPr lang="en-US" sz="2000" b="1" dirty="0" err="1">
                <a:solidFill>
                  <a:srgbClr val="0000FF"/>
                </a:solidFill>
              </a:rPr>
              <a:t>int</a:t>
            </a:r>
            <a:r>
              <a:rPr lang="en-US" sz="2000" dirty="0">
                <a:solidFill>
                  <a:prstClr val="black"/>
                </a:solidFill>
              </a:rPr>
              <a:t>&gt;[size];</a:t>
            </a:r>
          </a:p>
          <a:p>
            <a:r>
              <a:rPr lang="en-US" sz="2000" dirty="0">
                <a:solidFill>
                  <a:prstClr val="black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2404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linkedListType</a:t>
            </a:r>
            <a:r>
              <a:rPr lang="en-US" dirty="0" smtClean="0"/>
              <a:t>&lt;Type&gt;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3048000" cy="50593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unordered linked list type will be derived from a more generic </a:t>
            </a:r>
            <a:r>
              <a:rPr lang="en-US" sz="2000" dirty="0" err="1" smtClean="0"/>
              <a:t>linkedListType</a:t>
            </a:r>
            <a:r>
              <a:rPr lang="en-US" sz="2000" dirty="0" smtClean="0"/>
              <a:t> as shown to the right</a:t>
            </a:r>
            <a:endParaRPr lang="en-US" sz="20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901262"/>
            <a:ext cx="5386387" cy="5374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72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unorderedLinkedList</a:t>
            </a:r>
            <a:r>
              <a:rPr lang="en-US" dirty="0"/>
              <a:t>&lt;Type&gt;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914400"/>
            <a:ext cx="4419601" cy="5374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066800"/>
            <a:ext cx="18192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901262"/>
            <a:ext cx="5386387" cy="5374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6" y="2743200"/>
            <a:ext cx="470561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3646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85185E-6 L -0.43611 0.01018 " pathEditMode="relative" rAng="0" ptsTypes="AA">
                                      <p:cBhvr>
                                        <p:cTn id="6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806" y="50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25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25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25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unorderedLinkedList</a:t>
            </a:r>
            <a:r>
              <a:rPr lang="en-US" dirty="0"/>
              <a:t>&lt;Type&gt;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914400"/>
            <a:ext cx="4419601" cy="5374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066800"/>
            <a:ext cx="18192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6" y="2743200"/>
            <a:ext cx="470561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0" y="3601725"/>
            <a:ext cx="8839200" cy="2235484"/>
            <a:chOff x="0" y="3601725"/>
            <a:chExt cx="8839200" cy="2235484"/>
          </a:xfrm>
        </p:grpSpPr>
        <p:grpSp>
          <p:nvGrpSpPr>
            <p:cNvPr id="8" name="Group 7"/>
            <p:cNvGrpSpPr/>
            <p:nvPr/>
          </p:nvGrpSpPr>
          <p:grpSpPr>
            <a:xfrm>
              <a:off x="3733800" y="3601725"/>
              <a:ext cx="5105400" cy="2235484"/>
              <a:chOff x="3733800" y="3601725"/>
              <a:chExt cx="5105400" cy="2235484"/>
            </a:xfrm>
          </p:grpSpPr>
          <p:sp>
            <p:nvSpPr>
              <p:cNvPr id="9" name="Rounded Rectangle 8"/>
              <p:cNvSpPr/>
              <p:nvPr/>
            </p:nvSpPr>
            <p:spPr>
              <a:xfrm>
                <a:off x="3733800" y="3601725"/>
                <a:ext cx="5105400" cy="1312153"/>
              </a:xfrm>
              <a:prstGeom prst="roundRect">
                <a:avLst/>
              </a:prstGeom>
              <a:solidFill>
                <a:schemeClr val="accent1">
                  <a:alpha val="1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4495799" y="4913879"/>
                <a:ext cx="4205547" cy="923330"/>
              </a:xfrm>
              <a:prstGeom prst="rect">
                <a:avLst/>
              </a:prstGeom>
              <a:solidFill>
                <a:srgbClr val="FEFEBE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i="1" dirty="0" err="1" smtClean="0"/>
                  <a:t>unorderedLinkedList</a:t>
                </a:r>
                <a:r>
                  <a:rPr lang="en-US" i="1" dirty="0" smtClean="0"/>
                  <a:t>&lt;Type&gt; </a:t>
                </a:r>
              </a:p>
              <a:p>
                <a:r>
                  <a:rPr lang="en-US" i="1" dirty="0" smtClean="0"/>
                  <a:t>overrides/implements </a:t>
                </a:r>
                <a:br>
                  <a:rPr lang="en-US" i="1" dirty="0" smtClean="0"/>
                </a:br>
                <a:r>
                  <a:rPr lang="en-US" i="1" dirty="0" smtClean="0"/>
                  <a:t>these (virtual) functions of the base class</a:t>
                </a:r>
                <a:endParaRPr lang="en-US" i="1" dirty="0"/>
              </a:p>
            </p:txBody>
          </p:sp>
        </p:grpSp>
        <p:sp>
          <p:nvSpPr>
            <p:cNvPr id="11" name="Rounded Rectangle 10"/>
            <p:cNvSpPr/>
            <p:nvPr/>
          </p:nvSpPr>
          <p:spPr>
            <a:xfrm>
              <a:off x="0" y="3962400"/>
              <a:ext cx="3733800" cy="951479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57034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Homework 9 is due -- Today</a:t>
            </a:r>
          </a:p>
          <a:p>
            <a:pPr lvl="1"/>
            <a:r>
              <a:rPr lang="en-US" dirty="0" smtClean="0"/>
              <a:t>Turn it in if you have not already done so</a:t>
            </a:r>
          </a:p>
          <a:p>
            <a:endParaRPr lang="en-US" dirty="0"/>
          </a:p>
          <a:p>
            <a:r>
              <a:rPr lang="en-US" dirty="0" smtClean="0"/>
              <a:t>Graphs</a:t>
            </a:r>
            <a:endParaRPr lang="en-US" dirty="0" smtClean="0"/>
          </a:p>
          <a:p>
            <a:endParaRPr lang="en-US" dirty="0"/>
          </a:p>
          <a:p>
            <a:pPr lvl="1"/>
            <a:r>
              <a:rPr lang="en-US" dirty="0" smtClean="0"/>
              <a:t>Will see a LOT of earlier material put together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55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unorderedLinkedList</a:t>
            </a:r>
            <a:r>
              <a:rPr lang="en-US" dirty="0" smtClean="0"/>
              <a:t>: node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1066800"/>
            <a:ext cx="4114800" cy="5059363"/>
          </a:xfrm>
        </p:spPr>
        <p:txBody>
          <a:bodyPr>
            <a:normAutofit/>
          </a:bodyPr>
          <a:lstStyle/>
          <a:p>
            <a:r>
              <a:rPr lang="en-US" dirty="0" smtClean="0"/>
              <a:t>Typical node structure for linked lists</a:t>
            </a:r>
          </a:p>
          <a:p>
            <a:pPr lvl="1"/>
            <a:r>
              <a:rPr lang="en-US" dirty="0" smtClean="0"/>
              <a:t>similar to previous</a:t>
            </a:r>
          </a:p>
          <a:p>
            <a:pPr lvl="1"/>
            <a:r>
              <a:rPr lang="en-US" dirty="0" smtClean="0"/>
              <a:t>some renaming</a:t>
            </a:r>
          </a:p>
          <a:p>
            <a:pPr lvl="2"/>
            <a:r>
              <a:rPr lang="en-US" dirty="0" smtClean="0"/>
              <a:t>info was data</a:t>
            </a:r>
          </a:p>
          <a:p>
            <a:pPr lvl="2"/>
            <a:r>
              <a:rPr lang="en-US" dirty="0" smtClean="0"/>
              <a:t>*link was *next</a:t>
            </a:r>
          </a:p>
          <a:p>
            <a:pPr lvl="2"/>
            <a:endParaRPr lang="en-US" dirty="0"/>
          </a:p>
          <a:p>
            <a:r>
              <a:rPr lang="en-US" sz="2000" i="1" dirty="0" smtClean="0"/>
              <a:t>Aside: this node is declared as a </a:t>
            </a:r>
            <a:r>
              <a:rPr lang="en-US" sz="2000" i="1" dirty="0" err="1" smtClean="0"/>
              <a:t>struct</a:t>
            </a:r>
            <a:r>
              <a:rPr lang="en-US" sz="2000" i="1" dirty="0" smtClean="0"/>
              <a:t> instead of a class</a:t>
            </a:r>
          </a:p>
          <a:p>
            <a:pPr lvl="1"/>
            <a:r>
              <a:rPr lang="en-US" sz="1800" i="1" dirty="0" smtClean="0"/>
              <a:t>so the constructor is also not there</a:t>
            </a:r>
          </a:p>
          <a:p>
            <a:pPr lvl="1"/>
            <a:r>
              <a:rPr lang="en-US" sz="1800" i="1" dirty="0" smtClean="0"/>
              <a:t>simpler version, but prone to more initialization errors</a:t>
            </a:r>
            <a:endParaRPr lang="en-US" sz="1800" i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914400"/>
            <a:ext cx="4419601" cy="5374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828800" y="2209800"/>
            <a:ext cx="2843535" cy="19389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template</a:t>
            </a:r>
            <a:r>
              <a:rPr lang="en-US" sz="2000" dirty="0">
                <a:solidFill>
                  <a:prstClr val="black"/>
                </a:solidFill>
              </a:rPr>
              <a:t> &lt;</a:t>
            </a:r>
            <a:r>
              <a:rPr lang="en-US" sz="2000" dirty="0">
                <a:solidFill>
                  <a:srgbClr val="0000FF"/>
                </a:solidFill>
              </a:rPr>
              <a:t>class</a:t>
            </a:r>
            <a:r>
              <a:rPr lang="en-US" sz="2000" dirty="0">
                <a:solidFill>
                  <a:prstClr val="black"/>
                </a:solidFill>
              </a:rPr>
              <a:t> Type&gt;</a:t>
            </a:r>
          </a:p>
          <a:p>
            <a:r>
              <a:rPr lang="en-US" sz="2000" dirty="0" err="1">
                <a:solidFill>
                  <a:srgbClr val="0000FF"/>
                </a:solidFill>
              </a:rPr>
              <a:t>struct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nodeType</a:t>
            </a:r>
            <a:endParaRPr lang="en-US" sz="2000" dirty="0">
              <a:solidFill>
                <a:prstClr val="black"/>
              </a:solidFill>
            </a:endParaRPr>
          </a:p>
          <a:p>
            <a:r>
              <a:rPr lang="en-US" sz="2000" dirty="0">
                <a:solidFill>
                  <a:prstClr val="black"/>
                </a:solidFill>
              </a:rPr>
              <a:t>{</a:t>
            </a:r>
          </a:p>
          <a:p>
            <a:r>
              <a:rPr lang="en-US" sz="2000" dirty="0">
                <a:solidFill>
                  <a:prstClr val="black"/>
                </a:solidFill>
              </a:rPr>
              <a:t>   Type info;</a:t>
            </a:r>
          </a:p>
          <a:p>
            <a:r>
              <a:rPr lang="en-US" sz="2000" dirty="0">
                <a:solidFill>
                  <a:prstClr val="black"/>
                </a:solidFill>
              </a:rPr>
              <a:t>   </a:t>
            </a:r>
            <a:r>
              <a:rPr lang="en-US" sz="2000" dirty="0" err="1">
                <a:solidFill>
                  <a:prstClr val="black"/>
                </a:solidFill>
              </a:rPr>
              <a:t>nodeType</a:t>
            </a:r>
            <a:r>
              <a:rPr lang="en-US" sz="2000" dirty="0">
                <a:solidFill>
                  <a:prstClr val="black"/>
                </a:solidFill>
              </a:rPr>
              <a:t>&lt;Type&gt; *link;</a:t>
            </a:r>
          </a:p>
          <a:p>
            <a:r>
              <a:rPr lang="en-US" sz="2000" dirty="0">
                <a:solidFill>
                  <a:prstClr val="black"/>
                </a:solidFill>
              </a:rPr>
              <a:t>};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1999" y="1524000"/>
            <a:ext cx="1523999" cy="461665"/>
          </a:xfrm>
          <a:prstGeom prst="rect">
            <a:avLst/>
          </a:prstGeom>
          <a:solidFill>
            <a:schemeClr val="bg1">
              <a:lumMod val="95000"/>
              <a:alpha val="1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  </a:t>
            </a:r>
            <a:endParaRPr lang="en-US" sz="2400" dirty="0">
              <a:solidFill>
                <a:prstClr val="black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761999" y="1985665"/>
            <a:ext cx="1066801" cy="2163127"/>
          </a:xfrm>
          <a:prstGeom prst="line">
            <a:avLst/>
          </a:prstGeom>
          <a:ln w="317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285998" y="1985665"/>
            <a:ext cx="228602" cy="224135"/>
          </a:xfrm>
          <a:prstGeom prst="line">
            <a:avLst/>
          </a:prstGeom>
          <a:ln w="317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89295" y="1524000"/>
            <a:ext cx="1066801" cy="685800"/>
          </a:xfrm>
          <a:prstGeom prst="line">
            <a:avLst/>
          </a:prstGeom>
          <a:ln w="317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285999" y="1509069"/>
            <a:ext cx="2386336" cy="700731"/>
          </a:xfrm>
          <a:prstGeom prst="line">
            <a:avLst/>
          </a:prstGeom>
          <a:ln w="317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546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914400"/>
            <a:ext cx="4419601" cy="5374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unorderedLinkedList</a:t>
            </a:r>
            <a:r>
              <a:rPr lang="en-US" dirty="0" smtClean="0"/>
              <a:t>: constructor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1066800"/>
            <a:ext cx="4114800" cy="1219199"/>
          </a:xfrm>
          <a:noFill/>
        </p:spPr>
        <p:txBody>
          <a:bodyPr>
            <a:normAutofit/>
          </a:bodyPr>
          <a:lstStyle/>
          <a:p>
            <a:r>
              <a:rPr lang="en-US" dirty="0" smtClean="0"/>
              <a:t>Default constructor for the </a:t>
            </a:r>
            <a:r>
              <a:rPr lang="en-US" dirty="0" err="1" smtClean="0"/>
              <a:t>unorderedLinkList</a:t>
            </a:r>
            <a:endParaRPr lang="en-US" sz="18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117978" y="2284862"/>
            <a:ext cx="4495800" cy="22467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template</a:t>
            </a:r>
            <a:r>
              <a:rPr lang="en-US" sz="2000" dirty="0">
                <a:solidFill>
                  <a:prstClr val="black"/>
                </a:solidFill>
              </a:rPr>
              <a:t> &lt;</a:t>
            </a:r>
            <a:r>
              <a:rPr lang="en-US" sz="2000" dirty="0">
                <a:solidFill>
                  <a:srgbClr val="0000FF"/>
                </a:solidFill>
              </a:rPr>
              <a:t>class</a:t>
            </a:r>
            <a:r>
              <a:rPr lang="en-US" sz="2000" dirty="0">
                <a:solidFill>
                  <a:prstClr val="black"/>
                </a:solidFill>
              </a:rPr>
              <a:t> Type&gt;</a:t>
            </a:r>
          </a:p>
          <a:p>
            <a:r>
              <a:rPr lang="en-US" sz="2000" dirty="0" err="1">
                <a:solidFill>
                  <a:prstClr val="black"/>
                </a:solidFill>
              </a:rPr>
              <a:t>linkedListType</a:t>
            </a:r>
            <a:r>
              <a:rPr lang="en-US" sz="2000" dirty="0">
                <a:solidFill>
                  <a:prstClr val="black"/>
                </a:solidFill>
              </a:rPr>
              <a:t>&lt;Type&gt;::</a:t>
            </a:r>
            <a:r>
              <a:rPr lang="en-US" sz="2000" dirty="0" err="1">
                <a:solidFill>
                  <a:prstClr val="black"/>
                </a:solidFill>
              </a:rPr>
              <a:t>linkedListType</a:t>
            </a:r>
            <a:r>
              <a:rPr lang="en-US" sz="2000" dirty="0" smtClean="0">
                <a:solidFill>
                  <a:prstClr val="black"/>
                </a:solidFill>
              </a:rPr>
              <a:t>()</a:t>
            </a:r>
            <a:endParaRPr lang="en-US" sz="2000" dirty="0" smtClean="0">
              <a:solidFill>
                <a:srgbClr val="008000"/>
              </a:solidFill>
            </a:endParaRPr>
          </a:p>
          <a:p>
            <a:r>
              <a:rPr lang="en-US" sz="2000" dirty="0" smtClean="0">
                <a:solidFill>
                  <a:prstClr val="black"/>
                </a:solidFill>
              </a:rPr>
              <a:t>{</a:t>
            </a:r>
          </a:p>
          <a:p>
            <a:r>
              <a:rPr lang="en-US" sz="2000" dirty="0" smtClean="0">
                <a:solidFill>
                  <a:prstClr val="black"/>
                </a:solidFill>
              </a:rPr>
              <a:t>    first </a:t>
            </a:r>
            <a:r>
              <a:rPr lang="en-US" sz="2000" dirty="0">
                <a:solidFill>
                  <a:prstClr val="black"/>
                </a:solidFill>
              </a:rPr>
              <a:t>= NULL;</a:t>
            </a:r>
          </a:p>
          <a:p>
            <a:r>
              <a:rPr lang="en-US" sz="2000" dirty="0" smtClean="0">
                <a:solidFill>
                  <a:prstClr val="black"/>
                </a:solidFill>
              </a:rPr>
              <a:t>    last </a:t>
            </a:r>
            <a:r>
              <a:rPr lang="en-US" sz="2000" dirty="0">
                <a:solidFill>
                  <a:prstClr val="black"/>
                </a:solidFill>
              </a:rPr>
              <a:t>= NULL;</a:t>
            </a:r>
          </a:p>
          <a:p>
            <a:r>
              <a:rPr lang="en-US" sz="2000" dirty="0" smtClean="0">
                <a:solidFill>
                  <a:prstClr val="black"/>
                </a:solidFill>
              </a:rPr>
              <a:t>    count </a:t>
            </a:r>
            <a:r>
              <a:rPr lang="en-US" sz="2000" dirty="0">
                <a:solidFill>
                  <a:prstClr val="black"/>
                </a:solidFill>
              </a:rPr>
              <a:t>= 0;</a:t>
            </a:r>
          </a:p>
          <a:p>
            <a:r>
              <a:rPr lang="en-US" sz="2000" dirty="0">
                <a:solidFill>
                  <a:prstClr val="black"/>
                </a:solidFill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4439" y="5304537"/>
            <a:ext cx="1523999" cy="261610"/>
          </a:xfrm>
          <a:prstGeom prst="rect">
            <a:avLst/>
          </a:prstGeom>
          <a:solidFill>
            <a:schemeClr val="bg1">
              <a:lumMod val="95000"/>
              <a:alpha val="1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srgbClr val="0000FF"/>
                </a:solidFill>
              </a:rPr>
              <a:t>  </a:t>
            </a:r>
            <a:endParaRPr lang="en-US" sz="1050" dirty="0">
              <a:solidFill>
                <a:prstClr val="black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1668439" y="4531631"/>
            <a:ext cx="3945339" cy="1040880"/>
          </a:xfrm>
          <a:prstGeom prst="line">
            <a:avLst/>
          </a:prstGeom>
          <a:ln w="317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1668438" y="4532769"/>
            <a:ext cx="998562" cy="771768"/>
          </a:xfrm>
          <a:prstGeom prst="line">
            <a:avLst/>
          </a:prstGeom>
          <a:ln w="317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156951" y="4531631"/>
            <a:ext cx="961027" cy="1040880"/>
          </a:xfrm>
          <a:prstGeom prst="line">
            <a:avLst/>
          </a:prstGeom>
          <a:ln w="317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168893" y="2286000"/>
            <a:ext cx="949085" cy="3018537"/>
          </a:xfrm>
          <a:prstGeom prst="line">
            <a:avLst/>
          </a:prstGeom>
          <a:ln w="317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429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unorderedLinkedList</a:t>
            </a:r>
            <a:r>
              <a:rPr lang="en-US" dirty="0" smtClean="0"/>
              <a:t>: print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7391400" cy="5059363"/>
          </a:xfrm>
        </p:spPr>
        <p:txBody>
          <a:bodyPr>
            <a:normAutofit/>
          </a:bodyPr>
          <a:lstStyle/>
          <a:p>
            <a:r>
              <a:rPr lang="en-US" dirty="0" smtClean="0"/>
              <a:t>print() function for the </a:t>
            </a:r>
            <a:r>
              <a:rPr lang="en-US" dirty="0" err="1" smtClean="0"/>
              <a:t>unorderedLinkList</a:t>
            </a:r>
            <a:endParaRPr lang="en-US" sz="1800" i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4713722"/>
            <a:ext cx="1295401" cy="1575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19200" y="1828799"/>
            <a:ext cx="6629400" cy="34778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template</a:t>
            </a:r>
            <a:r>
              <a:rPr lang="en-US" sz="2000" dirty="0">
                <a:solidFill>
                  <a:prstClr val="black"/>
                </a:solidFill>
              </a:rPr>
              <a:t> &lt;</a:t>
            </a:r>
            <a:r>
              <a:rPr lang="en-US" sz="2000" dirty="0">
                <a:solidFill>
                  <a:srgbClr val="0000FF"/>
                </a:solidFill>
              </a:rPr>
              <a:t>class</a:t>
            </a:r>
            <a:r>
              <a:rPr lang="en-US" sz="2000" dirty="0">
                <a:solidFill>
                  <a:prstClr val="black"/>
                </a:solidFill>
              </a:rPr>
              <a:t> Type&gt;</a:t>
            </a:r>
          </a:p>
          <a:p>
            <a:r>
              <a:rPr lang="en-US" sz="2000" dirty="0">
                <a:solidFill>
                  <a:srgbClr val="0000FF"/>
                </a:solidFill>
              </a:rPr>
              <a:t>void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linkedListType</a:t>
            </a:r>
            <a:r>
              <a:rPr lang="en-US" sz="2000" dirty="0">
                <a:solidFill>
                  <a:prstClr val="black"/>
                </a:solidFill>
              </a:rPr>
              <a:t>&lt;Type&gt;::print() </a:t>
            </a:r>
            <a:r>
              <a:rPr lang="en-US" sz="2000" dirty="0" err="1">
                <a:solidFill>
                  <a:srgbClr val="0000FF"/>
                </a:solidFill>
              </a:rPr>
              <a:t>const</a:t>
            </a:r>
            <a:endParaRPr lang="en-US" sz="2000" dirty="0">
              <a:solidFill>
                <a:srgbClr val="0000FF"/>
              </a:solidFill>
            </a:endParaRPr>
          </a:p>
          <a:p>
            <a:r>
              <a:rPr lang="en-US" sz="2000" dirty="0">
                <a:solidFill>
                  <a:prstClr val="black"/>
                </a:solidFill>
              </a:rPr>
              <a:t>{</a:t>
            </a:r>
          </a:p>
          <a:p>
            <a:r>
              <a:rPr lang="en-US" sz="2000" dirty="0">
                <a:solidFill>
                  <a:prstClr val="black"/>
                </a:solidFill>
              </a:rPr>
              <a:t>   </a:t>
            </a:r>
            <a:r>
              <a:rPr lang="en-US" sz="2000" dirty="0" err="1">
                <a:solidFill>
                  <a:prstClr val="black"/>
                </a:solidFill>
              </a:rPr>
              <a:t>nodeType</a:t>
            </a:r>
            <a:r>
              <a:rPr lang="en-US" sz="2000" dirty="0">
                <a:solidFill>
                  <a:prstClr val="black"/>
                </a:solidFill>
              </a:rPr>
              <a:t>&lt;Type&gt; *current; </a:t>
            </a:r>
            <a:r>
              <a:rPr lang="en-US" sz="2000" dirty="0">
                <a:solidFill>
                  <a:srgbClr val="008000"/>
                </a:solidFill>
              </a:rPr>
              <a:t>//pointer to traverse the list</a:t>
            </a:r>
          </a:p>
          <a:p>
            <a:r>
              <a:rPr lang="en-US" sz="2000" dirty="0">
                <a:solidFill>
                  <a:prstClr val="black"/>
                </a:solidFill>
              </a:rPr>
              <a:t>   current = first</a:t>
            </a:r>
            <a:r>
              <a:rPr lang="en-US" sz="2000" dirty="0" smtClean="0">
                <a:solidFill>
                  <a:prstClr val="black"/>
                </a:solidFill>
              </a:rPr>
              <a:t>;                     </a:t>
            </a:r>
            <a:r>
              <a:rPr lang="en-US" sz="2000" dirty="0">
                <a:solidFill>
                  <a:srgbClr val="008000"/>
                </a:solidFill>
              </a:rPr>
              <a:t>//set current point to the first node</a:t>
            </a:r>
          </a:p>
          <a:p>
            <a:r>
              <a:rPr lang="en-US" sz="2000" dirty="0">
                <a:solidFill>
                  <a:prstClr val="black"/>
                </a:solidFill>
              </a:rPr>
              <a:t>   </a:t>
            </a:r>
            <a:r>
              <a:rPr lang="en-US" sz="2000" dirty="0">
                <a:solidFill>
                  <a:srgbClr val="0000FF"/>
                </a:solidFill>
              </a:rPr>
              <a:t>while</a:t>
            </a:r>
            <a:r>
              <a:rPr lang="en-US" sz="2000" dirty="0">
                <a:solidFill>
                  <a:prstClr val="black"/>
                </a:solidFill>
              </a:rPr>
              <a:t> (current != NULL) </a:t>
            </a:r>
            <a:r>
              <a:rPr lang="en-US" sz="2000" dirty="0" smtClean="0">
                <a:solidFill>
                  <a:prstClr val="black"/>
                </a:solidFill>
              </a:rPr>
              <a:t>  </a:t>
            </a:r>
            <a:r>
              <a:rPr lang="en-US" sz="2000" dirty="0" smtClean="0">
                <a:solidFill>
                  <a:srgbClr val="008000"/>
                </a:solidFill>
              </a:rPr>
              <a:t>//</a:t>
            </a:r>
            <a:r>
              <a:rPr lang="en-US" sz="2000" dirty="0">
                <a:solidFill>
                  <a:srgbClr val="008000"/>
                </a:solidFill>
              </a:rPr>
              <a:t>while more data to print</a:t>
            </a:r>
          </a:p>
          <a:p>
            <a:r>
              <a:rPr lang="en-US" sz="20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2000" dirty="0">
                <a:solidFill>
                  <a:prstClr val="black"/>
                </a:solidFill>
              </a:rPr>
              <a:t>      </a:t>
            </a:r>
            <a:r>
              <a:rPr lang="en-US" sz="2000" dirty="0" err="1">
                <a:solidFill>
                  <a:prstClr val="black"/>
                </a:solidFill>
              </a:rPr>
              <a:t>cout</a:t>
            </a:r>
            <a:r>
              <a:rPr lang="en-US" sz="2000" dirty="0">
                <a:solidFill>
                  <a:prstClr val="black"/>
                </a:solidFill>
              </a:rPr>
              <a:t> &lt;&lt; current-&gt;info &lt;&lt; </a:t>
            </a:r>
            <a:r>
              <a:rPr lang="en-US" sz="2000" dirty="0">
                <a:solidFill>
                  <a:srgbClr val="A31515"/>
                </a:solidFill>
              </a:rPr>
              <a:t>" "</a:t>
            </a:r>
            <a:r>
              <a:rPr lang="en-US" sz="2000" dirty="0">
                <a:solidFill>
                  <a:prstClr val="black"/>
                </a:solidFill>
              </a:rPr>
              <a:t>;</a:t>
            </a:r>
          </a:p>
          <a:p>
            <a:r>
              <a:rPr lang="en-US" sz="2000" dirty="0">
                <a:solidFill>
                  <a:prstClr val="black"/>
                </a:solidFill>
              </a:rPr>
              <a:t>      current = current-&gt;link;</a:t>
            </a:r>
          </a:p>
          <a:p>
            <a:r>
              <a:rPr lang="en-US" sz="2000" dirty="0">
                <a:solidFill>
                  <a:prstClr val="black"/>
                </a:solidFill>
              </a:rPr>
              <a:t>   }</a:t>
            </a:r>
          </a:p>
          <a:p>
            <a:r>
              <a:rPr lang="en-US" sz="2000" dirty="0" smtClean="0">
                <a:solidFill>
                  <a:prstClr val="black"/>
                </a:solidFill>
              </a:rPr>
              <a:t>}  </a:t>
            </a:r>
            <a:r>
              <a:rPr lang="en-US" sz="2000" dirty="0" smtClean="0">
                <a:solidFill>
                  <a:srgbClr val="008000"/>
                </a:solidFill>
              </a:rPr>
              <a:t>//</a:t>
            </a:r>
            <a:r>
              <a:rPr lang="en-US" sz="2000" dirty="0">
                <a:solidFill>
                  <a:srgbClr val="008000"/>
                </a:solidFill>
              </a:rPr>
              <a:t>end print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4440" y="5304536"/>
            <a:ext cx="579460" cy="138499"/>
          </a:xfrm>
          <a:prstGeom prst="rect">
            <a:avLst/>
          </a:prstGeom>
          <a:solidFill>
            <a:schemeClr val="bg1">
              <a:lumMod val="95000"/>
              <a:alpha val="1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00" dirty="0" smtClean="0">
                <a:solidFill>
                  <a:srgbClr val="0000FF"/>
                </a:solidFill>
              </a:rPr>
              <a:t>  </a:t>
            </a:r>
            <a:endParaRPr lang="en-US" sz="300" dirty="0">
              <a:solidFill>
                <a:prstClr val="black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703147" y="5306674"/>
            <a:ext cx="7145453" cy="136361"/>
          </a:xfrm>
          <a:prstGeom prst="line">
            <a:avLst/>
          </a:prstGeom>
          <a:ln w="317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723900" y="5052071"/>
            <a:ext cx="499281" cy="254603"/>
          </a:xfrm>
          <a:prstGeom prst="line">
            <a:avLst/>
          </a:prstGeom>
          <a:ln w="317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168895" y="5304536"/>
            <a:ext cx="1050305" cy="138499"/>
          </a:xfrm>
          <a:prstGeom prst="line">
            <a:avLst/>
          </a:prstGeom>
          <a:ln w="317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168894" y="1828799"/>
            <a:ext cx="1050306" cy="3475738"/>
          </a:xfrm>
          <a:prstGeom prst="line">
            <a:avLst/>
          </a:prstGeom>
          <a:ln w="317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344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unorderedLinkedList</a:t>
            </a:r>
            <a:r>
              <a:rPr lang="en-US" dirty="0" smtClean="0"/>
              <a:t>: 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7391400" cy="5059363"/>
          </a:xfrm>
        </p:spPr>
        <p:txBody>
          <a:bodyPr>
            <a:normAutofit/>
          </a:bodyPr>
          <a:lstStyle/>
          <a:p>
            <a:r>
              <a:rPr lang="en-US" dirty="0" smtClean="0"/>
              <a:t>back() function for the </a:t>
            </a:r>
            <a:r>
              <a:rPr lang="en-US" dirty="0" err="1" smtClean="0"/>
              <a:t>unorderedLinkList</a:t>
            </a:r>
            <a:endParaRPr lang="en-US" sz="18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1828799"/>
            <a:ext cx="6629400" cy="19389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template</a:t>
            </a:r>
            <a:r>
              <a:rPr lang="en-US" sz="2000" dirty="0">
                <a:solidFill>
                  <a:prstClr val="black"/>
                </a:solidFill>
              </a:rPr>
              <a:t> &lt;</a:t>
            </a:r>
            <a:r>
              <a:rPr lang="en-US" sz="2000" dirty="0">
                <a:solidFill>
                  <a:srgbClr val="0000FF"/>
                </a:solidFill>
              </a:rPr>
              <a:t>class</a:t>
            </a:r>
            <a:r>
              <a:rPr lang="en-US" sz="2000" dirty="0">
                <a:solidFill>
                  <a:prstClr val="black"/>
                </a:solidFill>
              </a:rPr>
              <a:t> Type&gt;</a:t>
            </a:r>
          </a:p>
          <a:p>
            <a:r>
              <a:rPr lang="en-US" sz="2000" dirty="0">
                <a:solidFill>
                  <a:prstClr val="black"/>
                </a:solidFill>
              </a:rPr>
              <a:t>Type </a:t>
            </a:r>
            <a:r>
              <a:rPr lang="en-US" sz="2000" dirty="0" err="1">
                <a:solidFill>
                  <a:prstClr val="black"/>
                </a:solidFill>
              </a:rPr>
              <a:t>linkedListType</a:t>
            </a:r>
            <a:r>
              <a:rPr lang="en-US" sz="2000" dirty="0">
                <a:solidFill>
                  <a:prstClr val="black"/>
                </a:solidFill>
              </a:rPr>
              <a:t>&lt;Type&gt;::back() </a:t>
            </a:r>
            <a:r>
              <a:rPr lang="en-US" sz="2000" dirty="0" err="1">
                <a:solidFill>
                  <a:srgbClr val="0000FF"/>
                </a:solidFill>
              </a:rPr>
              <a:t>const</a:t>
            </a:r>
            <a:endParaRPr lang="en-US" sz="2000" dirty="0">
              <a:solidFill>
                <a:srgbClr val="0000FF"/>
              </a:solidFill>
            </a:endParaRPr>
          </a:p>
          <a:p>
            <a:r>
              <a:rPr lang="en-US" sz="2000" dirty="0">
                <a:solidFill>
                  <a:prstClr val="black"/>
                </a:solidFill>
              </a:rPr>
              <a:t>{</a:t>
            </a:r>
          </a:p>
          <a:p>
            <a:r>
              <a:rPr lang="en-US" sz="2000" dirty="0">
                <a:solidFill>
                  <a:prstClr val="black"/>
                </a:solidFill>
              </a:rPr>
              <a:t>   assert(last != NULL);</a:t>
            </a:r>
          </a:p>
          <a:p>
            <a:r>
              <a:rPr lang="en-US" sz="2000" dirty="0">
                <a:solidFill>
                  <a:prstClr val="black"/>
                </a:solidFill>
              </a:rPr>
              <a:t>   </a:t>
            </a:r>
            <a:r>
              <a:rPr lang="en-US" sz="2000" dirty="0">
                <a:solidFill>
                  <a:srgbClr val="0000FF"/>
                </a:solidFill>
              </a:rPr>
              <a:t>return</a:t>
            </a:r>
            <a:r>
              <a:rPr lang="en-US" sz="2000" dirty="0">
                <a:solidFill>
                  <a:prstClr val="black"/>
                </a:solidFill>
              </a:rPr>
              <a:t> last-&gt;info; </a:t>
            </a:r>
            <a:r>
              <a:rPr lang="en-US" sz="2000" dirty="0">
                <a:solidFill>
                  <a:srgbClr val="008000"/>
                </a:solidFill>
              </a:rPr>
              <a:t>//return the info of the last node</a:t>
            </a:r>
          </a:p>
          <a:p>
            <a:r>
              <a:rPr lang="en-US" sz="2000" dirty="0">
                <a:solidFill>
                  <a:prstClr val="black"/>
                </a:solidFill>
              </a:rPr>
              <a:t>}</a:t>
            </a:r>
            <a:r>
              <a:rPr lang="en-US" sz="2000" dirty="0">
                <a:solidFill>
                  <a:srgbClr val="008000"/>
                </a:solidFill>
              </a:rPr>
              <a:t>//end back</a:t>
            </a:r>
          </a:p>
        </p:txBody>
      </p:sp>
    </p:spTree>
    <p:extLst>
      <p:ext uri="{BB962C8B-B14F-4D97-AF65-F5344CB8AC3E}">
        <p14:creationId xmlns:p14="http://schemas.microsoft.com/office/powerpoint/2010/main" val="4529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unorderedLinkedList</a:t>
            </a:r>
            <a:r>
              <a:rPr lang="en-US" dirty="0" smtClean="0"/>
              <a:t>: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7391400" cy="5059363"/>
          </a:xfrm>
        </p:spPr>
        <p:txBody>
          <a:bodyPr>
            <a:normAutofit/>
          </a:bodyPr>
          <a:lstStyle/>
          <a:p>
            <a:r>
              <a:rPr lang="en-US" dirty="0" smtClean="0"/>
              <a:t>search function for the </a:t>
            </a:r>
            <a:r>
              <a:rPr lang="en-US" dirty="0" err="1" smtClean="0"/>
              <a:t>unorderedLinkList</a:t>
            </a:r>
            <a:endParaRPr lang="en-US" sz="18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200806" y="1676400"/>
            <a:ext cx="7181193" cy="44012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template</a:t>
            </a:r>
            <a:r>
              <a:rPr lang="en-US" sz="2000" dirty="0">
                <a:solidFill>
                  <a:prstClr val="black"/>
                </a:solidFill>
              </a:rPr>
              <a:t> &lt;</a:t>
            </a:r>
            <a:r>
              <a:rPr lang="en-US" sz="2000" dirty="0">
                <a:solidFill>
                  <a:srgbClr val="0000FF"/>
                </a:solidFill>
              </a:rPr>
              <a:t>class</a:t>
            </a:r>
            <a:r>
              <a:rPr lang="en-US" sz="2000" dirty="0">
                <a:solidFill>
                  <a:prstClr val="black"/>
                </a:solidFill>
              </a:rPr>
              <a:t> Type&gt;</a:t>
            </a:r>
          </a:p>
          <a:p>
            <a:r>
              <a:rPr lang="en-US" sz="2000" dirty="0" err="1">
                <a:solidFill>
                  <a:srgbClr val="0000FF"/>
                </a:solidFill>
              </a:rPr>
              <a:t>bool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unorderedLinkedList</a:t>
            </a:r>
            <a:r>
              <a:rPr lang="en-US" sz="2000" dirty="0">
                <a:solidFill>
                  <a:prstClr val="black"/>
                </a:solidFill>
              </a:rPr>
              <a:t>&lt;Type&gt;::</a:t>
            </a:r>
          </a:p>
          <a:p>
            <a:r>
              <a:rPr lang="en-US" sz="2000" dirty="0">
                <a:solidFill>
                  <a:prstClr val="black"/>
                </a:solidFill>
              </a:rPr>
              <a:t>search(</a:t>
            </a:r>
            <a:r>
              <a:rPr lang="en-US" sz="2000" dirty="0" err="1">
                <a:solidFill>
                  <a:srgbClr val="0000FF"/>
                </a:solidFill>
              </a:rPr>
              <a:t>const</a:t>
            </a:r>
            <a:r>
              <a:rPr lang="en-US" sz="2000" dirty="0">
                <a:solidFill>
                  <a:prstClr val="black"/>
                </a:solidFill>
              </a:rPr>
              <a:t> Type&amp; </a:t>
            </a:r>
            <a:r>
              <a:rPr lang="en-US" sz="2000" dirty="0" err="1">
                <a:solidFill>
                  <a:prstClr val="black"/>
                </a:solidFill>
              </a:rPr>
              <a:t>searchItem</a:t>
            </a:r>
            <a:r>
              <a:rPr lang="en-US" sz="2000" dirty="0">
                <a:solidFill>
                  <a:prstClr val="black"/>
                </a:solidFill>
              </a:rPr>
              <a:t>) </a:t>
            </a:r>
            <a:r>
              <a:rPr lang="en-US" sz="2000" dirty="0" err="1">
                <a:solidFill>
                  <a:srgbClr val="0000FF"/>
                </a:solidFill>
              </a:rPr>
              <a:t>const</a:t>
            </a:r>
            <a:endParaRPr lang="en-US" sz="2000" dirty="0">
              <a:solidFill>
                <a:srgbClr val="0000FF"/>
              </a:solidFill>
            </a:endParaRPr>
          </a:p>
          <a:p>
            <a:r>
              <a:rPr lang="en-US" sz="2000" dirty="0">
                <a:solidFill>
                  <a:prstClr val="black"/>
                </a:solidFill>
              </a:rPr>
              <a:t>{</a:t>
            </a:r>
          </a:p>
          <a:p>
            <a:r>
              <a:rPr lang="en-US" sz="2000" dirty="0">
                <a:solidFill>
                  <a:prstClr val="black"/>
                </a:solidFill>
              </a:rPr>
              <a:t>   </a:t>
            </a:r>
            <a:r>
              <a:rPr lang="en-US" sz="2000" dirty="0" err="1">
                <a:solidFill>
                  <a:prstClr val="black"/>
                </a:solidFill>
              </a:rPr>
              <a:t>nodeType</a:t>
            </a:r>
            <a:r>
              <a:rPr lang="en-US" sz="2000" dirty="0">
                <a:solidFill>
                  <a:prstClr val="black"/>
                </a:solidFill>
              </a:rPr>
              <a:t>&lt;Type&gt; *current; </a:t>
            </a:r>
            <a:r>
              <a:rPr lang="en-US" sz="2000" dirty="0">
                <a:solidFill>
                  <a:srgbClr val="008000"/>
                </a:solidFill>
              </a:rPr>
              <a:t>//pointer to traverse the list</a:t>
            </a:r>
          </a:p>
          <a:p>
            <a:r>
              <a:rPr lang="en-US" sz="2000" dirty="0">
                <a:solidFill>
                  <a:prstClr val="black"/>
                </a:solidFill>
              </a:rPr>
              <a:t>   </a:t>
            </a:r>
            <a:r>
              <a:rPr lang="en-US" sz="2000" dirty="0" err="1">
                <a:solidFill>
                  <a:srgbClr val="0000FF"/>
                </a:solidFill>
              </a:rPr>
              <a:t>bool</a:t>
            </a:r>
            <a:r>
              <a:rPr lang="en-US" sz="2000" dirty="0">
                <a:solidFill>
                  <a:prstClr val="black"/>
                </a:solidFill>
              </a:rPr>
              <a:t> found = </a:t>
            </a:r>
            <a:r>
              <a:rPr lang="en-US" sz="2000" dirty="0">
                <a:solidFill>
                  <a:srgbClr val="0000FF"/>
                </a:solidFill>
              </a:rPr>
              <a:t>false</a:t>
            </a:r>
            <a:r>
              <a:rPr lang="en-US" sz="2000" dirty="0">
                <a:solidFill>
                  <a:prstClr val="black"/>
                </a:solidFill>
              </a:rPr>
              <a:t>;</a:t>
            </a:r>
          </a:p>
          <a:p>
            <a:r>
              <a:rPr lang="en-US" sz="2000" dirty="0">
                <a:solidFill>
                  <a:prstClr val="black"/>
                </a:solidFill>
              </a:rPr>
              <a:t>   current = first; </a:t>
            </a:r>
            <a:r>
              <a:rPr lang="en-US" sz="2000" dirty="0">
                <a:solidFill>
                  <a:srgbClr val="008000"/>
                </a:solidFill>
              </a:rPr>
              <a:t>//set current to point to the </a:t>
            </a:r>
            <a:r>
              <a:rPr lang="en-US" sz="2000" dirty="0" smtClean="0">
                <a:solidFill>
                  <a:srgbClr val="008000"/>
                </a:solidFill>
              </a:rPr>
              <a:t>first node </a:t>
            </a:r>
            <a:r>
              <a:rPr lang="en-US" sz="2000" dirty="0">
                <a:solidFill>
                  <a:srgbClr val="008000"/>
                </a:solidFill>
              </a:rPr>
              <a:t>in the list</a:t>
            </a:r>
          </a:p>
          <a:p>
            <a:r>
              <a:rPr lang="en-US" sz="2000" dirty="0">
                <a:solidFill>
                  <a:prstClr val="black"/>
                </a:solidFill>
              </a:rPr>
              <a:t>   </a:t>
            </a:r>
            <a:r>
              <a:rPr lang="en-US" sz="2000" dirty="0">
                <a:solidFill>
                  <a:srgbClr val="0000FF"/>
                </a:solidFill>
              </a:rPr>
              <a:t>while</a:t>
            </a:r>
            <a:r>
              <a:rPr lang="en-US" sz="2000" dirty="0">
                <a:solidFill>
                  <a:prstClr val="black"/>
                </a:solidFill>
              </a:rPr>
              <a:t> (current != NULL &amp;&amp; !found) </a:t>
            </a:r>
            <a:r>
              <a:rPr lang="en-US" sz="2000" dirty="0">
                <a:solidFill>
                  <a:srgbClr val="008000"/>
                </a:solidFill>
              </a:rPr>
              <a:t>//search the list</a:t>
            </a:r>
          </a:p>
          <a:p>
            <a:r>
              <a:rPr lang="en-US" sz="2000" dirty="0">
                <a:solidFill>
                  <a:prstClr val="black"/>
                </a:solidFill>
              </a:rPr>
              <a:t>      </a:t>
            </a:r>
            <a:r>
              <a:rPr lang="en-US" sz="2000" dirty="0">
                <a:solidFill>
                  <a:srgbClr val="0000FF"/>
                </a:solidFill>
              </a:rPr>
              <a:t>if</a:t>
            </a:r>
            <a:r>
              <a:rPr lang="en-US" sz="2000" dirty="0">
                <a:solidFill>
                  <a:prstClr val="black"/>
                </a:solidFill>
              </a:rPr>
              <a:t> (current-&gt;info == </a:t>
            </a:r>
            <a:r>
              <a:rPr lang="en-US" sz="2000" dirty="0" err="1">
                <a:solidFill>
                  <a:prstClr val="black"/>
                </a:solidFill>
              </a:rPr>
              <a:t>searchItem</a:t>
            </a:r>
            <a:r>
              <a:rPr lang="en-US" sz="2000" dirty="0">
                <a:solidFill>
                  <a:prstClr val="black"/>
                </a:solidFill>
              </a:rPr>
              <a:t>) </a:t>
            </a:r>
            <a:r>
              <a:rPr lang="en-US" sz="2000" dirty="0" smtClean="0">
                <a:solidFill>
                  <a:prstClr val="black"/>
                </a:solidFill>
              </a:rPr>
              <a:t>    </a:t>
            </a:r>
            <a:r>
              <a:rPr lang="en-US" sz="2000" dirty="0" smtClean="0">
                <a:solidFill>
                  <a:srgbClr val="008000"/>
                </a:solidFill>
              </a:rPr>
              <a:t>//</a:t>
            </a:r>
            <a:r>
              <a:rPr lang="en-US" sz="2000" dirty="0" err="1">
                <a:solidFill>
                  <a:srgbClr val="008000"/>
                </a:solidFill>
              </a:rPr>
              <a:t>searchItem</a:t>
            </a:r>
            <a:r>
              <a:rPr lang="en-US" sz="2000" dirty="0">
                <a:solidFill>
                  <a:srgbClr val="008000"/>
                </a:solidFill>
              </a:rPr>
              <a:t> is found</a:t>
            </a:r>
          </a:p>
          <a:p>
            <a:r>
              <a:rPr lang="en-US" sz="2000" dirty="0">
                <a:solidFill>
                  <a:prstClr val="black"/>
                </a:solidFill>
              </a:rPr>
              <a:t>         found = </a:t>
            </a:r>
            <a:r>
              <a:rPr lang="en-US" sz="2000" dirty="0">
                <a:solidFill>
                  <a:srgbClr val="0000FF"/>
                </a:solidFill>
              </a:rPr>
              <a:t>true</a:t>
            </a:r>
            <a:r>
              <a:rPr lang="en-US" sz="2000" dirty="0">
                <a:solidFill>
                  <a:prstClr val="black"/>
                </a:solidFill>
              </a:rPr>
              <a:t>;</a:t>
            </a:r>
          </a:p>
          <a:p>
            <a:r>
              <a:rPr lang="en-US" sz="2000" dirty="0">
                <a:solidFill>
                  <a:prstClr val="black"/>
                </a:solidFill>
              </a:rPr>
              <a:t>      </a:t>
            </a:r>
            <a:r>
              <a:rPr lang="en-US" sz="2000" dirty="0">
                <a:solidFill>
                  <a:srgbClr val="0000FF"/>
                </a:solidFill>
              </a:rPr>
              <a:t>else</a:t>
            </a:r>
          </a:p>
          <a:p>
            <a:r>
              <a:rPr lang="en-US" sz="2000" dirty="0">
                <a:solidFill>
                  <a:prstClr val="black"/>
                </a:solidFill>
              </a:rPr>
              <a:t>         current = current-&gt;link; </a:t>
            </a:r>
            <a:r>
              <a:rPr lang="en-US" sz="2000" dirty="0">
                <a:solidFill>
                  <a:srgbClr val="008000"/>
                </a:solidFill>
              </a:rPr>
              <a:t>//make current point </a:t>
            </a:r>
            <a:r>
              <a:rPr lang="en-US" sz="2000" dirty="0" smtClean="0">
                <a:solidFill>
                  <a:srgbClr val="008000"/>
                </a:solidFill>
              </a:rPr>
              <a:t>to the </a:t>
            </a:r>
            <a:r>
              <a:rPr lang="en-US" sz="2000" dirty="0">
                <a:solidFill>
                  <a:srgbClr val="008000"/>
                </a:solidFill>
              </a:rPr>
              <a:t>next node</a:t>
            </a:r>
          </a:p>
          <a:p>
            <a:r>
              <a:rPr lang="en-US" sz="2000" dirty="0">
                <a:solidFill>
                  <a:prstClr val="black"/>
                </a:solidFill>
              </a:rPr>
              <a:t>   </a:t>
            </a:r>
            <a:r>
              <a:rPr lang="en-US" sz="2000" dirty="0">
                <a:solidFill>
                  <a:srgbClr val="0000FF"/>
                </a:solidFill>
              </a:rPr>
              <a:t>return</a:t>
            </a:r>
            <a:r>
              <a:rPr lang="en-US" sz="2000" dirty="0">
                <a:solidFill>
                  <a:prstClr val="black"/>
                </a:solidFill>
              </a:rPr>
              <a:t> found;</a:t>
            </a:r>
          </a:p>
          <a:p>
            <a:r>
              <a:rPr lang="en-US" sz="2000" dirty="0" smtClean="0">
                <a:solidFill>
                  <a:prstClr val="black"/>
                </a:solidFill>
              </a:rPr>
              <a:t>} </a:t>
            </a:r>
            <a:r>
              <a:rPr lang="en-US" sz="2000" dirty="0" smtClean="0">
                <a:solidFill>
                  <a:srgbClr val="008000"/>
                </a:solidFill>
              </a:rPr>
              <a:t>//</a:t>
            </a:r>
            <a:r>
              <a:rPr lang="en-US" sz="2000" dirty="0">
                <a:solidFill>
                  <a:srgbClr val="008000"/>
                </a:solidFill>
              </a:rPr>
              <a:t>end search</a:t>
            </a:r>
          </a:p>
        </p:txBody>
      </p:sp>
    </p:spTree>
    <p:extLst>
      <p:ext uri="{BB962C8B-B14F-4D97-AF65-F5344CB8AC3E}">
        <p14:creationId xmlns:p14="http://schemas.microsoft.com/office/powerpoint/2010/main" val="336675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unorderedLinkedList</a:t>
            </a:r>
            <a:r>
              <a:rPr lang="en-US" dirty="0" smtClean="0"/>
              <a:t>: </a:t>
            </a:r>
            <a:r>
              <a:rPr lang="en-US" dirty="0" err="1" smtClean="0"/>
              <a:t>insertLast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7391400" cy="3810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insertLast</a:t>
            </a:r>
            <a:r>
              <a:rPr lang="en-US" dirty="0" smtClean="0"/>
              <a:t> function for the </a:t>
            </a:r>
            <a:r>
              <a:rPr lang="en-US" dirty="0" err="1" smtClean="0"/>
              <a:t>unorderedLinkList</a:t>
            </a:r>
            <a:endParaRPr lang="en-US" sz="18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447800"/>
            <a:ext cx="8686800" cy="51706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template</a:t>
            </a:r>
            <a:r>
              <a:rPr lang="en-US" sz="1600" dirty="0">
                <a:solidFill>
                  <a:prstClr val="black"/>
                </a:solidFill>
              </a:rPr>
              <a:t> &lt;</a:t>
            </a:r>
            <a:r>
              <a:rPr lang="en-US" sz="1600" dirty="0">
                <a:solidFill>
                  <a:srgbClr val="0000FF"/>
                </a:solidFill>
              </a:rPr>
              <a:t>class</a:t>
            </a:r>
            <a:r>
              <a:rPr lang="en-US" sz="1600" dirty="0">
                <a:solidFill>
                  <a:prstClr val="black"/>
                </a:solidFill>
              </a:rPr>
              <a:t> Type&gt;</a:t>
            </a:r>
          </a:p>
          <a:p>
            <a:r>
              <a:rPr lang="en-US" sz="1600" dirty="0">
                <a:solidFill>
                  <a:srgbClr val="0000FF"/>
                </a:solidFill>
              </a:rPr>
              <a:t>void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unorderedLinkedList</a:t>
            </a:r>
            <a:r>
              <a:rPr lang="en-US" sz="1600" dirty="0">
                <a:solidFill>
                  <a:prstClr val="black"/>
                </a:solidFill>
              </a:rPr>
              <a:t>&lt;Type&gt;::</a:t>
            </a:r>
            <a:r>
              <a:rPr lang="en-US" sz="1600" dirty="0" err="1">
                <a:solidFill>
                  <a:prstClr val="black"/>
                </a:solidFill>
              </a:rPr>
              <a:t>insertLast</a:t>
            </a: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dirty="0" err="1">
                <a:solidFill>
                  <a:srgbClr val="0000FF"/>
                </a:solidFill>
              </a:rPr>
              <a:t>const</a:t>
            </a:r>
            <a:r>
              <a:rPr lang="en-US" sz="1600" dirty="0">
                <a:solidFill>
                  <a:prstClr val="black"/>
                </a:solidFill>
              </a:rPr>
              <a:t> Type&amp; </a:t>
            </a:r>
            <a:r>
              <a:rPr lang="en-US" sz="1600" dirty="0" err="1">
                <a:solidFill>
                  <a:prstClr val="black"/>
                </a:solidFill>
              </a:rPr>
              <a:t>newItem</a:t>
            </a:r>
            <a:r>
              <a:rPr lang="en-US" sz="1600" dirty="0">
                <a:solidFill>
                  <a:prstClr val="black"/>
                </a:solidFill>
              </a:rPr>
              <a:t>)</a:t>
            </a:r>
          </a:p>
          <a:p>
            <a:r>
              <a:rPr lang="en-US" sz="1600" dirty="0">
                <a:solidFill>
                  <a:prstClr val="black"/>
                </a:solidFill>
              </a:rPr>
              <a:t>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nodeType</a:t>
            </a:r>
            <a:r>
              <a:rPr lang="en-US" sz="1600" dirty="0">
                <a:solidFill>
                  <a:prstClr val="black"/>
                </a:solidFill>
              </a:rPr>
              <a:t>&lt;Type&gt; *</a:t>
            </a:r>
            <a:r>
              <a:rPr lang="en-US" sz="1600" dirty="0" err="1">
                <a:solidFill>
                  <a:prstClr val="black"/>
                </a:solidFill>
              </a:rPr>
              <a:t>newNode</a:t>
            </a:r>
            <a:r>
              <a:rPr lang="en-US" sz="1600" dirty="0">
                <a:solidFill>
                  <a:prstClr val="black"/>
                </a:solidFill>
              </a:rPr>
              <a:t>; </a:t>
            </a:r>
            <a:r>
              <a:rPr lang="en-US" sz="1600" dirty="0" smtClean="0">
                <a:solidFill>
                  <a:prstClr val="black"/>
                </a:solidFill>
              </a:rPr>
              <a:t>            </a:t>
            </a:r>
            <a:r>
              <a:rPr lang="en-US" sz="1600" dirty="0" smtClean="0">
                <a:solidFill>
                  <a:srgbClr val="008000"/>
                </a:solidFill>
              </a:rPr>
              <a:t>//</a:t>
            </a:r>
            <a:r>
              <a:rPr lang="en-US" sz="1600" dirty="0">
                <a:solidFill>
                  <a:srgbClr val="008000"/>
                </a:solidFill>
              </a:rPr>
              <a:t>pointer to create the new node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newNode</a:t>
            </a:r>
            <a:r>
              <a:rPr lang="en-US" sz="1600" dirty="0">
                <a:solidFill>
                  <a:prstClr val="black"/>
                </a:solidFill>
              </a:rPr>
              <a:t> = </a:t>
            </a:r>
            <a:r>
              <a:rPr lang="en-US" sz="1600" dirty="0">
                <a:solidFill>
                  <a:srgbClr val="0000FF"/>
                </a:solidFill>
              </a:rPr>
              <a:t>new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nodeType</a:t>
            </a:r>
            <a:r>
              <a:rPr lang="en-US" sz="1600" dirty="0">
                <a:solidFill>
                  <a:prstClr val="black"/>
                </a:solidFill>
              </a:rPr>
              <a:t>&lt;Type&gt;; </a:t>
            </a:r>
            <a:r>
              <a:rPr lang="en-US" sz="1600" dirty="0" smtClean="0">
                <a:solidFill>
                  <a:prstClr val="black"/>
                </a:solidFill>
              </a:rPr>
              <a:t>  </a:t>
            </a:r>
            <a:r>
              <a:rPr lang="en-US" sz="1600" dirty="0" smtClean="0">
                <a:solidFill>
                  <a:srgbClr val="008000"/>
                </a:solidFill>
              </a:rPr>
              <a:t>//</a:t>
            </a:r>
            <a:r>
              <a:rPr lang="en-US" sz="1600" dirty="0">
                <a:solidFill>
                  <a:srgbClr val="008000"/>
                </a:solidFill>
              </a:rPr>
              <a:t>create the new node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newNode</a:t>
            </a:r>
            <a:r>
              <a:rPr lang="en-US" sz="1600" dirty="0">
                <a:solidFill>
                  <a:prstClr val="black"/>
                </a:solidFill>
              </a:rPr>
              <a:t>-&gt;info = </a:t>
            </a:r>
            <a:r>
              <a:rPr lang="en-US" sz="1600" dirty="0" err="1">
                <a:solidFill>
                  <a:prstClr val="black"/>
                </a:solidFill>
              </a:rPr>
              <a:t>newItem</a:t>
            </a:r>
            <a:r>
              <a:rPr lang="en-US" sz="1600" dirty="0">
                <a:solidFill>
                  <a:prstClr val="black"/>
                </a:solidFill>
              </a:rPr>
              <a:t>; </a:t>
            </a:r>
            <a:r>
              <a:rPr lang="en-US" sz="1600" dirty="0" smtClean="0">
                <a:solidFill>
                  <a:prstClr val="black"/>
                </a:solidFill>
              </a:rPr>
              <a:t>             </a:t>
            </a:r>
            <a:r>
              <a:rPr lang="en-US" sz="1600" dirty="0" smtClean="0">
                <a:solidFill>
                  <a:srgbClr val="008000"/>
                </a:solidFill>
              </a:rPr>
              <a:t>//</a:t>
            </a:r>
            <a:r>
              <a:rPr lang="en-US" sz="1600" dirty="0">
                <a:solidFill>
                  <a:srgbClr val="008000"/>
                </a:solidFill>
              </a:rPr>
              <a:t>store the new item in the node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newNode</a:t>
            </a:r>
            <a:r>
              <a:rPr lang="en-US" sz="1600" dirty="0">
                <a:solidFill>
                  <a:prstClr val="black"/>
                </a:solidFill>
              </a:rPr>
              <a:t>-&gt;link = NULL; </a:t>
            </a:r>
            <a:r>
              <a:rPr lang="en-US" sz="1600" dirty="0" smtClean="0">
                <a:solidFill>
                  <a:prstClr val="black"/>
                </a:solidFill>
              </a:rPr>
              <a:t>               </a:t>
            </a:r>
            <a:r>
              <a:rPr lang="en-US" sz="1600" dirty="0" smtClean="0">
                <a:solidFill>
                  <a:srgbClr val="008000"/>
                </a:solidFill>
              </a:rPr>
              <a:t>//</a:t>
            </a:r>
            <a:r>
              <a:rPr lang="en-US" sz="1600" dirty="0">
                <a:solidFill>
                  <a:srgbClr val="008000"/>
                </a:solidFill>
              </a:rPr>
              <a:t>set the link field of </a:t>
            </a:r>
            <a:r>
              <a:rPr lang="en-US" sz="1600" dirty="0" err="1">
                <a:solidFill>
                  <a:srgbClr val="008000"/>
                </a:solidFill>
              </a:rPr>
              <a:t>newNode</a:t>
            </a:r>
            <a:r>
              <a:rPr lang="en-US" sz="1600" dirty="0">
                <a:solidFill>
                  <a:srgbClr val="008000"/>
                </a:solidFill>
              </a:rPr>
              <a:t> to NULL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if</a:t>
            </a:r>
            <a:r>
              <a:rPr lang="en-US" sz="1600" dirty="0">
                <a:solidFill>
                  <a:prstClr val="black"/>
                </a:solidFill>
              </a:rPr>
              <a:t> (first == NULL) </a:t>
            </a:r>
            <a:r>
              <a:rPr lang="en-US" sz="1600" dirty="0" smtClean="0">
                <a:solidFill>
                  <a:prstClr val="black"/>
                </a:solidFill>
              </a:rPr>
              <a:t>                        </a:t>
            </a:r>
            <a:r>
              <a:rPr lang="en-US" sz="1600" dirty="0" smtClean="0">
                <a:solidFill>
                  <a:srgbClr val="008000"/>
                </a:solidFill>
              </a:rPr>
              <a:t>//</a:t>
            </a:r>
            <a:r>
              <a:rPr lang="en-US" sz="1600" dirty="0">
                <a:solidFill>
                  <a:srgbClr val="008000"/>
                </a:solidFill>
              </a:rPr>
              <a:t>if the list is empty, </a:t>
            </a:r>
            <a:r>
              <a:rPr lang="en-US" sz="1600" dirty="0" err="1">
                <a:solidFill>
                  <a:srgbClr val="008000"/>
                </a:solidFill>
              </a:rPr>
              <a:t>newNode</a:t>
            </a:r>
            <a:r>
              <a:rPr lang="en-US" sz="1600" dirty="0">
                <a:solidFill>
                  <a:srgbClr val="008000"/>
                </a:solidFill>
              </a:rPr>
              <a:t> </a:t>
            </a:r>
            <a:r>
              <a:rPr lang="en-US" sz="1600" dirty="0" smtClean="0">
                <a:solidFill>
                  <a:srgbClr val="008000"/>
                </a:solidFill>
              </a:rPr>
              <a:t>is both </a:t>
            </a:r>
            <a:r>
              <a:rPr lang="en-US" sz="1600" dirty="0">
                <a:solidFill>
                  <a:srgbClr val="008000"/>
                </a:solidFill>
              </a:rPr>
              <a:t>the first and last node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first = </a:t>
            </a:r>
            <a:r>
              <a:rPr lang="en-US" sz="1600" dirty="0" err="1">
                <a:solidFill>
                  <a:prstClr val="black"/>
                </a:solidFill>
              </a:rPr>
              <a:t>newNode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last = </a:t>
            </a:r>
            <a:r>
              <a:rPr lang="en-US" sz="1600" dirty="0" err="1">
                <a:solidFill>
                  <a:prstClr val="black"/>
                </a:solidFill>
              </a:rPr>
              <a:t>newNode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count</a:t>
            </a:r>
            <a:r>
              <a:rPr lang="en-US" sz="1600" dirty="0" smtClean="0">
                <a:solidFill>
                  <a:prstClr val="black"/>
                </a:solidFill>
              </a:rPr>
              <a:t>++;</a:t>
            </a:r>
            <a:endParaRPr lang="en-US" sz="1600" dirty="0">
              <a:solidFill>
                <a:srgbClr val="008000"/>
              </a:solidFill>
            </a:endParaRPr>
          </a:p>
          <a:p>
            <a:r>
              <a:rPr lang="en-US" sz="1600" dirty="0">
                <a:solidFill>
                  <a:prstClr val="black"/>
                </a:solidFill>
              </a:rPr>
              <a:t>   }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else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smtClean="0">
                <a:solidFill>
                  <a:prstClr val="black"/>
                </a:solidFill>
              </a:rPr>
              <a:t>       </a:t>
            </a:r>
            <a:r>
              <a:rPr lang="en-US" sz="1600" dirty="0" smtClean="0">
                <a:solidFill>
                  <a:srgbClr val="008000"/>
                </a:solidFill>
              </a:rPr>
              <a:t>//</a:t>
            </a:r>
            <a:r>
              <a:rPr lang="en-US" sz="1600" dirty="0">
                <a:solidFill>
                  <a:srgbClr val="008000"/>
                </a:solidFill>
              </a:rPr>
              <a:t>the list is not empty, insert </a:t>
            </a:r>
            <a:r>
              <a:rPr lang="en-US" sz="1600" dirty="0" err="1">
                <a:solidFill>
                  <a:srgbClr val="008000"/>
                </a:solidFill>
              </a:rPr>
              <a:t>newNode</a:t>
            </a:r>
            <a:r>
              <a:rPr lang="en-US" sz="1600" dirty="0">
                <a:solidFill>
                  <a:srgbClr val="008000"/>
                </a:solidFill>
              </a:rPr>
              <a:t> after last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last-&gt;link = </a:t>
            </a:r>
            <a:r>
              <a:rPr lang="en-US" sz="1600" dirty="0" err="1">
                <a:solidFill>
                  <a:prstClr val="black"/>
                </a:solidFill>
              </a:rPr>
              <a:t>newNode</a:t>
            </a:r>
            <a:r>
              <a:rPr lang="en-US" sz="1600" dirty="0" smtClean="0">
                <a:solidFill>
                  <a:prstClr val="black"/>
                </a:solidFill>
              </a:rPr>
              <a:t>;    </a:t>
            </a:r>
            <a:r>
              <a:rPr lang="en-US" sz="1600" dirty="0">
                <a:solidFill>
                  <a:srgbClr val="008000"/>
                </a:solidFill>
              </a:rPr>
              <a:t>//insert </a:t>
            </a:r>
            <a:r>
              <a:rPr lang="en-US" sz="1600" dirty="0" err="1">
                <a:solidFill>
                  <a:srgbClr val="008000"/>
                </a:solidFill>
              </a:rPr>
              <a:t>newNode</a:t>
            </a:r>
            <a:r>
              <a:rPr lang="en-US" sz="1600" dirty="0">
                <a:solidFill>
                  <a:srgbClr val="008000"/>
                </a:solidFill>
              </a:rPr>
              <a:t> after last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last = </a:t>
            </a:r>
            <a:r>
              <a:rPr lang="en-US" sz="1600" dirty="0" err="1">
                <a:solidFill>
                  <a:prstClr val="black"/>
                </a:solidFill>
              </a:rPr>
              <a:t>newNode</a:t>
            </a:r>
            <a:r>
              <a:rPr lang="en-US" sz="1600" dirty="0" smtClean="0">
                <a:solidFill>
                  <a:prstClr val="black"/>
                </a:solidFill>
              </a:rPr>
              <a:t>;              </a:t>
            </a:r>
            <a:r>
              <a:rPr lang="en-US" sz="1600" dirty="0">
                <a:solidFill>
                  <a:srgbClr val="008000"/>
                </a:solidFill>
              </a:rPr>
              <a:t>//make last point to the </a:t>
            </a:r>
            <a:r>
              <a:rPr lang="en-US" sz="1600" dirty="0" smtClean="0">
                <a:solidFill>
                  <a:srgbClr val="008000"/>
                </a:solidFill>
              </a:rPr>
              <a:t>actual last </a:t>
            </a:r>
            <a:r>
              <a:rPr lang="en-US" sz="1600" dirty="0">
                <a:solidFill>
                  <a:srgbClr val="008000"/>
                </a:solidFill>
              </a:rPr>
              <a:t>node in the list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count</a:t>
            </a:r>
            <a:r>
              <a:rPr lang="en-US" sz="1600" dirty="0" smtClean="0">
                <a:solidFill>
                  <a:prstClr val="black"/>
                </a:solidFill>
              </a:rPr>
              <a:t>++;</a:t>
            </a:r>
            <a:endParaRPr lang="en-US" sz="1600" dirty="0">
              <a:solidFill>
                <a:srgbClr val="008000"/>
              </a:solidFill>
            </a:endParaRPr>
          </a:p>
          <a:p>
            <a:r>
              <a:rPr lang="en-US" sz="1600" dirty="0">
                <a:solidFill>
                  <a:prstClr val="black"/>
                </a:solidFill>
              </a:rPr>
              <a:t>   }</a:t>
            </a:r>
          </a:p>
          <a:p>
            <a:r>
              <a:rPr lang="en-US" sz="1600" dirty="0" smtClean="0">
                <a:solidFill>
                  <a:prstClr val="black"/>
                </a:solidFill>
              </a:rPr>
              <a:t>} </a:t>
            </a:r>
            <a:r>
              <a:rPr lang="en-US" sz="1600" dirty="0" smtClean="0">
                <a:solidFill>
                  <a:srgbClr val="008000"/>
                </a:solidFill>
              </a:rPr>
              <a:t>//</a:t>
            </a:r>
            <a:r>
              <a:rPr lang="en-US" sz="1600" dirty="0">
                <a:solidFill>
                  <a:srgbClr val="008000"/>
                </a:solidFill>
              </a:rPr>
              <a:t>end </a:t>
            </a:r>
            <a:r>
              <a:rPr lang="en-US" sz="1600" dirty="0" err="1">
                <a:solidFill>
                  <a:srgbClr val="008000"/>
                </a:solidFill>
              </a:rPr>
              <a:t>insertLast</a:t>
            </a:r>
            <a:endParaRPr lang="en-US" sz="16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50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066801"/>
            <a:ext cx="8229600" cy="4191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unorderedLinkedList</a:t>
            </a:r>
            <a:r>
              <a:rPr lang="en-US" dirty="0" smtClean="0"/>
              <a:t>: </a:t>
            </a:r>
            <a:r>
              <a:rPr lang="en-US" dirty="0" err="1" smtClean="0"/>
              <a:t>deleteNode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" y="851356"/>
            <a:ext cx="4667250" cy="56938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</a:rPr>
              <a:t>template</a:t>
            </a:r>
            <a:r>
              <a:rPr lang="en-US" sz="1400" dirty="0">
                <a:solidFill>
                  <a:prstClr val="black"/>
                </a:solidFill>
              </a:rPr>
              <a:t> &lt;</a:t>
            </a:r>
            <a:r>
              <a:rPr lang="en-US" sz="1400" dirty="0">
                <a:solidFill>
                  <a:srgbClr val="0000FF"/>
                </a:solidFill>
              </a:rPr>
              <a:t>class</a:t>
            </a:r>
            <a:r>
              <a:rPr lang="en-US" sz="1400" dirty="0">
                <a:solidFill>
                  <a:prstClr val="black"/>
                </a:solidFill>
              </a:rPr>
              <a:t> Type&gt;</a:t>
            </a:r>
          </a:p>
          <a:p>
            <a:r>
              <a:rPr lang="en-US" sz="1400" dirty="0">
                <a:solidFill>
                  <a:srgbClr val="0000FF"/>
                </a:solidFill>
              </a:rPr>
              <a:t>void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 err="1">
                <a:solidFill>
                  <a:prstClr val="black"/>
                </a:solidFill>
              </a:rPr>
              <a:t>unorderedLinkedList</a:t>
            </a:r>
            <a:r>
              <a:rPr lang="en-US" sz="1400" dirty="0">
                <a:solidFill>
                  <a:prstClr val="black"/>
                </a:solidFill>
              </a:rPr>
              <a:t>&lt;Type</a:t>
            </a:r>
            <a:r>
              <a:rPr lang="en-US" sz="1400" dirty="0" smtClean="0">
                <a:solidFill>
                  <a:prstClr val="black"/>
                </a:solidFill>
              </a:rPr>
              <a:t>&gt;::</a:t>
            </a:r>
          </a:p>
          <a:p>
            <a:r>
              <a:rPr lang="en-US" sz="1400" dirty="0" err="1" smtClean="0">
                <a:solidFill>
                  <a:prstClr val="black"/>
                </a:solidFill>
              </a:rPr>
              <a:t>deleteNode</a:t>
            </a:r>
            <a:r>
              <a:rPr lang="en-US" sz="1400" dirty="0" smtClean="0">
                <a:solidFill>
                  <a:prstClr val="black"/>
                </a:solidFill>
              </a:rPr>
              <a:t>(</a:t>
            </a:r>
            <a:r>
              <a:rPr lang="en-US" sz="1400" dirty="0" err="1" smtClean="0">
                <a:solidFill>
                  <a:srgbClr val="0000FF"/>
                </a:solidFill>
              </a:rPr>
              <a:t>const</a:t>
            </a:r>
            <a:r>
              <a:rPr lang="en-US" sz="1400" dirty="0" smtClean="0">
                <a:solidFill>
                  <a:prstClr val="black"/>
                </a:solidFill>
              </a:rPr>
              <a:t> </a:t>
            </a:r>
            <a:r>
              <a:rPr lang="en-US" sz="1400" dirty="0">
                <a:solidFill>
                  <a:prstClr val="black"/>
                </a:solidFill>
              </a:rPr>
              <a:t>Type&amp; </a:t>
            </a:r>
            <a:r>
              <a:rPr lang="en-US" sz="1400" dirty="0" err="1">
                <a:solidFill>
                  <a:prstClr val="black"/>
                </a:solidFill>
              </a:rPr>
              <a:t>deleteItem</a:t>
            </a:r>
            <a:r>
              <a:rPr lang="en-US" sz="1400" dirty="0">
                <a:solidFill>
                  <a:prstClr val="black"/>
                </a:solidFill>
              </a:rPr>
              <a:t>)</a:t>
            </a:r>
          </a:p>
          <a:p>
            <a:r>
              <a:rPr lang="en-US" sz="1400" dirty="0">
                <a:solidFill>
                  <a:prstClr val="black"/>
                </a:solidFill>
              </a:rPr>
              <a:t>{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</a:t>
            </a:r>
            <a:r>
              <a:rPr lang="en-US" sz="1400" dirty="0" err="1">
                <a:solidFill>
                  <a:prstClr val="black"/>
                </a:solidFill>
              </a:rPr>
              <a:t>nodeType</a:t>
            </a:r>
            <a:r>
              <a:rPr lang="en-US" sz="1400" dirty="0">
                <a:solidFill>
                  <a:prstClr val="black"/>
                </a:solidFill>
              </a:rPr>
              <a:t>&lt;Type&gt; *current; </a:t>
            </a:r>
            <a:r>
              <a:rPr lang="en-US" sz="1400" dirty="0">
                <a:solidFill>
                  <a:srgbClr val="008000"/>
                </a:solidFill>
              </a:rPr>
              <a:t>//pointer to traverse the list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</a:t>
            </a:r>
            <a:r>
              <a:rPr lang="en-US" sz="1400" dirty="0" err="1">
                <a:solidFill>
                  <a:prstClr val="black"/>
                </a:solidFill>
              </a:rPr>
              <a:t>nodeType</a:t>
            </a:r>
            <a:r>
              <a:rPr lang="en-US" sz="1400" dirty="0">
                <a:solidFill>
                  <a:prstClr val="black"/>
                </a:solidFill>
              </a:rPr>
              <a:t>&lt;Type&gt; *</a:t>
            </a:r>
            <a:r>
              <a:rPr lang="en-US" sz="1400" dirty="0" err="1">
                <a:solidFill>
                  <a:prstClr val="black"/>
                </a:solidFill>
              </a:rPr>
              <a:t>trailCurrent</a:t>
            </a:r>
            <a:r>
              <a:rPr lang="en-US" sz="1400" dirty="0">
                <a:solidFill>
                  <a:prstClr val="black"/>
                </a:solidFill>
              </a:rPr>
              <a:t>; </a:t>
            </a:r>
            <a:r>
              <a:rPr lang="en-US" sz="1400" dirty="0">
                <a:solidFill>
                  <a:srgbClr val="008000"/>
                </a:solidFill>
              </a:rPr>
              <a:t>//pointer just before current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</a:t>
            </a:r>
            <a:r>
              <a:rPr lang="en-US" sz="1400" dirty="0" err="1">
                <a:solidFill>
                  <a:srgbClr val="0000FF"/>
                </a:solidFill>
              </a:rPr>
              <a:t>bool</a:t>
            </a:r>
            <a:r>
              <a:rPr lang="en-US" sz="1400" dirty="0">
                <a:solidFill>
                  <a:prstClr val="black"/>
                </a:solidFill>
              </a:rPr>
              <a:t> found;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</a:t>
            </a:r>
            <a:r>
              <a:rPr lang="en-US" sz="1400" dirty="0">
                <a:solidFill>
                  <a:srgbClr val="0000FF"/>
                </a:solidFill>
              </a:rPr>
              <a:t>if</a:t>
            </a:r>
            <a:r>
              <a:rPr lang="en-US" sz="1400" dirty="0">
                <a:solidFill>
                  <a:prstClr val="black"/>
                </a:solidFill>
              </a:rPr>
              <a:t> (first == NULL) </a:t>
            </a:r>
            <a:r>
              <a:rPr lang="en-US" sz="1400" dirty="0">
                <a:solidFill>
                  <a:srgbClr val="008000"/>
                </a:solidFill>
              </a:rPr>
              <a:t>//Case 1; the list is empty.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</a:t>
            </a:r>
            <a:r>
              <a:rPr lang="en-US" sz="1400" dirty="0" err="1">
                <a:solidFill>
                  <a:prstClr val="black"/>
                </a:solidFill>
              </a:rPr>
              <a:t>cout</a:t>
            </a:r>
            <a:r>
              <a:rPr lang="en-US" sz="1400" dirty="0">
                <a:solidFill>
                  <a:prstClr val="black"/>
                </a:solidFill>
              </a:rPr>
              <a:t> &lt;&lt; </a:t>
            </a:r>
            <a:r>
              <a:rPr lang="en-US" sz="1400" dirty="0">
                <a:solidFill>
                  <a:srgbClr val="A31515"/>
                </a:solidFill>
              </a:rPr>
              <a:t>"Cannot delete from an empty list."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&lt;&lt; </a:t>
            </a:r>
            <a:r>
              <a:rPr lang="en-US" sz="1400" dirty="0" err="1">
                <a:solidFill>
                  <a:prstClr val="black"/>
                </a:solidFill>
              </a:rPr>
              <a:t>endl</a:t>
            </a:r>
            <a:r>
              <a:rPr lang="en-US" sz="1400" dirty="0">
                <a:solidFill>
                  <a:prstClr val="black"/>
                </a:solidFill>
              </a:rPr>
              <a:t>;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</a:t>
            </a:r>
            <a:r>
              <a:rPr lang="en-US" sz="1400" dirty="0">
                <a:solidFill>
                  <a:srgbClr val="0000FF"/>
                </a:solidFill>
              </a:rPr>
              <a:t>else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</a:t>
            </a:r>
            <a:r>
              <a:rPr lang="en-US" sz="1400" dirty="0">
                <a:solidFill>
                  <a:srgbClr val="0000FF"/>
                </a:solidFill>
              </a:rPr>
              <a:t>if</a:t>
            </a:r>
            <a:r>
              <a:rPr lang="en-US" sz="1400" dirty="0">
                <a:solidFill>
                  <a:prstClr val="black"/>
                </a:solidFill>
              </a:rPr>
              <a:t> (first-&gt;info == </a:t>
            </a:r>
            <a:r>
              <a:rPr lang="en-US" sz="1400" dirty="0" err="1">
                <a:solidFill>
                  <a:prstClr val="black"/>
                </a:solidFill>
              </a:rPr>
              <a:t>deleteItem</a:t>
            </a:r>
            <a:r>
              <a:rPr lang="en-US" sz="1400" dirty="0">
                <a:solidFill>
                  <a:prstClr val="black"/>
                </a:solidFill>
              </a:rPr>
              <a:t>) </a:t>
            </a:r>
            <a:r>
              <a:rPr lang="en-US" sz="1400" dirty="0">
                <a:solidFill>
                  <a:srgbClr val="008000"/>
                </a:solidFill>
              </a:rPr>
              <a:t>//Case 2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{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current = first;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first = first-&gt;link;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count--;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</a:t>
            </a:r>
            <a:r>
              <a:rPr lang="en-US" sz="1400" dirty="0">
                <a:solidFill>
                  <a:srgbClr val="0000FF"/>
                </a:solidFill>
              </a:rPr>
              <a:t>if</a:t>
            </a:r>
            <a:r>
              <a:rPr lang="en-US" sz="1400" dirty="0">
                <a:solidFill>
                  <a:prstClr val="black"/>
                </a:solidFill>
              </a:rPr>
              <a:t> (first == NULL) </a:t>
            </a:r>
            <a:r>
              <a:rPr lang="en-US" sz="1400" dirty="0">
                <a:solidFill>
                  <a:srgbClr val="008000"/>
                </a:solidFill>
              </a:rPr>
              <a:t>//the list has only one node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   last = NULL;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</a:t>
            </a:r>
            <a:r>
              <a:rPr lang="en-US" sz="1400" dirty="0">
                <a:solidFill>
                  <a:srgbClr val="0000FF"/>
                </a:solidFill>
              </a:rPr>
              <a:t>delete</a:t>
            </a:r>
            <a:r>
              <a:rPr lang="en-US" sz="1400" dirty="0">
                <a:solidFill>
                  <a:prstClr val="black"/>
                </a:solidFill>
              </a:rPr>
              <a:t> current;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</a:t>
            </a:r>
            <a:r>
              <a:rPr lang="en-US" sz="1400" dirty="0" smtClean="0">
                <a:solidFill>
                  <a:prstClr val="black"/>
                </a:solidFill>
              </a:rPr>
              <a:t>}</a:t>
            </a:r>
          </a:p>
          <a:p>
            <a:r>
              <a:rPr lang="en-US" sz="1400" dirty="0" smtClean="0">
                <a:solidFill>
                  <a:srgbClr val="0000FF"/>
                </a:solidFill>
              </a:rPr>
              <a:t>      else</a:t>
            </a:r>
            <a:r>
              <a:rPr lang="en-US" sz="1400" dirty="0" smtClean="0">
                <a:solidFill>
                  <a:prstClr val="black"/>
                </a:solidFill>
              </a:rPr>
              <a:t> </a:t>
            </a:r>
            <a:r>
              <a:rPr lang="en-US" sz="1400" dirty="0">
                <a:solidFill>
                  <a:srgbClr val="008000"/>
                </a:solidFill>
              </a:rPr>
              <a:t>//search the list for the node with the given info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{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found = </a:t>
            </a:r>
            <a:r>
              <a:rPr lang="en-US" sz="1400" dirty="0">
                <a:solidFill>
                  <a:srgbClr val="0000FF"/>
                </a:solidFill>
              </a:rPr>
              <a:t>false</a:t>
            </a:r>
            <a:r>
              <a:rPr lang="en-US" sz="1400" dirty="0">
                <a:solidFill>
                  <a:prstClr val="black"/>
                </a:solidFill>
              </a:rPr>
              <a:t>;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</a:t>
            </a:r>
            <a:r>
              <a:rPr lang="en-US" sz="1400" dirty="0" err="1">
                <a:solidFill>
                  <a:prstClr val="black"/>
                </a:solidFill>
              </a:rPr>
              <a:t>trailCurrent</a:t>
            </a:r>
            <a:r>
              <a:rPr lang="en-US" sz="1400" dirty="0">
                <a:solidFill>
                  <a:prstClr val="black"/>
                </a:solidFill>
              </a:rPr>
              <a:t> = first; </a:t>
            </a:r>
            <a:r>
              <a:rPr lang="en-US" sz="1400" dirty="0">
                <a:solidFill>
                  <a:srgbClr val="008000"/>
                </a:solidFill>
              </a:rPr>
              <a:t>//set </a:t>
            </a:r>
            <a:r>
              <a:rPr lang="en-US" sz="1400" dirty="0" err="1">
                <a:solidFill>
                  <a:srgbClr val="008000"/>
                </a:solidFill>
              </a:rPr>
              <a:t>trailCurrent</a:t>
            </a:r>
            <a:r>
              <a:rPr lang="en-US" sz="1400" dirty="0">
                <a:solidFill>
                  <a:srgbClr val="008000"/>
                </a:solidFill>
              </a:rPr>
              <a:t> to </a:t>
            </a:r>
            <a:r>
              <a:rPr lang="en-US" sz="1400" dirty="0" err="1" smtClean="0">
                <a:solidFill>
                  <a:srgbClr val="008000"/>
                </a:solidFill>
              </a:rPr>
              <a:t>pnt</a:t>
            </a:r>
            <a:r>
              <a:rPr lang="en-US" sz="1400" dirty="0" smtClean="0">
                <a:solidFill>
                  <a:srgbClr val="008000"/>
                </a:solidFill>
              </a:rPr>
              <a:t> to 1st  </a:t>
            </a:r>
            <a:r>
              <a:rPr lang="en-US" sz="1400" dirty="0">
                <a:solidFill>
                  <a:srgbClr val="008000"/>
                </a:solidFill>
              </a:rPr>
              <a:t>node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current = first-&gt;link; </a:t>
            </a:r>
            <a:r>
              <a:rPr lang="en-US" sz="1400" dirty="0">
                <a:solidFill>
                  <a:srgbClr val="008000"/>
                </a:solidFill>
              </a:rPr>
              <a:t>//set current to </a:t>
            </a:r>
            <a:r>
              <a:rPr lang="en-US" sz="1400" dirty="0" err="1" smtClean="0">
                <a:solidFill>
                  <a:srgbClr val="008000"/>
                </a:solidFill>
              </a:rPr>
              <a:t>pnt</a:t>
            </a:r>
            <a:r>
              <a:rPr lang="en-US" sz="1400" dirty="0" smtClean="0">
                <a:solidFill>
                  <a:srgbClr val="008000"/>
                </a:solidFill>
              </a:rPr>
              <a:t> to the 2nd node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05350" y="1066800"/>
            <a:ext cx="4343400" cy="54784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</a:rPr>
              <a:t>         while</a:t>
            </a:r>
            <a:r>
              <a:rPr lang="en-US" sz="1400" dirty="0" smtClean="0">
                <a:solidFill>
                  <a:prstClr val="black"/>
                </a:solidFill>
              </a:rPr>
              <a:t> </a:t>
            </a:r>
            <a:r>
              <a:rPr lang="en-US" sz="1400" dirty="0">
                <a:solidFill>
                  <a:prstClr val="black"/>
                </a:solidFill>
              </a:rPr>
              <a:t>(current != NULL &amp;&amp; !found)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{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   </a:t>
            </a:r>
            <a:r>
              <a:rPr lang="en-US" sz="1400" dirty="0">
                <a:solidFill>
                  <a:srgbClr val="0000FF"/>
                </a:solidFill>
              </a:rPr>
              <a:t>if</a:t>
            </a:r>
            <a:r>
              <a:rPr lang="en-US" sz="1400" dirty="0">
                <a:solidFill>
                  <a:prstClr val="black"/>
                </a:solidFill>
              </a:rPr>
              <a:t> (current-&gt;info != </a:t>
            </a:r>
            <a:r>
              <a:rPr lang="en-US" sz="1400" dirty="0" err="1">
                <a:solidFill>
                  <a:prstClr val="black"/>
                </a:solidFill>
              </a:rPr>
              <a:t>deleteItem</a:t>
            </a:r>
            <a:r>
              <a:rPr lang="en-US" sz="1400" dirty="0">
                <a:solidFill>
                  <a:prstClr val="black"/>
                </a:solidFill>
              </a:rPr>
              <a:t>)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   {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      </a:t>
            </a:r>
            <a:r>
              <a:rPr lang="en-US" sz="1400" dirty="0" err="1">
                <a:solidFill>
                  <a:prstClr val="black"/>
                </a:solidFill>
              </a:rPr>
              <a:t>trailCurrent</a:t>
            </a:r>
            <a:r>
              <a:rPr lang="en-US" sz="1400" dirty="0">
                <a:solidFill>
                  <a:prstClr val="black"/>
                </a:solidFill>
              </a:rPr>
              <a:t> = current;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      current = current-&gt; link;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   }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   </a:t>
            </a:r>
            <a:r>
              <a:rPr lang="en-US" sz="1400" dirty="0">
                <a:solidFill>
                  <a:srgbClr val="0000FF"/>
                </a:solidFill>
              </a:rPr>
              <a:t>else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      found = </a:t>
            </a:r>
            <a:r>
              <a:rPr lang="en-US" sz="1400" dirty="0">
                <a:solidFill>
                  <a:srgbClr val="0000FF"/>
                </a:solidFill>
              </a:rPr>
              <a:t>true</a:t>
            </a:r>
            <a:r>
              <a:rPr lang="en-US" sz="1400" dirty="0">
                <a:solidFill>
                  <a:prstClr val="black"/>
                </a:solidFill>
              </a:rPr>
              <a:t>;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}</a:t>
            </a:r>
            <a:r>
              <a:rPr lang="en-US" sz="1400" dirty="0">
                <a:solidFill>
                  <a:srgbClr val="008000"/>
                </a:solidFill>
              </a:rPr>
              <a:t>//end while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</a:t>
            </a:r>
            <a:r>
              <a:rPr lang="en-US" sz="1400" dirty="0">
                <a:solidFill>
                  <a:srgbClr val="0000FF"/>
                </a:solidFill>
              </a:rPr>
              <a:t>if</a:t>
            </a:r>
            <a:r>
              <a:rPr lang="en-US" sz="1400" dirty="0">
                <a:solidFill>
                  <a:prstClr val="black"/>
                </a:solidFill>
              </a:rPr>
              <a:t> (found) </a:t>
            </a:r>
            <a:r>
              <a:rPr lang="en-US" sz="1400" dirty="0">
                <a:solidFill>
                  <a:srgbClr val="008000"/>
                </a:solidFill>
              </a:rPr>
              <a:t>//Case 3; if found, delete the node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{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   </a:t>
            </a:r>
            <a:r>
              <a:rPr lang="en-US" sz="1400" dirty="0" err="1">
                <a:solidFill>
                  <a:prstClr val="black"/>
                </a:solidFill>
              </a:rPr>
              <a:t>trailCurrent</a:t>
            </a:r>
            <a:r>
              <a:rPr lang="en-US" sz="1400" dirty="0">
                <a:solidFill>
                  <a:prstClr val="black"/>
                </a:solidFill>
              </a:rPr>
              <a:t>-&gt;link = current-&gt;link;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   count--;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   </a:t>
            </a:r>
            <a:r>
              <a:rPr lang="en-US" sz="1400" dirty="0">
                <a:solidFill>
                  <a:srgbClr val="0000FF"/>
                </a:solidFill>
              </a:rPr>
              <a:t>if</a:t>
            </a:r>
            <a:r>
              <a:rPr lang="en-US" sz="1400" dirty="0">
                <a:solidFill>
                  <a:prstClr val="black"/>
                </a:solidFill>
              </a:rPr>
              <a:t> (last == current) </a:t>
            </a:r>
            <a:r>
              <a:rPr lang="en-US" sz="1400" dirty="0">
                <a:solidFill>
                  <a:srgbClr val="008000"/>
                </a:solidFill>
              </a:rPr>
              <a:t>//node to be deleted was the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      </a:t>
            </a:r>
            <a:r>
              <a:rPr lang="en-US" sz="1400" dirty="0">
                <a:solidFill>
                  <a:srgbClr val="008000"/>
                </a:solidFill>
              </a:rPr>
              <a:t>//last node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      last = </a:t>
            </a:r>
            <a:r>
              <a:rPr lang="en-US" sz="1400" dirty="0" err="1">
                <a:solidFill>
                  <a:prstClr val="black"/>
                </a:solidFill>
              </a:rPr>
              <a:t>trailCurrent</a:t>
            </a:r>
            <a:r>
              <a:rPr lang="en-US" sz="1400" dirty="0">
                <a:solidFill>
                  <a:prstClr val="black"/>
                </a:solidFill>
              </a:rPr>
              <a:t>; </a:t>
            </a:r>
            <a:r>
              <a:rPr lang="en-US" sz="1400" dirty="0">
                <a:solidFill>
                  <a:srgbClr val="008000"/>
                </a:solidFill>
              </a:rPr>
              <a:t>//update the value of last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   </a:t>
            </a:r>
            <a:r>
              <a:rPr lang="en-US" sz="1400" dirty="0">
                <a:solidFill>
                  <a:srgbClr val="0000FF"/>
                </a:solidFill>
              </a:rPr>
              <a:t>delete</a:t>
            </a:r>
            <a:r>
              <a:rPr lang="en-US" sz="1400" dirty="0">
                <a:solidFill>
                  <a:prstClr val="black"/>
                </a:solidFill>
              </a:rPr>
              <a:t> current; </a:t>
            </a:r>
            <a:r>
              <a:rPr lang="en-US" sz="1400" dirty="0">
                <a:solidFill>
                  <a:srgbClr val="008000"/>
                </a:solidFill>
              </a:rPr>
              <a:t>//delete the node from the list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}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</a:t>
            </a:r>
            <a:r>
              <a:rPr lang="en-US" sz="1400" dirty="0">
                <a:solidFill>
                  <a:srgbClr val="0000FF"/>
                </a:solidFill>
              </a:rPr>
              <a:t>else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   </a:t>
            </a:r>
            <a:r>
              <a:rPr lang="en-US" sz="1400" dirty="0" err="1">
                <a:solidFill>
                  <a:prstClr val="black"/>
                </a:solidFill>
              </a:rPr>
              <a:t>cout</a:t>
            </a:r>
            <a:r>
              <a:rPr lang="en-US" sz="1400" dirty="0">
                <a:solidFill>
                  <a:prstClr val="black"/>
                </a:solidFill>
              </a:rPr>
              <a:t> &lt;&lt; </a:t>
            </a:r>
            <a:r>
              <a:rPr lang="en-US" sz="1400" dirty="0">
                <a:solidFill>
                  <a:srgbClr val="A31515"/>
                </a:solidFill>
              </a:rPr>
              <a:t>"The item to be deleted is not in "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   &lt;&lt; </a:t>
            </a:r>
            <a:r>
              <a:rPr lang="en-US" sz="1400" dirty="0">
                <a:solidFill>
                  <a:srgbClr val="A31515"/>
                </a:solidFill>
              </a:rPr>
              <a:t>"the list."</a:t>
            </a:r>
            <a:r>
              <a:rPr lang="en-US" sz="1400" dirty="0">
                <a:solidFill>
                  <a:prstClr val="black"/>
                </a:solidFill>
              </a:rPr>
              <a:t> &lt;&lt; </a:t>
            </a:r>
            <a:r>
              <a:rPr lang="en-US" sz="1400" dirty="0" err="1">
                <a:solidFill>
                  <a:prstClr val="black"/>
                </a:solidFill>
              </a:rPr>
              <a:t>endl</a:t>
            </a:r>
            <a:r>
              <a:rPr lang="en-US" sz="1400" dirty="0">
                <a:solidFill>
                  <a:prstClr val="black"/>
                </a:solidFill>
              </a:rPr>
              <a:t>;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}</a:t>
            </a:r>
            <a:r>
              <a:rPr lang="en-US" sz="1400" dirty="0">
                <a:solidFill>
                  <a:srgbClr val="008000"/>
                </a:solidFill>
              </a:rPr>
              <a:t>//end else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}</a:t>
            </a:r>
            <a:r>
              <a:rPr lang="en-US" sz="1400" dirty="0">
                <a:solidFill>
                  <a:srgbClr val="008000"/>
                </a:solidFill>
              </a:rPr>
              <a:t>//end else</a:t>
            </a:r>
          </a:p>
          <a:p>
            <a:r>
              <a:rPr lang="en-US" sz="1400" dirty="0">
                <a:solidFill>
                  <a:prstClr val="black"/>
                </a:solidFill>
              </a:rPr>
              <a:t>}</a:t>
            </a:r>
            <a:r>
              <a:rPr lang="en-US" sz="1400" dirty="0">
                <a:solidFill>
                  <a:srgbClr val="008000"/>
                </a:solidFill>
              </a:rPr>
              <a:t>//end </a:t>
            </a:r>
            <a:r>
              <a:rPr lang="en-US" sz="1400" dirty="0" err="1">
                <a:solidFill>
                  <a:srgbClr val="008000"/>
                </a:solidFill>
              </a:rPr>
              <a:t>deleteNode</a:t>
            </a:r>
            <a:endParaRPr lang="en-US" sz="14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77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the class </a:t>
            </a:r>
            <a:r>
              <a:rPr lang="en-US" dirty="0" err="1" smtClean="0"/>
              <a:t>graphType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52400" y="990600"/>
            <a:ext cx="3758208" cy="56323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</a:rPr>
              <a:t>class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graphType</a:t>
            </a:r>
            <a:endParaRPr lang="en-US" sz="1200" dirty="0">
              <a:solidFill>
                <a:prstClr val="black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{</a:t>
            </a:r>
          </a:p>
          <a:p>
            <a:r>
              <a:rPr lang="en-US" sz="1200" dirty="0">
                <a:solidFill>
                  <a:srgbClr val="0000FF"/>
                </a:solidFill>
              </a:rPr>
              <a:t>public</a:t>
            </a:r>
            <a:r>
              <a:rPr lang="en-US" sz="1200" dirty="0">
                <a:solidFill>
                  <a:prstClr val="black"/>
                </a:solidFill>
              </a:rPr>
              <a:t>: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prstClr val="black"/>
                </a:solidFill>
              </a:rPr>
              <a:t>graphType</a:t>
            </a:r>
            <a:r>
              <a:rPr lang="en-US" sz="1200" dirty="0">
                <a:solidFill>
                  <a:prstClr val="black"/>
                </a:solidFill>
              </a:rPr>
              <a:t>(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size = 0);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//Constructor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</a:t>
            </a:r>
            <a:r>
              <a:rPr lang="en-US" sz="1200" dirty="0" err="1">
                <a:solidFill>
                  <a:srgbClr val="008000"/>
                </a:solidFill>
              </a:rPr>
              <a:t>gSize</a:t>
            </a:r>
            <a:r>
              <a:rPr lang="en-US" sz="1200" dirty="0">
                <a:solidFill>
                  <a:srgbClr val="008000"/>
                </a:solidFill>
              </a:rPr>
              <a:t> = 0; </a:t>
            </a:r>
            <a:r>
              <a:rPr lang="en-US" sz="1200" dirty="0" err="1">
                <a:solidFill>
                  <a:srgbClr val="008000"/>
                </a:solidFill>
              </a:rPr>
              <a:t>maxSize</a:t>
            </a:r>
            <a:r>
              <a:rPr lang="en-US" sz="1200" dirty="0">
                <a:solidFill>
                  <a:srgbClr val="008000"/>
                </a:solidFill>
              </a:rPr>
              <a:t> = size;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graph is an array of pointers to linked lists.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~</a:t>
            </a:r>
            <a:r>
              <a:rPr lang="en-US" sz="1200" dirty="0" err="1">
                <a:solidFill>
                  <a:prstClr val="black"/>
                </a:solidFill>
              </a:rPr>
              <a:t>graphType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//Destructor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//The storage occupied by the vertices is </a:t>
            </a:r>
            <a:r>
              <a:rPr lang="en-US" sz="1200" dirty="0" err="1">
                <a:solidFill>
                  <a:srgbClr val="008000"/>
                </a:solidFill>
              </a:rPr>
              <a:t>deallocated</a:t>
            </a:r>
            <a:r>
              <a:rPr lang="en-US" sz="1200" dirty="0">
                <a:solidFill>
                  <a:srgbClr val="008000"/>
                </a:solidFill>
              </a:rPr>
              <a:t>.</a:t>
            </a:r>
          </a:p>
          <a:p>
            <a:endParaRPr lang="en-US" sz="1200" dirty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isEmpty</a:t>
            </a:r>
            <a:r>
              <a:rPr lang="en-US" sz="1200" dirty="0">
                <a:solidFill>
                  <a:prstClr val="black"/>
                </a:solidFill>
              </a:rPr>
              <a:t>() </a:t>
            </a:r>
            <a:r>
              <a:rPr lang="en-US" sz="1200" dirty="0" err="1">
                <a:solidFill>
                  <a:srgbClr val="0000FF"/>
                </a:solidFill>
              </a:rPr>
              <a:t>const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determine whether the graph is empty.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Returns true if the graph is empty;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otherwise, returns false.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createGraph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create a graph.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The graph is created using the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adjacency list representation.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clearGraph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clear graph.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The memory occupied by each vertex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is </a:t>
            </a:r>
            <a:r>
              <a:rPr lang="en-US" sz="1200" dirty="0" err="1">
                <a:solidFill>
                  <a:srgbClr val="008000"/>
                </a:solidFill>
              </a:rPr>
              <a:t>deallocated</a:t>
            </a:r>
            <a:r>
              <a:rPr lang="en-US" sz="1200" dirty="0">
                <a:solidFill>
                  <a:srgbClr val="008000"/>
                </a:solidFill>
              </a:rPr>
              <a:t>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printGraph</a:t>
            </a:r>
            <a:r>
              <a:rPr lang="en-US" sz="1200" dirty="0">
                <a:solidFill>
                  <a:prstClr val="black"/>
                </a:solidFill>
              </a:rPr>
              <a:t>() </a:t>
            </a:r>
            <a:r>
              <a:rPr lang="en-US" sz="1200" dirty="0" err="1">
                <a:solidFill>
                  <a:srgbClr val="0000FF"/>
                </a:solidFill>
              </a:rPr>
              <a:t>const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print graph.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The graph is printed</a:t>
            </a:r>
            <a:r>
              <a:rPr lang="en-US" sz="1200" dirty="0" smtClean="0">
                <a:solidFill>
                  <a:srgbClr val="008000"/>
                </a:solidFill>
              </a:rPr>
              <a:t>.</a:t>
            </a:r>
            <a:endParaRPr lang="en-US" sz="1200" dirty="0">
              <a:solidFill>
                <a:srgbClr val="008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10608" y="990599"/>
            <a:ext cx="5080992" cy="56323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depthFirstTraversal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perform the depth first traversal </a:t>
            </a:r>
            <a:r>
              <a:rPr lang="en-US" sz="1200" dirty="0" smtClean="0">
                <a:solidFill>
                  <a:srgbClr val="008000"/>
                </a:solidFill>
              </a:rPr>
              <a:t>of the </a:t>
            </a:r>
            <a:r>
              <a:rPr lang="en-US" sz="1200" dirty="0">
                <a:solidFill>
                  <a:srgbClr val="008000"/>
                </a:solidFill>
              </a:rPr>
              <a:t>entire graph.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The vertices of the graph are printed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using the depth first traversal algorithm.</a:t>
            </a:r>
          </a:p>
          <a:p>
            <a:endParaRPr lang="en-US" sz="1200" dirty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dftAtVertex</a:t>
            </a:r>
            <a:r>
              <a:rPr lang="en-US" sz="1200" dirty="0">
                <a:solidFill>
                  <a:prstClr val="black"/>
                </a:solidFill>
              </a:rPr>
              <a:t>(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vertex);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perform the depth first traversal of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//the graph at a node specified by the parameter vertex.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Starting at vertex, the vertices are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printed using the depth first traversal algorithm.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breadthFirstTraversal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perform the breadth first traversal </a:t>
            </a:r>
            <a:r>
              <a:rPr lang="en-US" sz="1200" dirty="0" smtClean="0">
                <a:solidFill>
                  <a:srgbClr val="008000"/>
                </a:solidFill>
              </a:rPr>
              <a:t>of the </a:t>
            </a:r>
            <a:r>
              <a:rPr lang="en-US" sz="1200" dirty="0">
                <a:solidFill>
                  <a:srgbClr val="008000"/>
                </a:solidFill>
              </a:rPr>
              <a:t>entire graph.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The vertices of the graph are printed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using the breadth first traversal algorithm.</a:t>
            </a:r>
          </a:p>
          <a:p>
            <a:r>
              <a:rPr lang="en-US" sz="1200" dirty="0" smtClean="0">
                <a:solidFill>
                  <a:srgbClr val="0000FF"/>
                </a:solidFill>
              </a:rPr>
              <a:t>private</a:t>
            </a:r>
            <a:r>
              <a:rPr lang="en-US" sz="1200" dirty="0">
                <a:solidFill>
                  <a:prstClr val="black"/>
                </a:solidFill>
              </a:rPr>
              <a:t>: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maxSize</a:t>
            </a:r>
            <a:r>
              <a:rPr lang="en-US" sz="1200" dirty="0">
                <a:solidFill>
                  <a:prstClr val="black"/>
                </a:solidFill>
              </a:rPr>
              <a:t>; </a:t>
            </a:r>
            <a:r>
              <a:rPr lang="en-US" sz="1200" dirty="0">
                <a:solidFill>
                  <a:srgbClr val="008000"/>
                </a:solidFill>
              </a:rPr>
              <a:t>//maximum number of vertices</a:t>
            </a:r>
          </a:p>
          <a:p>
            <a:endParaRPr lang="en-US" sz="1200" dirty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gSize</a:t>
            </a:r>
            <a:r>
              <a:rPr lang="en-US" sz="1200" dirty="0">
                <a:solidFill>
                  <a:prstClr val="black"/>
                </a:solidFill>
              </a:rPr>
              <a:t>; </a:t>
            </a:r>
            <a:r>
              <a:rPr lang="en-US" sz="1200" dirty="0">
                <a:solidFill>
                  <a:srgbClr val="008000"/>
                </a:solidFill>
              </a:rPr>
              <a:t>//current number of vertices</a:t>
            </a:r>
          </a:p>
          <a:p>
            <a:endParaRPr lang="en-US" sz="1200" dirty="0">
              <a:solidFill>
                <a:srgbClr val="008000"/>
              </a:solidFill>
            </a:endParaRPr>
          </a:p>
          <a:p>
            <a:r>
              <a:rPr lang="en-US" sz="1200" b="1" dirty="0">
                <a:solidFill>
                  <a:prstClr val="black"/>
                </a:solidFill>
              </a:rPr>
              <a:t>   </a:t>
            </a:r>
            <a:r>
              <a:rPr lang="en-US" sz="1200" b="1" dirty="0" err="1">
                <a:solidFill>
                  <a:prstClr val="black"/>
                </a:solidFill>
              </a:rPr>
              <a:t>unorderedLinkedList</a:t>
            </a:r>
            <a:r>
              <a:rPr lang="en-US" sz="1200" b="1" dirty="0">
                <a:solidFill>
                  <a:prstClr val="black"/>
                </a:solidFill>
              </a:rPr>
              <a:t>&lt;</a:t>
            </a:r>
            <a:r>
              <a:rPr lang="en-US" sz="1200" b="1" dirty="0" err="1">
                <a:solidFill>
                  <a:srgbClr val="0000FF"/>
                </a:solidFill>
              </a:rPr>
              <a:t>int</a:t>
            </a:r>
            <a:r>
              <a:rPr lang="en-US" sz="1200" b="1" dirty="0">
                <a:solidFill>
                  <a:prstClr val="black"/>
                </a:solidFill>
              </a:rPr>
              <a:t>&gt; *graph; </a:t>
            </a:r>
            <a:r>
              <a:rPr lang="en-US" sz="1200" b="1" dirty="0">
                <a:solidFill>
                  <a:srgbClr val="008000"/>
                </a:solidFill>
              </a:rPr>
              <a:t>//array to </a:t>
            </a:r>
            <a:r>
              <a:rPr lang="en-US" sz="1200" b="1" dirty="0" smtClean="0">
                <a:solidFill>
                  <a:srgbClr val="008000"/>
                </a:solidFill>
              </a:rPr>
              <a:t>create adjacency </a:t>
            </a:r>
            <a:r>
              <a:rPr lang="en-US" sz="1200" b="1" dirty="0">
                <a:solidFill>
                  <a:srgbClr val="008000"/>
                </a:solidFill>
              </a:rPr>
              <a:t>lists</a:t>
            </a:r>
          </a:p>
          <a:p>
            <a:endParaRPr lang="en-US" sz="1200" dirty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dft</a:t>
            </a:r>
            <a:r>
              <a:rPr lang="en-US" sz="1200" dirty="0">
                <a:solidFill>
                  <a:prstClr val="black"/>
                </a:solidFill>
              </a:rPr>
              <a:t>(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v,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 visited[]);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perform the depth first traversal </a:t>
            </a:r>
            <a:r>
              <a:rPr lang="en-US" sz="1200" dirty="0" smtClean="0">
                <a:solidFill>
                  <a:srgbClr val="008000"/>
                </a:solidFill>
              </a:rPr>
              <a:t>of the </a:t>
            </a:r>
            <a:r>
              <a:rPr lang="en-US" sz="1200" dirty="0">
                <a:solidFill>
                  <a:srgbClr val="008000"/>
                </a:solidFill>
              </a:rPr>
              <a:t>graph at a node </a:t>
            </a:r>
            <a:endParaRPr lang="en-US" sz="1200" dirty="0" smtClean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srgbClr val="008000"/>
                </a:solidFill>
              </a:rPr>
              <a:t> </a:t>
            </a:r>
            <a:r>
              <a:rPr lang="en-US" sz="1200" dirty="0" smtClean="0">
                <a:solidFill>
                  <a:srgbClr val="008000"/>
                </a:solidFill>
              </a:rPr>
              <a:t>     //specified </a:t>
            </a:r>
            <a:r>
              <a:rPr lang="en-US" sz="1200" dirty="0">
                <a:solidFill>
                  <a:srgbClr val="008000"/>
                </a:solidFill>
              </a:rPr>
              <a:t>by the parameter </a:t>
            </a:r>
            <a:r>
              <a:rPr lang="en-US" sz="1200" dirty="0" smtClean="0">
                <a:solidFill>
                  <a:srgbClr val="008000"/>
                </a:solidFill>
              </a:rPr>
              <a:t>vertex. This </a:t>
            </a:r>
            <a:r>
              <a:rPr lang="en-US" sz="1200" dirty="0">
                <a:solidFill>
                  <a:srgbClr val="008000"/>
                </a:solidFill>
              </a:rPr>
              <a:t>function is used by the public </a:t>
            </a:r>
            <a:endParaRPr lang="en-US" sz="1200" dirty="0" smtClean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srgbClr val="008000"/>
                </a:solidFill>
              </a:rPr>
              <a:t> </a:t>
            </a:r>
            <a:r>
              <a:rPr lang="en-US" sz="1200" dirty="0" smtClean="0">
                <a:solidFill>
                  <a:srgbClr val="008000"/>
                </a:solidFill>
              </a:rPr>
              <a:t>     //member functions </a:t>
            </a:r>
            <a:r>
              <a:rPr lang="en-US" sz="1200" dirty="0" err="1" smtClean="0">
                <a:solidFill>
                  <a:srgbClr val="008000"/>
                </a:solidFill>
              </a:rPr>
              <a:t>depthFirstTraversal</a:t>
            </a:r>
            <a:r>
              <a:rPr lang="en-US" sz="1200" dirty="0" smtClean="0">
                <a:solidFill>
                  <a:srgbClr val="008000"/>
                </a:solidFill>
              </a:rPr>
              <a:t> </a:t>
            </a:r>
            <a:r>
              <a:rPr lang="en-US" sz="1200" dirty="0">
                <a:solidFill>
                  <a:srgbClr val="008000"/>
                </a:solidFill>
              </a:rPr>
              <a:t>and </a:t>
            </a:r>
            <a:r>
              <a:rPr lang="en-US" sz="1200" dirty="0" err="1">
                <a:solidFill>
                  <a:srgbClr val="008000"/>
                </a:solidFill>
              </a:rPr>
              <a:t>dftAtVertex</a:t>
            </a:r>
            <a:r>
              <a:rPr lang="en-US" sz="1200" dirty="0">
                <a:solidFill>
                  <a:srgbClr val="008000"/>
                </a:solidFill>
              </a:rPr>
              <a:t>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Starting at vertex, the vertices are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printed using the depth first traversal algorithm.</a:t>
            </a:r>
          </a:p>
          <a:p>
            <a:r>
              <a:rPr lang="en-US" sz="1200" dirty="0">
                <a:solidFill>
                  <a:prstClr val="black"/>
                </a:solidFill>
              </a:rPr>
              <a:t>};</a:t>
            </a:r>
            <a:endParaRPr lang="en-US" sz="1200" dirty="0">
              <a:solidFill>
                <a:srgbClr val="008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04800" y="1292423"/>
            <a:ext cx="3200400" cy="1069777"/>
            <a:chOff x="3733800" y="4264223"/>
            <a:chExt cx="3200400" cy="1069777"/>
          </a:xfrm>
        </p:grpSpPr>
        <p:sp>
          <p:nvSpPr>
            <p:cNvPr id="7" name="Rounded Rectangle 6"/>
            <p:cNvSpPr/>
            <p:nvPr/>
          </p:nvSpPr>
          <p:spPr>
            <a:xfrm>
              <a:off x="3733800" y="4572000"/>
              <a:ext cx="3200400" cy="7620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419600" y="4264223"/>
              <a:ext cx="2514600" cy="307777"/>
            </a:xfrm>
            <a:prstGeom prst="rect">
              <a:avLst/>
            </a:prstGeom>
            <a:solidFill>
              <a:srgbClr val="FEFEBE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i="1" dirty="0" smtClean="0"/>
                <a:t>Already saw the constructor</a:t>
              </a:r>
              <a:endParaRPr lang="en-US" sz="14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959190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the class </a:t>
            </a:r>
            <a:r>
              <a:rPr lang="en-US" dirty="0" err="1" smtClean="0"/>
              <a:t>graphType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52400" y="990600"/>
            <a:ext cx="3758208" cy="56323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</a:rPr>
              <a:t>class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graphType</a:t>
            </a:r>
            <a:endParaRPr lang="en-US" sz="1200" dirty="0">
              <a:solidFill>
                <a:prstClr val="black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{</a:t>
            </a:r>
          </a:p>
          <a:p>
            <a:r>
              <a:rPr lang="en-US" sz="1200" dirty="0">
                <a:solidFill>
                  <a:srgbClr val="0000FF"/>
                </a:solidFill>
              </a:rPr>
              <a:t>public</a:t>
            </a:r>
            <a:r>
              <a:rPr lang="en-US" sz="1200" dirty="0">
                <a:solidFill>
                  <a:prstClr val="black"/>
                </a:solidFill>
              </a:rPr>
              <a:t>: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prstClr val="black"/>
                </a:solidFill>
              </a:rPr>
              <a:t>graphType</a:t>
            </a:r>
            <a:r>
              <a:rPr lang="en-US" sz="1200" dirty="0">
                <a:solidFill>
                  <a:prstClr val="black"/>
                </a:solidFill>
              </a:rPr>
              <a:t>(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size = 0);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//Constructor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</a:t>
            </a:r>
            <a:r>
              <a:rPr lang="en-US" sz="1200" dirty="0" err="1">
                <a:solidFill>
                  <a:srgbClr val="008000"/>
                </a:solidFill>
              </a:rPr>
              <a:t>gSize</a:t>
            </a:r>
            <a:r>
              <a:rPr lang="en-US" sz="1200" dirty="0">
                <a:solidFill>
                  <a:srgbClr val="008000"/>
                </a:solidFill>
              </a:rPr>
              <a:t> = 0; </a:t>
            </a:r>
            <a:r>
              <a:rPr lang="en-US" sz="1200" dirty="0" err="1">
                <a:solidFill>
                  <a:srgbClr val="008000"/>
                </a:solidFill>
              </a:rPr>
              <a:t>maxSize</a:t>
            </a:r>
            <a:r>
              <a:rPr lang="en-US" sz="1200" dirty="0">
                <a:solidFill>
                  <a:srgbClr val="008000"/>
                </a:solidFill>
              </a:rPr>
              <a:t> = size;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graph is an array of pointers to linked lists.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~</a:t>
            </a:r>
            <a:r>
              <a:rPr lang="en-US" sz="1200" dirty="0" err="1">
                <a:solidFill>
                  <a:prstClr val="black"/>
                </a:solidFill>
              </a:rPr>
              <a:t>graphType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//Destructor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//The storage occupied by the vertices is </a:t>
            </a:r>
            <a:r>
              <a:rPr lang="en-US" sz="1200" dirty="0" err="1">
                <a:solidFill>
                  <a:srgbClr val="008000"/>
                </a:solidFill>
              </a:rPr>
              <a:t>deallocated</a:t>
            </a:r>
            <a:r>
              <a:rPr lang="en-US" sz="1200" dirty="0">
                <a:solidFill>
                  <a:srgbClr val="008000"/>
                </a:solidFill>
              </a:rPr>
              <a:t>.</a:t>
            </a:r>
          </a:p>
          <a:p>
            <a:endParaRPr lang="en-US" sz="1200" dirty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isEmpty</a:t>
            </a:r>
            <a:r>
              <a:rPr lang="en-US" sz="1200" dirty="0">
                <a:solidFill>
                  <a:prstClr val="black"/>
                </a:solidFill>
              </a:rPr>
              <a:t>() </a:t>
            </a:r>
            <a:r>
              <a:rPr lang="en-US" sz="1200" dirty="0" err="1">
                <a:solidFill>
                  <a:srgbClr val="0000FF"/>
                </a:solidFill>
              </a:rPr>
              <a:t>const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determine whether the graph is empty.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Returns true if the graph is empty;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otherwise, returns false.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createGraph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create a graph.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The graph is created using the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adjacency list representation.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clearGraph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clear graph.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The memory occupied by each vertex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is </a:t>
            </a:r>
            <a:r>
              <a:rPr lang="en-US" sz="1200" dirty="0" err="1">
                <a:solidFill>
                  <a:srgbClr val="008000"/>
                </a:solidFill>
              </a:rPr>
              <a:t>deallocated</a:t>
            </a:r>
            <a:r>
              <a:rPr lang="en-US" sz="1200" dirty="0">
                <a:solidFill>
                  <a:srgbClr val="008000"/>
                </a:solidFill>
              </a:rPr>
              <a:t>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printGraph</a:t>
            </a:r>
            <a:r>
              <a:rPr lang="en-US" sz="1200" dirty="0">
                <a:solidFill>
                  <a:prstClr val="black"/>
                </a:solidFill>
              </a:rPr>
              <a:t>() </a:t>
            </a:r>
            <a:r>
              <a:rPr lang="en-US" sz="1200" dirty="0" err="1">
                <a:solidFill>
                  <a:srgbClr val="0000FF"/>
                </a:solidFill>
              </a:rPr>
              <a:t>const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print graph.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The graph is printed</a:t>
            </a:r>
            <a:r>
              <a:rPr lang="en-US" sz="1200" dirty="0" smtClean="0">
                <a:solidFill>
                  <a:srgbClr val="008000"/>
                </a:solidFill>
              </a:rPr>
              <a:t>.</a:t>
            </a:r>
            <a:endParaRPr lang="en-US" sz="1200" dirty="0">
              <a:solidFill>
                <a:srgbClr val="008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10608" y="990599"/>
            <a:ext cx="5080992" cy="56323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depthFirstTraversal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perform the depth first traversal </a:t>
            </a:r>
            <a:r>
              <a:rPr lang="en-US" sz="1200" dirty="0" smtClean="0">
                <a:solidFill>
                  <a:srgbClr val="008000"/>
                </a:solidFill>
              </a:rPr>
              <a:t>of the </a:t>
            </a:r>
            <a:r>
              <a:rPr lang="en-US" sz="1200" dirty="0">
                <a:solidFill>
                  <a:srgbClr val="008000"/>
                </a:solidFill>
              </a:rPr>
              <a:t>entire graph.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The vertices of the graph are printed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using the depth first traversal algorithm.</a:t>
            </a:r>
          </a:p>
          <a:p>
            <a:endParaRPr lang="en-US" sz="1200" dirty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dftAtVertex</a:t>
            </a:r>
            <a:r>
              <a:rPr lang="en-US" sz="1200" dirty="0">
                <a:solidFill>
                  <a:prstClr val="black"/>
                </a:solidFill>
              </a:rPr>
              <a:t>(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vertex);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perform the depth first traversal of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//the graph at a node specified by the parameter vertex.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Starting at vertex, the vertices are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printed using the depth first traversal algorithm.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breadthFirstTraversal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perform the breadth first traversal </a:t>
            </a:r>
            <a:r>
              <a:rPr lang="en-US" sz="1200" dirty="0" smtClean="0">
                <a:solidFill>
                  <a:srgbClr val="008000"/>
                </a:solidFill>
              </a:rPr>
              <a:t>of the </a:t>
            </a:r>
            <a:r>
              <a:rPr lang="en-US" sz="1200" dirty="0">
                <a:solidFill>
                  <a:srgbClr val="008000"/>
                </a:solidFill>
              </a:rPr>
              <a:t>entire graph.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The vertices of the graph are printed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using the breadth first traversal algorithm.</a:t>
            </a:r>
          </a:p>
          <a:p>
            <a:r>
              <a:rPr lang="en-US" sz="1200" dirty="0" smtClean="0">
                <a:solidFill>
                  <a:srgbClr val="0000FF"/>
                </a:solidFill>
              </a:rPr>
              <a:t>private</a:t>
            </a:r>
            <a:r>
              <a:rPr lang="en-US" sz="1200" dirty="0">
                <a:solidFill>
                  <a:prstClr val="black"/>
                </a:solidFill>
              </a:rPr>
              <a:t>: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maxSize</a:t>
            </a:r>
            <a:r>
              <a:rPr lang="en-US" sz="1200" dirty="0">
                <a:solidFill>
                  <a:prstClr val="black"/>
                </a:solidFill>
              </a:rPr>
              <a:t>; </a:t>
            </a:r>
            <a:r>
              <a:rPr lang="en-US" sz="1200" dirty="0">
                <a:solidFill>
                  <a:srgbClr val="008000"/>
                </a:solidFill>
              </a:rPr>
              <a:t>//maximum number of vertices</a:t>
            </a:r>
          </a:p>
          <a:p>
            <a:endParaRPr lang="en-US" sz="1200" dirty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gSize</a:t>
            </a:r>
            <a:r>
              <a:rPr lang="en-US" sz="1200" dirty="0">
                <a:solidFill>
                  <a:prstClr val="black"/>
                </a:solidFill>
              </a:rPr>
              <a:t>; </a:t>
            </a:r>
            <a:r>
              <a:rPr lang="en-US" sz="1200" dirty="0">
                <a:solidFill>
                  <a:srgbClr val="008000"/>
                </a:solidFill>
              </a:rPr>
              <a:t>//current number of vertices</a:t>
            </a:r>
          </a:p>
          <a:p>
            <a:endParaRPr lang="en-US" sz="1200" dirty="0">
              <a:solidFill>
                <a:srgbClr val="008000"/>
              </a:solidFill>
            </a:endParaRPr>
          </a:p>
          <a:p>
            <a:r>
              <a:rPr lang="en-US" sz="1200" b="1" dirty="0">
                <a:solidFill>
                  <a:prstClr val="black"/>
                </a:solidFill>
              </a:rPr>
              <a:t>   </a:t>
            </a:r>
            <a:r>
              <a:rPr lang="en-US" sz="1200" b="1" dirty="0" err="1">
                <a:solidFill>
                  <a:prstClr val="black"/>
                </a:solidFill>
              </a:rPr>
              <a:t>unorderedLinkedList</a:t>
            </a:r>
            <a:r>
              <a:rPr lang="en-US" sz="1200" b="1" dirty="0">
                <a:solidFill>
                  <a:prstClr val="black"/>
                </a:solidFill>
              </a:rPr>
              <a:t>&lt;</a:t>
            </a:r>
            <a:r>
              <a:rPr lang="en-US" sz="1200" b="1" dirty="0" err="1">
                <a:solidFill>
                  <a:srgbClr val="0000FF"/>
                </a:solidFill>
              </a:rPr>
              <a:t>int</a:t>
            </a:r>
            <a:r>
              <a:rPr lang="en-US" sz="1200" b="1" dirty="0">
                <a:solidFill>
                  <a:prstClr val="black"/>
                </a:solidFill>
              </a:rPr>
              <a:t>&gt; *graph; </a:t>
            </a:r>
            <a:r>
              <a:rPr lang="en-US" sz="1200" b="1" dirty="0">
                <a:solidFill>
                  <a:srgbClr val="008000"/>
                </a:solidFill>
              </a:rPr>
              <a:t>//array to </a:t>
            </a:r>
            <a:r>
              <a:rPr lang="en-US" sz="1200" b="1" dirty="0" smtClean="0">
                <a:solidFill>
                  <a:srgbClr val="008000"/>
                </a:solidFill>
              </a:rPr>
              <a:t>create adjacency </a:t>
            </a:r>
            <a:r>
              <a:rPr lang="en-US" sz="1200" b="1" dirty="0">
                <a:solidFill>
                  <a:srgbClr val="008000"/>
                </a:solidFill>
              </a:rPr>
              <a:t>lists</a:t>
            </a:r>
          </a:p>
          <a:p>
            <a:endParaRPr lang="en-US" sz="1200" dirty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dft</a:t>
            </a:r>
            <a:r>
              <a:rPr lang="en-US" sz="1200" dirty="0">
                <a:solidFill>
                  <a:prstClr val="black"/>
                </a:solidFill>
              </a:rPr>
              <a:t>(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v,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 visited[]);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perform the depth first traversal </a:t>
            </a:r>
            <a:r>
              <a:rPr lang="en-US" sz="1200" dirty="0" smtClean="0">
                <a:solidFill>
                  <a:srgbClr val="008000"/>
                </a:solidFill>
              </a:rPr>
              <a:t>of the </a:t>
            </a:r>
            <a:r>
              <a:rPr lang="en-US" sz="1200" dirty="0">
                <a:solidFill>
                  <a:srgbClr val="008000"/>
                </a:solidFill>
              </a:rPr>
              <a:t>graph at a node </a:t>
            </a:r>
            <a:endParaRPr lang="en-US" sz="1200" dirty="0" smtClean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srgbClr val="008000"/>
                </a:solidFill>
              </a:rPr>
              <a:t> </a:t>
            </a:r>
            <a:r>
              <a:rPr lang="en-US" sz="1200" dirty="0" smtClean="0">
                <a:solidFill>
                  <a:srgbClr val="008000"/>
                </a:solidFill>
              </a:rPr>
              <a:t>     //specified </a:t>
            </a:r>
            <a:r>
              <a:rPr lang="en-US" sz="1200" dirty="0">
                <a:solidFill>
                  <a:srgbClr val="008000"/>
                </a:solidFill>
              </a:rPr>
              <a:t>by the parameter </a:t>
            </a:r>
            <a:r>
              <a:rPr lang="en-US" sz="1200" dirty="0" smtClean="0">
                <a:solidFill>
                  <a:srgbClr val="008000"/>
                </a:solidFill>
              </a:rPr>
              <a:t>vertex. This </a:t>
            </a:r>
            <a:r>
              <a:rPr lang="en-US" sz="1200" dirty="0">
                <a:solidFill>
                  <a:srgbClr val="008000"/>
                </a:solidFill>
              </a:rPr>
              <a:t>function is used by the public </a:t>
            </a:r>
            <a:endParaRPr lang="en-US" sz="1200" dirty="0" smtClean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srgbClr val="008000"/>
                </a:solidFill>
              </a:rPr>
              <a:t> </a:t>
            </a:r>
            <a:r>
              <a:rPr lang="en-US" sz="1200" dirty="0" smtClean="0">
                <a:solidFill>
                  <a:srgbClr val="008000"/>
                </a:solidFill>
              </a:rPr>
              <a:t>     //member functions </a:t>
            </a:r>
            <a:r>
              <a:rPr lang="en-US" sz="1200" dirty="0" err="1" smtClean="0">
                <a:solidFill>
                  <a:srgbClr val="008000"/>
                </a:solidFill>
              </a:rPr>
              <a:t>depthFirstTraversal</a:t>
            </a:r>
            <a:r>
              <a:rPr lang="en-US" sz="1200" dirty="0" smtClean="0">
                <a:solidFill>
                  <a:srgbClr val="008000"/>
                </a:solidFill>
              </a:rPr>
              <a:t> </a:t>
            </a:r>
            <a:r>
              <a:rPr lang="en-US" sz="1200" dirty="0">
                <a:solidFill>
                  <a:srgbClr val="008000"/>
                </a:solidFill>
              </a:rPr>
              <a:t>and </a:t>
            </a:r>
            <a:r>
              <a:rPr lang="en-US" sz="1200" dirty="0" err="1">
                <a:solidFill>
                  <a:srgbClr val="008000"/>
                </a:solidFill>
              </a:rPr>
              <a:t>dftAtVertex</a:t>
            </a:r>
            <a:r>
              <a:rPr lang="en-US" sz="1200" dirty="0">
                <a:solidFill>
                  <a:srgbClr val="008000"/>
                </a:solidFill>
              </a:rPr>
              <a:t>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Starting at vertex, the vertices are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printed using the depth first traversal algorithm.</a:t>
            </a:r>
          </a:p>
          <a:p>
            <a:r>
              <a:rPr lang="en-US" sz="1200" dirty="0">
                <a:solidFill>
                  <a:prstClr val="black"/>
                </a:solidFill>
              </a:rPr>
              <a:t>};</a:t>
            </a:r>
            <a:endParaRPr lang="en-US" sz="1200" dirty="0">
              <a:solidFill>
                <a:srgbClr val="008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04800" y="1292423"/>
            <a:ext cx="3200400" cy="1069777"/>
            <a:chOff x="3733800" y="4264223"/>
            <a:chExt cx="3200400" cy="1069777"/>
          </a:xfrm>
        </p:grpSpPr>
        <p:sp>
          <p:nvSpPr>
            <p:cNvPr id="7" name="Rounded Rectangle 6"/>
            <p:cNvSpPr/>
            <p:nvPr/>
          </p:nvSpPr>
          <p:spPr>
            <a:xfrm>
              <a:off x="3733800" y="4572000"/>
              <a:ext cx="3200400" cy="7620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419600" y="4264223"/>
              <a:ext cx="2514600" cy="307777"/>
            </a:xfrm>
            <a:prstGeom prst="rect">
              <a:avLst/>
            </a:prstGeom>
            <a:solidFill>
              <a:srgbClr val="FEFEBE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i="1" dirty="0" smtClean="0"/>
                <a:t>Already saw the constructor</a:t>
              </a:r>
              <a:endParaRPr lang="en-US" sz="1400" i="1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99113" y="3806754"/>
            <a:ext cx="3200400" cy="1069777"/>
            <a:chOff x="3733800" y="4264223"/>
            <a:chExt cx="3200400" cy="1069777"/>
          </a:xfrm>
        </p:grpSpPr>
        <p:sp>
          <p:nvSpPr>
            <p:cNvPr id="10" name="Rounded Rectangle 9"/>
            <p:cNvSpPr/>
            <p:nvPr/>
          </p:nvSpPr>
          <p:spPr>
            <a:xfrm>
              <a:off x="3733800" y="4572000"/>
              <a:ext cx="3200400" cy="7620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419600" y="4264223"/>
              <a:ext cx="2514600" cy="307777"/>
            </a:xfrm>
            <a:prstGeom prst="rect">
              <a:avLst/>
            </a:prstGeom>
            <a:solidFill>
              <a:srgbClr val="FEFEBE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i="1" dirty="0" smtClean="0"/>
                <a:t>How do we create a graph?</a:t>
              </a:r>
              <a:endParaRPr lang="en-US" sz="14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142424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graphType’s</a:t>
            </a:r>
            <a:r>
              <a:rPr lang="en-US" dirty="0" smtClean="0"/>
              <a:t> </a:t>
            </a:r>
            <a:r>
              <a:rPr lang="en-US" dirty="0" err="1" smtClean="0"/>
              <a:t>createGraph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7391400" cy="3810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createGraph</a:t>
            </a:r>
            <a:r>
              <a:rPr lang="en-US" dirty="0" smtClean="0"/>
              <a:t> function for the class </a:t>
            </a:r>
            <a:r>
              <a:rPr lang="en-US" dirty="0" err="1" smtClean="0"/>
              <a:t>graphType</a:t>
            </a:r>
            <a:endParaRPr lang="en-US" sz="18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1872095"/>
            <a:ext cx="4038600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void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graphType</a:t>
            </a:r>
            <a:r>
              <a:rPr lang="en-US" sz="1600" dirty="0">
                <a:solidFill>
                  <a:prstClr val="black"/>
                </a:solidFill>
              </a:rPr>
              <a:t>::</a:t>
            </a:r>
            <a:r>
              <a:rPr lang="en-US" sz="1600" dirty="0" err="1">
                <a:solidFill>
                  <a:prstClr val="black"/>
                </a:solidFill>
              </a:rPr>
              <a:t>createGraph</a:t>
            </a:r>
            <a:r>
              <a:rPr lang="en-US" sz="1600" dirty="0">
                <a:solidFill>
                  <a:prstClr val="black"/>
                </a:solidFill>
              </a:rPr>
              <a:t>()</a:t>
            </a:r>
          </a:p>
          <a:p>
            <a:r>
              <a:rPr lang="en-US" sz="1600" dirty="0">
                <a:solidFill>
                  <a:prstClr val="black"/>
                </a:solidFill>
              </a:rPr>
              <a:t>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ifstream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char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[50];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vertex;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if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 != 0) </a:t>
            </a:r>
            <a:r>
              <a:rPr lang="en-US" sz="1600" dirty="0" smtClean="0">
                <a:solidFill>
                  <a:prstClr val="black"/>
                </a:solidFill>
              </a:rPr>
              <a:t>    </a:t>
            </a:r>
            <a:r>
              <a:rPr lang="en-US" sz="1600" dirty="0" smtClean="0">
                <a:solidFill>
                  <a:srgbClr val="008000"/>
                </a:solidFill>
              </a:rPr>
              <a:t>// if </a:t>
            </a:r>
            <a:r>
              <a:rPr lang="en-US" sz="1600" dirty="0">
                <a:solidFill>
                  <a:srgbClr val="008000"/>
                </a:solidFill>
              </a:rPr>
              <a:t>the graph is not empty, 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clearGraph</a:t>
            </a:r>
            <a:r>
              <a:rPr lang="en-US" sz="1600" dirty="0" smtClean="0">
                <a:solidFill>
                  <a:prstClr val="black"/>
                </a:solidFill>
              </a:rPr>
              <a:t>();  </a:t>
            </a:r>
            <a:r>
              <a:rPr lang="en-US" sz="1600" dirty="0" smtClean="0">
                <a:solidFill>
                  <a:srgbClr val="008000"/>
                </a:solidFill>
              </a:rPr>
              <a:t>// make </a:t>
            </a:r>
            <a:r>
              <a:rPr lang="en-US" sz="1600" dirty="0">
                <a:solidFill>
                  <a:srgbClr val="008000"/>
                </a:solidFill>
              </a:rPr>
              <a:t>it empty</a:t>
            </a:r>
            <a:endParaRPr lang="en-US" sz="1600" dirty="0">
              <a:solidFill>
                <a:prstClr val="black"/>
              </a:solidFill>
            </a:endParaRP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>
                <a:solidFill>
                  <a:srgbClr val="A31515"/>
                </a:solidFill>
              </a:rPr>
              <a:t>"Enter input file name: "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cin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 err="1">
                <a:solidFill>
                  <a:prstClr val="black"/>
                </a:solidFill>
              </a:rPr>
              <a:t>endl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infile.open</a:t>
            </a: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if</a:t>
            </a:r>
            <a:r>
              <a:rPr lang="en-US" sz="1600" dirty="0">
                <a:solidFill>
                  <a:prstClr val="black"/>
                </a:solidFill>
              </a:rPr>
              <a:t> (!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>
                <a:solidFill>
                  <a:srgbClr val="A31515"/>
                </a:solidFill>
              </a:rPr>
              <a:t>"Cannot open input file."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 err="1">
                <a:solidFill>
                  <a:prstClr val="black"/>
                </a:solidFill>
              </a:rPr>
              <a:t>endl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>
                <a:solidFill>
                  <a:srgbClr val="0000FF"/>
                </a:solidFill>
              </a:rPr>
              <a:t>return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smtClean="0">
                <a:solidFill>
                  <a:prstClr val="black"/>
                </a:solidFill>
              </a:rPr>
              <a:t>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8200" y="2856980"/>
            <a:ext cx="4191000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</a:rPr>
              <a:t>   </a:t>
            </a:r>
            <a:r>
              <a:rPr lang="en-US" sz="1600" dirty="0" err="1" smtClean="0">
                <a:solidFill>
                  <a:prstClr val="black"/>
                </a:solidFill>
              </a:rPr>
              <a:t>infile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>
                <a:solidFill>
                  <a:prstClr val="black"/>
                </a:solidFill>
              </a:rPr>
              <a:t>&gt;&gt; 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; </a:t>
            </a:r>
            <a:r>
              <a:rPr lang="en-US" sz="1600" dirty="0">
                <a:solidFill>
                  <a:srgbClr val="008000"/>
                </a:solidFill>
              </a:rPr>
              <a:t>//get the number of vertices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for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index = 0; index &lt; 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; index++)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vertex;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>
                <a:solidFill>
                  <a:srgbClr val="0000FF"/>
                </a:solidFill>
              </a:rPr>
              <a:t>while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 != -999)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graph[vertex].</a:t>
            </a:r>
            <a:r>
              <a:rPr lang="en-US" sz="1600" dirty="0" err="1">
                <a:solidFill>
                  <a:prstClr val="black"/>
                </a:solidFill>
              </a:rPr>
              <a:t>insertLast</a:t>
            </a: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} </a:t>
            </a:r>
            <a:r>
              <a:rPr lang="en-US" sz="1600" dirty="0">
                <a:solidFill>
                  <a:srgbClr val="008000"/>
                </a:solidFill>
              </a:rPr>
              <a:t>//end while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} </a:t>
            </a:r>
            <a:r>
              <a:rPr lang="en-US" sz="1600" dirty="0">
                <a:solidFill>
                  <a:srgbClr val="008000"/>
                </a:solidFill>
              </a:rPr>
              <a:t>// end for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infile.close</a:t>
            </a:r>
            <a:r>
              <a:rPr lang="en-US" sz="16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} </a:t>
            </a:r>
            <a:r>
              <a:rPr lang="en-US" sz="1600" dirty="0">
                <a:solidFill>
                  <a:srgbClr val="008000"/>
                </a:solidFill>
              </a:rPr>
              <a:t>//end </a:t>
            </a:r>
            <a:r>
              <a:rPr lang="en-US" sz="1600" dirty="0" err="1">
                <a:solidFill>
                  <a:srgbClr val="008000"/>
                </a:solidFill>
              </a:rPr>
              <a:t>createGraph</a:t>
            </a:r>
            <a:endParaRPr lang="en-US" sz="1600" dirty="0">
              <a:solidFill>
                <a:srgbClr val="0080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99113" y="2286000"/>
            <a:ext cx="3200400" cy="12192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499513" y="2279176"/>
            <a:ext cx="2514600" cy="307777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Local Variables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242661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Marker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 Questions?</a:t>
            </a:r>
          </a:p>
          <a:p>
            <a:endParaRPr lang="en-US" dirty="0"/>
          </a:p>
          <a:p>
            <a:r>
              <a:rPr lang="en-US" dirty="0" smtClean="0"/>
              <a:t>Next</a:t>
            </a:r>
          </a:p>
          <a:p>
            <a:pPr lvl="1"/>
            <a:r>
              <a:rPr lang="en-US" dirty="0" smtClean="0"/>
              <a:t>Graphs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8157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graphType’s</a:t>
            </a:r>
            <a:r>
              <a:rPr lang="en-US" dirty="0" smtClean="0"/>
              <a:t> </a:t>
            </a:r>
            <a:r>
              <a:rPr lang="en-US" dirty="0" err="1" smtClean="0"/>
              <a:t>createGraph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7391400" cy="3810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createGraph</a:t>
            </a:r>
            <a:r>
              <a:rPr lang="en-US" dirty="0" smtClean="0"/>
              <a:t> function for the class </a:t>
            </a:r>
            <a:r>
              <a:rPr lang="en-US" dirty="0" err="1" smtClean="0"/>
              <a:t>graphType</a:t>
            </a:r>
            <a:endParaRPr lang="en-US" sz="18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1872095"/>
            <a:ext cx="4038600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void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graphType</a:t>
            </a:r>
            <a:r>
              <a:rPr lang="en-US" sz="1600" dirty="0">
                <a:solidFill>
                  <a:prstClr val="black"/>
                </a:solidFill>
              </a:rPr>
              <a:t>::</a:t>
            </a:r>
            <a:r>
              <a:rPr lang="en-US" sz="1600" dirty="0" err="1">
                <a:solidFill>
                  <a:prstClr val="black"/>
                </a:solidFill>
              </a:rPr>
              <a:t>createGraph</a:t>
            </a:r>
            <a:r>
              <a:rPr lang="en-US" sz="1600" dirty="0">
                <a:solidFill>
                  <a:prstClr val="black"/>
                </a:solidFill>
              </a:rPr>
              <a:t>()</a:t>
            </a:r>
          </a:p>
          <a:p>
            <a:r>
              <a:rPr lang="en-US" sz="1600" dirty="0">
                <a:solidFill>
                  <a:prstClr val="black"/>
                </a:solidFill>
              </a:rPr>
              <a:t>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ifstream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char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[50];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vertex;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if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 != 0) </a:t>
            </a:r>
            <a:r>
              <a:rPr lang="en-US" sz="1600" dirty="0" smtClean="0">
                <a:solidFill>
                  <a:prstClr val="black"/>
                </a:solidFill>
              </a:rPr>
              <a:t>    </a:t>
            </a:r>
            <a:r>
              <a:rPr lang="en-US" sz="1600" dirty="0" smtClean="0">
                <a:solidFill>
                  <a:srgbClr val="008000"/>
                </a:solidFill>
              </a:rPr>
              <a:t>// if </a:t>
            </a:r>
            <a:r>
              <a:rPr lang="en-US" sz="1600" dirty="0">
                <a:solidFill>
                  <a:srgbClr val="008000"/>
                </a:solidFill>
              </a:rPr>
              <a:t>the graph is not empty, 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clearGraph</a:t>
            </a:r>
            <a:r>
              <a:rPr lang="en-US" sz="1600" dirty="0" smtClean="0">
                <a:solidFill>
                  <a:prstClr val="black"/>
                </a:solidFill>
              </a:rPr>
              <a:t>();  </a:t>
            </a:r>
            <a:r>
              <a:rPr lang="en-US" sz="1600" dirty="0" smtClean="0">
                <a:solidFill>
                  <a:srgbClr val="008000"/>
                </a:solidFill>
              </a:rPr>
              <a:t>// make </a:t>
            </a:r>
            <a:r>
              <a:rPr lang="en-US" sz="1600" dirty="0">
                <a:solidFill>
                  <a:srgbClr val="008000"/>
                </a:solidFill>
              </a:rPr>
              <a:t>it empty</a:t>
            </a:r>
            <a:endParaRPr lang="en-US" sz="1600" dirty="0">
              <a:solidFill>
                <a:prstClr val="black"/>
              </a:solidFill>
            </a:endParaRP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>
                <a:solidFill>
                  <a:srgbClr val="A31515"/>
                </a:solidFill>
              </a:rPr>
              <a:t>"Enter input file name: "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cin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 err="1">
                <a:solidFill>
                  <a:prstClr val="black"/>
                </a:solidFill>
              </a:rPr>
              <a:t>endl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infile.open</a:t>
            </a: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if</a:t>
            </a:r>
            <a:r>
              <a:rPr lang="en-US" sz="1600" dirty="0">
                <a:solidFill>
                  <a:prstClr val="black"/>
                </a:solidFill>
              </a:rPr>
              <a:t> (!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>
                <a:solidFill>
                  <a:srgbClr val="A31515"/>
                </a:solidFill>
              </a:rPr>
              <a:t>"Cannot open input file."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 err="1">
                <a:solidFill>
                  <a:prstClr val="black"/>
                </a:solidFill>
              </a:rPr>
              <a:t>endl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>
                <a:solidFill>
                  <a:srgbClr val="0000FF"/>
                </a:solidFill>
              </a:rPr>
              <a:t>return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smtClean="0">
                <a:solidFill>
                  <a:prstClr val="black"/>
                </a:solidFill>
              </a:rPr>
              <a:t>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8200" y="2856980"/>
            <a:ext cx="4191000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</a:rPr>
              <a:t>   </a:t>
            </a:r>
            <a:r>
              <a:rPr lang="en-US" sz="1600" dirty="0" err="1" smtClean="0">
                <a:solidFill>
                  <a:prstClr val="black"/>
                </a:solidFill>
              </a:rPr>
              <a:t>infile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>
                <a:solidFill>
                  <a:prstClr val="black"/>
                </a:solidFill>
              </a:rPr>
              <a:t>&gt;&gt; 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; </a:t>
            </a:r>
            <a:r>
              <a:rPr lang="en-US" sz="1600" dirty="0">
                <a:solidFill>
                  <a:srgbClr val="008000"/>
                </a:solidFill>
              </a:rPr>
              <a:t>//get the number of vertices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for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index = 0; index &lt; 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; index++)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vertex;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>
                <a:solidFill>
                  <a:srgbClr val="0000FF"/>
                </a:solidFill>
              </a:rPr>
              <a:t>while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 != -999)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graph[vertex].</a:t>
            </a:r>
            <a:r>
              <a:rPr lang="en-US" sz="1600" dirty="0" err="1">
                <a:solidFill>
                  <a:prstClr val="black"/>
                </a:solidFill>
              </a:rPr>
              <a:t>insertLast</a:t>
            </a: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} </a:t>
            </a:r>
            <a:r>
              <a:rPr lang="en-US" sz="1600" dirty="0">
                <a:solidFill>
                  <a:srgbClr val="008000"/>
                </a:solidFill>
              </a:rPr>
              <a:t>//end while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} </a:t>
            </a:r>
            <a:r>
              <a:rPr lang="en-US" sz="1600" dirty="0">
                <a:solidFill>
                  <a:srgbClr val="008000"/>
                </a:solidFill>
              </a:rPr>
              <a:t>// end for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infile.close</a:t>
            </a:r>
            <a:r>
              <a:rPr lang="en-US" sz="16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} </a:t>
            </a:r>
            <a:r>
              <a:rPr lang="en-US" sz="1600" dirty="0">
                <a:solidFill>
                  <a:srgbClr val="008000"/>
                </a:solidFill>
              </a:rPr>
              <a:t>//end </a:t>
            </a:r>
            <a:r>
              <a:rPr lang="en-US" sz="1600" dirty="0" err="1">
                <a:solidFill>
                  <a:srgbClr val="008000"/>
                </a:solidFill>
              </a:rPr>
              <a:t>createGraph</a:t>
            </a:r>
            <a:endParaRPr lang="en-US" sz="1600" dirty="0">
              <a:solidFill>
                <a:srgbClr val="0080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94564" y="3276600"/>
            <a:ext cx="4201236" cy="734542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415654" y="2976349"/>
            <a:ext cx="2514600" cy="307777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As the comments say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401660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graphType’s</a:t>
            </a:r>
            <a:r>
              <a:rPr lang="en-US" dirty="0" smtClean="0"/>
              <a:t> </a:t>
            </a:r>
            <a:r>
              <a:rPr lang="en-US" dirty="0" err="1" smtClean="0"/>
              <a:t>createGraph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7391400" cy="3810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createGraph</a:t>
            </a:r>
            <a:r>
              <a:rPr lang="en-US" dirty="0" smtClean="0"/>
              <a:t> function for the class </a:t>
            </a:r>
            <a:r>
              <a:rPr lang="en-US" dirty="0" err="1" smtClean="0"/>
              <a:t>graphType</a:t>
            </a:r>
            <a:endParaRPr lang="en-US" sz="18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1872095"/>
            <a:ext cx="4038600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void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graphType</a:t>
            </a:r>
            <a:r>
              <a:rPr lang="en-US" sz="1600" dirty="0">
                <a:solidFill>
                  <a:prstClr val="black"/>
                </a:solidFill>
              </a:rPr>
              <a:t>::</a:t>
            </a:r>
            <a:r>
              <a:rPr lang="en-US" sz="1600" dirty="0" err="1">
                <a:solidFill>
                  <a:prstClr val="black"/>
                </a:solidFill>
              </a:rPr>
              <a:t>createGraph</a:t>
            </a:r>
            <a:r>
              <a:rPr lang="en-US" sz="1600" dirty="0">
                <a:solidFill>
                  <a:prstClr val="black"/>
                </a:solidFill>
              </a:rPr>
              <a:t>()</a:t>
            </a:r>
          </a:p>
          <a:p>
            <a:r>
              <a:rPr lang="en-US" sz="1600" dirty="0">
                <a:solidFill>
                  <a:prstClr val="black"/>
                </a:solidFill>
              </a:rPr>
              <a:t>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ifstream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char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[50];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vertex;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if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 != 0) </a:t>
            </a:r>
            <a:r>
              <a:rPr lang="en-US" sz="1600" dirty="0" smtClean="0">
                <a:solidFill>
                  <a:prstClr val="black"/>
                </a:solidFill>
              </a:rPr>
              <a:t>    </a:t>
            </a:r>
            <a:r>
              <a:rPr lang="en-US" sz="1600" dirty="0" smtClean="0">
                <a:solidFill>
                  <a:srgbClr val="008000"/>
                </a:solidFill>
              </a:rPr>
              <a:t>// if </a:t>
            </a:r>
            <a:r>
              <a:rPr lang="en-US" sz="1600" dirty="0">
                <a:solidFill>
                  <a:srgbClr val="008000"/>
                </a:solidFill>
              </a:rPr>
              <a:t>the graph is not empty, 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clearGraph</a:t>
            </a:r>
            <a:r>
              <a:rPr lang="en-US" sz="1600" dirty="0" smtClean="0">
                <a:solidFill>
                  <a:prstClr val="black"/>
                </a:solidFill>
              </a:rPr>
              <a:t>();  </a:t>
            </a:r>
            <a:r>
              <a:rPr lang="en-US" sz="1600" dirty="0" smtClean="0">
                <a:solidFill>
                  <a:srgbClr val="008000"/>
                </a:solidFill>
              </a:rPr>
              <a:t>// make </a:t>
            </a:r>
            <a:r>
              <a:rPr lang="en-US" sz="1600" dirty="0">
                <a:solidFill>
                  <a:srgbClr val="008000"/>
                </a:solidFill>
              </a:rPr>
              <a:t>it empty</a:t>
            </a:r>
            <a:endParaRPr lang="en-US" sz="1600" dirty="0">
              <a:solidFill>
                <a:prstClr val="black"/>
              </a:solidFill>
            </a:endParaRP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>
                <a:solidFill>
                  <a:srgbClr val="A31515"/>
                </a:solidFill>
              </a:rPr>
              <a:t>"Enter input file name: "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cin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 err="1">
                <a:solidFill>
                  <a:prstClr val="black"/>
                </a:solidFill>
              </a:rPr>
              <a:t>endl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infile.open</a:t>
            </a: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if</a:t>
            </a:r>
            <a:r>
              <a:rPr lang="en-US" sz="1600" dirty="0">
                <a:solidFill>
                  <a:prstClr val="black"/>
                </a:solidFill>
              </a:rPr>
              <a:t> (!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>
                <a:solidFill>
                  <a:srgbClr val="A31515"/>
                </a:solidFill>
              </a:rPr>
              <a:t>"Cannot open input file."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 err="1">
                <a:solidFill>
                  <a:prstClr val="black"/>
                </a:solidFill>
              </a:rPr>
              <a:t>endl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>
                <a:solidFill>
                  <a:srgbClr val="0000FF"/>
                </a:solidFill>
              </a:rPr>
              <a:t>return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smtClean="0">
                <a:solidFill>
                  <a:prstClr val="black"/>
                </a:solidFill>
              </a:rPr>
              <a:t>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8200" y="2856980"/>
            <a:ext cx="4191000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</a:rPr>
              <a:t>   </a:t>
            </a:r>
            <a:r>
              <a:rPr lang="en-US" sz="1600" dirty="0" err="1" smtClean="0">
                <a:solidFill>
                  <a:prstClr val="black"/>
                </a:solidFill>
              </a:rPr>
              <a:t>infile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>
                <a:solidFill>
                  <a:prstClr val="black"/>
                </a:solidFill>
              </a:rPr>
              <a:t>&gt;&gt; 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; </a:t>
            </a:r>
            <a:r>
              <a:rPr lang="en-US" sz="1600" dirty="0">
                <a:solidFill>
                  <a:srgbClr val="008000"/>
                </a:solidFill>
              </a:rPr>
              <a:t>//get the number of vertices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for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index = 0; index &lt; 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; index++)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vertex;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>
                <a:solidFill>
                  <a:srgbClr val="0000FF"/>
                </a:solidFill>
              </a:rPr>
              <a:t>while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 != -999)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graph[vertex].</a:t>
            </a:r>
            <a:r>
              <a:rPr lang="en-US" sz="1600" dirty="0" err="1">
                <a:solidFill>
                  <a:prstClr val="black"/>
                </a:solidFill>
              </a:rPr>
              <a:t>insertLast</a:t>
            </a: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} </a:t>
            </a:r>
            <a:r>
              <a:rPr lang="en-US" sz="1600" dirty="0">
                <a:solidFill>
                  <a:srgbClr val="008000"/>
                </a:solidFill>
              </a:rPr>
              <a:t>//end while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} </a:t>
            </a:r>
            <a:r>
              <a:rPr lang="en-US" sz="1600" dirty="0">
                <a:solidFill>
                  <a:srgbClr val="008000"/>
                </a:solidFill>
              </a:rPr>
              <a:t>// end for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infile.close</a:t>
            </a:r>
            <a:r>
              <a:rPr lang="en-US" sz="16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} </a:t>
            </a:r>
            <a:r>
              <a:rPr lang="en-US" sz="1600" dirty="0">
                <a:solidFill>
                  <a:srgbClr val="008000"/>
                </a:solidFill>
              </a:rPr>
              <a:t>//end </a:t>
            </a:r>
            <a:r>
              <a:rPr lang="en-US" sz="1600" dirty="0" err="1">
                <a:solidFill>
                  <a:srgbClr val="008000"/>
                </a:solidFill>
              </a:rPr>
              <a:t>createGraph</a:t>
            </a:r>
            <a:endParaRPr lang="en-US" sz="1600" dirty="0">
              <a:solidFill>
                <a:srgbClr val="0080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94564" y="3810000"/>
            <a:ext cx="4201236" cy="2340188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370161" y="2856980"/>
            <a:ext cx="2819400" cy="954107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Ask the user for a filename to read stuff from</a:t>
            </a:r>
          </a:p>
          <a:p>
            <a:endParaRPr lang="en-US" sz="1400" i="1" dirty="0"/>
          </a:p>
          <a:p>
            <a:r>
              <a:rPr lang="en-US" sz="1400" i="1" dirty="0" smtClean="0"/>
              <a:t>If unable to tell the user and return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204171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graphType’s</a:t>
            </a:r>
            <a:r>
              <a:rPr lang="en-US" dirty="0" smtClean="0"/>
              <a:t> </a:t>
            </a:r>
            <a:r>
              <a:rPr lang="en-US" dirty="0" err="1" smtClean="0"/>
              <a:t>createGraph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7391400" cy="3810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createGraph</a:t>
            </a:r>
            <a:r>
              <a:rPr lang="en-US" dirty="0" smtClean="0"/>
              <a:t> function for the class </a:t>
            </a:r>
            <a:r>
              <a:rPr lang="en-US" dirty="0" err="1" smtClean="0"/>
              <a:t>graphType</a:t>
            </a:r>
            <a:endParaRPr lang="en-US" sz="18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1872095"/>
            <a:ext cx="4038600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void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graphType</a:t>
            </a:r>
            <a:r>
              <a:rPr lang="en-US" sz="1600" dirty="0">
                <a:solidFill>
                  <a:prstClr val="black"/>
                </a:solidFill>
              </a:rPr>
              <a:t>::</a:t>
            </a:r>
            <a:r>
              <a:rPr lang="en-US" sz="1600" dirty="0" err="1">
                <a:solidFill>
                  <a:prstClr val="black"/>
                </a:solidFill>
              </a:rPr>
              <a:t>createGraph</a:t>
            </a:r>
            <a:r>
              <a:rPr lang="en-US" sz="1600" dirty="0">
                <a:solidFill>
                  <a:prstClr val="black"/>
                </a:solidFill>
              </a:rPr>
              <a:t>()</a:t>
            </a:r>
          </a:p>
          <a:p>
            <a:r>
              <a:rPr lang="en-US" sz="1600" dirty="0">
                <a:solidFill>
                  <a:prstClr val="black"/>
                </a:solidFill>
              </a:rPr>
              <a:t>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ifstream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char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[50];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vertex;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if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 != 0) </a:t>
            </a:r>
            <a:r>
              <a:rPr lang="en-US" sz="1600" dirty="0" smtClean="0">
                <a:solidFill>
                  <a:prstClr val="black"/>
                </a:solidFill>
              </a:rPr>
              <a:t>    </a:t>
            </a:r>
            <a:r>
              <a:rPr lang="en-US" sz="1600" dirty="0" smtClean="0">
                <a:solidFill>
                  <a:srgbClr val="008000"/>
                </a:solidFill>
              </a:rPr>
              <a:t>// if </a:t>
            </a:r>
            <a:r>
              <a:rPr lang="en-US" sz="1600" dirty="0">
                <a:solidFill>
                  <a:srgbClr val="008000"/>
                </a:solidFill>
              </a:rPr>
              <a:t>the graph is not empty, 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clearGraph</a:t>
            </a:r>
            <a:r>
              <a:rPr lang="en-US" sz="1600" dirty="0" smtClean="0">
                <a:solidFill>
                  <a:prstClr val="black"/>
                </a:solidFill>
              </a:rPr>
              <a:t>();  </a:t>
            </a:r>
            <a:r>
              <a:rPr lang="en-US" sz="1600" dirty="0" smtClean="0">
                <a:solidFill>
                  <a:srgbClr val="008000"/>
                </a:solidFill>
              </a:rPr>
              <a:t>// make </a:t>
            </a:r>
            <a:r>
              <a:rPr lang="en-US" sz="1600" dirty="0">
                <a:solidFill>
                  <a:srgbClr val="008000"/>
                </a:solidFill>
              </a:rPr>
              <a:t>it empty</a:t>
            </a:r>
            <a:endParaRPr lang="en-US" sz="1600" dirty="0">
              <a:solidFill>
                <a:prstClr val="black"/>
              </a:solidFill>
            </a:endParaRP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>
                <a:solidFill>
                  <a:srgbClr val="A31515"/>
                </a:solidFill>
              </a:rPr>
              <a:t>"Enter input file name: "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cin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 err="1">
                <a:solidFill>
                  <a:prstClr val="black"/>
                </a:solidFill>
              </a:rPr>
              <a:t>endl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infile.open</a:t>
            </a: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if</a:t>
            </a:r>
            <a:r>
              <a:rPr lang="en-US" sz="1600" dirty="0">
                <a:solidFill>
                  <a:prstClr val="black"/>
                </a:solidFill>
              </a:rPr>
              <a:t> (!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>
                <a:solidFill>
                  <a:srgbClr val="A31515"/>
                </a:solidFill>
              </a:rPr>
              <a:t>"Cannot open input file."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 err="1">
                <a:solidFill>
                  <a:prstClr val="black"/>
                </a:solidFill>
              </a:rPr>
              <a:t>endl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>
                <a:solidFill>
                  <a:srgbClr val="0000FF"/>
                </a:solidFill>
              </a:rPr>
              <a:t>return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smtClean="0">
                <a:solidFill>
                  <a:prstClr val="black"/>
                </a:solidFill>
              </a:rPr>
              <a:t>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8200" y="2856980"/>
            <a:ext cx="4191000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</a:rPr>
              <a:t>   </a:t>
            </a:r>
            <a:r>
              <a:rPr lang="en-US" sz="1600" dirty="0" err="1" smtClean="0">
                <a:solidFill>
                  <a:prstClr val="black"/>
                </a:solidFill>
              </a:rPr>
              <a:t>infile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>
                <a:solidFill>
                  <a:prstClr val="black"/>
                </a:solidFill>
              </a:rPr>
              <a:t>&gt;&gt; 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; </a:t>
            </a:r>
            <a:r>
              <a:rPr lang="en-US" sz="1600" dirty="0">
                <a:solidFill>
                  <a:srgbClr val="008000"/>
                </a:solidFill>
              </a:rPr>
              <a:t>//get the number of vertices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for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index = 0; index &lt; 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; index++)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vertex;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>
                <a:solidFill>
                  <a:srgbClr val="0000FF"/>
                </a:solidFill>
              </a:rPr>
              <a:t>while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 != -999)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graph[vertex].</a:t>
            </a:r>
            <a:r>
              <a:rPr lang="en-US" sz="1600" dirty="0" err="1">
                <a:solidFill>
                  <a:prstClr val="black"/>
                </a:solidFill>
              </a:rPr>
              <a:t>insertLast</a:t>
            </a: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} </a:t>
            </a:r>
            <a:r>
              <a:rPr lang="en-US" sz="1600" dirty="0">
                <a:solidFill>
                  <a:srgbClr val="008000"/>
                </a:solidFill>
              </a:rPr>
              <a:t>//end while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} </a:t>
            </a:r>
            <a:r>
              <a:rPr lang="en-US" sz="1600" dirty="0">
                <a:solidFill>
                  <a:srgbClr val="008000"/>
                </a:solidFill>
              </a:rPr>
              <a:t>// end for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infile.close</a:t>
            </a:r>
            <a:r>
              <a:rPr lang="en-US" sz="16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} </a:t>
            </a:r>
            <a:r>
              <a:rPr lang="en-US" sz="1600" dirty="0">
                <a:solidFill>
                  <a:srgbClr val="008000"/>
                </a:solidFill>
              </a:rPr>
              <a:t>//end </a:t>
            </a:r>
            <a:r>
              <a:rPr lang="en-US" sz="1600" dirty="0" err="1">
                <a:solidFill>
                  <a:srgbClr val="008000"/>
                </a:solidFill>
              </a:rPr>
              <a:t>createGraph</a:t>
            </a:r>
            <a:endParaRPr lang="en-US" sz="1600" dirty="0">
              <a:solidFill>
                <a:srgbClr val="0080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343400" y="2841048"/>
            <a:ext cx="4572000" cy="359352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562669" y="2533271"/>
            <a:ext cx="3276600" cy="307777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Read the number of vertices from the file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159506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graphType’s</a:t>
            </a:r>
            <a:r>
              <a:rPr lang="en-US" dirty="0" smtClean="0"/>
              <a:t> </a:t>
            </a:r>
            <a:r>
              <a:rPr lang="en-US" dirty="0" err="1" smtClean="0"/>
              <a:t>createGraph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7391400" cy="3810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createGraph</a:t>
            </a:r>
            <a:r>
              <a:rPr lang="en-US" dirty="0" smtClean="0"/>
              <a:t> function for the class </a:t>
            </a:r>
            <a:r>
              <a:rPr lang="en-US" dirty="0" err="1" smtClean="0"/>
              <a:t>graphType</a:t>
            </a:r>
            <a:endParaRPr lang="en-US" sz="18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1872095"/>
            <a:ext cx="4038600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void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graphType</a:t>
            </a:r>
            <a:r>
              <a:rPr lang="en-US" sz="1600" dirty="0">
                <a:solidFill>
                  <a:prstClr val="black"/>
                </a:solidFill>
              </a:rPr>
              <a:t>::</a:t>
            </a:r>
            <a:r>
              <a:rPr lang="en-US" sz="1600" dirty="0" err="1">
                <a:solidFill>
                  <a:prstClr val="black"/>
                </a:solidFill>
              </a:rPr>
              <a:t>createGraph</a:t>
            </a:r>
            <a:r>
              <a:rPr lang="en-US" sz="1600" dirty="0">
                <a:solidFill>
                  <a:prstClr val="black"/>
                </a:solidFill>
              </a:rPr>
              <a:t>()</a:t>
            </a:r>
          </a:p>
          <a:p>
            <a:r>
              <a:rPr lang="en-US" sz="1600" dirty="0">
                <a:solidFill>
                  <a:prstClr val="black"/>
                </a:solidFill>
              </a:rPr>
              <a:t>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ifstream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char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[50];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vertex;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if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 != 0) </a:t>
            </a:r>
            <a:r>
              <a:rPr lang="en-US" sz="1600" dirty="0" smtClean="0">
                <a:solidFill>
                  <a:prstClr val="black"/>
                </a:solidFill>
              </a:rPr>
              <a:t>    </a:t>
            </a:r>
            <a:r>
              <a:rPr lang="en-US" sz="1600" dirty="0" smtClean="0">
                <a:solidFill>
                  <a:srgbClr val="008000"/>
                </a:solidFill>
              </a:rPr>
              <a:t>// if </a:t>
            </a:r>
            <a:r>
              <a:rPr lang="en-US" sz="1600" dirty="0">
                <a:solidFill>
                  <a:srgbClr val="008000"/>
                </a:solidFill>
              </a:rPr>
              <a:t>the graph is not empty, 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clearGraph</a:t>
            </a:r>
            <a:r>
              <a:rPr lang="en-US" sz="1600" dirty="0" smtClean="0">
                <a:solidFill>
                  <a:prstClr val="black"/>
                </a:solidFill>
              </a:rPr>
              <a:t>();  </a:t>
            </a:r>
            <a:r>
              <a:rPr lang="en-US" sz="1600" dirty="0" smtClean="0">
                <a:solidFill>
                  <a:srgbClr val="008000"/>
                </a:solidFill>
              </a:rPr>
              <a:t>// make </a:t>
            </a:r>
            <a:r>
              <a:rPr lang="en-US" sz="1600" dirty="0">
                <a:solidFill>
                  <a:srgbClr val="008000"/>
                </a:solidFill>
              </a:rPr>
              <a:t>it empty</a:t>
            </a:r>
            <a:endParaRPr lang="en-US" sz="1600" dirty="0">
              <a:solidFill>
                <a:prstClr val="black"/>
              </a:solidFill>
            </a:endParaRP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>
                <a:solidFill>
                  <a:srgbClr val="A31515"/>
                </a:solidFill>
              </a:rPr>
              <a:t>"Enter input file name: "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cin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 err="1">
                <a:solidFill>
                  <a:prstClr val="black"/>
                </a:solidFill>
              </a:rPr>
              <a:t>endl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infile.open</a:t>
            </a: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if</a:t>
            </a:r>
            <a:r>
              <a:rPr lang="en-US" sz="1600" dirty="0">
                <a:solidFill>
                  <a:prstClr val="black"/>
                </a:solidFill>
              </a:rPr>
              <a:t> (!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>
                <a:solidFill>
                  <a:srgbClr val="A31515"/>
                </a:solidFill>
              </a:rPr>
              <a:t>"Cannot open input file."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 err="1">
                <a:solidFill>
                  <a:prstClr val="black"/>
                </a:solidFill>
              </a:rPr>
              <a:t>endl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>
                <a:solidFill>
                  <a:srgbClr val="0000FF"/>
                </a:solidFill>
              </a:rPr>
              <a:t>return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smtClean="0">
                <a:solidFill>
                  <a:prstClr val="black"/>
                </a:solidFill>
              </a:rPr>
              <a:t>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8200" y="2856980"/>
            <a:ext cx="4191000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</a:rPr>
              <a:t>   </a:t>
            </a:r>
            <a:r>
              <a:rPr lang="en-US" sz="1600" dirty="0" err="1" smtClean="0">
                <a:solidFill>
                  <a:prstClr val="black"/>
                </a:solidFill>
              </a:rPr>
              <a:t>infile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>
                <a:solidFill>
                  <a:prstClr val="black"/>
                </a:solidFill>
              </a:rPr>
              <a:t>&gt;&gt; 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; </a:t>
            </a:r>
            <a:r>
              <a:rPr lang="en-US" sz="1600" dirty="0">
                <a:solidFill>
                  <a:srgbClr val="008000"/>
                </a:solidFill>
              </a:rPr>
              <a:t>//get the number of vertices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for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index = 0; index &lt; 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; index++)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vertex;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>
                <a:solidFill>
                  <a:srgbClr val="0000FF"/>
                </a:solidFill>
              </a:rPr>
              <a:t>while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 != -999)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graph[vertex].</a:t>
            </a:r>
            <a:r>
              <a:rPr lang="en-US" sz="1600" dirty="0" err="1">
                <a:solidFill>
                  <a:prstClr val="black"/>
                </a:solidFill>
              </a:rPr>
              <a:t>insertLast</a:t>
            </a: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} </a:t>
            </a:r>
            <a:r>
              <a:rPr lang="en-US" sz="1600" dirty="0">
                <a:solidFill>
                  <a:srgbClr val="008000"/>
                </a:solidFill>
              </a:rPr>
              <a:t>//end while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} </a:t>
            </a:r>
            <a:r>
              <a:rPr lang="en-US" sz="1600" dirty="0">
                <a:solidFill>
                  <a:srgbClr val="008000"/>
                </a:solidFill>
              </a:rPr>
              <a:t>// end for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infile.close</a:t>
            </a:r>
            <a:r>
              <a:rPr lang="en-US" sz="16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} </a:t>
            </a:r>
            <a:r>
              <a:rPr lang="en-US" sz="1600" dirty="0">
                <a:solidFill>
                  <a:srgbClr val="008000"/>
                </a:solidFill>
              </a:rPr>
              <a:t>//end </a:t>
            </a:r>
            <a:r>
              <a:rPr lang="en-US" sz="1600" dirty="0" err="1">
                <a:solidFill>
                  <a:srgbClr val="008000"/>
                </a:solidFill>
              </a:rPr>
              <a:t>createGraph</a:t>
            </a:r>
            <a:endParaRPr lang="en-US" sz="1600" dirty="0">
              <a:solidFill>
                <a:srgbClr val="0080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343400" y="3048000"/>
            <a:ext cx="4572000" cy="504928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895599" y="2841048"/>
            <a:ext cx="1943669" cy="307777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For each vertex do stuff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260936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graphType’s</a:t>
            </a:r>
            <a:r>
              <a:rPr lang="en-US" dirty="0" smtClean="0"/>
              <a:t> </a:t>
            </a:r>
            <a:r>
              <a:rPr lang="en-US" dirty="0" err="1" smtClean="0"/>
              <a:t>createGraph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7391400" cy="3810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createGraph</a:t>
            </a:r>
            <a:r>
              <a:rPr lang="en-US" dirty="0" smtClean="0"/>
              <a:t> function for the class </a:t>
            </a:r>
            <a:r>
              <a:rPr lang="en-US" dirty="0" err="1" smtClean="0"/>
              <a:t>graphType</a:t>
            </a:r>
            <a:endParaRPr lang="en-US" sz="18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1872095"/>
            <a:ext cx="4038600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void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graphType</a:t>
            </a:r>
            <a:r>
              <a:rPr lang="en-US" sz="1600" dirty="0">
                <a:solidFill>
                  <a:prstClr val="black"/>
                </a:solidFill>
              </a:rPr>
              <a:t>::</a:t>
            </a:r>
            <a:r>
              <a:rPr lang="en-US" sz="1600" dirty="0" err="1">
                <a:solidFill>
                  <a:prstClr val="black"/>
                </a:solidFill>
              </a:rPr>
              <a:t>createGraph</a:t>
            </a:r>
            <a:r>
              <a:rPr lang="en-US" sz="1600" dirty="0">
                <a:solidFill>
                  <a:prstClr val="black"/>
                </a:solidFill>
              </a:rPr>
              <a:t>()</a:t>
            </a:r>
          </a:p>
          <a:p>
            <a:r>
              <a:rPr lang="en-US" sz="1600" dirty="0">
                <a:solidFill>
                  <a:prstClr val="black"/>
                </a:solidFill>
              </a:rPr>
              <a:t>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ifstream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char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[50];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vertex;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if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 != 0) </a:t>
            </a:r>
            <a:r>
              <a:rPr lang="en-US" sz="1600" dirty="0" smtClean="0">
                <a:solidFill>
                  <a:prstClr val="black"/>
                </a:solidFill>
              </a:rPr>
              <a:t>    </a:t>
            </a:r>
            <a:r>
              <a:rPr lang="en-US" sz="1600" dirty="0" smtClean="0">
                <a:solidFill>
                  <a:srgbClr val="008000"/>
                </a:solidFill>
              </a:rPr>
              <a:t>// if </a:t>
            </a:r>
            <a:r>
              <a:rPr lang="en-US" sz="1600" dirty="0">
                <a:solidFill>
                  <a:srgbClr val="008000"/>
                </a:solidFill>
              </a:rPr>
              <a:t>the graph is not empty, 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clearGraph</a:t>
            </a:r>
            <a:r>
              <a:rPr lang="en-US" sz="1600" dirty="0" smtClean="0">
                <a:solidFill>
                  <a:prstClr val="black"/>
                </a:solidFill>
              </a:rPr>
              <a:t>();  </a:t>
            </a:r>
            <a:r>
              <a:rPr lang="en-US" sz="1600" dirty="0" smtClean="0">
                <a:solidFill>
                  <a:srgbClr val="008000"/>
                </a:solidFill>
              </a:rPr>
              <a:t>// make </a:t>
            </a:r>
            <a:r>
              <a:rPr lang="en-US" sz="1600" dirty="0">
                <a:solidFill>
                  <a:srgbClr val="008000"/>
                </a:solidFill>
              </a:rPr>
              <a:t>it empty</a:t>
            </a:r>
            <a:endParaRPr lang="en-US" sz="1600" dirty="0">
              <a:solidFill>
                <a:prstClr val="black"/>
              </a:solidFill>
            </a:endParaRP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>
                <a:solidFill>
                  <a:srgbClr val="A31515"/>
                </a:solidFill>
              </a:rPr>
              <a:t>"Enter input file name: "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cin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 err="1">
                <a:solidFill>
                  <a:prstClr val="black"/>
                </a:solidFill>
              </a:rPr>
              <a:t>endl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infile.open</a:t>
            </a: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if</a:t>
            </a:r>
            <a:r>
              <a:rPr lang="en-US" sz="1600" dirty="0">
                <a:solidFill>
                  <a:prstClr val="black"/>
                </a:solidFill>
              </a:rPr>
              <a:t> (!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>
                <a:solidFill>
                  <a:srgbClr val="A31515"/>
                </a:solidFill>
              </a:rPr>
              <a:t>"Cannot open input file."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 err="1">
                <a:solidFill>
                  <a:prstClr val="black"/>
                </a:solidFill>
              </a:rPr>
              <a:t>endl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>
                <a:solidFill>
                  <a:srgbClr val="0000FF"/>
                </a:solidFill>
              </a:rPr>
              <a:t>return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smtClean="0">
                <a:solidFill>
                  <a:prstClr val="black"/>
                </a:solidFill>
              </a:rPr>
              <a:t>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8200" y="2856980"/>
            <a:ext cx="4191000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</a:rPr>
              <a:t>   </a:t>
            </a:r>
            <a:r>
              <a:rPr lang="en-US" sz="1600" dirty="0" err="1" smtClean="0">
                <a:solidFill>
                  <a:prstClr val="black"/>
                </a:solidFill>
              </a:rPr>
              <a:t>infile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>
                <a:solidFill>
                  <a:prstClr val="black"/>
                </a:solidFill>
              </a:rPr>
              <a:t>&gt;&gt; 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; </a:t>
            </a:r>
            <a:r>
              <a:rPr lang="en-US" sz="1600" dirty="0">
                <a:solidFill>
                  <a:srgbClr val="008000"/>
                </a:solidFill>
              </a:rPr>
              <a:t>//get the number of vertices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for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index = 0; index &lt; 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; index++)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vertex;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>
                <a:solidFill>
                  <a:srgbClr val="0000FF"/>
                </a:solidFill>
              </a:rPr>
              <a:t>while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 != -999)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graph[vertex].</a:t>
            </a:r>
            <a:r>
              <a:rPr lang="en-US" sz="1600" dirty="0" err="1">
                <a:solidFill>
                  <a:prstClr val="black"/>
                </a:solidFill>
              </a:rPr>
              <a:t>insertLast</a:t>
            </a: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} </a:t>
            </a:r>
            <a:r>
              <a:rPr lang="en-US" sz="1600" dirty="0">
                <a:solidFill>
                  <a:srgbClr val="008000"/>
                </a:solidFill>
              </a:rPr>
              <a:t>//end while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} </a:t>
            </a:r>
            <a:r>
              <a:rPr lang="en-US" sz="1600" dirty="0">
                <a:solidFill>
                  <a:srgbClr val="008000"/>
                </a:solidFill>
              </a:rPr>
              <a:t>// end for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infile.close</a:t>
            </a:r>
            <a:r>
              <a:rPr lang="en-US" sz="16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} </a:t>
            </a:r>
            <a:r>
              <a:rPr lang="en-US" sz="1600" dirty="0">
                <a:solidFill>
                  <a:srgbClr val="008000"/>
                </a:solidFill>
              </a:rPr>
              <a:t>//end </a:t>
            </a:r>
            <a:r>
              <a:rPr lang="en-US" sz="1600" dirty="0" err="1">
                <a:solidFill>
                  <a:srgbClr val="008000"/>
                </a:solidFill>
              </a:rPr>
              <a:t>createGraph</a:t>
            </a:r>
            <a:endParaRPr lang="en-US" sz="1600" dirty="0">
              <a:solidFill>
                <a:srgbClr val="0080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343400" y="3581400"/>
            <a:ext cx="4572000" cy="429742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895598" y="3427511"/>
            <a:ext cx="1943669" cy="307777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Get the vertex index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168833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graphType’s</a:t>
            </a:r>
            <a:r>
              <a:rPr lang="en-US" dirty="0" smtClean="0"/>
              <a:t> </a:t>
            </a:r>
            <a:r>
              <a:rPr lang="en-US" dirty="0" err="1" smtClean="0"/>
              <a:t>createGraph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7391400" cy="3810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createGraph</a:t>
            </a:r>
            <a:r>
              <a:rPr lang="en-US" dirty="0" smtClean="0"/>
              <a:t> function for the class </a:t>
            </a:r>
            <a:r>
              <a:rPr lang="en-US" dirty="0" err="1" smtClean="0"/>
              <a:t>graphType</a:t>
            </a:r>
            <a:endParaRPr lang="en-US" sz="18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1872095"/>
            <a:ext cx="4038600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void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graphType</a:t>
            </a:r>
            <a:r>
              <a:rPr lang="en-US" sz="1600" dirty="0">
                <a:solidFill>
                  <a:prstClr val="black"/>
                </a:solidFill>
              </a:rPr>
              <a:t>::</a:t>
            </a:r>
            <a:r>
              <a:rPr lang="en-US" sz="1600" dirty="0" err="1">
                <a:solidFill>
                  <a:prstClr val="black"/>
                </a:solidFill>
              </a:rPr>
              <a:t>createGraph</a:t>
            </a:r>
            <a:r>
              <a:rPr lang="en-US" sz="1600" dirty="0">
                <a:solidFill>
                  <a:prstClr val="black"/>
                </a:solidFill>
              </a:rPr>
              <a:t>()</a:t>
            </a:r>
          </a:p>
          <a:p>
            <a:r>
              <a:rPr lang="en-US" sz="1600" dirty="0">
                <a:solidFill>
                  <a:prstClr val="black"/>
                </a:solidFill>
              </a:rPr>
              <a:t>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ifstream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char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[50];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vertex;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if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 != 0) </a:t>
            </a:r>
            <a:r>
              <a:rPr lang="en-US" sz="1600" dirty="0" smtClean="0">
                <a:solidFill>
                  <a:prstClr val="black"/>
                </a:solidFill>
              </a:rPr>
              <a:t>    </a:t>
            </a:r>
            <a:r>
              <a:rPr lang="en-US" sz="1600" dirty="0" smtClean="0">
                <a:solidFill>
                  <a:srgbClr val="008000"/>
                </a:solidFill>
              </a:rPr>
              <a:t>// if </a:t>
            </a:r>
            <a:r>
              <a:rPr lang="en-US" sz="1600" dirty="0">
                <a:solidFill>
                  <a:srgbClr val="008000"/>
                </a:solidFill>
              </a:rPr>
              <a:t>the graph is not empty, 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clearGraph</a:t>
            </a:r>
            <a:r>
              <a:rPr lang="en-US" sz="1600" dirty="0" smtClean="0">
                <a:solidFill>
                  <a:prstClr val="black"/>
                </a:solidFill>
              </a:rPr>
              <a:t>();  </a:t>
            </a:r>
            <a:r>
              <a:rPr lang="en-US" sz="1600" dirty="0" smtClean="0">
                <a:solidFill>
                  <a:srgbClr val="008000"/>
                </a:solidFill>
              </a:rPr>
              <a:t>// make </a:t>
            </a:r>
            <a:r>
              <a:rPr lang="en-US" sz="1600" dirty="0">
                <a:solidFill>
                  <a:srgbClr val="008000"/>
                </a:solidFill>
              </a:rPr>
              <a:t>it empty</a:t>
            </a:r>
            <a:endParaRPr lang="en-US" sz="1600" dirty="0">
              <a:solidFill>
                <a:prstClr val="black"/>
              </a:solidFill>
            </a:endParaRP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>
                <a:solidFill>
                  <a:srgbClr val="A31515"/>
                </a:solidFill>
              </a:rPr>
              <a:t>"Enter input file name: "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cin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 err="1">
                <a:solidFill>
                  <a:prstClr val="black"/>
                </a:solidFill>
              </a:rPr>
              <a:t>endl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infile.open</a:t>
            </a: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if</a:t>
            </a:r>
            <a:r>
              <a:rPr lang="en-US" sz="1600" dirty="0">
                <a:solidFill>
                  <a:prstClr val="black"/>
                </a:solidFill>
              </a:rPr>
              <a:t> (!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>
                <a:solidFill>
                  <a:srgbClr val="A31515"/>
                </a:solidFill>
              </a:rPr>
              <a:t>"Cannot open input file."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 err="1">
                <a:solidFill>
                  <a:prstClr val="black"/>
                </a:solidFill>
              </a:rPr>
              <a:t>endl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>
                <a:solidFill>
                  <a:srgbClr val="0000FF"/>
                </a:solidFill>
              </a:rPr>
              <a:t>return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smtClean="0">
                <a:solidFill>
                  <a:prstClr val="black"/>
                </a:solidFill>
              </a:rPr>
              <a:t>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8200" y="2856980"/>
            <a:ext cx="4191000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</a:rPr>
              <a:t>   </a:t>
            </a:r>
            <a:r>
              <a:rPr lang="en-US" sz="1600" dirty="0" err="1" smtClean="0">
                <a:solidFill>
                  <a:prstClr val="black"/>
                </a:solidFill>
              </a:rPr>
              <a:t>infile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>
                <a:solidFill>
                  <a:prstClr val="black"/>
                </a:solidFill>
              </a:rPr>
              <a:t>&gt;&gt; 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; </a:t>
            </a:r>
            <a:r>
              <a:rPr lang="en-US" sz="1600" dirty="0">
                <a:solidFill>
                  <a:srgbClr val="008000"/>
                </a:solidFill>
              </a:rPr>
              <a:t>//get the number of vertices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for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index = 0; index &lt; 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; index++)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vertex;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>
                <a:solidFill>
                  <a:srgbClr val="0000FF"/>
                </a:solidFill>
              </a:rPr>
              <a:t>while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 != -999)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graph[vertex].</a:t>
            </a:r>
            <a:r>
              <a:rPr lang="en-US" sz="1600" dirty="0" err="1">
                <a:solidFill>
                  <a:prstClr val="black"/>
                </a:solidFill>
              </a:rPr>
              <a:t>insertLast</a:t>
            </a: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} </a:t>
            </a:r>
            <a:r>
              <a:rPr lang="en-US" sz="1600" dirty="0">
                <a:solidFill>
                  <a:srgbClr val="008000"/>
                </a:solidFill>
              </a:rPr>
              <a:t>//end while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} </a:t>
            </a:r>
            <a:r>
              <a:rPr lang="en-US" sz="1600" dirty="0">
                <a:solidFill>
                  <a:srgbClr val="008000"/>
                </a:solidFill>
              </a:rPr>
              <a:t>// end for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infile.close</a:t>
            </a:r>
            <a:r>
              <a:rPr lang="en-US" sz="16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} </a:t>
            </a:r>
            <a:r>
              <a:rPr lang="en-US" sz="1600" dirty="0">
                <a:solidFill>
                  <a:srgbClr val="008000"/>
                </a:solidFill>
              </a:rPr>
              <a:t>//end </a:t>
            </a:r>
            <a:r>
              <a:rPr lang="en-US" sz="1600" dirty="0" err="1">
                <a:solidFill>
                  <a:srgbClr val="008000"/>
                </a:solidFill>
              </a:rPr>
              <a:t>createGraph</a:t>
            </a:r>
            <a:endParaRPr lang="en-US" sz="1600" dirty="0">
              <a:solidFill>
                <a:srgbClr val="0080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343400" y="3796842"/>
            <a:ext cx="4572000" cy="470357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628900" y="3427511"/>
            <a:ext cx="2210367" cy="1169551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Get the first vertex </a:t>
            </a:r>
            <a:br>
              <a:rPr lang="en-US" sz="1400" i="1" dirty="0" smtClean="0"/>
            </a:br>
            <a:r>
              <a:rPr lang="en-US" sz="1400" i="1" dirty="0" smtClean="0"/>
              <a:t>that the current one is connected to</a:t>
            </a:r>
          </a:p>
          <a:p>
            <a:r>
              <a:rPr lang="en-US" sz="1400" i="1" dirty="0"/>
              <a:t>i.e. the first vertex that is</a:t>
            </a:r>
          </a:p>
          <a:p>
            <a:r>
              <a:rPr lang="en-US" sz="1400" i="1" dirty="0"/>
              <a:t>adjacent to the </a:t>
            </a:r>
            <a:r>
              <a:rPr lang="en-US" sz="1400" i="1" dirty="0" smtClean="0"/>
              <a:t>current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113249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graphType’s</a:t>
            </a:r>
            <a:r>
              <a:rPr lang="en-US" dirty="0" smtClean="0"/>
              <a:t> </a:t>
            </a:r>
            <a:r>
              <a:rPr lang="en-US" dirty="0" err="1" smtClean="0"/>
              <a:t>createGraph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7391400" cy="3810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createGraph</a:t>
            </a:r>
            <a:r>
              <a:rPr lang="en-US" dirty="0" smtClean="0"/>
              <a:t> function for the class </a:t>
            </a:r>
            <a:r>
              <a:rPr lang="en-US" dirty="0" err="1" smtClean="0"/>
              <a:t>graphType</a:t>
            </a:r>
            <a:endParaRPr lang="en-US" sz="18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1872095"/>
            <a:ext cx="4038600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void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graphType</a:t>
            </a:r>
            <a:r>
              <a:rPr lang="en-US" sz="1600" dirty="0">
                <a:solidFill>
                  <a:prstClr val="black"/>
                </a:solidFill>
              </a:rPr>
              <a:t>::</a:t>
            </a:r>
            <a:r>
              <a:rPr lang="en-US" sz="1600" dirty="0" err="1">
                <a:solidFill>
                  <a:prstClr val="black"/>
                </a:solidFill>
              </a:rPr>
              <a:t>createGraph</a:t>
            </a:r>
            <a:r>
              <a:rPr lang="en-US" sz="1600" dirty="0">
                <a:solidFill>
                  <a:prstClr val="black"/>
                </a:solidFill>
              </a:rPr>
              <a:t>()</a:t>
            </a:r>
          </a:p>
          <a:p>
            <a:r>
              <a:rPr lang="en-US" sz="1600" dirty="0">
                <a:solidFill>
                  <a:prstClr val="black"/>
                </a:solidFill>
              </a:rPr>
              <a:t>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ifstream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char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[50];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vertex;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if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 != 0) </a:t>
            </a:r>
            <a:r>
              <a:rPr lang="en-US" sz="1600" dirty="0" smtClean="0">
                <a:solidFill>
                  <a:prstClr val="black"/>
                </a:solidFill>
              </a:rPr>
              <a:t>    </a:t>
            </a:r>
            <a:r>
              <a:rPr lang="en-US" sz="1600" dirty="0" smtClean="0">
                <a:solidFill>
                  <a:srgbClr val="008000"/>
                </a:solidFill>
              </a:rPr>
              <a:t>// if </a:t>
            </a:r>
            <a:r>
              <a:rPr lang="en-US" sz="1600" dirty="0">
                <a:solidFill>
                  <a:srgbClr val="008000"/>
                </a:solidFill>
              </a:rPr>
              <a:t>the graph is not empty, 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clearGraph</a:t>
            </a:r>
            <a:r>
              <a:rPr lang="en-US" sz="1600" dirty="0" smtClean="0">
                <a:solidFill>
                  <a:prstClr val="black"/>
                </a:solidFill>
              </a:rPr>
              <a:t>();  </a:t>
            </a:r>
            <a:r>
              <a:rPr lang="en-US" sz="1600" dirty="0" smtClean="0">
                <a:solidFill>
                  <a:srgbClr val="008000"/>
                </a:solidFill>
              </a:rPr>
              <a:t>// make </a:t>
            </a:r>
            <a:r>
              <a:rPr lang="en-US" sz="1600" dirty="0">
                <a:solidFill>
                  <a:srgbClr val="008000"/>
                </a:solidFill>
              </a:rPr>
              <a:t>it empty</a:t>
            </a:r>
            <a:endParaRPr lang="en-US" sz="1600" dirty="0">
              <a:solidFill>
                <a:prstClr val="black"/>
              </a:solidFill>
            </a:endParaRP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>
                <a:solidFill>
                  <a:srgbClr val="A31515"/>
                </a:solidFill>
              </a:rPr>
              <a:t>"Enter input file name: "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cin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 err="1">
                <a:solidFill>
                  <a:prstClr val="black"/>
                </a:solidFill>
              </a:rPr>
              <a:t>endl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infile.open</a:t>
            </a: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if</a:t>
            </a:r>
            <a:r>
              <a:rPr lang="en-US" sz="1600" dirty="0">
                <a:solidFill>
                  <a:prstClr val="black"/>
                </a:solidFill>
              </a:rPr>
              <a:t> (!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>
                <a:solidFill>
                  <a:srgbClr val="A31515"/>
                </a:solidFill>
              </a:rPr>
              <a:t>"Cannot open input file."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 err="1">
                <a:solidFill>
                  <a:prstClr val="black"/>
                </a:solidFill>
              </a:rPr>
              <a:t>endl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>
                <a:solidFill>
                  <a:srgbClr val="0000FF"/>
                </a:solidFill>
              </a:rPr>
              <a:t>return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smtClean="0">
                <a:solidFill>
                  <a:prstClr val="black"/>
                </a:solidFill>
              </a:rPr>
              <a:t>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8200" y="2856980"/>
            <a:ext cx="4191000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</a:rPr>
              <a:t>   </a:t>
            </a:r>
            <a:r>
              <a:rPr lang="en-US" sz="1600" dirty="0" err="1" smtClean="0">
                <a:solidFill>
                  <a:prstClr val="black"/>
                </a:solidFill>
              </a:rPr>
              <a:t>infile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>
                <a:solidFill>
                  <a:prstClr val="black"/>
                </a:solidFill>
              </a:rPr>
              <a:t>&gt;&gt; 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; </a:t>
            </a:r>
            <a:r>
              <a:rPr lang="en-US" sz="1600" dirty="0">
                <a:solidFill>
                  <a:srgbClr val="008000"/>
                </a:solidFill>
              </a:rPr>
              <a:t>//get the number of vertices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for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index = 0; index &lt; 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; index++)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vertex;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>
                <a:solidFill>
                  <a:srgbClr val="0000FF"/>
                </a:solidFill>
              </a:rPr>
              <a:t>while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 != -999)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graph[vertex].</a:t>
            </a:r>
            <a:r>
              <a:rPr lang="en-US" sz="1600" dirty="0" err="1">
                <a:solidFill>
                  <a:prstClr val="black"/>
                </a:solidFill>
              </a:rPr>
              <a:t>insertLast</a:t>
            </a: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} </a:t>
            </a:r>
            <a:r>
              <a:rPr lang="en-US" sz="1600" dirty="0">
                <a:solidFill>
                  <a:srgbClr val="008000"/>
                </a:solidFill>
              </a:rPr>
              <a:t>//end while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} </a:t>
            </a:r>
            <a:r>
              <a:rPr lang="en-US" sz="1600" dirty="0">
                <a:solidFill>
                  <a:srgbClr val="008000"/>
                </a:solidFill>
              </a:rPr>
              <a:t>// end for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infile.close</a:t>
            </a:r>
            <a:r>
              <a:rPr lang="en-US" sz="16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} </a:t>
            </a:r>
            <a:r>
              <a:rPr lang="en-US" sz="1600" dirty="0">
                <a:solidFill>
                  <a:srgbClr val="008000"/>
                </a:solidFill>
              </a:rPr>
              <a:t>//end </a:t>
            </a:r>
            <a:r>
              <a:rPr lang="en-US" sz="1600" dirty="0" err="1">
                <a:solidFill>
                  <a:srgbClr val="008000"/>
                </a:solidFill>
              </a:rPr>
              <a:t>createGraph</a:t>
            </a:r>
            <a:endParaRPr lang="en-US" sz="1600" dirty="0">
              <a:solidFill>
                <a:srgbClr val="0080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343400" y="4011142"/>
            <a:ext cx="4572000" cy="1246658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628900" y="3427511"/>
            <a:ext cx="2210367" cy="954107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While the adjacent </a:t>
            </a:r>
            <a:r>
              <a:rPr lang="en-US" sz="1400" i="1" dirty="0" err="1" smtClean="0"/>
              <a:t>vertx’s</a:t>
            </a:r>
            <a:r>
              <a:rPr lang="en-US" sz="1400" i="1" dirty="0" smtClean="0"/>
              <a:t> index is NOT -999</a:t>
            </a:r>
          </a:p>
          <a:p>
            <a:r>
              <a:rPr lang="en-US" sz="1400" i="1" dirty="0" smtClean="0"/>
              <a:t>Save it to the list </a:t>
            </a:r>
          </a:p>
          <a:p>
            <a:r>
              <a:rPr lang="en-US" sz="1400" i="1" dirty="0" smtClean="0"/>
              <a:t>and read the next one</a:t>
            </a:r>
          </a:p>
        </p:txBody>
      </p:sp>
    </p:spTree>
    <p:extLst>
      <p:ext uri="{BB962C8B-B14F-4D97-AF65-F5344CB8AC3E}">
        <p14:creationId xmlns:p14="http://schemas.microsoft.com/office/powerpoint/2010/main" val="23147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graphType’s</a:t>
            </a:r>
            <a:r>
              <a:rPr lang="en-US" dirty="0" smtClean="0"/>
              <a:t> </a:t>
            </a:r>
            <a:r>
              <a:rPr lang="en-US" dirty="0" err="1" smtClean="0"/>
              <a:t>createGraph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7391400" cy="3810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createGraph</a:t>
            </a:r>
            <a:r>
              <a:rPr lang="en-US" dirty="0" smtClean="0"/>
              <a:t> function for the class </a:t>
            </a:r>
            <a:r>
              <a:rPr lang="en-US" dirty="0" err="1" smtClean="0"/>
              <a:t>graphType</a:t>
            </a:r>
            <a:endParaRPr lang="en-US" sz="18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1872095"/>
            <a:ext cx="4038600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void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graphType</a:t>
            </a:r>
            <a:r>
              <a:rPr lang="en-US" sz="1600" dirty="0">
                <a:solidFill>
                  <a:prstClr val="black"/>
                </a:solidFill>
              </a:rPr>
              <a:t>::</a:t>
            </a:r>
            <a:r>
              <a:rPr lang="en-US" sz="1600" dirty="0" err="1">
                <a:solidFill>
                  <a:prstClr val="black"/>
                </a:solidFill>
              </a:rPr>
              <a:t>createGraph</a:t>
            </a:r>
            <a:r>
              <a:rPr lang="en-US" sz="1600" dirty="0">
                <a:solidFill>
                  <a:prstClr val="black"/>
                </a:solidFill>
              </a:rPr>
              <a:t>()</a:t>
            </a:r>
          </a:p>
          <a:p>
            <a:r>
              <a:rPr lang="en-US" sz="1600" dirty="0">
                <a:solidFill>
                  <a:prstClr val="black"/>
                </a:solidFill>
              </a:rPr>
              <a:t>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ifstream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char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[50];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vertex;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if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 != 0) </a:t>
            </a:r>
            <a:r>
              <a:rPr lang="en-US" sz="1600" dirty="0" smtClean="0">
                <a:solidFill>
                  <a:prstClr val="black"/>
                </a:solidFill>
              </a:rPr>
              <a:t>    </a:t>
            </a:r>
            <a:r>
              <a:rPr lang="en-US" sz="1600" dirty="0" smtClean="0">
                <a:solidFill>
                  <a:srgbClr val="008000"/>
                </a:solidFill>
              </a:rPr>
              <a:t>// if </a:t>
            </a:r>
            <a:r>
              <a:rPr lang="en-US" sz="1600" dirty="0">
                <a:solidFill>
                  <a:srgbClr val="008000"/>
                </a:solidFill>
              </a:rPr>
              <a:t>the graph is not empty, 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clearGraph</a:t>
            </a:r>
            <a:r>
              <a:rPr lang="en-US" sz="1600" dirty="0" smtClean="0">
                <a:solidFill>
                  <a:prstClr val="black"/>
                </a:solidFill>
              </a:rPr>
              <a:t>();  </a:t>
            </a:r>
            <a:r>
              <a:rPr lang="en-US" sz="1600" dirty="0" smtClean="0">
                <a:solidFill>
                  <a:srgbClr val="008000"/>
                </a:solidFill>
              </a:rPr>
              <a:t>// make </a:t>
            </a:r>
            <a:r>
              <a:rPr lang="en-US" sz="1600" dirty="0">
                <a:solidFill>
                  <a:srgbClr val="008000"/>
                </a:solidFill>
              </a:rPr>
              <a:t>it empty</a:t>
            </a:r>
            <a:endParaRPr lang="en-US" sz="1600" dirty="0">
              <a:solidFill>
                <a:prstClr val="black"/>
              </a:solidFill>
            </a:endParaRP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>
                <a:solidFill>
                  <a:srgbClr val="A31515"/>
                </a:solidFill>
              </a:rPr>
              <a:t>"Enter input file name: "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cin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 err="1">
                <a:solidFill>
                  <a:prstClr val="black"/>
                </a:solidFill>
              </a:rPr>
              <a:t>endl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infile.open</a:t>
            </a: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if</a:t>
            </a:r>
            <a:r>
              <a:rPr lang="en-US" sz="1600" dirty="0">
                <a:solidFill>
                  <a:prstClr val="black"/>
                </a:solidFill>
              </a:rPr>
              <a:t> (!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>
                <a:solidFill>
                  <a:srgbClr val="A31515"/>
                </a:solidFill>
              </a:rPr>
              <a:t>"Cannot open input file."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 err="1">
                <a:solidFill>
                  <a:prstClr val="black"/>
                </a:solidFill>
              </a:rPr>
              <a:t>endl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>
                <a:solidFill>
                  <a:srgbClr val="0000FF"/>
                </a:solidFill>
              </a:rPr>
              <a:t>return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smtClean="0">
                <a:solidFill>
                  <a:prstClr val="black"/>
                </a:solidFill>
              </a:rPr>
              <a:t>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8200" y="2856980"/>
            <a:ext cx="4191000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</a:rPr>
              <a:t>   </a:t>
            </a:r>
            <a:r>
              <a:rPr lang="en-US" sz="1600" dirty="0" err="1" smtClean="0">
                <a:solidFill>
                  <a:prstClr val="black"/>
                </a:solidFill>
              </a:rPr>
              <a:t>infile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>
                <a:solidFill>
                  <a:prstClr val="black"/>
                </a:solidFill>
              </a:rPr>
              <a:t>&gt;&gt; 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; </a:t>
            </a:r>
            <a:r>
              <a:rPr lang="en-US" sz="1600" dirty="0">
                <a:solidFill>
                  <a:srgbClr val="008000"/>
                </a:solidFill>
              </a:rPr>
              <a:t>//get the number of vertices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for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index = 0; index &lt; 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; index++)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vertex;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>
                <a:solidFill>
                  <a:srgbClr val="0000FF"/>
                </a:solidFill>
              </a:rPr>
              <a:t>while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 != -999)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graph[vertex].</a:t>
            </a:r>
            <a:r>
              <a:rPr lang="en-US" sz="1600" dirty="0" err="1">
                <a:solidFill>
                  <a:prstClr val="black"/>
                </a:solidFill>
              </a:rPr>
              <a:t>insertLast</a:t>
            </a: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} </a:t>
            </a:r>
            <a:r>
              <a:rPr lang="en-US" sz="1600" dirty="0">
                <a:solidFill>
                  <a:srgbClr val="008000"/>
                </a:solidFill>
              </a:rPr>
              <a:t>//end while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} </a:t>
            </a:r>
            <a:r>
              <a:rPr lang="en-US" sz="1600" dirty="0">
                <a:solidFill>
                  <a:srgbClr val="008000"/>
                </a:solidFill>
              </a:rPr>
              <a:t>// end for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infile.close</a:t>
            </a:r>
            <a:r>
              <a:rPr lang="en-US" sz="16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} </a:t>
            </a:r>
            <a:r>
              <a:rPr lang="en-US" sz="1600" dirty="0">
                <a:solidFill>
                  <a:srgbClr val="008000"/>
                </a:solidFill>
              </a:rPr>
              <a:t>//end </a:t>
            </a:r>
            <a:r>
              <a:rPr lang="en-US" sz="1600" dirty="0" err="1">
                <a:solidFill>
                  <a:srgbClr val="008000"/>
                </a:solidFill>
              </a:rPr>
              <a:t>createGraph</a:t>
            </a:r>
            <a:endParaRPr lang="en-US" sz="1600" dirty="0">
              <a:solidFill>
                <a:srgbClr val="0080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343400" y="5486400"/>
            <a:ext cx="4572000" cy="5334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628900" y="4968294"/>
            <a:ext cx="2210367" cy="523220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Close the file when done</a:t>
            </a:r>
          </a:p>
          <a:p>
            <a:r>
              <a:rPr lang="en-US" sz="1400" i="1" dirty="0" smtClean="0"/>
              <a:t>reading from it</a:t>
            </a:r>
          </a:p>
        </p:txBody>
      </p:sp>
    </p:spTree>
    <p:extLst>
      <p:ext uri="{BB962C8B-B14F-4D97-AF65-F5344CB8AC3E}">
        <p14:creationId xmlns:p14="http://schemas.microsoft.com/office/powerpoint/2010/main" val="35202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graphType’s</a:t>
            </a:r>
            <a:r>
              <a:rPr lang="en-US" dirty="0" smtClean="0"/>
              <a:t> </a:t>
            </a:r>
            <a:r>
              <a:rPr lang="en-US" dirty="0" err="1" smtClean="0"/>
              <a:t>createGraph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7391400" cy="3810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createGraph</a:t>
            </a:r>
            <a:r>
              <a:rPr lang="en-US" dirty="0" smtClean="0"/>
              <a:t> function for the class </a:t>
            </a:r>
            <a:r>
              <a:rPr lang="en-US" dirty="0" err="1" smtClean="0"/>
              <a:t>graphType</a:t>
            </a:r>
            <a:endParaRPr lang="en-US" sz="18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1872095"/>
            <a:ext cx="4038600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void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graphType</a:t>
            </a:r>
            <a:r>
              <a:rPr lang="en-US" sz="1600" dirty="0">
                <a:solidFill>
                  <a:prstClr val="black"/>
                </a:solidFill>
              </a:rPr>
              <a:t>::</a:t>
            </a:r>
            <a:r>
              <a:rPr lang="en-US" sz="1600" dirty="0" err="1">
                <a:solidFill>
                  <a:prstClr val="black"/>
                </a:solidFill>
              </a:rPr>
              <a:t>createGraph</a:t>
            </a:r>
            <a:r>
              <a:rPr lang="en-US" sz="1600" dirty="0">
                <a:solidFill>
                  <a:prstClr val="black"/>
                </a:solidFill>
              </a:rPr>
              <a:t>()</a:t>
            </a:r>
          </a:p>
          <a:p>
            <a:r>
              <a:rPr lang="en-US" sz="1600" dirty="0">
                <a:solidFill>
                  <a:prstClr val="black"/>
                </a:solidFill>
              </a:rPr>
              <a:t>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ifstream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char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[50];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vertex;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if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 != 0) </a:t>
            </a:r>
            <a:r>
              <a:rPr lang="en-US" sz="1600" dirty="0" smtClean="0">
                <a:solidFill>
                  <a:prstClr val="black"/>
                </a:solidFill>
              </a:rPr>
              <a:t>    </a:t>
            </a:r>
            <a:r>
              <a:rPr lang="en-US" sz="1600" dirty="0" smtClean="0">
                <a:solidFill>
                  <a:srgbClr val="008000"/>
                </a:solidFill>
              </a:rPr>
              <a:t>// if </a:t>
            </a:r>
            <a:r>
              <a:rPr lang="en-US" sz="1600" dirty="0">
                <a:solidFill>
                  <a:srgbClr val="008000"/>
                </a:solidFill>
              </a:rPr>
              <a:t>the graph is not empty, 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clearGraph</a:t>
            </a:r>
            <a:r>
              <a:rPr lang="en-US" sz="1600" dirty="0" smtClean="0">
                <a:solidFill>
                  <a:prstClr val="black"/>
                </a:solidFill>
              </a:rPr>
              <a:t>();  </a:t>
            </a:r>
            <a:r>
              <a:rPr lang="en-US" sz="1600" dirty="0" smtClean="0">
                <a:solidFill>
                  <a:srgbClr val="008000"/>
                </a:solidFill>
              </a:rPr>
              <a:t>// make </a:t>
            </a:r>
            <a:r>
              <a:rPr lang="en-US" sz="1600" dirty="0">
                <a:solidFill>
                  <a:srgbClr val="008000"/>
                </a:solidFill>
              </a:rPr>
              <a:t>it empty</a:t>
            </a:r>
            <a:endParaRPr lang="en-US" sz="1600" dirty="0">
              <a:solidFill>
                <a:prstClr val="black"/>
              </a:solidFill>
            </a:endParaRP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>
                <a:solidFill>
                  <a:srgbClr val="A31515"/>
                </a:solidFill>
              </a:rPr>
              <a:t>"Enter input file name: "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cin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 err="1">
                <a:solidFill>
                  <a:prstClr val="black"/>
                </a:solidFill>
              </a:rPr>
              <a:t>endl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infile.open</a:t>
            </a: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if</a:t>
            </a:r>
            <a:r>
              <a:rPr lang="en-US" sz="1600" dirty="0">
                <a:solidFill>
                  <a:prstClr val="black"/>
                </a:solidFill>
              </a:rPr>
              <a:t> (!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>
                <a:solidFill>
                  <a:srgbClr val="A31515"/>
                </a:solidFill>
              </a:rPr>
              <a:t>"Cannot open input file."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 err="1">
                <a:solidFill>
                  <a:prstClr val="black"/>
                </a:solidFill>
              </a:rPr>
              <a:t>endl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>
                <a:solidFill>
                  <a:srgbClr val="0000FF"/>
                </a:solidFill>
              </a:rPr>
              <a:t>return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smtClean="0">
                <a:solidFill>
                  <a:prstClr val="black"/>
                </a:solidFill>
              </a:rPr>
              <a:t>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8200" y="2856980"/>
            <a:ext cx="4191000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</a:rPr>
              <a:t>   </a:t>
            </a:r>
            <a:r>
              <a:rPr lang="en-US" sz="1600" dirty="0" err="1" smtClean="0">
                <a:solidFill>
                  <a:prstClr val="black"/>
                </a:solidFill>
              </a:rPr>
              <a:t>infile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>
                <a:solidFill>
                  <a:prstClr val="black"/>
                </a:solidFill>
              </a:rPr>
              <a:t>&gt;&gt; 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; </a:t>
            </a:r>
            <a:r>
              <a:rPr lang="en-US" sz="1600" dirty="0">
                <a:solidFill>
                  <a:srgbClr val="008000"/>
                </a:solidFill>
              </a:rPr>
              <a:t>//get the number of vertices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for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index = 0; index &lt; 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; index++)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vertex;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>
                <a:solidFill>
                  <a:srgbClr val="0000FF"/>
                </a:solidFill>
              </a:rPr>
              <a:t>while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 != -999)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graph[vertex].</a:t>
            </a:r>
            <a:r>
              <a:rPr lang="en-US" sz="1600" dirty="0" err="1">
                <a:solidFill>
                  <a:prstClr val="black"/>
                </a:solidFill>
              </a:rPr>
              <a:t>insertLast</a:t>
            </a: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} </a:t>
            </a:r>
            <a:r>
              <a:rPr lang="en-US" sz="1600" dirty="0">
                <a:solidFill>
                  <a:srgbClr val="008000"/>
                </a:solidFill>
              </a:rPr>
              <a:t>//end while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} </a:t>
            </a:r>
            <a:r>
              <a:rPr lang="en-US" sz="1600" dirty="0">
                <a:solidFill>
                  <a:srgbClr val="008000"/>
                </a:solidFill>
              </a:rPr>
              <a:t>// end for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infile.close</a:t>
            </a:r>
            <a:r>
              <a:rPr lang="en-US" sz="16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} </a:t>
            </a:r>
            <a:r>
              <a:rPr lang="en-US" sz="1600" dirty="0">
                <a:solidFill>
                  <a:srgbClr val="008000"/>
                </a:solidFill>
              </a:rPr>
              <a:t>//end </a:t>
            </a:r>
            <a:r>
              <a:rPr lang="en-US" sz="1600" dirty="0" err="1">
                <a:solidFill>
                  <a:srgbClr val="008000"/>
                </a:solidFill>
              </a:rPr>
              <a:t>createGraph</a:t>
            </a:r>
            <a:endParaRPr lang="en-US" sz="1600" dirty="0">
              <a:solidFill>
                <a:srgbClr val="008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rot="20994453">
            <a:off x="2604734" y="2235614"/>
            <a:ext cx="4913493" cy="646331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i="1" dirty="0" smtClean="0"/>
              <a:t>Any Questions so far?</a:t>
            </a:r>
          </a:p>
        </p:txBody>
      </p:sp>
    </p:spTree>
    <p:extLst>
      <p:ext uri="{BB962C8B-B14F-4D97-AF65-F5344CB8AC3E}">
        <p14:creationId xmlns:p14="http://schemas.microsoft.com/office/powerpoint/2010/main" val="339017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20000"/>
                <a:lumOff val="80000"/>
              </a:schemeClr>
            </a:gs>
            <a:gs pos="50000">
              <a:schemeClr val="accent3">
                <a:lumMod val="60000"/>
                <a:lumOff val="40000"/>
              </a:schemeClr>
            </a:gs>
            <a:gs pos="100000">
              <a:schemeClr val="accent3">
                <a:lumMod val="20000"/>
                <a:lumOff val="8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Suggested </a:t>
            </a:r>
            <a:r>
              <a:rPr lang="en-US" dirty="0" smtClean="0"/>
              <a:t>Activity: ICA 340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7391400" cy="381000"/>
          </a:xfrm>
        </p:spPr>
        <p:txBody>
          <a:bodyPr>
            <a:normAutofit/>
          </a:bodyPr>
          <a:lstStyle/>
          <a:p>
            <a:endParaRPr lang="en-US" sz="18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872095"/>
            <a:ext cx="4038600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void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graphType</a:t>
            </a:r>
            <a:r>
              <a:rPr lang="en-US" sz="1600" dirty="0">
                <a:solidFill>
                  <a:prstClr val="black"/>
                </a:solidFill>
              </a:rPr>
              <a:t>::</a:t>
            </a:r>
            <a:r>
              <a:rPr lang="en-US" sz="1600" dirty="0" err="1">
                <a:solidFill>
                  <a:prstClr val="black"/>
                </a:solidFill>
              </a:rPr>
              <a:t>createGraph</a:t>
            </a:r>
            <a:r>
              <a:rPr lang="en-US" sz="1600" dirty="0">
                <a:solidFill>
                  <a:prstClr val="black"/>
                </a:solidFill>
              </a:rPr>
              <a:t>()</a:t>
            </a:r>
          </a:p>
          <a:p>
            <a:r>
              <a:rPr lang="en-US" sz="1600" dirty="0">
                <a:solidFill>
                  <a:prstClr val="black"/>
                </a:solidFill>
              </a:rPr>
              <a:t>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ifstream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char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[50];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vertex;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if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 != 0) </a:t>
            </a:r>
            <a:r>
              <a:rPr lang="en-US" sz="1600" dirty="0" smtClean="0">
                <a:solidFill>
                  <a:prstClr val="black"/>
                </a:solidFill>
              </a:rPr>
              <a:t>    </a:t>
            </a:r>
            <a:r>
              <a:rPr lang="en-US" sz="1600" dirty="0" smtClean="0">
                <a:solidFill>
                  <a:srgbClr val="008000"/>
                </a:solidFill>
              </a:rPr>
              <a:t>// if </a:t>
            </a:r>
            <a:r>
              <a:rPr lang="en-US" sz="1600" dirty="0">
                <a:solidFill>
                  <a:srgbClr val="008000"/>
                </a:solidFill>
              </a:rPr>
              <a:t>the graph is not empty, 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clearGraph</a:t>
            </a:r>
            <a:r>
              <a:rPr lang="en-US" sz="1600" dirty="0" smtClean="0">
                <a:solidFill>
                  <a:prstClr val="black"/>
                </a:solidFill>
              </a:rPr>
              <a:t>();  </a:t>
            </a:r>
            <a:r>
              <a:rPr lang="en-US" sz="1600" dirty="0" smtClean="0">
                <a:solidFill>
                  <a:srgbClr val="008000"/>
                </a:solidFill>
              </a:rPr>
              <a:t>// make </a:t>
            </a:r>
            <a:r>
              <a:rPr lang="en-US" sz="1600" dirty="0">
                <a:solidFill>
                  <a:srgbClr val="008000"/>
                </a:solidFill>
              </a:rPr>
              <a:t>it empty</a:t>
            </a:r>
            <a:endParaRPr lang="en-US" sz="1600" dirty="0">
              <a:solidFill>
                <a:prstClr val="black"/>
              </a:solidFill>
            </a:endParaRP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>
                <a:solidFill>
                  <a:srgbClr val="A31515"/>
                </a:solidFill>
              </a:rPr>
              <a:t>"Enter input file name: "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cin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 err="1">
                <a:solidFill>
                  <a:prstClr val="black"/>
                </a:solidFill>
              </a:rPr>
              <a:t>endl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infile.open</a:t>
            </a: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if</a:t>
            </a:r>
            <a:r>
              <a:rPr lang="en-US" sz="1600" dirty="0">
                <a:solidFill>
                  <a:prstClr val="black"/>
                </a:solidFill>
              </a:rPr>
              <a:t> (!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>
                <a:solidFill>
                  <a:srgbClr val="A31515"/>
                </a:solidFill>
              </a:rPr>
              <a:t>"Cannot open input file."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 err="1">
                <a:solidFill>
                  <a:prstClr val="black"/>
                </a:solidFill>
              </a:rPr>
              <a:t>endl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>
                <a:solidFill>
                  <a:srgbClr val="0000FF"/>
                </a:solidFill>
              </a:rPr>
              <a:t>return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smtClean="0">
                <a:solidFill>
                  <a:prstClr val="black"/>
                </a:solidFill>
              </a:rPr>
              <a:t>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48200" y="2856980"/>
            <a:ext cx="4191000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</a:rPr>
              <a:t>   </a:t>
            </a:r>
            <a:r>
              <a:rPr lang="en-US" sz="1600" dirty="0" err="1" smtClean="0">
                <a:solidFill>
                  <a:prstClr val="black"/>
                </a:solidFill>
              </a:rPr>
              <a:t>infile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>
                <a:solidFill>
                  <a:prstClr val="black"/>
                </a:solidFill>
              </a:rPr>
              <a:t>&gt;&gt; 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; </a:t>
            </a:r>
            <a:r>
              <a:rPr lang="en-US" sz="1600" dirty="0">
                <a:solidFill>
                  <a:srgbClr val="008000"/>
                </a:solidFill>
              </a:rPr>
              <a:t>//get the number of vertices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for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index = 0; index &lt; 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; index++)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vertex;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>
                <a:solidFill>
                  <a:srgbClr val="0000FF"/>
                </a:solidFill>
              </a:rPr>
              <a:t>while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 != -999)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graph[vertex].</a:t>
            </a:r>
            <a:r>
              <a:rPr lang="en-US" sz="1600" dirty="0" err="1">
                <a:solidFill>
                  <a:prstClr val="black"/>
                </a:solidFill>
              </a:rPr>
              <a:t>insertLast</a:t>
            </a: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} </a:t>
            </a:r>
            <a:r>
              <a:rPr lang="en-US" sz="1600" dirty="0">
                <a:solidFill>
                  <a:srgbClr val="008000"/>
                </a:solidFill>
              </a:rPr>
              <a:t>//end while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} </a:t>
            </a:r>
            <a:r>
              <a:rPr lang="en-US" sz="1600" dirty="0">
                <a:solidFill>
                  <a:srgbClr val="008000"/>
                </a:solidFill>
              </a:rPr>
              <a:t>// end for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infile.close</a:t>
            </a:r>
            <a:r>
              <a:rPr lang="en-US" sz="16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} </a:t>
            </a:r>
            <a:r>
              <a:rPr lang="en-US" sz="1600" dirty="0">
                <a:solidFill>
                  <a:srgbClr val="008000"/>
                </a:solidFill>
              </a:rPr>
              <a:t>//end </a:t>
            </a:r>
            <a:r>
              <a:rPr lang="en-US" sz="1600" dirty="0" err="1">
                <a:solidFill>
                  <a:srgbClr val="008000"/>
                </a:solidFill>
              </a:rPr>
              <a:t>createGraph</a:t>
            </a:r>
            <a:endParaRPr lang="en-US" sz="1600" dirty="0">
              <a:solidFill>
                <a:srgbClr val="008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1021160"/>
            <a:ext cx="3657600" cy="861774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Create a text file that </a:t>
            </a:r>
            <a:r>
              <a:rPr lang="en-US" sz="1600" dirty="0" smtClean="0"/>
              <a:t>is </a:t>
            </a:r>
            <a:r>
              <a:rPr lang="en-US" sz="1600" dirty="0"/>
              <a:t>formatted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to </a:t>
            </a:r>
            <a:r>
              <a:rPr lang="en-US" sz="1600" dirty="0"/>
              <a:t>work with the </a:t>
            </a:r>
            <a:r>
              <a:rPr lang="en-US" sz="1600" dirty="0" smtClean="0"/>
              <a:t>below code </a:t>
            </a:r>
          </a:p>
          <a:p>
            <a:r>
              <a:rPr lang="en-US" sz="1600" i="1" dirty="0" smtClean="0"/>
              <a:t>File should represent the graph shown</a:t>
            </a:r>
            <a:endParaRPr lang="en-US" sz="1600" i="1" dirty="0"/>
          </a:p>
        </p:txBody>
      </p:sp>
      <p:sp>
        <p:nvSpPr>
          <p:cNvPr id="8" name="Rectangle 7"/>
          <p:cNvSpPr/>
          <p:nvPr/>
        </p:nvSpPr>
        <p:spPr>
          <a:xfrm>
            <a:off x="4876800" y="1205482"/>
            <a:ext cx="3048000" cy="16514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336569"/>
            <a:ext cx="2133600" cy="138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196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Königsberg</a:t>
            </a:r>
            <a:r>
              <a:rPr lang="en-US" dirty="0" smtClean="0"/>
              <a:t> Bridge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02704"/>
            <a:ext cx="8229600" cy="2223459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river </a:t>
            </a:r>
            <a:r>
              <a:rPr lang="en-US" dirty="0" err="1" smtClean="0"/>
              <a:t>Pregel</a:t>
            </a:r>
            <a:r>
              <a:rPr lang="en-US" dirty="0" smtClean="0"/>
              <a:t> flows around the island </a:t>
            </a:r>
            <a:r>
              <a:rPr lang="en-US" dirty="0" err="1" smtClean="0"/>
              <a:t>Kneiphof</a:t>
            </a:r>
            <a:r>
              <a:rPr lang="en-US" dirty="0" smtClean="0"/>
              <a:t> and then divides in two</a:t>
            </a:r>
          </a:p>
          <a:p>
            <a:endParaRPr lang="en-US" dirty="0"/>
          </a:p>
          <a:p>
            <a:r>
              <a:rPr lang="en-US" dirty="0" smtClean="0"/>
              <a:t>The river has 4 land areas: A, B, C, and D</a:t>
            </a:r>
          </a:p>
          <a:p>
            <a:r>
              <a:rPr lang="en-US" dirty="0" smtClean="0"/>
              <a:t>There are 7 bridges: a, b, c, d, e, f, g</a:t>
            </a:r>
          </a:p>
          <a:p>
            <a:endParaRPr lang="en-US" dirty="0"/>
          </a:p>
          <a:p>
            <a:r>
              <a:rPr lang="en-US" dirty="0" smtClean="0"/>
              <a:t>Question: </a:t>
            </a:r>
            <a:r>
              <a:rPr lang="en-US" b="1" dirty="0" smtClean="0"/>
              <a:t>Is it possible to walk across all the bridges exactly once</a:t>
            </a:r>
            <a:br>
              <a:rPr lang="en-US" b="1" dirty="0" smtClean="0"/>
            </a:br>
            <a:r>
              <a:rPr lang="en-US" b="1" dirty="0" smtClean="0"/>
              <a:t>such that you start and end on the same land area ?</a:t>
            </a:r>
            <a:endParaRPr lang="en-US" b="1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8398" y="914400"/>
            <a:ext cx="4675691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 rot="21060135">
            <a:off x="5654889" y="5814123"/>
            <a:ext cx="3252814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Pause for student answer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7870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the class </a:t>
            </a:r>
            <a:r>
              <a:rPr lang="en-US" dirty="0" err="1" smtClean="0"/>
              <a:t>graphType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52400" y="990600"/>
            <a:ext cx="3758208" cy="56323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</a:rPr>
              <a:t>class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graphType</a:t>
            </a:r>
            <a:endParaRPr lang="en-US" sz="1200" dirty="0">
              <a:solidFill>
                <a:prstClr val="black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{</a:t>
            </a:r>
          </a:p>
          <a:p>
            <a:r>
              <a:rPr lang="en-US" sz="1200" dirty="0">
                <a:solidFill>
                  <a:srgbClr val="0000FF"/>
                </a:solidFill>
              </a:rPr>
              <a:t>public</a:t>
            </a:r>
            <a:r>
              <a:rPr lang="en-US" sz="1200" dirty="0">
                <a:solidFill>
                  <a:prstClr val="black"/>
                </a:solidFill>
              </a:rPr>
              <a:t>: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prstClr val="black"/>
                </a:solidFill>
              </a:rPr>
              <a:t>graphType</a:t>
            </a:r>
            <a:r>
              <a:rPr lang="en-US" sz="1200" dirty="0">
                <a:solidFill>
                  <a:prstClr val="black"/>
                </a:solidFill>
              </a:rPr>
              <a:t>(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size = 0);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//Constructor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</a:t>
            </a:r>
            <a:r>
              <a:rPr lang="en-US" sz="1200" dirty="0" err="1">
                <a:solidFill>
                  <a:srgbClr val="008000"/>
                </a:solidFill>
              </a:rPr>
              <a:t>gSize</a:t>
            </a:r>
            <a:r>
              <a:rPr lang="en-US" sz="1200" dirty="0">
                <a:solidFill>
                  <a:srgbClr val="008000"/>
                </a:solidFill>
              </a:rPr>
              <a:t> = 0; </a:t>
            </a:r>
            <a:r>
              <a:rPr lang="en-US" sz="1200" dirty="0" err="1">
                <a:solidFill>
                  <a:srgbClr val="008000"/>
                </a:solidFill>
              </a:rPr>
              <a:t>maxSize</a:t>
            </a:r>
            <a:r>
              <a:rPr lang="en-US" sz="1200" dirty="0">
                <a:solidFill>
                  <a:srgbClr val="008000"/>
                </a:solidFill>
              </a:rPr>
              <a:t> = size;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graph is an array of pointers to linked lists.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~</a:t>
            </a:r>
            <a:r>
              <a:rPr lang="en-US" sz="1200" dirty="0" err="1">
                <a:solidFill>
                  <a:prstClr val="black"/>
                </a:solidFill>
              </a:rPr>
              <a:t>graphType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//Destructor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//The storage occupied by the vertices is </a:t>
            </a:r>
            <a:r>
              <a:rPr lang="en-US" sz="1200" dirty="0" err="1">
                <a:solidFill>
                  <a:srgbClr val="008000"/>
                </a:solidFill>
              </a:rPr>
              <a:t>deallocated</a:t>
            </a:r>
            <a:r>
              <a:rPr lang="en-US" sz="1200" dirty="0">
                <a:solidFill>
                  <a:srgbClr val="008000"/>
                </a:solidFill>
              </a:rPr>
              <a:t>.</a:t>
            </a:r>
          </a:p>
          <a:p>
            <a:endParaRPr lang="en-US" sz="1200" dirty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isEmpty</a:t>
            </a:r>
            <a:r>
              <a:rPr lang="en-US" sz="1200" dirty="0">
                <a:solidFill>
                  <a:prstClr val="black"/>
                </a:solidFill>
              </a:rPr>
              <a:t>() </a:t>
            </a:r>
            <a:r>
              <a:rPr lang="en-US" sz="1200" dirty="0" err="1">
                <a:solidFill>
                  <a:srgbClr val="0000FF"/>
                </a:solidFill>
              </a:rPr>
              <a:t>const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determine whether the graph is empty.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Returns true if the graph is empty;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otherwise, returns false.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createGraph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create a graph.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The graph is created using the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adjacency list representation.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clearGraph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clear graph.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The memory occupied by each vertex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is </a:t>
            </a:r>
            <a:r>
              <a:rPr lang="en-US" sz="1200" dirty="0" err="1">
                <a:solidFill>
                  <a:srgbClr val="008000"/>
                </a:solidFill>
              </a:rPr>
              <a:t>deallocated</a:t>
            </a:r>
            <a:r>
              <a:rPr lang="en-US" sz="1200" dirty="0">
                <a:solidFill>
                  <a:srgbClr val="008000"/>
                </a:solidFill>
              </a:rPr>
              <a:t>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printGraph</a:t>
            </a:r>
            <a:r>
              <a:rPr lang="en-US" sz="1200" dirty="0">
                <a:solidFill>
                  <a:prstClr val="black"/>
                </a:solidFill>
              </a:rPr>
              <a:t>() </a:t>
            </a:r>
            <a:r>
              <a:rPr lang="en-US" sz="1200" dirty="0" err="1">
                <a:solidFill>
                  <a:srgbClr val="0000FF"/>
                </a:solidFill>
              </a:rPr>
              <a:t>const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print graph.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The graph is printed</a:t>
            </a:r>
            <a:r>
              <a:rPr lang="en-US" sz="1200" dirty="0" smtClean="0">
                <a:solidFill>
                  <a:srgbClr val="008000"/>
                </a:solidFill>
              </a:rPr>
              <a:t>.</a:t>
            </a:r>
            <a:endParaRPr lang="en-US" sz="1200" dirty="0">
              <a:solidFill>
                <a:srgbClr val="008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10608" y="990599"/>
            <a:ext cx="5080992" cy="56323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depthFirstTraversal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perform the depth first traversal </a:t>
            </a:r>
            <a:r>
              <a:rPr lang="en-US" sz="1200" dirty="0" smtClean="0">
                <a:solidFill>
                  <a:srgbClr val="008000"/>
                </a:solidFill>
              </a:rPr>
              <a:t>of the </a:t>
            </a:r>
            <a:r>
              <a:rPr lang="en-US" sz="1200" dirty="0">
                <a:solidFill>
                  <a:srgbClr val="008000"/>
                </a:solidFill>
              </a:rPr>
              <a:t>entire graph.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The vertices of the graph are printed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using the depth first traversal algorithm.</a:t>
            </a:r>
          </a:p>
          <a:p>
            <a:endParaRPr lang="en-US" sz="1200" dirty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dftAtVertex</a:t>
            </a:r>
            <a:r>
              <a:rPr lang="en-US" sz="1200" dirty="0">
                <a:solidFill>
                  <a:prstClr val="black"/>
                </a:solidFill>
              </a:rPr>
              <a:t>(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vertex);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perform the depth first traversal of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//the graph at a node specified by the parameter vertex.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Starting at vertex, the vertices are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printed using the depth first traversal algorithm.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breadthFirstTraversal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perform the breadth first traversal </a:t>
            </a:r>
            <a:r>
              <a:rPr lang="en-US" sz="1200" dirty="0" smtClean="0">
                <a:solidFill>
                  <a:srgbClr val="008000"/>
                </a:solidFill>
              </a:rPr>
              <a:t>of the </a:t>
            </a:r>
            <a:r>
              <a:rPr lang="en-US" sz="1200" dirty="0">
                <a:solidFill>
                  <a:srgbClr val="008000"/>
                </a:solidFill>
              </a:rPr>
              <a:t>entire graph.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The vertices of the graph are printed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using the breadth first traversal algorithm.</a:t>
            </a:r>
          </a:p>
          <a:p>
            <a:r>
              <a:rPr lang="en-US" sz="1200" dirty="0" smtClean="0">
                <a:solidFill>
                  <a:srgbClr val="0000FF"/>
                </a:solidFill>
              </a:rPr>
              <a:t>private</a:t>
            </a:r>
            <a:r>
              <a:rPr lang="en-US" sz="1200" dirty="0">
                <a:solidFill>
                  <a:prstClr val="black"/>
                </a:solidFill>
              </a:rPr>
              <a:t>: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maxSize</a:t>
            </a:r>
            <a:r>
              <a:rPr lang="en-US" sz="1200" dirty="0">
                <a:solidFill>
                  <a:prstClr val="black"/>
                </a:solidFill>
              </a:rPr>
              <a:t>; </a:t>
            </a:r>
            <a:r>
              <a:rPr lang="en-US" sz="1200" dirty="0">
                <a:solidFill>
                  <a:srgbClr val="008000"/>
                </a:solidFill>
              </a:rPr>
              <a:t>//maximum number of vertices</a:t>
            </a:r>
          </a:p>
          <a:p>
            <a:endParaRPr lang="en-US" sz="1200" dirty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gSize</a:t>
            </a:r>
            <a:r>
              <a:rPr lang="en-US" sz="1200" dirty="0">
                <a:solidFill>
                  <a:prstClr val="black"/>
                </a:solidFill>
              </a:rPr>
              <a:t>; </a:t>
            </a:r>
            <a:r>
              <a:rPr lang="en-US" sz="1200" dirty="0">
                <a:solidFill>
                  <a:srgbClr val="008000"/>
                </a:solidFill>
              </a:rPr>
              <a:t>//current number of vertices</a:t>
            </a:r>
          </a:p>
          <a:p>
            <a:endParaRPr lang="en-US" sz="1200" dirty="0">
              <a:solidFill>
                <a:srgbClr val="008000"/>
              </a:solidFill>
            </a:endParaRPr>
          </a:p>
          <a:p>
            <a:r>
              <a:rPr lang="en-US" sz="1200" b="1" dirty="0">
                <a:solidFill>
                  <a:prstClr val="black"/>
                </a:solidFill>
              </a:rPr>
              <a:t>   </a:t>
            </a:r>
            <a:r>
              <a:rPr lang="en-US" sz="1200" b="1" dirty="0" err="1">
                <a:solidFill>
                  <a:prstClr val="black"/>
                </a:solidFill>
              </a:rPr>
              <a:t>unorderedLinkedList</a:t>
            </a:r>
            <a:r>
              <a:rPr lang="en-US" sz="1200" b="1" dirty="0">
                <a:solidFill>
                  <a:prstClr val="black"/>
                </a:solidFill>
              </a:rPr>
              <a:t>&lt;</a:t>
            </a:r>
            <a:r>
              <a:rPr lang="en-US" sz="1200" b="1" dirty="0" err="1">
                <a:solidFill>
                  <a:srgbClr val="0000FF"/>
                </a:solidFill>
              </a:rPr>
              <a:t>int</a:t>
            </a:r>
            <a:r>
              <a:rPr lang="en-US" sz="1200" b="1" dirty="0">
                <a:solidFill>
                  <a:prstClr val="black"/>
                </a:solidFill>
              </a:rPr>
              <a:t>&gt; *graph; </a:t>
            </a:r>
            <a:r>
              <a:rPr lang="en-US" sz="1200" b="1" dirty="0">
                <a:solidFill>
                  <a:srgbClr val="008000"/>
                </a:solidFill>
              </a:rPr>
              <a:t>//array to </a:t>
            </a:r>
            <a:r>
              <a:rPr lang="en-US" sz="1200" b="1" dirty="0" smtClean="0">
                <a:solidFill>
                  <a:srgbClr val="008000"/>
                </a:solidFill>
              </a:rPr>
              <a:t>create adjacency </a:t>
            </a:r>
            <a:r>
              <a:rPr lang="en-US" sz="1200" b="1" dirty="0">
                <a:solidFill>
                  <a:srgbClr val="008000"/>
                </a:solidFill>
              </a:rPr>
              <a:t>lists</a:t>
            </a:r>
          </a:p>
          <a:p>
            <a:endParaRPr lang="en-US" sz="1200" dirty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dft</a:t>
            </a:r>
            <a:r>
              <a:rPr lang="en-US" sz="1200" dirty="0">
                <a:solidFill>
                  <a:prstClr val="black"/>
                </a:solidFill>
              </a:rPr>
              <a:t>(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v,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 visited[]);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perform the depth first traversal </a:t>
            </a:r>
            <a:r>
              <a:rPr lang="en-US" sz="1200" dirty="0" smtClean="0">
                <a:solidFill>
                  <a:srgbClr val="008000"/>
                </a:solidFill>
              </a:rPr>
              <a:t>of the </a:t>
            </a:r>
            <a:r>
              <a:rPr lang="en-US" sz="1200" dirty="0">
                <a:solidFill>
                  <a:srgbClr val="008000"/>
                </a:solidFill>
              </a:rPr>
              <a:t>graph at a node </a:t>
            </a:r>
            <a:endParaRPr lang="en-US" sz="1200" dirty="0" smtClean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srgbClr val="008000"/>
                </a:solidFill>
              </a:rPr>
              <a:t> </a:t>
            </a:r>
            <a:r>
              <a:rPr lang="en-US" sz="1200" dirty="0" smtClean="0">
                <a:solidFill>
                  <a:srgbClr val="008000"/>
                </a:solidFill>
              </a:rPr>
              <a:t>     //specified </a:t>
            </a:r>
            <a:r>
              <a:rPr lang="en-US" sz="1200" dirty="0">
                <a:solidFill>
                  <a:srgbClr val="008000"/>
                </a:solidFill>
              </a:rPr>
              <a:t>by the parameter </a:t>
            </a:r>
            <a:r>
              <a:rPr lang="en-US" sz="1200" dirty="0" smtClean="0">
                <a:solidFill>
                  <a:srgbClr val="008000"/>
                </a:solidFill>
              </a:rPr>
              <a:t>vertex. This </a:t>
            </a:r>
            <a:r>
              <a:rPr lang="en-US" sz="1200" dirty="0">
                <a:solidFill>
                  <a:srgbClr val="008000"/>
                </a:solidFill>
              </a:rPr>
              <a:t>function is used by the public </a:t>
            </a:r>
            <a:endParaRPr lang="en-US" sz="1200" dirty="0" smtClean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srgbClr val="008000"/>
                </a:solidFill>
              </a:rPr>
              <a:t> </a:t>
            </a:r>
            <a:r>
              <a:rPr lang="en-US" sz="1200" dirty="0" smtClean="0">
                <a:solidFill>
                  <a:srgbClr val="008000"/>
                </a:solidFill>
              </a:rPr>
              <a:t>     //member functions </a:t>
            </a:r>
            <a:r>
              <a:rPr lang="en-US" sz="1200" dirty="0" err="1" smtClean="0">
                <a:solidFill>
                  <a:srgbClr val="008000"/>
                </a:solidFill>
              </a:rPr>
              <a:t>depthFirstTraversal</a:t>
            </a:r>
            <a:r>
              <a:rPr lang="en-US" sz="1200" dirty="0" smtClean="0">
                <a:solidFill>
                  <a:srgbClr val="008000"/>
                </a:solidFill>
              </a:rPr>
              <a:t> </a:t>
            </a:r>
            <a:r>
              <a:rPr lang="en-US" sz="1200" dirty="0">
                <a:solidFill>
                  <a:srgbClr val="008000"/>
                </a:solidFill>
              </a:rPr>
              <a:t>and </a:t>
            </a:r>
            <a:r>
              <a:rPr lang="en-US" sz="1200" dirty="0" err="1">
                <a:solidFill>
                  <a:srgbClr val="008000"/>
                </a:solidFill>
              </a:rPr>
              <a:t>dftAtVertex</a:t>
            </a:r>
            <a:r>
              <a:rPr lang="en-US" sz="1200" dirty="0">
                <a:solidFill>
                  <a:srgbClr val="008000"/>
                </a:solidFill>
              </a:rPr>
              <a:t>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Starting at vertex, the vertices are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printed using the depth first traversal algorithm.</a:t>
            </a:r>
          </a:p>
          <a:p>
            <a:r>
              <a:rPr lang="en-US" sz="1200" dirty="0">
                <a:solidFill>
                  <a:prstClr val="black"/>
                </a:solidFill>
              </a:rPr>
              <a:t>};</a:t>
            </a:r>
            <a:endParaRPr lang="en-US" sz="1200" dirty="0">
              <a:solidFill>
                <a:srgbClr val="008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68406" y="3806754"/>
            <a:ext cx="3200400" cy="1069777"/>
            <a:chOff x="3733800" y="4264223"/>
            <a:chExt cx="3200400" cy="1069777"/>
          </a:xfrm>
        </p:grpSpPr>
        <p:sp>
          <p:nvSpPr>
            <p:cNvPr id="7" name="Rounded Rectangle 6"/>
            <p:cNvSpPr/>
            <p:nvPr/>
          </p:nvSpPr>
          <p:spPr>
            <a:xfrm>
              <a:off x="3733800" y="4572000"/>
              <a:ext cx="3200400" cy="7620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419600" y="4264223"/>
              <a:ext cx="2514600" cy="307777"/>
            </a:xfrm>
            <a:prstGeom prst="rect">
              <a:avLst/>
            </a:prstGeom>
            <a:solidFill>
              <a:srgbClr val="FEFEBE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i="1" dirty="0" smtClean="0"/>
                <a:t>Just saw this… so…</a:t>
              </a:r>
              <a:endParaRPr lang="en-US" sz="1400" i="1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68406" y="5553133"/>
            <a:ext cx="3200400" cy="1069777"/>
            <a:chOff x="3733800" y="4264223"/>
            <a:chExt cx="3200400" cy="1069777"/>
          </a:xfrm>
        </p:grpSpPr>
        <p:sp>
          <p:nvSpPr>
            <p:cNvPr id="10" name="Rounded Rectangle 9"/>
            <p:cNvSpPr/>
            <p:nvPr/>
          </p:nvSpPr>
          <p:spPr>
            <a:xfrm>
              <a:off x="3733800" y="4572000"/>
              <a:ext cx="3200400" cy="7620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419600" y="4264223"/>
              <a:ext cx="2514600" cy="307777"/>
            </a:xfrm>
            <a:prstGeom prst="rect">
              <a:avLst/>
            </a:prstGeom>
            <a:solidFill>
              <a:srgbClr val="FEFEBE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i="1" dirty="0" smtClean="0"/>
                <a:t>How do we print a graph?</a:t>
              </a:r>
              <a:endParaRPr lang="en-US" sz="14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378023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graphType’s</a:t>
            </a:r>
            <a:r>
              <a:rPr lang="en-US" dirty="0" smtClean="0"/>
              <a:t> </a:t>
            </a:r>
            <a:r>
              <a:rPr lang="en-US" dirty="0" err="1" smtClean="0"/>
              <a:t>printGraph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7391400" cy="3810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printGraph</a:t>
            </a:r>
            <a:r>
              <a:rPr lang="en-US" dirty="0" smtClean="0"/>
              <a:t> function for the class </a:t>
            </a:r>
            <a:r>
              <a:rPr lang="en-US" dirty="0" err="1" smtClean="0"/>
              <a:t>graphType</a:t>
            </a:r>
            <a:endParaRPr lang="en-US" sz="18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2133600" y="1849565"/>
            <a:ext cx="4876800" cy="31393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void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graphType</a:t>
            </a:r>
            <a:r>
              <a:rPr lang="en-US" dirty="0">
                <a:solidFill>
                  <a:prstClr val="black"/>
                </a:solidFill>
              </a:rPr>
              <a:t>::</a:t>
            </a:r>
            <a:r>
              <a:rPr lang="en-US" dirty="0" err="1">
                <a:solidFill>
                  <a:prstClr val="black"/>
                </a:solidFill>
              </a:rPr>
              <a:t>printGraph</a:t>
            </a:r>
            <a:r>
              <a:rPr lang="en-US" dirty="0">
                <a:solidFill>
                  <a:prstClr val="black"/>
                </a:solidFill>
              </a:rPr>
              <a:t>() </a:t>
            </a:r>
            <a:r>
              <a:rPr lang="en-US" dirty="0" err="1">
                <a:solidFill>
                  <a:srgbClr val="0000FF"/>
                </a:solidFill>
              </a:rPr>
              <a:t>const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{</a:t>
            </a:r>
          </a:p>
          <a:p>
            <a:r>
              <a:rPr lang="en-US" dirty="0">
                <a:solidFill>
                  <a:prstClr val="black"/>
                </a:solidFill>
              </a:rPr>
              <a:t>   </a:t>
            </a:r>
            <a:r>
              <a:rPr lang="en-US" dirty="0">
                <a:solidFill>
                  <a:srgbClr val="0000FF"/>
                </a:solidFill>
              </a:rPr>
              <a:t>for</a:t>
            </a:r>
            <a:r>
              <a:rPr lang="en-US" dirty="0">
                <a:solidFill>
                  <a:prstClr val="black"/>
                </a:solidFill>
              </a:rPr>
              <a:t> (</a:t>
            </a:r>
            <a:r>
              <a:rPr lang="en-US" dirty="0" err="1">
                <a:solidFill>
                  <a:srgbClr val="0000FF"/>
                </a:solidFill>
              </a:rPr>
              <a:t>int</a:t>
            </a:r>
            <a:r>
              <a:rPr lang="en-US" dirty="0">
                <a:solidFill>
                  <a:prstClr val="black"/>
                </a:solidFill>
              </a:rPr>
              <a:t> index = 0; index &lt; </a:t>
            </a:r>
            <a:r>
              <a:rPr lang="en-US" dirty="0" err="1">
                <a:solidFill>
                  <a:prstClr val="black"/>
                </a:solidFill>
              </a:rPr>
              <a:t>gSize</a:t>
            </a:r>
            <a:r>
              <a:rPr lang="en-US" dirty="0">
                <a:solidFill>
                  <a:prstClr val="black"/>
                </a:solidFill>
              </a:rPr>
              <a:t>; index++)</a:t>
            </a:r>
          </a:p>
          <a:p>
            <a:r>
              <a:rPr lang="en-US" dirty="0">
                <a:solidFill>
                  <a:prstClr val="black"/>
                </a:solidFill>
              </a:rPr>
              <a:t>   {</a:t>
            </a:r>
          </a:p>
          <a:p>
            <a:r>
              <a:rPr lang="en-US" dirty="0">
                <a:solidFill>
                  <a:prstClr val="black"/>
                </a:solidFill>
              </a:rPr>
              <a:t>      </a:t>
            </a:r>
            <a:r>
              <a:rPr lang="en-US" dirty="0" err="1">
                <a:solidFill>
                  <a:prstClr val="black"/>
                </a:solidFill>
              </a:rPr>
              <a:t>cout</a:t>
            </a:r>
            <a:r>
              <a:rPr lang="en-US" dirty="0">
                <a:solidFill>
                  <a:prstClr val="black"/>
                </a:solidFill>
              </a:rPr>
              <a:t> &lt;&lt; index &lt;&lt; </a:t>
            </a:r>
            <a:r>
              <a:rPr lang="en-US" dirty="0">
                <a:solidFill>
                  <a:srgbClr val="A31515"/>
                </a:solidFill>
              </a:rPr>
              <a:t>" "</a:t>
            </a:r>
            <a:r>
              <a:rPr lang="en-US" dirty="0">
                <a:solidFill>
                  <a:prstClr val="black"/>
                </a:solidFill>
              </a:rPr>
              <a:t>;</a:t>
            </a:r>
          </a:p>
          <a:p>
            <a:r>
              <a:rPr lang="en-US" dirty="0">
                <a:solidFill>
                  <a:prstClr val="black"/>
                </a:solidFill>
              </a:rPr>
              <a:t>      graph[index].print();</a:t>
            </a:r>
          </a:p>
          <a:p>
            <a:r>
              <a:rPr lang="en-US" dirty="0">
                <a:solidFill>
                  <a:prstClr val="black"/>
                </a:solidFill>
              </a:rPr>
              <a:t>      </a:t>
            </a:r>
            <a:r>
              <a:rPr lang="en-US" dirty="0" err="1">
                <a:solidFill>
                  <a:prstClr val="black"/>
                </a:solidFill>
              </a:rPr>
              <a:t>cout</a:t>
            </a:r>
            <a:r>
              <a:rPr lang="en-US" dirty="0">
                <a:solidFill>
                  <a:prstClr val="black"/>
                </a:solidFill>
              </a:rPr>
              <a:t> &lt;&lt; </a:t>
            </a:r>
            <a:r>
              <a:rPr lang="en-US" dirty="0" err="1">
                <a:solidFill>
                  <a:prstClr val="black"/>
                </a:solidFill>
              </a:rPr>
              <a:t>endl</a:t>
            </a:r>
            <a:r>
              <a:rPr lang="en-US" dirty="0">
                <a:solidFill>
                  <a:prstClr val="black"/>
                </a:solidFill>
              </a:rPr>
              <a:t>;</a:t>
            </a:r>
          </a:p>
          <a:p>
            <a:r>
              <a:rPr lang="en-US" dirty="0">
                <a:solidFill>
                  <a:prstClr val="black"/>
                </a:solidFill>
              </a:rPr>
              <a:t>   }</a:t>
            </a:r>
          </a:p>
          <a:p>
            <a:r>
              <a:rPr lang="en-US" dirty="0">
                <a:solidFill>
                  <a:prstClr val="black"/>
                </a:solidFill>
              </a:rPr>
              <a:t>   </a:t>
            </a:r>
            <a:r>
              <a:rPr lang="en-US" dirty="0" err="1">
                <a:solidFill>
                  <a:prstClr val="black"/>
                </a:solidFill>
              </a:rPr>
              <a:t>cout</a:t>
            </a:r>
            <a:r>
              <a:rPr lang="en-US" dirty="0">
                <a:solidFill>
                  <a:prstClr val="black"/>
                </a:solidFill>
              </a:rPr>
              <a:t> &lt;&lt; </a:t>
            </a:r>
            <a:r>
              <a:rPr lang="en-US" dirty="0" err="1">
                <a:solidFill>
                  <a:prstClr val="black"/>
                </a:solidFill>
              </a:rPr>
              <a:t>endl</a:t>
            </a:r>
            <a:r>
              <a:rPr lang="en-US" dirty="0" smtClean="0">
                <a:solidFill>
                  <a:prstClr val="black"/>
                </a:solidFill>
              </a:rPr>
              <a:t>;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} </a:t>
            </a:r>
            <a:r>
              <a:rPr lang="en-US" dirty="0">
                <a:solidFill>
                  <a:srgbClr val="008000"/>
                </a:solidFill>
              </a:rPr>
              <a:t>//end </a:t>
            </a:r>
            <a:r>
              <a:rPr lang="en-US" dirty="0" err="1">
                <a:solidFill>
                  <a:srgbClr val="008000"/>
                </a:solidFill>
              </a:rPr>
              <a:t>printGraph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89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the class </a:t>
            </a:r>
            <a:r>
              <a:rPr lang="en-US" dirty="0" err="1" smtClean="0"/>
              <a:t>graphType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52400" y="990600"/>
            <a:ext cx="3758208" cy="56323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</a:rPr>
              <a:t>class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graphType</a:t>
            </a:r>
            <a:endParaRPr lang="en-US" sz="1200" dirty="0">
              <a:solidFill>
                <a:prstClr val="black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{</a:t>
            </a:r>
          </a:p>
          <a:p>
            <a:r>
              <a:rPr lang="en-US" sz="1200" dirty="0">
                <a:solidFill>
                  <a:srgbClr val="0000FF"/>
                </a:solidFill>
              </a:rPr>
              <a:t>public</a:t>
            </a:r>
            <a:r>
              <a:rPr lang="en-US" sz="1200" dirty="0">
                <a:solidFill>
                  <a:prstClr val="black"/>
                </a:solidFill>
              </a:rPr>
              <a:t>: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prstClr val="black"/>
                </a:solidFill>
              </a:rPr>
              <a:t>graphType</a:t>
            </a:r>
            <a:r>
              <a:rPr lang="en-US" sz="1200" dirty="0">
                <a:solidFill>
                  <a:prstClr val="black"/>
                </a:solidFill>
              </a:rPr>
              <a:t>(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size = 0);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//Constructor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</a:t>
            </a:r>
            <a:r>
              <a:rPr lang="en-US" sz="1200" dirty="0" err="1">
                <a:solidFill>
                  <a:srgbClr val="008000"/>
                </a:solidFill>
              </a:rPr>
              <a:t>gSize</a:t>
            </a:r>
            <a:r>
              <a:rPr lang="en-US" sz="1200" dirty="0">
                <a:solidFill>
                  <a:srgbClr val="008000"/>
                </a:solidFill>
              </a:rPr>
              <a:t> = 0; </a:t>
            </a:r>
            <a:r>
              <a:rPr lang="en-US" sz="1200" dirty="0" err="1">
                <a:solidFill>
                  <a:srgbClr val="008000"/>
                </a:solidFill>
              </a:rPr>
              <a:t>maxSize</a:t>
            </a:r>
            <a:r>
              <a:rPr lang="en-US" sz="1200" dirty="0">
                <a:solidFill>
                  <a:srgbClr val="008000"/>
                </a:solidFill>
              </a:rPr>
              <a:t> = size;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graph is an array of pointers to linked lists.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~</a:t>
            </a:r>
            <a:r>
              <a:rPr lang="en-US" sz="1200" dirty="0" err="1">
                <a:solidFill>
                  <a:prstClr val="black"/>
                </a:solidFill>
              </a:rPr>
              <a:t>graphType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//Destructor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//The storage occupied by the vertices is </a:t>
            </a:r>
            <a:r>
              <a:rPr lang="en-US" sz="1200" dirty="0" err="1">
                <a:solidFill>
                  <a:srgbClr val="008000"/>
                </a:solidFill>
              </a:rPr>
              <a:t>deallocated</a:t>
            </a:r>
            <a:r>
              <a:rPr lang="en-US" sz="1200" dirty="0">
                <a:solidFill>
                  <a:srgbClr val="008000"/>
                </a:solidFill>
              </a:rPr>
              <a:t>.</a:t>
            </a:r>
          </a:p>
          <a:p>
            <a:endParaRPr lang="en-US" sz="1200" dirty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isEmpty</a:t>
            </a:r>
            <a:r>
              <a:rPr lang="en-US" sz="1200" dirty="0">
                <a:solidFill>
                  <a:prstClr val="black"/>
                </a:solidFill>
              </a:rPr>
              <a:t>() </a:t>
            </a:r>
            <a:r>
              <a:rPr lang="en-US" sz="1200" dirty="0" err="1">
                <a:solidFill>
                  <a:srgbClr val="0000FF"/>
                </a:solidFill>
              </a:rPr>
              <a:t>const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determine whether the graph is empty.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Returns true if the graph is empty;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otherwise, returns false.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createGraph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create a graph.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The graph is created using the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adjacency list representation.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clearGraph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clear graph.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The memory occupied by each vertex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is </a:t>
            </a:r>
            <a:r>
              <a:rPr lang="en-US" sz="1200" dirty="0" err="1">
                <a:solidFill>
                  <a:srgbClr val="008000"/>
                </a:solidFill>
              </a:rPr>
              <a:t>deallocated</a:t>
            </a:r>
            <a:r>
              <a:rPr lang="en-US" sz="1200" dirty="0">
                <a:solidFill>
                  <a:srgbClr val="008000"/>
                </a:solidFill>
              </a:rPr>
              <a:t>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printGraph</a:t>
            </a:r>
            <a:r>
              <a:rPr lang="en-US" sz="1200" dirty="0">
                <a:solidFill>
                  <a:prstClr val="black"/>
                </a:solidFill>
              </a:rPr>
              <a:t>() </a:t>
            </a:r>
            <a:r>
              <a:rPr lang="en-US" sz="1200" dirty="0" err="1">
                <a:solidFill>
                  <a:srgbClr val="0000FF"/>
                </a:solidFill>
              </a:rPr>
              <a:t>const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print graph.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The graph is printed</a:t>
            </a:r>
            <a:r>
              <a:rPr lang="en-US" sz="1200" dirty="0" smtClean="0">
                <a:solidFill>
                  <a:srgbClr val="008000"/>
                </a:solidFill>
              </a:rPr>
              <a:t>.</a:t>
            </a:r>
            <a:endParaRPr lang="en-US" sz="1200" dirty="0">
              <a:solidFill>
                <a:srgbClr val="008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10608" y="990599"/>
            <a:ext cx="5080992" cy="56323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depthFirstTraversal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perform the depth first traversal </a:t>
            </a:r>
            <a:r>
              <a:rPr lang="en-US" sz="1200" dirty="0" smtClean="0">
                <a:solidFill>
                  <a:srgbClr val="008000"/>
                </a:solidFill>
              </a:rPr>
              <a:t>of the </a:t>
            </a:r>
            <a:r>
              <a:rPr lang="en-US" sz="1200" dirty="0">
                <a:solidFill>
                  <a:srgbClr val="008000"/>
                </a:solidFill>
              </a:rPr>
              <a:t>entire graph.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The vertices of the graph are printed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using the depth first traversal algorithm.</a:t>
            </a:r>
          </a:p>
          <a:p>
            <a:endParaRPr lang="en-US" sz="1200" dirty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dftAtVertex</a:t>
            </a:r>
            <a:r>
              <a:rPr lang="en-US" sz="1200" dirty="0">
                <a:solidFill>
                  <a:prstClr val="black"/>
                </a:solidFill>
              </a:rPr>
              <a:t>(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vertex);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perform the depth first traversal of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//the graph at a node specified by the parameter vertex.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Starting at vertex, the vertices are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printed using the depth first traversal algorithm.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breadthFirstTraversal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perform the breadth first traversal </a:t>
            </a:r>
            <a:r>
              <a:rPr lang="en-US" sz="1200" dirty="0" smtClean="0">
                <a:solidFill>
                  <a:srgbClr val="008000"/>
                </a:solidFill>
              </a:rPr>
              <a:t>of the </a:t>
            </a:r>
            <a:r>
              <a:rPr lang="en-US" sz="1200" dirty="0">
                <a:solidFill>
                  <a:srgbClr val="008000"/>
                </a:solidFill>
              </a:rPr>
              <a:t>entire graph.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The vertices of the graph are printed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using the breadth first traversal algorithm.</a:t>
            </a:r>
          </a:p>
          <a:p>
            <a:r>
              <a:rPr lang="en-US" sz="1200" dirty="0" smtClean="0">
                <a:solidFill>
                  <a:srgbClr val="0000FF"/>
                </a:solidFill>
              </a:rPr>
              <a:t>private</a:t>
            </a:r>
            <a:r>
              <a:rPr lang="en-US" sz="1200" dirty="0">
                <a:solidFill>
                  <a:prstClr val="black"/>
                </a:solidFill>
              </a:rPr>
              <a:t>: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maxSize</a:t>
            </a:r>
            <a:r>
              <a:rPr lang="en-US" sz="1200" dirty="0">
                <a:solidFill>
                  <a:prstClr val="black"/>
                </a:solidFill>
              </a:rPr>
              <a:t>; </a:t>
            </a:r>
            <a:r>
              <a:rPr lang="en-US" sz="1200" dirty="0">
                <a:solidFill>
                  <a:srgbClr val="008000"/>
                </a:solidFill>
              </a:rPr>
              <a:t>//maximum number of vertices</a:t>
            </a:r>
          </a:p>
          <a:p>
            <a:endParaRPr lang="en-US" sz="1200" dirty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gSize</a:t>
            </a:r>
            <a:r>
              <a:rPr lang="en-US" sz="1200" dirty="0">
                <a:solidFill>
                  <a:prstClr val="black"/>
                </a:solidFill>
              </a:rPr>
              <a:t>; </a:t>
            </a:r>
            <a:r>
              <a:rPr lang="en-US" sz="1200" dirty="0">
                <a:solidFill>
                  <a:srgbClr val="008000"/>
                </a:solidFill>
              </a:rPr>
              <a:t>//current number of vertices</a:t>
            </a:r>
          </a:p>
          <a:p>
            <a:endParaRPr lang="en-US" sz="1200" dirty="0">
              <a:solidFill>
                <a:srgbClr val="008000"/>
              </a:solidFill>
            </a:endParaRPr>
          </a:p>
          <a:p>
            <a:r>
              <a:rPr lang="en-US" sz="1200" b="1" dirty="0">
                <a:solidFill>
                  <a:prstClr val="black"/>
                </a:solidFill>
              </a:rPr>
              <a:t>   </a:t>
            </a:r>
            <a:r>
              <a:rPr lang="en-US" sz="1200" b="1" dirty="0" err="1">
                <a:solidFill>
                  <a:prstClr val="black"/>
                </a:solidFill>
              </a:rPr>
              <a:t>unorderedLinkedList</a:t>
            </a:r>
            <a:r>
              <a:rPr lang="en-US" sz="1200" b="1" dirty="0">
                <a:solidFill>
                  <a:prstClr val="black"/>
                </a:solidFill>
              </a:rPr>
              <a:t>&lt;</a:t>
            </a:r>
            <a:r>
              <a:rPr lang="en-US" sz="1200" b="1" dirty="0" err="1">
                <a:solidFill>
                  <a:srgbClr val="0000FF"/>
                </a:solidFill>
              </a:rPr>
              <a:t>int</a:t>
            </a:r>
            <a:r>
              <a:rPr lang="en-US" sz="1200" b="1" dirty="0">
                <a:solidFill>
                  <a:prstClr val="black"/>
                </a:solidFill>
              </a:rPr>
              <a:t>&gt; *graph; </a:t>
            </a:r>
            <a:r>
              <a:rPr lang="en-US" sz="1200" b="1" dirty="0">
                <a:solidFill>
                  <a:srgbClr val="008000"/>
                </a:solidFill>
              </a:rPr>
              <a:t>//array to </a:t>
            </a:r>
            <a:r>
              <a:rPr lang="en-US" sz="1200" b="1" dirty="0" smtClean="0">
                <a:solidFill>
                  <a:srgbClr val="008000"/>
                </a:solidFill>
              </a:rPr>
              <a:t>create adjacency </a:t>
            </a:r>
            <a:r>
              <a:rPr lang="en-US" sz="1200" b="1" dirty="0">
                <a:solidFill>
                  <a:srgbClr val="008000"/>
                </a:solidFill>
              </a:rPr>
              <a:t>lists</a:t>
            </a:r>
          </a:p>
          <a:p>
            <a:endParaRPr lang="en-US" sz="1200" dirty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dft</a:t>
            </a:r>
            <a:r>
              <a:rPr lang="en-US" sz="1200" dirty="0">
                <a:solidFill>
                  <a:prstClr val="black"/>
                </a:solidFill>
              </a:rPr>
              <a:t>(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v,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 visited[]);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perform the depth first traversal </a:t>
            </a:r>
            <a:r>
              <a:rPr lang="en-US" sz="1200" dirty="0" smtClean="0">
                <a:solidFill>
                  <a:srgbClr val="008000"/>
                </a:solidFill>
              </a:rPr>
              <a:t>of the </a:t>
            </a:r>
            <a:r>
              <a:rPr lang="en-US" sz="1200" dirty="0">
                <a:solidFill>
                  <a:srgbClr val="008000"/>
                </a:solidFill>
              </a:rPr>
              <a:t>graph at a node </a:t>
            </a:r>
            <a:endParaRPr lang="en-US" sz="1200" dirty="0" smtClean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srgbClr val="008000"/>
                </a:solidFill>
              </a:rPr>
              <a:t> </a:t>
            </a:r>
            <a:r>
              <a:rPr lang="en-US" sz="1200" dirty="0" smtClean="0">
                <a:solidFill>
                  <a:srgbClr val="008000"/>
                </a:solidFill>
              </a:rPr>
              <a:t>     //specified </a:t>
            </a:r>
            <a:r>
              <a:rPr lang="en-US" sz="1200" dirty="0">
                <a:solidFill>
                  <a:srgbClr val="008000"/>
                </a:solidFill>
              </a:rPr>
              <a:t>by the parameter </a:t>
            </a:r>
            <a:r>
              <a:rPr lang="en-US" sz="1200" dirty="0" smtClean="0">
                <a:solidFill>
                  <a:srgbClr val="008000"/>
                </a:solidFill>
              </a:rPr>
              <a:t>vertex. This </a:t>
            </a:r>
            <a:r>
              <a:rPr lang="en-US" sz="1200" dirty="0">
                <a:solidFill>
                  <a:srgbClr val="008000"/>
                </a:solidFill>
              </a:rPr>
              <a:t>function is used by the public </a:t>
            </a:r>
            <a:endParaRPr lang="en-US" sz="1200" dirty="0" smtClean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srgbClr val="008000"/>
                </a:solidFill>
              </a:rPr>
              <a:t> </a:t>
            </a:r>
            <a:r>
              <a:rPr lang="en-US" sz="1200" dirty="0" smtClean="0">
                <a:solidFill>
                  <a:srgbClr val="008000"/>
                </a:solidFill>
              </a:rPr>
              <a:t>     //member functions </a:t>
            </a:r>
            <a:r>
              <a:rPr lang="en-US" sz="1200" dirty="0" err="1" smtClean="0">
                <a:solidFill>
                  <a:srgbClr val="008000"/>
                </a:solidFill>
              </a:rPr>
              <a:t>depthFirstTraversal</a:t>
            </a:r>
            <a:r>
              <a:rPr lang="en-US" sz="1200" dirty="0" smtClean="0">
                <a:solidFill>
                  <a:srgbClr val="008000"/>
                </a:solidFill>
              </a:rPr>
              <a:t> </a:t>
            </a:r>
            <a:r>
              <a:rPr lang="en-US" sz="1200" dirty="0">
                <a:solidFill>
                  <a:srgbClr val="008000"/>
                </a:solidFill>
              </a:rPr>
              <a:t>and </a:t>
            </a:r>
            <a:r>
              <a:rPr lang="en-US" sz="1200" dirty="0" err="1">
                <a:solidFill>
                  <a:srgbClr val="008000"/>
                </a:solidFill>
              </a:rPr>
              <a:t>dftAtVertex</a:t>
            </a:r>
            <a:r>
              <a:rPr lang="en-US" sz="1200" dirty="0">
                <a:solidFill>
                  <a:srgbClr val="008000"/>
                </a:solidFill>
              </a:rPr>
              <a:t>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Starting at vertex, the vertices are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printed using the depth first traversal algorithm.</a:t>
            </a:r>
          </a:p>
          <a:p>
            <a:r>
              <a:rPr lang="en-US" sz="1200" dirty="0">
                <a:solidFill>
                  <a:prstClr val="black"/>
                </a:solidFill>
              </a:rPr>
              <a:t>};</a:t>
            </a:r>
            <a:endParaRPr lang="en-US" sz="1200" dirty="0">
              <a:solidFill>
                <a:srgbClr val="008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32012" y="5553133"/>
            <a:ext cx="3425588" cy="1069777"/>
            <a:chOff x="3733800" y="4264223"/>
            <a:chExt cx="3425588" cy="1069777"/>
          </a:xfrm>
        </p:grpSpPr>
        <p:sp>
          <p:nvSpPr>
            <p:cNvPr id="7" name="Rounded Rectangle 6"/>
            <p:cNvSpPr/>
            <p:nvPr/>
          </p:nvSpPr>
          <p:spPr>
            <a:xfrm>
              <a:off x="3733800" y="4572000"/>
              <a:ext cx="3200400" cy="7620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419600" y="4264223"/>
              <a:ext cx="2739788" cy="307777"/>
            </a:xfrm>
            <a:prstGeom prst="rect">
              <a:avLst/>
            </a:prstGeom>
            <a:solidFill>
              <a:srgbClr val="FEFEBE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i="1" dirty="0" smtClean="0"/>
                <a:t>This was rather straightforward…</a:t>
              </a:r>
              <a:endParaRPr lang="en-US" sz="1400" i="1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910608" y="2723329"/>
            <a:ext cx="4623792" cy="1069777"/>
            <a:chOff x="3733800" y="4264223"/>
            <a:chExt cx="4623792" cy="1069777"/>
          </a:xfrm>
        </p:grpSpPr>
        <p:sp>
          <p:nvSpPr>
            <p:cNvPr id="10" name="Rounded Rectangle 9"/>
            <p:cNvSpPr/>
            <p:nvPr/>
          </p:nvSpPr>
          <p:spPr>
            <a:xfrm>
              <a:off x="3733800" y="4572000"/>
              <a:ext cx="4623792" cy="7620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419600" y="4264223"/>
              <a:ext cx="2514600" cy="307777"/>
            </a:xfrm>
            <a:prstGeom prst="rect">
              <a:avLst/>
            </a:prstGeom>
            <a:solidFill>
              <a:srgbClr val="FEFEBE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i="1" dirty="0" smtClean="0"/>
                <a:t>What is this?</a:t>
              </a:r>
              <a:endParaRPr lang="en-US" sz="14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056843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Breadth-First Traversal: Visualize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8229600" cy="533400"/>
          </a:xfrm>
        </p:spPr>
        <p:txBody>
          <a:bodyPr/>
          <a:lstStyle/>
          <a:p>
            <a:r>
              <a:rPr lang="en-US" dirty="0" smtClean="0"/>
              <a:t>Visually it goes like this</a:t>
            </a:r>
            <a:endParaRPr lang="en-US" dirty="0"/>
          </a:p>
        </p:txBody>
      </p:sp>
      <p:pic>
        <p:nvPicPr>
          <p:cNvPr id="6146" name="Picture 2" descr="http://notes.komputerwiz.net:8000/w/images/thumb/d/d6/Depth-First_Search_Example.png/350px-Depth-First_Search_Exampl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838200"/>
            <a:ext cx="3095625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0896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Breadth-First Traversal: Visualize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33400"/>
          </a:xfrm>
        </p:spPr>
        <p:txBody>
          <a:bodyPr/>
          <a:lstStyle/>
          <a:p>
            <a:r>
              <a:rPr lang="en-US" dirty="0" smtClean="0"/>
              <a:t>Visually it goes like this</a:t>
            </a:r>
            <a:endParaRPr lang="en-US" dirty="0"/>
          </a:p>
        </p:txBody>
      </p:sp>
      <p:pic>
        <p:nvPicPr>
          <p:cNvPr id="8194" name="Picture 2" descr="http://homepages.ius.edu/rwisman/C455/html/notes/Chapter22/ch22-4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599" y="1502368"/>
            <a:ext cx="2430184" cy="1485727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93332" y="2988095"/>
            <a:ext cx="13487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Start with A</a:t>
            </a:r>
            <a:endParaRPr lang="en-US" sz="1600" dirty="0"/>
          </a:p>
        </p:txBody>
      </p:sp>
      <p:grpSp>
        <p:nvGrpSpPr>
          <p:cNvPr id="6" name="Group 5"/>
          <p:cNvGrpSpPr/>
          <p:nvPr/>
        </p:nvGrpSpPr>
        <p:grpSpPr>
          <a:xfrm>
            <a:off x="4343400" y="1502369"/>
            <a:ext cx="3079302" cy="2116667"/>
            <a:chOff x="3581400" y="1465156"/>
            <a:chExt cx="3079302" cy="2116667"/>
          </a:xfrm>
        </p:grpSpPr>
        <p:pic>
          <p:nvPicPr>
            <p:cNvPr id="8196" name="Picture 4" descr="http://homepages.ius.edu/rwisman/C455/html/notes/Chapter22/ch22-45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26970" y="1465156"/>
              <a:ext cx="2502429" cy="151477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4095668" y="2997048"/>
              <a:ext cx="256503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Discovered [</a:t>
              </a:r>
              <a:r>
                <a:rPr lang="en-US" sz="1600" b="1" dirty="0" smtClean="0"/>
                <a:t> B, C</a:t>
              </a:r>
              <a:r>
                <a:rPr lang="en-US" sz="1600" dirty="0" smtClean="0"/>
                <a:t> ]</a:t>
              </a:r>
            </a:p>
            <a:p>
              <a:pPr algn="ctr"/>
              <a:r>
                <a:rPr lang="en-US" sz="1600" dirty="0" smtClean="0"/>
                <a:t>Explore B</a:t>
              </a:r>
              <a:endParaRPr lang="en-US" sz="1600" dirty="0"/>
            </a:p>
          </p:txBody>
        </p:sp>
        <p:sp>
          <p:nvSpPr>
            <p:cNvPr id="5" name="Right Arrow 4"/>
            <p:cNvSpPr/>
            <p:nvPr/>
          </p:nvSpPr>
          <p:spPr>
            <a:xfrm>
              <a:off x="3581400" y="2176824"/>
              <a:ext cx="381000" cy="45719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752600" y="3295895"/>
            <a:ext cx="2982649" cy="2676234"/>
            <a:chOff x="990600" y="3258682"/>
            <a:chExt cx="2982649" cy="2676234"/>
          </a:xfrm>
        </p:grpSpPr>
        <p:pic>
          <p:nvPicPr>
            <p:cNvPr id="8198" name="Picture 6" descr="http://homepages.ius.edu/rwisman/C455/html/notes/Chapter22/ch22-46.gif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0600" y="3735755"/>
              <a:ext cx="2430185" cy="157903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Box 10"/>
            <p:cNvSpPr txBox="1"/>
            <p:nvPr/>
          </p:nvSpPr>
          <p:spPr>
            <a:xfrm>
              <a:off x="1061197" y="5350141"/>
              <a:ext cx="228898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Discovered [</a:t>
              </a:r>
              <a:r>
                <a:rPr lang="en-US" sz="1600" b="1" dirty="0" smtClean="0"/>
                <a:t> </a:t>
              </a:r>
              <a:r>
                <a:rPr lang="en-US" sz="1600" dirty="0" smtClean="0"/>
                <a:t>C, </a:t>
              </a:r>
              <a:r>
                <a:rPr lang="en-US" sz="1600" b="1" dirty="0" smtClean="0"/>
                <a:t>D, E</a:t>
              </a:r>
              <a:r>
                <a:rPr lang="en-US" sz="1600" dirty="0" smtClean="0"/>
                <a:t> ]</a:t>
              </a:r>
            </a:p>
            <a:p>
              <a:pPr algn="ctr"/>
              <a:r>
                <a:rPr lang="en-US" sz="1600" dirty="0" smtClean="0"/>
                <a:t>Explore C</a:t>
              </a:r>
              <a:endParaRPr lang="en-US" sz="1600" dirty="0"/>
            </a:p>
          </p:txBody>
        </p:sp>
        <p:sp>
          <p:nvSpPr>
            <p:cNvPr id="14" name="Right Arrow 13"/>
            <p:cNvSpPr/>
            <p:nvPr/>
          </p:nvSpPr>
          <p:spPr>
            <a:xfrm rot="9156173">
              <a:off x="3592249" y="3258682"/>
              <a:ext cx="381000" cy="45719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365096" y="3810214"/>
            <a:ext cx="3045846" cy="2126563"/>
            <a:chOff x="3603096" y="3773001"/>
            <a:chExt cx="3045846" cy="2126563"/>
          </a:xfrm>
        </p:grpSpPr>
        <p:pic>
          <p:nvPicPr>
            <p:cNvPr id="8200" name="Picture 8" descr="http://homepages.ius.edu/rwisman/C455/html/notes/Chapter22/ch22-47.gif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26971" y="3773001"/>
              <a:ext cx="2502429" cy="154998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11"/>
            <p:cNvSpPr txBox="1"/>
            <p:nvPr/>
          </p:nvSpPr>
          <p:spPr>
            <a:xfrm>
              <a:off x="4107425" y="5314789"/>
              <a:ext cx="254151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Discovered [</a:t>
              </a:r>
              <a:r>
                <a:rPr lang="en-US" sz="1600" b="1" dirty="0" smtClean="0"/>
                <a:t> </a:t>
              </a:r>
              <a:r>
                <a:rPr lang="en-US" sz="1600" dirty="0" smtClean="0"/>
                <a:t>D, E,</a:t>
              </a:r>
              <a:r>
                <a:rPr lang="en-US" sz="1600" b="1" dirty="0" smtClean="0"/>
                <a:t> F, G</a:t>
              </a:r>
              <a:r>
                <a:rPr lang="en-US" sz="1600" dirty="0" smtClean="0"/>
                <a:t> ]</a:t>
              </a:r>
            </a:p>
            <a:p>
              <a:pPr algn="ctr"/>
              <a:r>
                <a:rPr lang="en-US" sz="1600" dirty="0" smtClean="0"/>
                <a:t>Explore D</a:t>
              </a:r>
              <a:endParaRPr lang="en-US" sz="1600" dirty="0"/>
            </a:p>
          </p:txBody>
        </p:sp>
        <p:sp>
          <p:nvSpPr>
            <p:cNvPr id="15" name="Right Arrow 14"/>
            <p:cNvSpPr/>
            <p:nvPr/>
          </p:nvSpPr>
          <p:spPr>
            <a:xfrm>
              <a:off x="3603096" y="4479553"/>
              <a:ext cx="381000" cy="45719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4533900" y="838200"/>
            <a:ext cx="3619500" cy="523220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This being a binary tree is just a coincidence. </a:t>
            </a:r>
          </a:p>
          <a:p>
            <a:r>
              <a:rPr lang="en-US" sz="1400" i="1" dirty="0" smtClean="0"/>
              <a:t>The graph does NOT have to be a tree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2014762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for </a:t>
            </a:r>
            <a:r>
              <a:rPr lang="en-US" dirty="0"/>
              <a:t>each vertex v in the </a:t>
            </a:r>
            <a:r>
              <a:rPr lang="en-US" dirty="0" smtClean="0"/>
              <a:t>graph</a:t>
            </a:r>
            <a:endParaRPr lang="en-US" dirty="0"/>
          </a:p>
          <a:p>
            <a:pPr lvl="1"/>
            <a:r>
              <a:rPr lang="en-US" dirty="0" smtClean="0"/>
              <a:t>if </a:t>
            </a:r>
            <a:r>
              <a:rPr lang="en-US" dirty="0"/>
              <a:t>v is not </a:t>
            </a:r>
            <a:r>
              <a:rPr lang="en-US" dirty="0" smtClean="0"/>
              <a:t>visited</a:t>
            </a:r>
            <a:endParaRPr lang="en-US" dirty="0"/>
          </a:p>
          <a:p>
            <a:pPr lvl="2"/>
            <a:r>
              <a:rPr lang="en-US" dirty="0" smtClean="0"/>
              <a:t>add </a:t>
            </a:r>
            <a:r>
              <a:rPr lang="en-US" dirty="0"/>
              <a:t>v to the </a:t>
            </a:r>
            <a:r>
              <a:rPr lang="en-US" dirty="0" smtClean="0"/>
              <a:t>queue</a:t>
            </a:r>
            <a:endParaRPr lang="en-US" i="1" dirty="0"/>
          </a:p>
          <a:p>
            <a:pPr lvl="2"/>
            <a:r>
              <a:rPr lang="en-US" dirty="0" smtClean="0"/>
              <a:t>Mark </a:t>
            </a:r>
            <a:r>
              <a:rPr lang="en-US" dirty="0"/>
              <a:t>v as visited</a:t>
            </a:r>
          </a:p>
          <a:p>
            <a:pPr lvl="2"/>
            <a:r>
              <a:rPr lang="en-US" dirty="0" smtClean="0"/>
              <a:t>while </a:t>
            </a:r>
            <a:r>
              <a:rPr lang="en-US" dirty="0"/>
              <a:t>the queue is not empty</a:t>
            </a:r>
          </a:p>
          <a:p>
            <a:pPr lvl="3"/>
            <a:r>
              <a:rPr lang="en-US" dirty="0" smtClean="0"/>
              <a:t>Remove </a:t>
            </a:r>
            <a:r>
              <a:rPr lang="en-US" dirty="0"/>
              <a:t>vertex u from the queue</a:t>
            </a:r>
          </a:p>
          <a:p>
            <a:pPr lvl="3"/>
            <a:r>
              <a:rPr lang="en-US" dirty="0" smtClean="0"/>
              <a:t>Retrieve </a:t>
            </a:r>
            <a:r>
              <a:rPr lang="en-US" dirty="0"/>
              <a:t>the vertices adjacent to </a:t>
            </a:r>
            <a:r>
              <a:rPr lang="en-US" dirty="0" smtClean="0"/>
              <a:t>u</a:t>
            </a:r>
          </a:p>
          <a:p>
            <a:pPr lvl="3"/>
            <a:r>
              <a:rPr lang="en-US" dirty="0" smtClean="0"/>
              <a:t>for </a:t>
            </a:r>
            <a:r>
              <a:rPr lang="en-US" dirty="0"/>
              <a:t>each vertex w that is adjacent to u</a:t>
            </a:r>
          </a:p>
          <a:p>
            <a:pPr lvl="4"/>
            <a:r>
              <a:rPr lang="en-US" dirty="0"/>
              <a:t>if w is not visited</a:t>
            </a:r>
          </a:p>
          <a:p>
            <a:pPr lvl="5"/>
            <a:r>
              <a:rPr lang="en-US" dirty="0" smtClean="0"/>
              <a:t>Add </a:t>
            </a:r>
            <a:r>
              <a:rPr lang="en-US" dirty="0"/>
              <a:t>w to the queue</a:t>
            </a:r>
          </a:p>
          <a:p>
            <a:pPr lvl="5"/>
            <a:r>
              <a:rPr lang="en-US" dirty="0" smtClean="0"/>
              <a:t>Mark </a:t>
            </a:r>
            <a:r>
              <a:rPr lang="en-US" dirty="0"/>
              <a:t>w as visited</a:t>
            </a:r>
          </a:p>
        </p:txBody>
      </p:sp>
    </p:spTree>
    <p:extLst>
      <p:ext uri="{BB962C8B-B14F-4D97-AF65-F5344CB8AC3E}">
        <p14:creationId xmlns:p14="http://schemas.microsoft.com/office/powerpoint/2010/main" val="21213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C++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3619500" cy="4953000"/>
          </a:xfrm>
        </p:spPr>
        <p:txBody>
          <a:bodyPr>
            <a:no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adjacent 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24200" y="838200"/>
            <a:ext cx="3352800" cy="28623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graphType</a:t>
            </a:r>
            <a:r>
              <a:rPr lang="en-US" sz="1200" dirty="0">
                <a:solidFill>
                  <a:prstClr val="black"/>
                </a:solidFill>
              </a:rPr>
              <a:t>::</a:t>
            </a:r>
            <a:r>
              <a:rPr lang="en-US" sz="1200" dirty="0" err="1">
                <a:solidFill>
                  <a:prstClr val="black"/>
                </a:solidFill>
              </a:rPr>
              <a:t>breadthFirstTraversal</a:t>
            </a:r>
            <a:r>
              <a:rPr lang="en-US" sz="1200" dirty="0">
                <a:solidFill>
                  <a:prstClr val="black"/>
                </a:solidFill>
              </a:rPr>
              <a:t>()</a:t>
            </a:r>
          </a:p>
          <a:p>
            <a:r>
              <a:rPr lang="en-US" sz="1200" dirty="0">
                <a:solidFill>
                  <a:prstClr val="black"/>
                </a:solidFill>
              </a:rPr>
              <a:t>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prstClr val="black"/>
                </a:solidFill>
              </a:rPr>
              <a:t>linkedQueueType</a:t>
            </a:r>
            <a:r>
              <a:rPr lang="en-US" sz="1200" dirty="0">
                <a:solidFill>
                  <a:prstClr val="black"/>
                </a:solidFill>
              </a:rPr>
              <a:t>&lt;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&gt; queue;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 *visited;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visited = </a:t>
            </a:r>
            <a:r>
              <a:rPr lang="en-US" sz="1200" dirty="0">
                <a:solidFill>
                  <a:srgbClr val="0000FF"/>
                </a:solidFill>
              </a:rPr>
              <a:t>new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[</a:t>
            </a:r>
            <a:r>
              <a:rPr lang="en-US" sz="1200" dirty="0" err="1">
                <a:solidFill>
                  <a:prstClr val="black"/>
                </a:solidFill>
              </a:rPr>
              <a:t>gSize</a:t>
            </a:r>
            <a:r>
              <a:rPr lang="en-US" sz="1200" dirty="0">
                <a:solidFill>
                  <a:prstClr val="black"/>
                </a:solidFill>
              </a:rPr>
              <a:t>];</a:t>
            </a:r>
          </a:p>
          <a:p>
            <a:r>
              <a:rPr lang="da-DK" sz="1200" dirty="0">
                <a:solidFill>
                  <a:prstClr val="black"/>
                </a:solidFill>
              </a:rPr>
              <a:t>   </a:t>
            </a:r>
            <a:r>
              <a:rPr lang="da-DK" sz="1200" dirty="0">
                <a:solidFill>
                  <a:srgbClr val="0000FF"/>
                </a:solidFill>
              </a:rPr>
              <a:t>for</a:t>
            </a:r>
            <a:r>
              <a:rPr lang="da-DK" sz="1200" dirty="0">
                <a:solidFill>
                  <a:prstClr val="black"/>
                </a:solidFill>
              </a:rPr>
              <a:t> (</a:t>
            </a:r>
            <a:r>
              <a:rPr lang="da-DK" sz="1200" dirty="0">
                <a:solidFill>
                  <a:srgbClr val="0000FF"/>
                </a:solidFill>
              </a:rPr>
              <a:t>int</a:t>
            </a:r>
            <a:r>
              <a:rPr lang="da-DK" sz="1200" dirty="0">
                <a:solidFill>
                  <a:prstClr val="black"/>
                </a:solidFill>
              </a:rPr>
              <a:t> ind = 0; ind &lt; gSize; ind++)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visited[</a:t>
            </a:r>
            <a:r>
              <a:rPr lang="en-US" sz="1200" dirty="0" err="1">
                <a:solidFill>
                  <a:prstClr val="black"/>
                </a:solidFill>
              </a:rPr>
              <a:t>ind</a:t>
            </a:r>
            <a:r>
              <a:rPr lang="en-US" sz="1200" dirty="0">
                <a:solidFill>
                  <a:prstClr val="black"/>
                </a:solidFill>
              </a:rPr>
              <a:t>] = </a:t>
            </a:r>
            <a:r>
              <a:rPr lang="en-US" sz="1200" dirty="0">
                <a:solidFill>
                  <a:srgbClr val="0000FF"/>
                </a:solidFill>
              </a:rPr>
              <a:t>false</a:t>
            </a:r>
            <a:r>
              <a:rPr lang="en-US" sz="1200" dirty="0">
                <a:solidFill>
                  <a:prstClr val="black"/>
                </a:solidFill>
              </a:rPr>
              <a:t>; </a:t>
            </a:r>
            <a:r>
              <a:rPr lang="en-US" sz="1200" dirty="0">
                <a:solidFill>
                  <a:srgbClr val="008000"/>
                </a:solidFill>
              </a:rPr>
              <a:t>//initialize the array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8000"/>
                </a:solidFill>
              </a:rPr>
              <a:t>//visited to false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prstClr val="black"/>
                </a:solidFill>
              </a:rPr>
              <a:t>linkedListIterator</a:t>
            </a:r>
            <a:r>
              <a:rPr lang="en-US" sz="1200" dirty="0">
                <a:solidFill>
                  <a:prstClr val="black"/>
                </a:solidFill>
              </a:rPr>
              <a:t>&lt;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&gt; 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for</a:t>
            </a:r>
            <a:r>
              <a:rPr lang="en-US" sz="1200" dirty="0">
                <a:solidFill>
                  <a:prstClr val="black"/>
                </a:solidFill>
              </a:rPr>
              <a:t> (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index = 0; index &lt; </a:t>
            </a:r>
            <a:r>
              <a:rPr lang="en-US" sz="1200" dirty="0" err="1">
                <a:solidFill>
                  <a:prstClr val="black"/>
                </a:solidFill>
              </a:rPr>
              <a:t>gSize</a:t>
            </a:r>
            <a:r>
              <a:rPr lang="en-US" sz="1200" dirty="0">
                <a:solidFill>
                  <a:prstClr val="black"/>
                </a:solidFill>
              </a:rPr>
              <a:t>; index++)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00FF"/>
                </a:solidFill>
              </a:rPr>
              <a:t>if</a:t>
            </a:r>
            <a:r>
              <a:rPr lang="en-US" sz="1200" dirty="0">
                <a:solidFill>
                  <a:prstClr val="black"/>
                </a:solidFill>
              </a:rPr>
              <a:t> (!visited[index])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</a:t>
            </a:r>
            <a:r>
              <a:rPr lang="en-US" sz="1200" dirty="0" err="1">
                <a:solidFill>
                  <a:prstClr val="black"/>
                </a:solidFill>
              </a:rPr>
              <a:t>queue.addQueue</a:t>
            </a:r>
            <a:r>
              <a:rPr lang="en-US" sz="1200" dirty="0">
                <a:solidFill>
                  <a:prstClr val="black"/>
                </a:solidFill>
              </a:rPr>
              <a:t>(index);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visited[index] = </a:t>
            </a:r>
            <a:r>
              <a:rPr lang="en-US" sz="1200" dirty="0">
                <a:solidFill>
                  <a:srgbClr val="0000FF"/>
                </a:solidFill>
              </a:rPr>
              <a:t>true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</a:t>
            </a:r>
            <a:r>
              <a:rPr lang="en-US" sz="1200" dirty="0" err="1">
                <a:solidFill>
                  <a:prstClr val="black"/>
                </a:solidFill>
              </a:rPr>
              <a:t>cout</a:t>
            </a:r>
            <a:r>
              <a:rPr lang="en-US" sz="1200" dirty="0">
                <a:solidFill>
                  <a:prstClr val="black"/>
                </a:solidFill>
              </a:rPr>
              <a:t> &lt;&lt; </a:t>
            </a:r>
            <a:r>
              <a:rPr lang="en-US" sz="1200" dirty="0">
                <a:solidFill>
                  <a:srgbClr val="A31515"/>
                </a:solidFill>
              </a:rPr>
              <a:t>" "</a:t>
            </a:r>
            <a:r>
              <a:rPr lang="en-US" sz="1200" dirty="0">
                <a:solidFill>
                  <a:prstClr val="black"/>
                </a:solidFill>
              </a:rPr>
              <a:t> &lt;&lt; index &lt;&lt; </a:t>
            </a:r>
            <a:r>
              <a:rPr lang="en-US" sz="1200" dirty="0">
                <a:solidFill>
                  <a:srgbClr val="A31515"/>
                </a:solidFill>
              </a:rPr>
              <a:t>" </a:t>
            </a:r>
            <a:r>
              <a:rPr lang="en-US" sz="1200" dirty="0" smtClean="0">
                <a:solidFill>
                  <a:srgbClr val="A31515"/>
                </a:solidFill>
              </a:rPr>
              <a:t>"</a:t>
            </a:r>
            <a:r>
              <a:rPr lang="en-US" sz="1200" dirty="0" smtClean="0">
                <a:solidFill>
                  <a:prstClr val="black"/>
                </a:solidFill>
              </a:rPr>
              <a:t>;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5000" y="2819400"/>
            <a:ext cx="3276600" cy="36009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FF"/>
                </a:solidFill>
              </a:rPr>
              <a:t>         while</a:t>
            </a:r>
            <a:r>
              <a:rPr lang="en-US" sz="1200" dirty="0" smtClean="0">
                <a:solidFill>
                  <a:prstClr val="black"/>
                </a:solidFill>
              </a:rPr>
              <a:t> </a:t>
            </a:r>
            <a:r>
              <a:rPr lang="en-US" sz="1200" dirty="0">
                <a:solidFill>
                  <a:prstClr val="black"/>
                </a:solidFill>
              </a:rPr>
              <a:t>(!</a:t>
            </a:r>
            <a:r>
              <a:rPr lang="en-US" sz="1200" dirty="0" err="1">
                <a:solidFill>
                  <a:prstClr val="black"/>
                </a:solidFill>
              </a:rPr>
              <a:t>queue.isEmptyQueue</a:t>
            </a:r>
            <a:r>
              <a:rPr lang="en-US" sz="1200" dirty="0">
                <a:solidFill>
                  <a:prstClr val="black"/>
                </a:solidFill>
              </a:rPr>
              <a:t>())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u = </a:t>
            </a:r>
            <a:r>
              <a:rPr lang="en-US" sz="1200" dirty="0" err="1">
                <a:solidFill>
                  <a:prstClr val="black"/>
                </a:solidFill>
              </a:rPr>
              <a:t>queue.front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</a:t>
            </a:r>
            <a:r>
              <a:rPr lang="en-US" sz="1200" dirty="0" err="1">
                <a:solidFill>
                  <a:prstClr val="black"/>
                </a:solidFill>
              </a:rPr>
              <a:t>queue.deleteQueue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</a:t>
            </a:r>
            <a:r>
              <a:rPr lang="en-US" sz="1200" dirty="0">
                <a:solidFill>
                  <a:srgbClr val="0000FF"/>
                </a:solidFill>
              </a:rPr>
              <a:t>for</a:t>
            </a:r>
            <a:r>
              <a:rPr lang="en-US" sz="1200" dirty="0">
                <a:solidFill>
                  <a:prstClr val="black"/>
                </a:solidFill>
              </a:rPr>
              <a:t> (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 = graph[u].begin();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</a:t>
            </a:r>
            <a:r>
              <a:rPr lang="en-US" sz="1200" dirty="0" smtClean="0">
                <a:solidFill>
                  <a:prstClr val="black"/>
                </a:solidFill>
              </a:rPr>
              <a:t>    </a:t>
            </a:r>
            <a:r>
              <a:rPr lang="en-US" sz="1200" dirty="0" err="1" smtClean="0">
                <a:solidFill>
                  <a:prstClr val="black"/>
                </a:solidFill>
              </a:rPr>
              <a:t>graphIt</a:t>
            </a:r>
            <a:r>
              <a:rPr lang="en-US" sz="1200" dirty="0" smtClean="0">
                <a:solidFill>
                  <a:prstClr val="black"/>
                </a:solidFill>
              </a:rPr>
              <a:t> </a:t>
            </a:r>
            <a:r>
              <a:rPr lang="en-US" sz="1200" dirty="0">
                <a:solidFill>
                  <a:prstClr val="black"/>
                </a:solidFill>
              </a:rPr>
              <a:t>!= graph[u].end(); ++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w = *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</a:t>
            </a:r>
            <a:r>
              <a:rPr lang="en-US" sz="1200" dirty="0">
                <a:solidFill>
                  <a:srgbClr val="0000FF"/>
                </a:solidFill>
              </a:rPr>
              <a:t>if</a:t>
            </a:r>
            <a:r>
              <a:rPr lang="en-US" sz="1200" dirty="0">
                <a:solidFill>
                  <a:prstClr val="black"/>
                </a:solidFill>
              </a:rPr>
              <a:t> (!visited[w])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   </a:t>
            </a:r>
            <a:r>
              <a:rPr lang="en-US" sz="1200" dirty="0" err="1">
                <a:solidFill>
                  <a:prstClr val="black"/>
                </a:solidFill>
              </a:rPr>
              <a:t>queue.addQueue</a:t>
            </a:r>
            <a:r>
              <a:rPr lang="en-US" sz="1200" dirty="0">
                <a:solidFill>
                  <a:prstClr val="black"/>
                </a:solidFill>
              </a:rPr>
              <a:t>(w);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   visited[w] = </a:t>
            </a:r>
            <a:r>
              <a:rPr lang="en-US" sz="1200" dirty="0">
                <a:solidFill>
                  <a:srgbClr val="0000FF"/>
                </a:solidFill>
              </a:rPr>
              <a:t>true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   </a:t>
            </a:r>
            <a:r>
              <a:rPr lang="en-US" sz="1200" dirty="0" err="1">
                <a:solidFill>
                  <a:prstClr val="black"/>
                </a:solidFill>
              </a:rPr>
              <a:t>cout</a:t>
            </a:r>
            <a:r>
              <a:rPr lang="en-US" sz="1200" dirty="0">
                <a:solidFill>
                  <a:prstClr val="black"/>
                </a:solidFill>
              </a:rPr>
              <a:t> &lt;&lt; </a:t>
            </a:r>
            <a:r>
              <a:rPr lang="en-US" sz="1200" dirty="0">
                <a:solidFill>
                  <a:srgbClr val="A31515"/>
                </a:solidFill>
              </a:rPr>
              <a:t>" "</a:t>
            </a:r>
            <a:r>
              <a:rPr lang="en-US" sz="1200" dirty="0">
                <a:solidFill>
                  <a:prstClr val="black"/>
                </a:solidFill>
              </a:rPr>
              <a:t> &lt;&lt; w &lt;&lt; </a:t>
            </a:r>
            <a:r>
              <a:rPr lang="en-US" sz="1200" dirty="0">
                <a:solidFill>
                  <a:srgbClr val="A31515"/>
                </a:solidFill>
              </a:rPr>
              <a:t>" "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}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}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} </a:t>
            </a:r>
            <a:r>
              <a:rPr lang="en-US" sz="1200" dirty="0">
                <a:solidFill>
                  <a:srgbClr val="008000"/>
                </a:solidFill>
              </a:rPr>
              <a:t>//end while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}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00FF"/>
                </a:solidFill>
              </a:rPr>
              <a:t>delete</a:t>
            </a:r>
            <a:r>
              <a:rPr lang="en-US" sz="1200" dirty="0">
                <a:solidFill>
                  <a:prstClr val="black"/>
                </a:solidFill>
              </a:rPr>
              <a:t> [] visited;</a:t>
            </a:r>
          </a:p>
          <a:p>
            <a:r>
              <a:rPr lang="en-US" sz="1200" dirty="0">
                <a:solidFill>
                  <a:prstClr val="black"/>
                </a:solidFill>
              </a:rPr>
              <a:t>} </a:t>
            </a:r>
            <a:r>
              <a:rPr lang="en-US" sz="1200" dirty="0">
                <a:solidFill>
                  <a:srgbClr val="008000"/>
                </a:solidFill>
              </a:rPr>
              <a:t>//end </a:t>
            </a:r>
            <a:r>
              <a:rPr lang="en-US" sz="1200" dirty="0" err="1">
                <a:solidFill>
                  <a:srgbClr val="008000"/>
                </a:solidFill>
              </a:rPr>
              <a:t>breadthFirstTraversal</a:t>
            </a:r>
            <a:endParaRPr lang="en-US" sz="1200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057400" y="1524000"/>
            <a:ext cx="12192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381000" y="1045779"/>
            <a:ext cx="1676400" cy="706821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9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C++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3619500" cy="4953000"/>
          </a:xfrm>
        </p:spPr>
        <p:txBody>
          <a:bodyPr>
            <a:no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adjacent 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24200" y="838200"/>
            <a:ext cx="3352800" cy="28623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graphType</a:t>
            </a:r>
            <a:r>
              <a:rPr lang="en-US" sz="1200" dirty="0">
                <a:solidFill>
                  <a:prstClr val="black"/>
                </a:solidFill>
              </a:rPr>
              <a:t>::</a:t>
            </a:r>
            <a:r>
              <a:rPr lang="en-US" sz="1200" dirty="0" err="1">
                <a:solidFill>
                  <a:prstClr val="black"/>
                </a:solidFill>
              </a:rPr>
              <a:t>breadthFirstTraversal</a:t>
            </a:r>
            <a:r>
              <a:rPr lang="en-US" sz="1200" dirty="0">
                <a:solidFill>
                  <a:prstClr val="black"/>
                </a:solidFill>
              </a:rPr>
              <a:t>()</a:t>
            </a:r>
          </a:p>
          <a:p>
            <a:r>
              <a:rPr lang="en-US" sz="1200" dirty="0">
                <a:solidFill>
                  <a:prstClr val="black"/>
                </a:solidFill>
              </a:rPr>
              <a:t>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prstClr val="black"/>
                </a:solidFill>
              </a:rPr>
              <a:t>linkedQueueType</a:t>
            </a:r>
            <a:r>
              <a:rPr lang="en-US" sz="1200" dirty="0">
                <a:solidFill>
                  <a:prstClr val="black"/>
                </a:solidFill>
              </a:rPr>
              <a:t>&lt;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&gt; queue;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 *visited;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visited = </a:t>
            </a:r>
            <a:r>
              <a:rPr lang="en-US" sz="1200" dirty="0">
                <a:solidFill>
                  <a:srgbClr val="0000FF"/>
                </a:solidFill>
              </a:rPr>
              <a:t>new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[</a:t>
            </a:r>
            <a:r>
              <a:rPr lang="en-US" sz="1200" dirty="0" err="1">
                <a:solidFill>
                  <a:prstClr val="black"/>
                </a:solidFill>
              </a:rPr>
              <a:t>gSize</a:t>
            </a:r>
            <a:r>
              <a:rPr lang="en-US" sz="1200" dirty="0">
                <a:solidFill>
                  <a:prstClr val="black"/>
                </a:solidFill>
              </a:rPr>
              <a:t>];</a:t>
            </a:r>
          </a:p>
          <a:p>
            <a:r>
              <a:rPr lang="da-DK" sz="1200" dirty="0">
                <a:solidFill>
                  <a:prstClr val="black"/>
                </a:solidFill>
              </a:rPr>
              <a:t>   </a:t>
            </a:r>
            <a:r>
              <a:rPr lang="da-DK" sz="1200" dirty="0">
                <a:solidFill>
                  <a:srgbClr val="0000FF"/>
                </a:solidFill>
              </a:rPr>
              <a:t>for</a:t>
            </a:r>
            <a:r>
              <a:rPr lang="da-DK" sz="1200" dirty="0">
                <a:solidFill>
                  <a:prstClr val="black"/>
                </a:solidFill>
              </a:rPr>
              <a:t> (</a:t>
            </a:r>
            <a:r>
              <a:rPr lang="da-DK" sz="1200" dirty="0">
                <a:solidFill>
                  <a:srgbClr val="0000FF"/>
                </a:solidFill>
              </a:rPr>
              <a:t>int</a:t>
            </a:r>
            <a:r>
              <a:rPr lang="da-DK" sz="1200" dirty="0">
                <a:solidFill>
                  <a:prstClr val="black"/>
                </a:solidFill>
              </a:rPr>
              <a:t> ind = 0; ind &lt; gSize; ind++)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visited[</a:t>
            </a:r>
            <a:r>
              <a:rPr lang="en-US" sz="1200" dirty="0" err="1">
                <a:solidFill>
                  <a:prstClr val="black"/>
                </a:solidFill>
              </a:rPr>
              <a:t>ind</a:t>
            </a:r>
            <a:r>
              <a:rPr lang="en-US" sz="1200" dirty="0">
                <a:solidFill>
                  <a:prstClr val="black"/>
                </a:solidFill>
              </a:rPr>
              <a:t>] = </a:t>
            </a:r>
            <a:r>
              <a:rPr lang="en-US" sz="1200" dirty="0">
                <a:solidFill>
                  <a:srgbClr val="0000FF"/>
                </a:solidFill>
              </a:rPr>
              <a:t>false</a:t>
            </a:r>
            <a:r>
              <a:rPr lang="en-US" sz="1200" dirty="0">
                <a:solidFill>
                  <a:prstClr val="black"/>
                </a:solidFill>
              </a:rPr>
              <a:t>; </a:t>
            </a:r>
            <a:r>
              <a:rPr lang="en-US" sz="1200" dirty="0">
                <a:solidFill>
                  <a:srgbClr val="008000"/>
                </a:solidFill>
              </a:rPr>
              <a:t>//initialize the array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8000"/>
                </a:solidFill>
              </a:rPr>
              <a:t>//visited to false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prstClr val="black"/>
                </a:solidFill>
              </a:rPr>
              <a:t>linkedListIterator</a:t>
            </a:r>
            <a:r>
              <a:rPr lang="en-US" sz="1200" dirty="0">
                <a:solidFill>
                  <a:prstClr val="black"/>
                </a:solidFill>
              </a:rPr>
              <a:t>&lt;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&gt; 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for</a:t>
            </a:r>
            <a:r>
              <a:rPr lang="en-US" sz="1200" dirty="0">
                <a:solidFill>
                  <a:prstClr val="black"/>
                </a:solidFill>
              </a:rPr>
              <a:t> (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index = 0; index &lt; </a:t>
            </a:r>
            <a:r>
              <a:rPr lang="en-US" sz="1200" dirty="0" err="1">
                <a:solidFill>
                  <a:prstClr val="black"/>
                </a:solidFill>
              </a:rPr>
              <a:t>gSize</a:t>
            </a:r>
            <a:r>
              <a:rPr lang="en-US" sz="1200" dirty="0">
                <a:solidFill>
                  <a:prstClr val="black"/>
                </a:solidFill>
              </a:rPr>
              <a:t>; index++)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00FF"/>
                </a:solidFill>
              </a:rPr>
              <a:t>if</a:t>
            </a:r>
            <a:r>
              <a:rPr lang="en-US" sz="1200" dirty="0">
                <a:solidFill>
                  <a:prstClr val="black"/>
                </a:solidFill>
              </a:rPr>
              <a:t> (!visited[index])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</a:t>
            </a:r>
            <a:r>
              <a:rPr lang="en-US" sz="1200" dirty="0" err="1">
                <a:solidFill>
                  <a:prstClr val="black"/>
                </a:solidFill>
              </a:rPr>
              <a:t>queue.addQueue</a:t>
            </a:r>
            <a:r>
              <a:rPr lang="en-US" sz="1200" dirty="0">
                <a:solidFill>
                  <a:prstClr val="black"/>
                </a:solidFill>
              </a:rPr>
              <a:t>(index);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visited[index] = </a:t>
            </a:r>
            <a:r>
              <a:rPr lang="en-US" sz="1200" dirty="0">
                <a:solidFill>
                  <a:srgbClr val="0000FF"/>
                </a:solidFill>
              </a:rPr>
              <a:t>true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</a:t>
            </a:r>
            <a:r>
              <a:rPr lang="en-US" sz="1200" dirty="0" err="1">
                <a:solidFill>
                  <a:prstClr val="black"/>
                </a:solidFill>
              </a:rPr>
              <a:t>cout</a:t>
            </a:r>
            <a:r>
              <a:rPr lang="en-US" sz="1200" dirty="0">
                <a:solidFill>
                  <a:prstClr val="black"/>
                </a:solidFill>
              </a:rPr>
              <a:t> &lt;&lt; </a:t>
            </a:r>
            <a:r>
              <a:rPr lang="en-US" sz="1200" dirty="0">
                <a:solidFill>
                  <a:srgbClr val="A31515"/>
                </a:solidFill>
              </a:rPr>
              <a:t>" "</a:t>
            </a:r>
            <a:r>
              <a:rPr lang="en-US" sz="1200" dirty="0">
                <a:solidFill>
                  <a:prstClr val="black"/>
                </a:solidFill>
              </a:rPr>
              <a:t> &lt;&lt; index &lt;&lt; </a:t>
            </a:r>
            <a:r>
              <a:rPr lang="en-US" sz="1200" dirty="0">
                <a:solidFill>
                  <a:srgbClr val="A31515"/>
                </a:solidFill>
              </a:rPr>
              <a:t>" </a:t>
            </a:r>
            <a:r>
              <a:rPr lang="en-US" sz="1200" dirty="0" smtClean="0">
                <a:solidFill>
                  <a:srgbClr val="A31515"/>
                </a:solidFill>
              </a:rPr>
              <a:t>"</a:t>
            </a:r>
            <a:r>
              <a:rPr lang="en-US" sz="1200" dirty="0" smtClean="0">
                <a:solidFill>
                  <a:prstClr val="black"/>
                </a:solidFill>
              </a:rPr>
              <a:t>;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5000" y="2819400"/>
            <a:ext cx="3276600" cy="36009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FF"/>
                </a:solidFill>
              </a:rPr>
              <a:t>         while</a:t>
            </a:r>
            <a:r>
              <a:rPr lang="en-US" sz="1200" dirty="0" smtClean="0">
                <a:solidFill>
                  <a:prstClr val="black"/>
                </a:solidFill>
              </a:rPr>
              <a:t> </a:t>
            </a:r>
            <a:r>
              <a:rPr lang="en-US" sz="1200" dirty="0">
                <a:solidFill>
                  <a:prstClr val="black"/>
                </a:solidFill>
              </a:rPr>
              <a:t>(!</a:t>
            </a:r>
            <a:r>
              <a:rPr lang="en-US" sz="1200" dirty="0" err="1">
                <a:solidFill>
                  <a:prstClr val="black"/>
                </a:solidFill>
              </a:rPr>
              <a:t>queue.isEmptyQueue</a:t>
            </a:r>
            <a:r>
              <a:rPr lang="en-US" sz="1200" dirty="0">
                <a:solidFill>
                  <a:prstClr val="black"/>
                </a:solidFill>
              </a:rPr>
              <a:t>())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u = </a:t>
            </a:r>
            <a:r>
              <a:rPr lang="en-US" sz="1200" dirty="0" err="1">
                <a:solidFill>
                  <a:prstClr val="black"/>
                </a:solidFill>
              </a:rPr>
              <a:t>queue.front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</a:t>
            </a:r>
            <a:r>
              <a:rPr lang="en-US" sz="1200" dirty="0" err="1">
                <a:solidFill>
                  <a:prstClr val="black"/>
                </a:solidFill>
              </a:rPr>
              <a:t>queue.deleteQueue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</a:t>
            </a:r>
            <a:r>
              <a:rPr lang="en-US" sz="1200" dirty="0">
                <a:solidFill>
                  <a:srgbClr val="0000FF"/>
                </a:solidFill>
              </a:rPr>
              <a:t>for</a:t>
            </a:r>
            <a:r>
              <a:rPr lang="en-US" sz="1200" dirty="0">
                <a:solidFill>
                  <a:prstClr val="black"/>
                </a:solidFill>
              </a:rPr>
              <a:t> (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 = graph[u].begin();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</a:t>
            </a:r>
            <a:r>
              <a:rPr lang="en-US" sz="1200" dirty="0" smtClean="0">
                <a:solidFill>
                  <a:prstClr val="black"/>
                </a:solidFill>
              </a:rPr>
              <a:t>    </a:t>
            </a:r>
            <a:r>
              <a:rPr lang="en-US" sz="1200" dirty="0" err="1" smtClean="0">
                <a:solidFill>
                  <a:prstClr val="black"/>
                </a:solidFill>
              </a:rPr>
              <a:t>graphIt</a:t>
            </a:r>
            <a:r>
              <a:rPr lang="en-US" sz="1200" dirty="0" smtClean="0">
                <a:solidFill>
                  <a:prstClr val="black"/>
                </a:solidFill>
              </a:rPr>
              <a:t> </a:t>
            </a:r>
            <a:r>
              <a:rPr lang="en-US" sz="1200" dirty="0">
                <a:solidFill>
                  <a:prstClr val="black"/>
                </a:solidFill>
              </a:rPr>
              <a:t>!= graph[u].end(); ++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w = *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</a:t>
            </a:r>
            <a:r>
              <a:rPr lang="en-US" sz="1200" dirty="0">
                <a:solidFill>
                  <a:srgbClr val="0000FF"/>
                </a:solidFill>
              </a:rPr>
              <a:t>if</a:t>
            </a:r>
            <a:r>
              <a:rPr lang="en-US" sz="1200" dirty="0">
                <a:solidFill>
                  <a:prstClr val="black"/>
                </a:solidFill>
              </a:rPr>
              <a:t> (!visited[w])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   </a:t>
            </a:r>
            <a:r>
              <a:rPr lang="en-US" sz="1200" dirty="0" err="1">
                <a:solidFill>
                  <a:prstClr val="black"/>
                </a:solidFill>
              </a:rPr>
              <a:t>queue.addQueue</a:t>
            </a:r>
            <a:r>
              <a:rPr lang="en-US" sz="1200" dirty="0">
                <a:solidFill>
                  <a:prstClr val="black"/>
                </a:solidFill>
              </a:rPr>
              <a:t>(w);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   visited[w] = </a:t>
            </a:r>
            <a:r>
              <a:rPr lang="en-US" sz="1200" dirty="0">
                <a:solidFill>
                  <a:srgbClr val="0000FF"/>
                </a:solidFill>
              </a:rPr>
              <a:t>true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   </a:t>
            </a:r>
            <a:r>
              <a:rPr lang="en-US" sz="1200" dirty="0" err="1">
                <a:solidFill>
                  <a:prstClr val="black"/>
                </a:solidFill>
              </a:rPr>
              <a:t>cout</a:t>
            </a:r>
            <a:r>
              <a:rPr lang="en-US" sz="1200" dirty="0">
                <a:solidFill>
                  <a:prstClr val="black"/>
                </a:solidFill>
              </a:rPr>
              <a:t> &lt;&lt; </a:t>
            </a:r>
            <a:r>
              <a:rPr lang="en-US" sz="1200" dirty="0">
                <a:solidFill>
                  <a:srgbClr val="A31515"/>
                </a:solidFill>
              </a:rPr>
              <a:t>" "</a:t>
            </a:r>
            <a:r>
              <a:rPr lang="en-US" sz="1200" dirty="0">
                <a:solidFill>
                  <a:prstClr val="black"/>
                </a:solidFill>
              </a:rPr>
              <a:t> &lt;&lt; w &lt;&lt; </a:t>
            </a:r>
            <a:r>
              <a:rPr lang="en-US" sz="1200" dirty="0">
                <a:solidFill>
                  <a:srgbClr val="A31515"/>
                </a:solidFill>
              </a:rPr>
              <a:t>" "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}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}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} </a:t>
            </a:r>
            <a:r>
              <a:rPr lang="en-US" sz="1200" dirty="0">
                <a:solidFill>
                  <a:srgbClr val="008000"/>
                </a:solidFill>
              </a:rPr>
              <a:t>//end while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}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00FF"/>
                </a:solidFill>
              </a:rPr>
              <a:t>delete</a:t>
            </a:r>
            <a:r>
              <a:rPr lang="en-US" sz="1200" dirty="0">
                <a:solidFill>
                  <a:prstClr val="black"/>
                </a:solidFill>
              </a:rPr>
              <a:t> [] visited;</a:t>
            </a:r>
          </a:p>
          <a:p>
            <a:r>
              <a:rPr lang="en-US" sz="1200" dirty="0">
                <a:solidFill>
                  <a:prstClr val="black"/>
                </a:solidFill>
              </a:rPr>
              <a:t>} </a:t>
            </a:r>
            <a:r>
              <a:rPr lang="en-US" sz="1200" dirty="0">
                <a:solidFill>
                  <a:srgbClr val="008000"/>
                </a:solidFill>
              </a:rPr>
              <a:t>//end </a:t>
            </a:r>
            <a:r>
              <a:rPr lang="en-US" sz="1200" dirty="0" err="1">
                <a:solidFill>
                  <a:srgbClr val="008000"/>
                </a:solidFill>
              </a:rPr>
              <a:t>breadthFirstTraversal</a:t>
            </a:r>
            <a:endParaRPr lang="en-US" sz="1200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438400" y="2057400"/>
            <a:ext cx="9906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381000" y="1752600"/>
            <a:ext cx="2286000" cy="3048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1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C++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3619500" cy="4953000"/>
          </a:xfrm>
        </p:spPr>
        <p:txBody>
          <a:bodyPr>
            <a:no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adjacent 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24200" y="838200"/>
            <a:ext cx="3352800" cy="28623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graphType</a:t>
            </a:r>
            <a:r>
              <a:rPr lang="en-US" sz="1200" dirty="0">
                <a:solidFill>
                  <a:prstClr val="black"/>
                </a:solidFill>
              </a:rPr>
              <a:t>::</a:t>
            </a:r>
            <a:r>
              <a:rPr lang="en-US" sz="1200" dirty="0" err="1">
                <a:solidFill>
                  <a:prstClr val="black"/>
                </a:solidFill>
              </a:rPr>
              <a:t>breadthFirstTraversal</a:t>
            </a:r>
            <a:r>
              <a:rPr lang="en-US" sz="1200" dirty="0">
                <a:solidFill>
                  <a:prstClr val="black"/>
                </a:solidFill>
              </a:rPr>
              <a:t>()</a:t>
            </a:r>
          </a:p>
          <a:p>
            <a:r>
              <a:rPr lang="en-US" sz="1200" dirty="0">
                <a:solidFill>
                  <a:prstClr val="black"/>
                </a:solidFill>
              </a:rPr>
              <a:t>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prstClr val="black"/>
                </a:solidFill>
              </a:rPr>
              <a:t>linkedQueueType</a:t>
            </a:r>
            <a:r>
              <a:rPr lang="en-US" sz="1200" dirty="0">
                <a:solidFill>
                  <a:prstClr val="black"/>
                </a:solidFill>
              </a:rPr>
              <a:t>&lt;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&gt; queue;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 *visited;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visited = </a:t>
            </a:r>
            <a:r>
              <a:rPr lang="en-US" sz="1200" dirty="0">
                <a:solidFill>
                  <a:srgbClr val="0000FF"/>
                </a:solidFill>
              </a:rPr>
              <a:t>new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[</a:t>
            </a:r>
            <a:r>
              <a:rPr lang="en-US" sz="1200" dirty="0" err="1">
                <a:solidFill>
                  <a:prstClr val="black"/>
                </a:solidFill>
              </a:rPr>
              <a:t>gSize</a:t>
            </a:r>
            <a:r>
              <a:rPr lang="en-US" sz="1200" dirty="0">
                <a:solidFill>
                  <a:prstClr val="black"/>
                </a:solidFill>
              </a:rPr>
              <a:t>];</a:t>
            </a:r>
          </a:p>
          <a:p>
            <a:r>
              <a:rPr lang="da-DK" sz="1200" dirty="0">
                <a:solidFill>
                  <a:prstClr val="black"/>
                </a:solidFill>
              </a:rPr>
              <a:t>   </a:t>
            </a:r>
            <a:r>
              <a:rPr lang="da-DK" sz="1200" dirty="0">
                <a:solidFill>
                  <a:srgbClr val="0000FF"/>
                </a:solidFill>
              </a:rPr>
              <a:t>for</a:t>
            </a:r>
            <a:r>
              <a:rPr lang="da-DK" sz="1200" dirty="0">
                <a:solidFill>
                  <a:prstClr val="black"/>
                </a:solidFill>
              </a:rPr>
              <a:t> (</a:t>
            </a:r>
            <a:r>
              <a:rPr lang="da-DK" sz="1200" dirty="0">
                <a:solidFill>
                  <a:srgbClr val="0000FF"/>
                </a:solidFill>
              </a:rPr>
              <a:t>int</a:t>
            </a:r>
            <a:r>
              <a:rPr lang="da-DK" sz="1200" dirty="0">
                <a:solidFill>
                  <a:prstClr val="black"/>
                </a:solidFill>
              </a:rPr>
              <a:t> ind = 0; ind &lt; gSize; ind++)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visited[</a:t>
            </a:r>
            <a:r>
              <a:rPr lang="en-US" sz="1200" dirty="0" err="1">
                <a:solidFill>
                  <a:prstClr val="black"/>
                </a:solidFill>
              </a:rPr>
              <a:t>ind</a:t>
            </a:r>
            <a:r>
              <a:rPr lang="en-US" sz="1200" dirty="0">
                <a:solidFill>
                  <a:prstClr val="black"/>
                </a:solidFill>
              </a:rPr>
              <a:t>] = </a:t>
            </a:r>
            <a:r>
              <a:rPr lang="en-US" sz="1200" dirty="0">
                <a:solidFill>
                  <a:srgbClr val="0000FF"/>
                </a:solidFill>
              </a:rPr>
              <a:t>false</a:t>
            </a:r>
            <a:r>
              <a:rPr lang="en-US" sz="1200" dirty="0">
                <a:solidFill>
                  <a:prstClr val="black"/>
                </a:solidFill>
              </a:rPr>
              <a:t>; </a:t>
            </a:r>
            <a:r>
              <a:rPr lang="en-US" sz="1200" dirty="0">
                <a:solidFill>
                  <a:srgbClr val="008000"/>
                </a:solidFill>
              </a:rPr>
              <a:t>//initialize the array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8000"/>
                </a:solidFill>
              </a:rPr>
              <a:t>//visited to false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prstClr val="black"/>
                </a:solidFill>
              </a:rPr>
              <a:t>linkedListIterator</a:t>
            </a:r>
            <a:r>
              <a:rPr lang="en-US" sz="1200" dirty="0">
                <a:solidFill>
                  <a:prstClr val="black"/>
                </a:solidFill>
              </a:rPr>
              <a:t>&lt;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&gt; 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for</a:t>
            </a:r>
            <a:r>
              <a:rPr lang="en-US" sz="1200" dirty="0">
                <a:solidFill>
                  <a:prstClr val="black"/>
                </a:solidFill>
              </a:rPr>
              <a:t> (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index = 0; index &lt; </a:t>
            </a:r>
            <a:r>
              <a:rPr lang="en-US" sz="1200" dirty="0" err="1">
                <a:solidFill>
                  <a:prstClr val="black"/>
                </a:solidFill>
              </a:rPr>
              <a:t>gSize</a:t>
            </a:r>
            <a:r>
              <a:rPr lang="en-US" sz="1200" dirty="0">
                <a:solidFill>
                  <a:prstClr val="black"/>
                </a:solidFill>
              </a:rPr>
              <a:t>; index++)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00FF"/>
                </a:solidFill>
              </a:rPr>
              <a:t>if</a:t>
            </a:r>
            <a:r>
              <a:rPr lang="en-US" sz="1200" dirty="0">
                <a:solidFill>
                  <a:prstClr val="black"/>
                </a:solidFill>
              </a:rPr>
              <a:t> (!visited[index])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</a:t>
            </a:r>
            <a:r>
              <a:rPr lang="en-US" sz="1200" dirty="0" err="1">
                <a:solidFill>
                  <a:prstClr val="black"/>
                </a:solidFill>
              </a:rPr>
              <a:t>queue.addQueue</a:t>
            </a:r>
            <a:r>
              <a:rPr lang="en-US" sz="1200" dirty="0">
                <a:solidFill>
                  <a:prstClr val="black"/>
                </a:solidFill>
              </a:rPr>
              <a:t>(index);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visited[index] = </a:t>
            </a:r>
            <a:r>
              <a:rPr lang="en-US" sz="1200" dirty="0">
                <a:solidFill>
                  <a:srgbClr val="0000FF"/>
                </a:solidFill>
              </a:rPr>
              <a:t>true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</a:t>
            </a:r>
            <a:r>
              <a:rPr lang="en-US" sz="1200" dirty="0" err="1">
                <a:solidFill>
                  <a:prstClr val="black"/>
                </a:solidFill>
              </a:rPr>
              <a:t>cout</a:t>
            </a:r>
            <a:r>
              <a:rPr lang="en-US" sz="1200" dirty="0">
                <a:solidFill>
                  <a:prstClr val="black"/>
                </a:solidFill>
              </a:rPr>
              <a:t> &lt;&lt; </a:t>
            </a:r>
            <a:r>
              <a:rPr lang="en-US" sz="1200" dirty="0">
                <a:solidFill>
                  <a:srgbClr val="A31515"/>
                </a:solidFill>
              </a:rPr>
              <a:t>" "</a:t>
            </a:r>
            <a:r>
              <a:rPr lang="en-US" sz="1200" dirty="0">
                <a:solidFill>
                  <a:prstClr val="black"/>
                </a:solidFill>
              </a:rPr>
              <a:t> &lt;&lt; index &lt;&lt; </a:t>
            </a:r>
            <a:r>
              <a:rPr lang="en-US" sz="1200" dirty="0">
                <a:solidFill>
                  <a:srgbClr val="A31515"/>
                </a:solidFill>
              </a:rPr>
              <a:t>" </a:t>
            </a:r>
            <a:r>
              <a:rPr lang="en-US" sz="1200" dirty="0" smtClean="0">
                <a:solidFill>
                  <a:srgbClr val="A31515"/>
                </a:solidFill>
              </a:rPr>
              <a:t>"</a:t>
            </a:r>
            <a:r>
              <a:rPr lang="en-US" sz="1200" dirty="0" smtClean="0">
                <a:solidFill>
                  <a:prstClr val="black"/>
                </a:solidFill>
              </a:rPr>
              <a:t>;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5000" y="2819400"/>
            <a:ext cx="3276600" cy="36009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FF"/>
                </a:solidFill>
              </a:rPr>
              <a:t>         while</a:t>
            </a:r>
            <a:r>
              <a:rPr lang="en-US" sz="1200" dirty="0" smtClean="0">
                <a:solidFill>
                  <a:prstClr val="black"/>
                </a:solidFill>
              </a:rPr>
              <a:t> (!</a:t>
            </a:r>
            <a:r>
              <a:rPr lang="en-US" sz="1200" dirty="0" err="1" smtClean="0">
                <a:solidFill>
                  <a:prstClr val="black"/>
                </a:solidFill>
              </a:rPr>
              <a:t>queue.isEmptyQueue</a:t>
            </a:r>
            <a:r>
              <a:rPr lang="en-US" sz="1200" dirty="0" smtClean="0">
                <a:solidFill>
                  <a:prstClr val="black"/>
                </a:solidFill>
              </a:rPr>
              <a:t>())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{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</a:t>
            </a:r>
            <a:r>
              <a:rPr lang="en-US" sz="1200" dirty="0" err="1" smtClean="0">
                <a:solidFill>
                  <a:srgbClr val="0000FF"/>
                </a:solidFill>
              </a:rPr>
              <a:t>int</a:t>
            </a:r>
            <a:r>
              <a:rPr lang="en-US" sz="1200" dirty="0" smtClean="0">
                <a:solidFill>
                  <a:prstClr val="black"/>
                </a:solidFill>
              </a:rPr>
              <a:t> u = </a:t>
            </a:r>
            <a:r>
              <a:rPr lang="en-US" sz="1200" dirty="0" err="1" smtClean="0">
                <a:solidFill>
                  <a:prstClr val="black"/>
                </a:solidFill>
              </a:rPr>
              <a:t>queue.front</a:t>
            </a:r>
            <a:r>
              <a:rPr lang="en-US" sz="1200" dirty="0" smtClean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</a:t>
            </a:r>
            <a:r>
              <a:rPr lang="en-US" sz="1200" dirty="0" err="1" smtClean="0">
                <a:solidFill>
                  <a:prstClr val="black"/>
                </a:solidFill>
              </a:rPr>
              <a:t>queue.deleteQueue</a:t>
            </a:r>
            <a:r>
              <a:rPr lang="en-US" sz="1200" dirty="0" smtClean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</a:t>
            </a:r>
            <a:r>
              <a:rPr lang="en-US" sz="1200" dirty="0" smtClean="0">
                <a:solidFill>
                  <a:srgbClr val="0000FF"/>
                </a:solidFill>
              </a:rPr>
              <a:t>for</a:t>
            </a:r>
            <a:r>
              <a:rPr lang="en-US" sz="1200" dirty="0" smtClean="0">
                <a:solidFill>
                  <a:prstClr val="black"/>
                </a:solidFill>
              </a:rPr>
              <a:t> (</a:t>
            </a:r>
            <a:r>
              <a:rPr lang="en-US" sz="1200" dirty="0" err="1" smtClean="0">
                <a:solidFill>
                  <a:prstClr val="black"/>
                </a:solidFill>
              </a:rPr>
              <a:t>graphIt</a:t>
            </a:r>
            <a:r>
              <a:rPr lang="en-US" sz="1200" dirty="0" smtClean="0">
                <a:solidFill>
                  <a:prstClr val="black"/>
                </a:solidFill>
              </a:rPr>
              <a:t> = graph[u].begin();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</a:t>
            </a:r>
            <a:r>
              <a:rPr lang="en-US" sz="1200" dirty="0" err="1" smtClean="0">
                <a:solidFill>
                  <a:prstClr val="black"/>
                </a:solidFill>
              </a:rPr>
              <a:t>graphIt</a:t>
            </a:r>
            <a:r>
              <a:rPr lang="en-US" sz="1200" dirty="0" smtClean="0">
                <a:solidFill>
                  <a:prstClr val="black"/>
                </a:solidFill>
              </a:rPr>
              <a:t> != graph[u].end(); ++</a:t>
            </a:r>
            <a:r>
              <a:rPr lang="en-US" sz="1200" dirty="0" err="1" smtClean="0">
                <a:solidFill>
                  <a:prstClr val="black"/>
                </a:solidFill>
              </a:rPr>
              <a:t>graphIt</a:t>
            </a:r>
            <a:r>
              <a:rPr lang="en-US" sz="1200" dirty="0" smtClean="0">
                <a:solidFill>
                  <a:prstClr val="black"/>
                </a:solidFill>
              </a:rPr>
              <a:t>)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{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</a:t>
            </a:r>
            <a:r>
              <a:rPr lang="en-US" sz="1200" dirty="0" err="1" smtClean="0">
                <a:solidFill>
                  <a:srgbClr val="0000FF"/>
                </a:solidFill>
              </a:rPr>
              <a:t>int</a:t>
            </a:r>
            <a:r>
              <a:rPr lang="en-US" sz="1200" dirty="0" smtClean="0">
                <a:solidFill>
                  <a:prstClr val="black"/>
                </a:solidFill>
              </a:rPr>
              <a:t> w = *</a:t>
            </a:r>
            <a:r>
              <a:rPr lang="en-US" sz="1200" dirty="0" err="1" smtClean="0">
                <a:solidFill>
                  <a:prstClr val="black"/>
                </a:solidFill>
              </a:rPr>
              <a:t>graphIt</a:t>
            </a:r>
            <a:r>
              <a:rPr lang="en-US" sz="1200" dirty="0" smtClean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</a:t>
            </a:r>
            <a:r>
              <a:rPr lang="en-US" sz="1200" dirty="0" smtClean="0">
                <a:solidFill>
                  <a:srgbClr val="0000FF"/>
                </a:solidFill>
              </a:rPr>
              <a:t>if</a:t>
            </a:r>
            <a:r>
              <a:rPr lang="en-US" sz="1200" dirty="0" smtClean="0">
                <a:solidFill>
                  <a:prstClr val="black"/>
                </a:solidFill>
              </a:rPr>
              <a:t> (!visited[w])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{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</a:t>
            </a:r>
            <a:r>
              <a:rPr lang="en-US" sz="1200" dirty="0" err="1" smtClean="0">
                <a:solidFill>
                  <a:prstClr val="black"/>
                </a:solidFill>
              </a:rPr>
              <a:t>queue.addQueue</a:t>
            </a:r>
            <a:r>
              <a:rPr lang="en-US" sz="1200" dirty="0" smtClean="0">
                <a:solidFill>
                  <a:prstClr val="black"/>
                </a:solidFill>
              </a:rPr>
              <a:t>(w);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visited[w] = </a:t>
            </a:r>
            <a:r>
              <a:rPr lang="en-US" sz="1200" dirty="0" smtClean="0">
                <a:solidFill>
                  <a:srgbClr val="0000FF"/>
                </a:solidFill>
              </a:rPr>
              <a:t>true</a:t>
            </a:r>
            <a:r>
              <a:rPr lang="en-US" sz="1200" dirty="0" smtClean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</a:t>
            </a:r>
            <a:r>
              <a:rPr lang="en-US" sz="1200" dirty="0" err="1" smtClean="0">
                <a:solidFill>
                  <a:prstClr val="black"/>
                </a:solidFill>
              </a:rPr>
              <a:t>cout</a:t>
            </a:r>
            <a:r>
              <a:rPr lang="en-US" sz="1200" dirty="0" smtClean="0">
                <a:solidFill>
                  <a:prstClr val="black"/>
                </a:solidFill>
              </a:rPr>
              <a:t> &lt;&lt; </a:t>
            </a:r>
            <a:r>
              <a:rPr lang="en-US" sz="1200" dirty="0" smtClean="0">
                <a:solidFill>
                  <a:srgbClr val="A31515"/>
                </a:solidFill>
              </a:rPr>
              <a:t>" "</a:t>
            </a:r>
            <a:r>
              <a:rPr lang="en-US" sz="1200" dirty="0" smtClean="0">
                <a:solidFill>
                  <a:prstClr val="black"/>
                </a:solidFill>
              </a:rPr>
              <a:t> &lt;&lt; w &lt;&lt; </a:t>
            </a:r>
            <a:r>
              <a:rPr lang="en-US" sz="1200" dirty="0" smtClean="0">
                <a:solidFill>
                  <a:srgbClr val="A31515"/>
                </a:solidFill>
              </a:rPr>
              <a:t>" "</a:t>
            </a:r>
            <a:r>
              <a:rPr lang="en-US" sz="1200" dirty="0" smtClean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}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}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} </a:t>
            </a:r>
            <a:r>
              <a:rPr lang="en-US" sz="1200" dirty="0" smtClean="0">
                <a:solidFill>
                  <a:srgbClr val="008000"/>
                </a:solidFill>
              </a:rPr>
              <a:t>//end while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}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</a:t>
            </a:r>
            <a:r>
              <a:rPr lang="en-US" sz="1200" dirty="0" smtClean="0">
                <a:solidFill>
                  <a:srgbClr val="0000FF"/>
                </a:solidFill>
              </a:rPr>
              <a:t>delete</a:t>
            </a:r>
            <a:r>
              <a:rPr lang="en-US" sz="1200" dirty="0" smtClean="0">
                <a:solidFill>
                  <a:prstClr val="black"/>
                </a:solidFill>
              </a:rPr>
              <a:t> [] visited;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} </a:t>
            </a:r>
            <a:r>
              <a:rPr lang="en-US" sz="1200" dirty="0" smtClean="0">
                <a:solidFill>
                  <a:srgbClr val="008000"/>
                </a:solidFill>
              </a:rPr>
              <a:t>//end </a:t>
            </a:r>
            <a:r>
              <a:rPr lang="en-US" sz="1200" dirty="0" err="1" smtClean="0">
                <a:solidFill>
                  <a:srgbClr val="008000"/>
                </a:solidFill>
              </a:rPr>
              <a:t>breadthFirstTraversal</a:t>
            </a:r>
            <a:endParaRPr lang="en-US" sz="1200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743200" y="2438400"/>
            <a:ext cx="6858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381000" y="2057400"/>
            <a:ext cx="2552700" cy="6096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96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C++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3619500" cy="4953000"/>
          </a:xfrm>
        </p:spPr>
        <p:txBody>
          <a:bodyPr>
            <a:no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adjacent 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24200" y="838200"/>
            <a:ext cx="3352800" cy="28623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graphType</a:t>
            </a:r>
            <a:r>
              <a:rPr lang="en-US" sz="1200" dirty="0">
                <a:solidFill>
                  <a:prstClr val="black"/>
                </a:solidFill>
              </a:rPr>
              <a:t>::</a:t>
            </a:r>
            <a:r>
              <a:rPr lang="en-US" sz="1200" dirty="0" err="1">
                <a:solidFill>
                  <a:prstClr val="black"/>
                </a:solidFill>
              </a:rPr>
              <a:t>breadthFirstTraversal</a:t>
            </a:r>
            <a:r>
              <a:rPr lang="en-US" sz="1200" dirty="0">
                <a:solidFill>
                  <a:prstClr val="black"/>
                </a:solidFill>
              </a:rPr>
              <a:t>()</a:t>
            </a:r>
          </a:p>
          <a:p>
            <a:r>
              <a:rPr lang="en-US" sz="1200" dirty="0">
                <a:solidFill>
                  <a:prstClr val="black"/>
                </a:solidFill>
              </a:rPr>
              <a:t>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prstClr val="black"/>
                </a:solidFill>
              </a:rPr>
              <a:t>linkedQueueType</a:t>
            </a:r>
            <a:r>
              <a:rPr lang="en-US" sz="1200" dirty="0">
                <a:solidFill>
                  <a:prstClr val="black"/>
                </a:solidFill>
              </a:rPr>
              <a:t>&lt;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&gt; queue;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 *visited;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visited = </a:t>
            </a:r>
            <a:r>
              <a:rPr lang="en-US" sz="1200" dirty="0">
                <a:solidFill>
                  <a:srgbClr val="0000FF"/>
                </a:solidFill>
              </a:rPr>
              <a:t>new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[</a:t>
            </a:r>
            <a:r>
              <a:rPr lang="en-US" sz="1200" dirty="0" err="1">
                <a:solidFill>
                  <a:prstClr val="black"/>
                </a:solidFill>
              </a:rPr>
              <a:t>gSize</a:t>
            </a:r>
            <a:r>
              <a:rPr lang="en-US" sz="1200" dirty="0">
                <a:solidFill>
                  <a:prstClr val="black"/>
                </a:solidFill>
              </a:rPr>
              <a:t>];</a:t>
            </a:r>
          </a:p>
          <a:p>
            <a:r>
              <a:rPr lang="da-DK" sz="1200" dirty="0">
                <a:solidFill>
                  <a:prstClr val="black"/>
                </a:solidFill>
              </a:rPr>
              <a:t>   </a:t>
            </a:r>
            <a:r>
              <a:rPr lang="da-DK" sz="1200" dirty="0">
                <a:solidFill>
                  <a:srgbClr val="0000FF"/>
                </a:solidFill>
              </a:rPr>
              <a:t>for</a:t>
            </a:r>
            <a:r>
              <a:rPr lang="da-DK" sz="1200" dirty="0">
                <a:solidFill>
                  <a:prstClr val="black"/>
                </a:solidFill>
              </a:rPr>
              <a:t> (</a:t>
            </a:r>
            <a:r>
              <a:rPr lang="da-DK" sz="1200" dirty="0">
                <a:solidFill>
                  <a:srgbClr val="0000FF"/>
                </a:solidFill>
              </a:rPr>
              <a:t>int</a:t>
            </a:r>
            <a:r>
              <a:rPr lang="da-DK" sz="1200" dirty="0">
                <a:solidFill>
                  <a:prstClr val="black"/>
                </a:solidFill>
              </a:rPr>
              <a:t> ind = 0; ind &lt; gSize; ind++)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visited[</a:t>
            </a:r>
            <a:r>
              <a:rPr lang="en-US" sz="1200" dirty="0" err="1">
                <a:solidFill>
                  <a:prstClr val="black"/>
                </a:solidFill>
              </a:rPr>
              <a:t>ind</a:t>
            </a:r>
            <a:r>
              <a:rPr lang="en-US" sz="1200" dirty="0">
                <a:solidFill>
                  <a:prstClr val="black"/>
                </a:solidFill>
              </a:rPr>
              <a:t>] = </a:t>
            </a:r>
            <a:r>
              <a:rPr lang="en-US" sz="1200" dirty="0">
                <a:solidFill>
                  <a:srgbClr val="0000FF"/>
                </a:solidFill>
              </a:rPr>
              <a:t>false</a:t>
            </a:r>
            <a:r>
              <a:rPr lang="en-US" sz="1200" dirty="0">
                <a:solidFill>
                  <a:prstClr val="black"/>
                </a:solidFill>
              </a:rPr>
              <a:t>; </a:t>
            </a:r>
            <a:r>
              <a:rPr lang="en-US" sz="1200" dirty="0">
                <a:solidFill>
                  <a:srgbClr val="008000"/>
                </a:solidFill>
              </a:rPr>
              <a:t>//initialize the array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8000"/>
                </a:solidFill>
              </a:rPr>
              <a:t>//visited to false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prstClr val="black"/>
                </a:solidFill>
              </a:rPr>
              <a:t>linkedListIterator</a:t>
            </a:r>
            <a:r>
              <a:rPr lang="en-US" sz="1200" dirty="0">
                <a:solidFill>
                  <a:prstClr val="black"/>
                </a:solidFill>
              </a:rPr>
              <a:t>&lt;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&gt; 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for</a:t>
            </a:r>
            <a:r>
              <a:rPr lang="en-US" sz="1200" dirty="0">
                <a:solidFill>
                  <a:prstClr val="black"/>
                </a:solidFill>
              </a:rPr>
              <a:t> (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index = 0; index &lt; </a:t>
            </a:r>
            <a:r>
              <a:rPr lang="en-US" sz="1200" dirty="0" err="1">
                <a:solidFill>
                  <a:prstClr val="black"/>
                </a:solidFill>
              </a:rPr>
              <a:t>gSize</a:t>
            </a:r>
            <a:r>
              <a:rPr lang="en-US" sz="1200" dirty="0">
                <a:solidFill>
                  <a:prstClr val="black"/>
                </a:solidFill>
              </a:rPr>
              <a:t>; index++)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00FF"/>
                </a:solidFill>
              </a:rPr>
              <a:t>if</a:t>
            </a:r>
            <a:r>
              <a:rPr lang="en-US" sz="1200" dirty="0">
                <a:solidFill>
                  <a:prstClr val="black"/>
                </a:solidFill>
              </a:rPr>
              <a:t> (!visited[index])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</a:t>
            </a:r>
            <a:r>
              <a:rPr lang="en-US" sz="1200" dirty="0" err="1">
                <a:solidFill>
                  <a:prstClr val="black"/>
                </a:solidFill>
              </a:rPr>
              <a:t>queue.addQueue</a:t>
            </a:r>
            <a:r>
              <a:rPr lang="en-US" sz="1200" dirty="0">
                <a:solidFill>
                  <a:prstClr val="black"/>
                </a:solidFill>
              </a:rPr>
              <a:t>(index);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visited[index] = </a:t>
            </a:r>
            <a:r>
              <a:rPr lang="en-US" sz="1200" dirty="0">
                <a:solidFill>
                  <a:srgbClr val="0000FF"/>
                </a:solidFill>
              </a:rPr>
              <a:t>true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</a:t>
            </a:r>
            <a:r>
              <a:rPr lang="en-US" sz="1200" dirty="0" err="1">
                <a:solidFill>
                  <a:prstClr val="black"/>
                </a:solidFill>
              </a:rPr>
              <a:t>cout</a:t>
            </a:r>
            <a:r>
              <a:rPr lang="en-US" sz="1200" dirty="0">
                <a:solidFill>
                  <a:prstClr val="black"/>
                </a:solidFill>
              </a:rPr>
              <a:t> &lt;&lt; </a:t>
            </a:r>
            <a:r>
              <a:rPr lang="en-US" sz="1200" dirty="0">
                <a:solidFill>
                  <a:srgbClr val="A31515"/>
                </a:solidFill>
              </a:rPr>
              <a:t>" "</a:t>
            </a:r>
            <a:r>
              <a:rPr lang="en-US" sz="1200" dirty="0">
                <a:solidFill>
                  <a:prstClr val="black"/>
                </a:solidFill>
              </a:rPr>
              <a:t> &lt;&lt; index &lt;&lt; </a:t>
            </a:r>
            <a:r>
              <a:rPr lang="en-US" sz="1200" dirty="0">
                <a:solidFill>
                  <a:srgbClr val="A31515"/>
                </a:solidFill>
              </a:rPr>
              <a:t>" </a:t>
            </a:r>
            <a:r>
              <a:rPr lang="en-US" sz="1200" dirty="0" smtClean="0">
                <a:solidFill>
                  <a:srgbClr val="A31515"/>
                </a:solidFill>
              </a:rPr>
              <a:t>"</a:t>
            </a:r>
            <a:r>
              <a:rPr lang="en-US" sz="1200" dirty="0" smtClean="0">
                <a:solidFill>
                  <a:prstClr val="black"/>
                </a:solidFill>
              </a:rPr>
              <a:t>;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5000" y="2819400"/>
            <a:ext cx="3276600" cy="36009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FF"/>
                </a:solidFill>
              </a:rPr>
              <a:t>         while</a:t>
            </a:r>
            <a:r>
              <a:rPr lang="en-US" sz="1200" dirty="0" smtClean="0">
                <a:solidFill>
                  <a:prstClr val="black"/>
                </a:solidFill>
              </a:rPr>
              <a:t> </a:t>
            </a:r>
            <a:r>
              <a:rPr lang="en-US" sz="1200" dirty="0">
                <a:solidFill>
                  <a:prstClr val="black"/>
                </a:solidFill>
              </a:rPr>
              <a:t>(!</a:t>
            </a:r>
            <a:r>
              <a:rPr lang="en-US" sz="1200" dirty="0" err="1">
                <a:solidFill>
                  <a:prstClr val="black"/>
                </a:solidFill>
              </a:rPr>
              <a:t>queue.isEmptyQueue</a:t>
            </a:r>
            <a:r>
              <a:rPr lang="en-US" sz="1200" dirty="0">
                <a:solidFill>
                  <a:prstClr val="black"/>
                </a:solidFill>
              </a:rPr>
              <a:t>())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u = </a:t>
            </a:r>
            <a:r>
              <a:rPr lang="en-US" sz="1200" dirty="0" err="1">
                <a:solidFill>
                  <a:prstClr val="black"/>
                </a:solidFill>
              </a:rPr>
              <a:t>queue.front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</a:t>
            </a:r>
            <a:r>
              <a:rPr lang="en-US" sz="1200" dirty="0" err="1">
                <a:solidFill>
                  <a:prstClr val="black"/>
                </a:solidFill>
              </a:rPr>
              <a:t>queue.deleteQueue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</a:t>
            </a:r>
            <a:r>
              <a:rPr lang="en-US" sz="1200" dirty="0">
                <a:solidFill>
                  <a:srgbClr val="0000FF"/>
                </a:solidFill>
              </a:rPr>
              <a:t>for</a:t>
            </a:r>
            <a:r>
              <a:rPr lang="en-US" sz="1200" dirty="0">
                <a:solidFill>
                  <a:prstClr val="black"/>
                </a:solidFill>
              </a:rPr>
              <a:t> (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 = graph[u].begin();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</a:t>
            </a:r>
            <a:r>
              <a:rPr lang="en-US" sz="1200" dirty="0" smtClean="0">
                <a:solidFill>
                  <a:prstClr val="black"/>
                </a:solidFill>
              </a:rPr>
              <a:t>    </a:t>
            </a:r>
            <a:r>
              <a:rPr lang="en-US" sz="1200" dirty="0" err="1" smtClean="0">
                <a:solidFill>
                  <a:prstClr val="black"/>
                </a:solidFill>
              </a:rPr>
              <a:t>graphIt</a:t>
            </a:r>
            <a:r>
              <a:rPr lang="en-US" sz="1200" dirty="0" smtClean="0">
                <a:solidFill>
                  <a:prstClr val="black"/>
                </a:solidFill>
              </a:rPr>
              <a:t> </a:t>
            </a:r>
            <a:r>
              <a:rPr lang="en-US" sz="1200" dirty="0">
                <a:solidFill>
                  <a:prstClr val="black"/>
                </a:solidFill>
              </a:rPr>
              <a:t>!= graph[u].end(); ++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w = *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</a:t>
            </a:r>
            <a:r>
              <a:rPr lang="en-US" sz="1200" dirty="0">
                <a:solidFill>
                  <a:srgbClr val="0000FF"/>
                </a:solidFill>
              </a:rPr>
              <a:t>if</a:t>
            </a:r>
            <a:r>
              <a:rPr lang="en-US" sz="1200" dirty="0">
                <a:solidFill>
                  <a:prstClr val="black"/>
                </a:solidFill>
              </a:rPr>
              <a:t> (!visited[w])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   </a:t>
            </a:r>
            <a:r>
              <a:rPr lang="en-US" sz="1200" dirty="0" err="1">
                <a:solidFill>
                  <a:prstClr val="black"/>
                </a:solidFill>
              </a:rPr>
              <a:t>queue.addQueue</a:t>
            </a:r>
            <a:r>
              <a:rPr lang="en-US" sz="1200" dirty="0">
                <a:solidFill>
                  <a:prstClr val="black"/>
                </a:solidFill>
              </a:rPr>
              <a:t>(w);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   visited[w] = </a:t>
            </a:r>
            <a:r>
              <a:rPr lang="en-US" sz="1200" dirty="0">
                <a:solidFill>
                  <a:srgbClr val="0000FF"/>
                </a:solidFill>
              </a:rPr>
              <a:t>true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   </a:t>
            </a:r>
            <a:r>
              <a:rPr lang="en-US" sz="1200" dirty="0" err="1">
                <a:solidFill>
                  <a:prstClr val="black"/>
                </a:solidFill>
              </a:rPr>
              <a:t>cout</a:t>
            </a:r>
            <a:r>
              <a:rPr lang="en-US" sz="1200" dirty="0">
                <a:solidFill>
                  <a:prstClr val="black"/>
                </a:solidFill>
              </a:rPr>
              <a:t> &lt;&lt; </a:t>
            </a:r>
            <a:r>
              <a:rPr lang="en-US" sz="1200" dirty="0">
                <a:solidFill>
                  <a:srgbClr val="A31515"/>
                </a:solidFill>
              </a:rPr>
              <a:t>" "</a:t>
            </a:r>
            <a:r>
              <a:rPr lang="en-US" sz="1200" dirty="0">
                <a:solidFill>
                  <a:prstClr val="black"/>
                </a:solidFill>
              </a:rPr>
              <a:t> &lt;&lt; w &lt;&lt; </a:t>
            </a:r>
            <a:r>
              <a:rPr lang="en-US" sz="1200" dirty="0">
                <a:solidFill>
                  <a:srgbClr val="A31515"/>
                </a:solidFill>
              </a:rPr>
              <a:t>" "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}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}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} </a:t>
            </a:r>
            <a:r>
              <a:rPr lang="en-US" sz="1200" dirty="0">
                <a:solidFill>
                  <a:srgbClr val="008000"/>
                </a:solidFill>
              </a:rPr>
              <a:t>//end while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}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00FF"/>
                </a:solidFill>
              </a:rPr>
              <a:t>delete</a:t>
            </a:r>
            <a:r>
              <a:rPr lang="en-US" sz="1200" dirty="0">
                <a:solidFill>
                  <a:prstClr val="black"/>
                </a:solidFill>
              </a:rPr>
              <a:t> [] visited;</a:t>
            </a:r>
          </a:p>
          <a:p>
            <a:r>
              <a:rPr lang="en-US" sz="1200" dirty="0">
                <a:solidFill>
                  <a:prstClr val="black"/>
                </a:solidFill>
              </a:rPr>
              <a:t>} </a:t>
            </a:r>
            <a:r>
              <a:rPr lang="en-US" sz="1200" dirty="0">
                <a:solidFill>
                  <a:srgbClr val="008000"/>
                </a:solidFill>
              </a:rPr>
              <a:t>//end </a:t>
            </a:r>
            <a:r>
              <a:rPr lang="en-US" sz="1200" dirty="0" err="1">
                <a:solidFill>
                  <a:srgbClr val="008000"/>
                </a:solidFill>
              </a:rPr>
              <a:t>breadthFirstTraversal</a:t>
            </a:r>
            <a:endParaRPr lang="en-US" sz="1200" dirty="0">
              <a:solidFill>
                <a:srgbClr val="008000"/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381000" y="2667000"/>
            <a:ext cx="3352800" cy="609600"/>
            <a:chOff x="381000" y="2667000"/>
            <a:chExt cx="3352800" cy="609600"/>
          </a:xfrm>
        </p:grpSpPr>
        <p:sp>
          <p:nvSpPr>
            <p:cNvPr id="15" name="Rounded Rectangle 14"/>
            <p:cNvSpPr/>
            <p:nvPr/>
          </p:nvSpPr>
          <p:spPr>
            <a:xfrm>
              <a:off x="381000" y="2667000"/>
              <a:ext cx="2438400" cy="6096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Arrow Connector 15"/>
            <p:cNvCxnSpPr>
              <a:stCxn id="15" idx="3"/>
            </p:cNvCxnSpPr>
            <p:nvPr/>
          </p:nvCxnSpPr>
          <p:spPr>
            <a:xfrm>
              <a:off x="2819400" y="2971800"/>
              <a:ext cx="9144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45596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96296E-6 L 0.34167 -0.0085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83" y="-44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111E-6 L -0.25417 0.0041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08" y="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1736 – Euler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989181" cy="5059363"/>
          </a:xfrm>
        </p:spPr>
        <p:txBody>
          <a:bodyPr/>
          <a:lstStyle/>
          <a:p>
            <a:r>
              <a:rPr lang="en-US" dirty="0" smtClean="0"/>
              <a:t>In 1736, Euler presented the problem as a graph</a:t>
            </a:r>
          </a:p>
          <a:p>
            <a:endParaRPr lang="en-US" dirty="0"/>
          </a:p>
          <a:p>
            <a:r>
              <a:rPr lang="en-US" dirty="0" smtClean="0"/>
              <a:t>Answered the question in the negative</a:t>
            </a:r>
          </a:p>
          <a:p>
            <a:endParaRPr lang="en-US" dirty="0"/>
          </a:p>
          <a:p>
            <a:r>
              <a:rPr lang="en-US" dirty="0" smtClean="0"/>
              <a:t>Viola!</a:t>
            </a:r>
            <a:br>
              <a:rPr lang="en-US" dirty="0" smtClean="0"/>
            </a:br>
            <a:r>
              <a:rPr lang="en-US" dirty="0" smtClean="0"/>
              <a:t>Graph Theory </a:t>
            </a:r>
            <a:br>
              <a:rPr lang="en-US" dirty="0" smtClean="0"/>
            </a:br>
            <a:r>
              <a:rPr lang="en-US" dirty="0" smtClean="0"/>
              <a:t>is born.</a:t>
            </a:r>
            <a:endParaRPr lang="en-US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990600"/>
            <a:ext cx="2824162" cy="2849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893869"/>
            <a:ext cx="4675691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594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C++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3619500" cy="4953000"/>
          </a:xfrm>
        </p:spPr>
        <p:txBody>
          <a:bodyPr>
            <a:no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adjacent 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81000" y="2667000"/>
            <a:ext cx="2438400" cy="6096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248400" y="840841"/>
            <a:ext cx="3048000" cy="28623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graphType</a:t>
            </a:r>
            <a:r>
              <a:rPr lang="en-US" sz="1200" dirty="0">
                <a:solidFill>
                  <a:prstClr val="black"/>
                </a:solidFill>
              </a:rPr>
              <a:t>::</a:t>
            </a:r>
            <a:r>
              <a:rPr lang="en-US" sz="1200" dirty="0" err="1">
                <a:solidFill>
                  <a:prstClr val="black"/>
                </a:solidFill>
              </a:rPr>
              <a:t>breadthFirstTraversal</a:t>
            </a:r>
            <a:r>
              <a:rPr lang="en-US" sz="1200" dirty="0">
                <a:solidFill>
                  <a:prstClr val="black"/>
                </a:solidFill>
              </a:rPr>
              <a:t>()</a:t>
            </a:r>
          </a:p>
          <a:p>
            <a:r>
              <a:rPr lang="en-US" sz="1200" dirty="0">
                <a:solidFill>
                  <a:prstClr val="black"/>
                </a:solidFill>
              </a:rPr>
              <a:t>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prstClr val="black"/>
                </a:solidFill>
              </a:rPr>
              <a:t>linkedQueueType</a:t>
            </a:r>
            <a:r>
              <a:rPr lang="en-US" sz="1200" dirty="0">
                <a:solidFill>
                  <a:prstClr val="black"/>
                </a:solidFill>
              </a:rPr>
              <a:t>&lt;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&gt; queue;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 *visited;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visited = </a:t>
            </a:r>
            <a:r>
              <a:rPr lang="en-US" sz="1200" dirty="0">
                <a:solidFill>
                  <a:srgbClr val="0000FF"/>
                </a:solidFill>
              </a:rPr>
              <a:t>new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[</a:t>
            </a:r>
            <a:r>
              <a:rPr lang="en-US" sz="1200" dirty="0" err="1">
                <a:solidFill>
                  <a:prstClr val="black"/>
                </a:solidFill>
              </a:rPr>
              <a:t>gSize</a:t>
            </a:r>
            <a:r>
              <a:rPr lang="en-US" sz="1200" dirty="0">
                <a:solidFill>
                  <a:prstClr val="black"/>
                </a:solidFill>
              </a:rPr>
              <a:t>];</a:t>
            </a:r>
          </a:p>
          <a:p>
            <a:r>
              <a:rPr lang="da-DK" sz="1200" dirty="0">
                <a:solidFill>
                  <a:prstClr val="black"/>
                </a:solidFill>
              </a:rPr>
              <a:t>   </a:t>
            </a:r>
            <a:r>
              <a:rPr lang="da-DK" sz="1200" dirty="0">
                <a:solidFill>
                  <a:srgbClr val="0000FF"/>
                </a:solidFill>
              </a:rPr>
              <a:t>for</a:t>
            </a:r>
            <a:r>
              <a:rPr lang="da-DK" sz="1200" dirty="0">
                <a:solidFill>
                  <a:prstClr val="black"/>
                </a:solidFill>
              </a:rPr>
              <a:t> (</a:t>
            </a:r>
            <a:r>
              <a:rPr lang="da-DK" sz="1200" dirty="0">
                <a:solidFill>
                  <a:srgbClr val="0000FF"/>
                </a:solidFill>
              </a:rPr>
              <a:t>int</a:t>
            </a:r>
            <a:r>
              <a:rPr lang="da-DK" sz="1200" dirty="0">
                <a:solidFill>
                  <a:prstClr val="black"/>
                </a:solidFill>
              </a:rPr>
              <a:t> ind = 0; ind &lt; gSize; ind++)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visited[</a:t>
            </a:r>
            <a:r>
              <a:rPr lang="en-US" sz="1200" dirty="0" err="1">
                <a:solidFill>
                  <a:prstClr val="black"/>
                </a:solidFill>
              </a:rPr>
              <a:t>ind</a:t>
            </a:r>
            <a:r>
              <a:rPr lang="en-US" sz="1200" dirty="0">
                <a:solidFill>
                  <a:prstClr val="black"/>
                </a:solidFill>
              </a:rPr>
              <a:t>] = </a:t>
            </a:r>
            <a:r>
              <a:rPr lang="en-US" sz="1200" dirty="0">
                <a:solidFill>
                  <a:srgbClr val="0000FF"/>
                </a:solidFill>
              </a:rPr>
              <a:t>false</a:t>
            </a:r>
            <a:r>
              <a:rPr lang="en-US" sz="1200" dirty="0">
                <a:solidFill>
                  <a:prstClr val="black"/>
                </a:solidFill>
              </a:rPr>
              <a:t>; </a:t>
            </a:r>
            <a:r>
              <a:rPr lang="en-US" sz="1200" dirty="0">
                <a:solidFill>
                  <a:srgbClr val="008000"/>
                </a:solidFill>
              </a:rPr>
              <a:t>//initialize the array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8000"/>
                </a:solidFill>
              </a:rPr>
              <a:t>//visited to false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prstClr val="black"/>
                </a:solidFill>
              </a:rPr>
              <a:t>linkedListIterator</a:t>
            </a:r>
            <a:r>
              <a:rPr lang="en-US" sz="1200" dirty="0">
                <a:solidFill>
                  <a:prstClr val="black"/>
                </a:solidFill>
              </a:rPr>
              <a:t>&lt;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&gt; 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for</a:t>
            </a:r>
            <a:r>
              <a:rPr lang="en-US" sz="1200" dirty="0">
                <a:solidFill>
                  <a:prstClr val="black"/>
                </a:solidFill>
              </a:rPr>
              <a:t> (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index = 0; index &lt; </a:t>
            </a:r>
            <a:r>
              <a:rPr lang="en-US" sz="1200" dirty="0" err="1">
                <a:solidFill>
                  <a:prstClr val="black"/>
                </a:solidFill>
              </a:rPr>
              <a:t>gSize</a:t>
            </a:r>
            <a:r>
              <a:rPr lang="en-US" sz="1200" dirty="0">
                <a:solidFill>
                  <a:prstClr val="black"/>
                </a:solidFill>
              </a:rPr>
              <a:t>; index++)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00FF"/>
                </a:solidFill>
              </a:rPr>
              <a:t>if</a:t>
            </a:r>
            <a:r>
              <a:rPr lang="en-US" sz="1200" dirty="0">
                <a:solidFill>
                  <a:prstClr val="black"/>
                </a:solidFill>
              </a:rPr>
              <a:t> (!visited[index])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</a:t>
            </a:r>
            <a:r>
              <a:rPr lang="en-US" sz="1200" dirty="0" err="1">
                <a:solidFill>
                  <a:prstClr val="black"/>
                </a:solidFill>
              </a:rPr>
              <a:t>queue.addQueue</a:t>
            </a:r>
            <a:r>
              <a:rPr lang="en-US" sz="1200" dirty="0">
                <a:solidFill>
                  <a:prstClr val="black"/>
                </a:solidFill>
              </a:rPr>
              <a:t>(index);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visited[index] = </a:t>
            </a:r>
            <a:r>
              <a:rPr lang="en-US" sz="1200" dirty="0">
                <a:solidFill>
                  <a:srgbClr val="0000FF"/>
                </a:solidFill>
              </a:rPr>
              <a:t>true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</a:t>
            </a:r>
            <a:r>
              <a:rPr lang="en-US" sz="1200" dirty="0" err="1">
                <a:solidFill>
                  <a:prstClr val="black"/>
                </a:solidFill>
              </a:rPr>
              <a:t>cout</a:t>
            </a:r>
            <a:r>
              <a:rPr lang="en-US" sz="1200" dirty="0">
                <a:solidFill>
                  <a:prstClr val="black"/>
                </a:solidFill>
              </a:rPr>
              <a:t> &lt;&lt; </a:t>
            </a:r>
            <a:r>
              <a:rPr lang="en-US" sz="1200" dirty="0">
                <a:solidFill>
                  <a:srgbClr val="A31515"/>
                </a:solidFill>
              </a:rPr>
              <a:t>" "</a:t>
            </a:r>
            <a:r>
              <a:rPr lang="en-US" sz="1200" dirty="0">
                <a:solidFill>
                  <a:prstClr val="black"/>
                </a:solidFill>
              </a:rPr>
              <a:t> &lt;&lt; index &lt;&lt; </a:t>
            </a:r>
            <a:r>
              <a:rPr lang="en-US" sz="1200" dirty="0">
                <a:solidFill>
                  <a:srgbClr val="A31515"/>
                </a:solidFill>
              </a:rPr>
              <a:t>" </a:t>
            </a:r>
            <a:r>
              <a:rPr lang="en-US" sz="1200" dirty="0" smtClean="0">
                <a:solidFill>
                  <a:srgbClr val="A31515"/>
                </a:solidFill>
              </a:rPr>
              <a:t>"</a:t>
            </a:r>
            <a:r>
              <a:rPr lang="en-US" sz="1200" dirty="0" smtClean="0">
                <a:solidFill>
                  <a:prstClr val="black"/>
                </a:solidFill>
              </a:rPr>
              <a:t>;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81703" y="2840421"/>
            <a:ext cx="3276600" cy="36009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FF"/>
                </a:solidFill>
              </a:rPr>
              <a:t>         while</a:t>
            </a:r>
            <a:r>
              <a:rPr lang="en-US" sz="1200" dirty="0" smtClean="0">
                <a:solidFill>
                  <a:prstClr val="black"/>
                </a:solidFill>
              </a:rPr>
              <a:t> </a:t>
            </a:r>
            <a:r>
              <a:rPr lang="en-US" sz="1200" dirty="0">
                <a:solidFill>
                  <a:prstClr val="black"/>
                </a:solidFill>
              </a:rPr>
              <a:t>(!</a:t>
            </a:r>
            <a:r>
              <a:rPr lang="en-US" sz="1200" dirty="0" err="1">
                <a:solidFill>
                  <a:prstClr val="black"/>
                </a:solidFill>
              </a:rPr>
              <a:t>queue.isEmptyQueue</a:t>
            </a:r>
            <a:r>
              <a:rPr lang="en-US" sz="1200" dirty="0">
                <a:solidFill>
                  <a:prstClr val="black"/>
                </a:solidFill>
              </a:rPr>
              <a:t>())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u = </a:t>
            </a:r>
            <a:r>
              <a:rPr lang="en-US" sz="1200" dirty="0" err="1">
                <a:solidFill>
                  <a:prstClr val="black"/>
                </a:solidFill>
              </a:rPr>
              <a:t>queue.front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</a:t>
            </a:r>
            <a:r>
              <a:rPr lang="en-US" sz="1200" dirty="0" err="1">
                <a:solidFill>
                  <a:prstClr val="black"/>
                </a:solidFill>
              </a:rPr>
              <a:t>queue.deleteQueue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</a:t>
            </a:r>
            <a:r>
              <a:rPr lang="en-US" sz="1200" dirty="0">
                <a:solidFill>
                  <a:srgbClr val="0000FF"/>
                </a:solidFill>
              </a:rPr>
              <a:t>for</a:t>
            </a:r>
            <a:r>
              <a:rPr lang="en-US" sz="1200" dirty="0">
                <a:solidFill>
                  <a:prstClr val="black"/>
                </a:solidFill>
              </a:rPr>
              <a:t> (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 = graph[u].begin();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</a:t>
            </a:r>
            <a:r>
              <a:rPr lang="en-US" sz="1200" dirty="0" smtClean="0">
                <a:solidFill>
                  <a:prstClr val="black"/>
                </a:solidFill>
              </a:rPr>
              <a:t>    </a:t>
            </a:r>
            <a:r>
              <a:rPr lang="en-US" sz="1200" dirty="0" err="1" smtClean="0">
                <a:solidFill>
                  <a:prstClr val="black"/>
                </a:solidFill>
              </a:rPr>
              <a:t>graphIt</a:t>
            </a:r>
            <a:r>
              <a:rPr lang="en-US" sz="1200" dirty="0" smtClean="0">
                <a:solidFill>
                  <a:prstClr val="black"/>
                </a:solidFill>
              </a:rPr>
              <a:t> </a:t>
            </a:r>
            <a:r>
              <a:rPr lang="en-US" sz="1200" dirty="0">
                <a:solidFill>
                  <a:prstClr val="black"/>
                </a:solidFill>
              </a:rPr>
              <a:t>!= graph[u].end(); ++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w = *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</a:t>
            </a:r>
            <a:r>
              <a:rPr lang="en-US" sz="1200" dirty="0">
                <a:solidFill>
                  <a:srgbClr val="0000FF"/>
                </a:solidFill>
              </a:rPr>
              <a:t>if</a:t>
            </a:r>
            <a:r>
              <a:rPr lang="en-US" sz="1200" dirty="0">
                <a:solidFill>
                  <a:prstClr val="black"/>
                </a:solidFill>
              </a:rPr>
              <a:t> (!visited[w])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   </a:t>
            </a:r>
            <a:r>
              <a:rPr lang="en-US" sz="1200" dirty="0" err="1">
                <a:solidFill>
                  <a:prstClr val="black"/>
                </a:solidFill>
              </a:rPr>
              <a:t>queue.addQueue</a:t>
            </a:r>
            <a:r>
              <a:rPr lang="en-US" sz="1200" dirty="0">
                <a:solidFill>
                  <a:prstClr val="black"/>
                </a:solidFill>
              </a:rPr>
              <a:t>(w);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   visited[w] = </a:t>
            </a:r>
            <a:r>
              <a:rPr lang="en-US" sz="1200" dirty="0">
                <a:solidFill>
                  <a:srgbClr val="0000FF"/>
                </a:solidFill>
              </a:rPr>
              <a:t>true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   </a:t>
            </a:r>
            <a:r>
              <a:rPr lang="en-US" sz="1200" dirty="0" err="1">
                <a:solidFill>
                  <a:prstClr val="black"/>
                </a:solidFill>
              </a:rPr>
              <a:t>cout</a:t>
            </a:r>
            <a:r>
              <a:rPr lang="en-US" sz="1200" dirty="0">
                <a:solidFill>
                  <a:prstClr val="black"/>
                </a:solidFill>
              </a:rPr>
              <a:t> &lt;&lt; </a:t>
            </a:r>
            <a:r>
              <a:rPr lang="en-US" sz="1200" dirty="0">
                <a:solidFill>
                  <a:srgbClr val="A31515"/>
                </a:solidFill>
              </a:rPr>
              <a:t>" "</a:t>
            </a:r>
            <a:r>
              <a:rPr lang="en-US" sz="1200" dirty="0">
                <a:solidFill>
                  <a:prstClr val="black"/>
                </a:solidFill>
              </a:rPr>
              <a:t> &lt;&lt; w &lt;&lt; </a:t>
            </a:r>
            <a:r>
              <a:rPr lang="en-US" sz="1200" dirty="0">
                <a:solidFill>
                  <a:srgbClr val="A31515"/>
                </a:solidFill>
              </a:rPr>
              <a:t>" "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}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}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} </a:t>
            </a:r>
            <a:r>
              <a:rPr lang="en-US" sz="1200" dirty="0">
                <a:solidFill>
                  <a:srgbClr val="008000"/>
                </a:solidFill>
              </a:rPr>
              <a:t>//end while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}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00FF"/>
                </a:solidFill>
              </a:rPr>
              <a:t>delete</a:t>
            </a:r>
            <a:r>
              <a:rPr lang="en-US" sz="1200" dirty="0">
                <a:solidFill>
                  <a:prstClr val="black"/>
                </a:solidFill>
              </a:rPr>
              <a:t> [] visited;</a:t>
            </a:r>
          </a:p>
          <a:p>
            <a:r>
              <a:rPr lang="en-US" sz="1200" dirty="0">
                <a:solidFill>
                  <a:prstClr val="black"/>
                </a:solidFill>
              </a:rPr>
              <a:t>} </a:t>
            </a:r>
            <a:r>
              <a:rPr lang="en-US" sz="1200" dirty="0">
                <a:solidFill>
                  <a:srgbClr val="008000"/>
                </a:solidFill>
              </a:rPr>
              <a:t>//end </a:t>
            </a:r>
            <a:r>
              <a:rPr lang="en-US" sz="1200" dirty="0" err="1">
                <a:solidFill>
                  <a:srgbClr val="008000"/>
                </a:solidFill>
              </a:rPr>
              <a:t>breadthFirstTraversal</a:t>
            </a:r>
            <a:endParaRPr lang="en-US" sz="1200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>
            <a:stCxn id="8" idx="3"/>
          </p:cNvCxnSpPr>
          <p:nvPr/>
        </p:nvCxnSpPr>
        <p:spPr>
          <a:xfrm>
            <a:off x="2819400" y="2971800"/>
            <a:ext cx="762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4296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C++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3619500" cy="4953000"/>
          </a:xfrm>
        </p:spPr>
        <p:txBody>
          <a:bodyPr>
            <a:no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adjacent 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not </a:t>
            </a:r>
            <a:r>
              <a:rPr lang="en-US" sz="1400" dirty="0"/>
              <a:t>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371600" y="3189456"/>
            <a:ext cx="1752600" cy="522456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248400" y="840841"/>
            <a:ext cx="3048000" cy="28623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graphType</a:t>
            </a:r>
            <a:r>
              <a:rPr lang="en-US" sz="1200" dirty="0">
                <a:solidFill>
                  <a:prstClr val="black"/>
                </a:solidFill>
              </a:rPr>
              <a:t>::</a:t>
            </a:r>
            <a:r>
              <a:rPr lang="en-US" sz="1200" dirty="0" err="1">
                <a:solidFill>
                  <a:prstClr val="black"/>
                </a:solidFill>
              </a:rPr>
              <a:t>breadthFirstTraversal</a:t>
            </a:r>
            <a:r>
              <a:rPr lang="en-US" sz="1200" dirty="0">
                <a:solidFill>
                  <a:prstClr val="black"/>
                </a:solidFill>
              </a:rPr>
              <a:t>()</a:t>
            </a:r>
          </a:p>
          <a:p>
            <a:r>
              <a:rPr lang="en-US" sz="1200" dirty="0">
                <a:solidFill>
                  <a:prstClr val="black"/>
                </a:solidFill>
              </a:rPr>
              <a:t>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prstClr val="black"/>
                </a:solidFill>
              </a:rPr>
              <a:t>linkedQueueType</a:t>
            </a:r>
            <a:r>
              <a:rPr lang="en-US" sz="1200" dirty="0">
                <a:solidFill>
                  <a:prstClr val="black"/>
                </a:solidFill>
              </a:rPr>
              <a:t>&lt;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&gt; queue;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 *visited;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visited = </a:t>
            </a:r>
            <a:r>
              <a:rPr lang="en-US" sz="1200" dirty="0">
                <a:solidFill>
                  <a:srgbClr val="0000FF"/>
                </a:solidFill>
              </a:rPr>
              <a:t>new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[</a:t>
            </a:r>
            <a:r>
              <a:rPr lang="en-US" sz="1200" dirty="0" err="1">
                <a:solidFill>
                  <a:prstClr val="black"/>
                </a:solidFill>
              </a:rPr>
              <a:t>gSize</a:t>
            </a:r>
            <a:r>
              <a:rPr lang="en-US" sz="1200" dirty="0">
                <a:solidFill>
                  <a:prstClr val="black"/>
                </a:solidFill>
              </a:rPr>
              <a:t>];</a:t>
            </a:r>
          </a:p>
          <a:p>
            <a:r>
              <a:rPr lang="da-DK" sz="1200" dirty="0">
                <a:solidFill>
                  <a:prstClr val="black"/>
                </a:solidFill>
              </a:rPr>
              <a:t>   </a:t>
            </a:r>
            <a:r>
              <a:rPr lang="da-DK" sz="1200" dirty="0">
                <a:solidFill>
                  <a:srgbClr val="0000FF"/>
                </a:solidFill>
              </a:rPr>
              <a:t>for</a:t>
            </a:r>
            <a:r>
              <a:rPr lang="da-DK" sz="1200" dirty="0">
                <a:solidFill>
                  <a:prstClr val="black"/>
                </a:solidFill>
              </a:rPr>
              <a:t> (</a:t>
            </a:r>
            <a:r>
              <a:rPr lang="da-DK" sz="1200" dirty="0">
                <a:solidFill>
                  <a:srgbClr val="0000FF"/>
                </a:solidFill>
              </a:rPr>
              <a:t>int</a:t>
            </a:r>
            <a:r>
              <a:rPr lang="da-DK" sz="1200" dirty="0">
                <a:solidFill>
                  <a:prstClr val="black"/>
                </a:solidFill>
              </a:rPr>
              <a:t> ind = 0; ind &lt; gSize; ind++)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visited[</a:t>
            </a:r>
            <a:r>
              <a:rPr lang="en-US" sz="1200" dirty="0" err="1">
                <a:solidFill>
                  <a:prstClr val="black"/>
                </a:solidFill>
              </a:rPr>
              <a:t>ind</a:t>
            </a:r>
            <a:r>
              <a:rPr lang="en-US" sz="1200" dirty="0">
                <a:solidFill>
                  <a:prstClr val="black"/>
                </a:solidFill>
              </a:rPr>
              <a:t>] = </a:t>
            </a:r>
            <a:r>
              <a:rPr lang="en-US" sz="1200" dirty="0">
                <a:solidFill>
                  <a:srgbClr val="0000FF"/>
                </a:solidFill>
              </a:rPr>
              <a:t>false</a:t>
            </a:r>
            <a:r>
              <a:rPr lang="en-US" sz="1200" dirty="0">
                <a:solidFill>
                  <a:prstClr val="black"/>
                </a:solidFill>
              </a:rPr>
              <a:t>; </a:t>
            </a:r>
            <a:r>
              <a:rPr lang="en-US" sz="1200" dirty="0">
                <a:solidFill>
                  <a:srgbClr val="008000"/>
                </a:solidFill>
              </a:rPr>
              <a:t>//initialize the array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8000"/>
                </a:solidFill>
              </a:rPr>
              <a:t>//visited to false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prstClr val="black"/>
                </a:solidFill>
              </a:rPr>
              <a:t>linkedListIterator</a:t>
            </a:r>
            <a:r>
              <a:rPr lang="en-US" sz="1200" dirty="0">
                <a:solidFill>
                  <a:prstClr val="black"/>
                </a:solidFill>
              </a:rPr>
              <a:t>&lt;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&gt; 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for</a:t>
            </a:r>
            <a:r>
              <a:rPr lang="en-US" sz="1200" dirty="0">
                <a:solidFill>
                  <a:prstClr val="black"/>
                </a:solidFill>
              </a:rPr>
              <a:t> (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index = 0; index &lt; </a:t>
            </a:r>
            <a:r>
              <a:rPr lang="en-US" sz="1200" dirty="0" err="1">
                <a:solidFill>
                  <a:prstClr val="black"/>
                </a:solidFill>
              </a:rPr>
              <a:t>gSize</a:t>
            </a:r>
            <a:r>
              <a:rPr lang="en-US" sz="1200" dirty="0">
                <a:solidFill>
                  <a:prstClr val="black"/>
                </a:solidFill>
              </a:rPr>
              <a:t>; index++)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00FF"/>
                </a:solidFill>
              </a:rPr>
              <a:t>if</a:t>
            </a:r>
            <a:r>
              <a:rPr lang="en-US" sz="1200" dirty="0">
                <a:solidFill>
                  <a:prstClr val="black"/>
                </a:solidFill>
              </a:rPr>
              <a:t> (!visited[index])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</a:t>
            </a:r>
            <a:r>
              <a:rPr lang="en-US" sz="1200" dirty="0" err="1">
                <a:solidFill>
                  <a:prstClr val="black"/>
                </a:solidFill>
              </a:rPr>
              <a:t>queue.addQueue</a:t>
            </a:r>
            <a:r>
              <a:rPr lang="en-US" sz="1200" dirty="0">
                <a:solidFill>
                  <a:prstClr val="black"/>
                </a:solidFill>
              </a:rPr>
              <a:t>(index);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visited[index] = </a:t>
            </a:r>
            <a:r>
              <a:rPr lang="en-US" sz="1200" dirty="0">
                <a:solidFill>
                  <a:srgbClr val="0000FF"/>
                </a:solidFill>
              </a:rPr>
              <a:t>true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</a:t>
            </a:r>
            <a:r>
              <a:rPr lang="en-US" sz="1200" dirty="0" err="1">
                <a:solidFill>
                  <a:prstClr val="black"/>
                </a:solidFill>
              </a:rPr>
              <a:t>cout</a:t>
            </a:r>
            <a:r>
              <a:rPr lang="en-US" sz="1200" dirty="0">
                <a:solidFill>
                  <a:prstClr val="black"/>
                </a:solidFill>
              </a:rPr>
              <a:t> &lt;&lt; </a:t>
            </a:r>
            <a:r>
              <a:rPr lang="en-US" sz="1200" dirty="0">
                <a:solidFill>
                  <a:srgbClr val="A31515"/>
                </a:solidFill>
              </a:rPr>
              <a:t>" "</a:t>
            </a:r>
            <a:r>
              <a:rPr lang="en-US" sz="1200" dirty="0">
                <a:solidFill>
                  <a:prstClr val="black"/>
                </a:solidFill>
              </a:rPr>
              <a:t> &lt;&lt; index &lt;&lt; </a:t>
            </a:r>
            <a:r>
              <a:rPr lang="en-US" sz="1200" dirty="0">
                <a:solidFill>
                  <a:srgbClr val="A31515"/>
                </a:solidFill>
              </a:rPr>
              <a:t>" </a:t>
            </a:r>
            <a:r>
              <a:rPr lang="en-US" sz="1200" dirty="0" smtClean="0">
                <a:solidFill>
                  <a:srgbClr val="A31515"/>
                </a:solidFill>
              </a:rPr>
              <a:t>"</a:t>
            </a:r>
            <a:r>
              <a:rPr lang="en-US" sz="1200" dirty="0" smtClean="0">
                <a:solidFill>
                  <a:prstClr val="black"/>
                </a:solidFill>
              </a:rPr>
              <a:t>;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81703" y="2840421"/>
            <a:ext cx="3276600" cy="36009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FF"/>
                </a:solidFill>
              </a:rPr>
              <a:t>         while</a:t>
            </a:r>
            <a:r>
              <a:rPr lang="en-US" sz="1200" dirty="0" smtClean="0">
                <a:solidFill>
                  <a:prstClr val="black"/>
                </a:solidFill>
              </a:rPr>
              <a:t> </a:t>
            </a:r>
            <a:r>
              <a:rPr lang="en-US" sz="1200" dirty="0">
                <a:solidFill>
                  <a:prstClr val="black"/>
                </a:solidFill>
              </a:rPr>
              <a:t>(!</a:t>
            </a:r>
            <a:r>
              <a:rPr lang="en-US" sz="1200" dirty="0" err="1">
                <a:solidFill>
                  <a:prstClr val="black"/>
                </a:solidFill>
              </a:rPr>
              <a:t>queue.isEmptyQueue</a:t>
            </a:r>
            <a:r>
              <a:rPr lang="en-US" sz="1200" dirty="0">
                <a:solidFill>
                  <a:prstClr val="black"/>
                </a:solidFill>
              </a:rPr>
              <a:t>())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u = </a:t>
            </a:r>
            <a:r>
              <a:rPr lang="en-US" sz="1200" dirty="0" err="1">
                <a:solidFill>
                  <a:prstClr val="black"/>
                </a:solidFill>
              </a:rPr>
              <a:t>queue.front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</a:t>
            </a:r>
            <a:r>
              <a:rPr lang="en-US" sz="1200" dirty="0" err="1">
                <a:solidFill>
                  <a:prstClr val="black"/>
                </a:solidFill>
              </a:rPr>
              <a:t>queue.deleteQueue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</a:t>
            </a:r>
            <a:r>
              <a:rPr lang="en-US" sz="1200" dirty="0">
                <a:solidFill>
                  <a:srgbClr val="0000FF"/>
                </a:solidFill>
              </a:rPr>
              <a:t>for</a:t>
            </a:r>
            <a:r>
              <a:rPr lang="en-US" sz="1200" dirty="0">
                <a:solidFill>
                  <a:prstClr val="black"/>
                </a:solidFill>
              </a:rPr>
              <a:t> (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 = graph[u].begin();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</a:t>
            </a:r>
            <a:r>
              <a:rPr lang="en-US" sz="1200" dirty="0" smtClean="0">
                <a:solidFill>
                  <a:prstClr val="black"/>
                </a:solidFill>
              </a:rPr>
              <a:t>    </a:t>
            </a:r>
            <a:r>
              <a:rPr lang="en-US" sz="1200" dirty="0" err="1" smtClean="0">
                <a:solidFill>
                  <a:prstClr val="black"/>
                </a:solidFill>
              </a:rPr>
              <a:t>graphIt</a:t>
            </a:r>
            <a:r>
              <a:rPr lang="en-US" sz="1200" dirty="0" smtClean="0">
                <a:solidFill>
                  <a:prstClr val="black"/>
                </a:solidFill>
              </a:rPr>
              <a:t> </a:t>
            </a:r>
            <a:r>
              <a:rPr lang="en-US" sz="1200" dirty="0">
                <a:solidFill>
                  <a:prstClr val="black"/>
                </a:solidFill>
              </a:rPr>
              <a:t>!= graph[u].end(); ++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w = *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</a:t>
            </a:r>
            <a:r>
              <a:rPr lang="en-US" sz="1200" dirty="0">
                <a:solidFill>
                  <a:srgbClr val="0000FF"/>
                </a:solidFill>
              </a:rPr>
              <a:t>if</a:t>
            </a:r>
            <a:r>
              <a:rPr lang="en-US" sz="1200" dirty="0">
                <a:solidFill>
                  <a:prstClr val="black"/>
                </a:solidFill>
              </a:rPr>
              <a:t> (!visited[w])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   </a:t>
            </a:r>
            <a:r>
              <a:rPr lang="en-US" sz="1200" dirty="0" err="1">
                <a:solidFill>
                  <a:prstClr val="black"/>
                </a:solidFill>
              </a:rPr>
              <a:t>queue.addQueue</a:t>
            </a:r>
            <a:r>
              <a:rPr lang="en-US" sz="1200" dirty="0">
                <a:solidFill>
                  <a:prstClr val="black"/>
                </a:solidFill>
              </a:rPr>
              <a:t>(w);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   visited[w] = </a:t>
            </a:r>
            <a:r>
              <a:rPr lang="en-US" sz="1200" dirty="0">
                <a:solidFill>
                  <a:srgbClr val="0000FF"/>
                </a:solidFill>
              </a:rPr>
              <a:t>true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   </a:t>
            </a:r>
            <a:r>
              <a:rPr lang="en-US" sz="1200" dirty="0" err="1">
                <a:solidFill>
                  <a:prstClr val="black"/>
                </a:solidFill>
              </a:rPr>
              <a:t>cout</a:t>
            </a:r>
            <a:r>
              <a:rPr lang="en-US" sz="1200" dirty="0">
                <a:solidFill>
                  <a:prstClr val="black"/>
                </a:solidFill>
              </a:rPr>
              <a:t> &lt;&lt; </a:t>
            </a:r>
            <a:r>
              <a:rPr lang="en-US" sz="1200" dirty="0">
                <a:solidFill>
                  <a:srgbClr val="A31515"/>
                </a:solidFill>
              </a:rPr>
              <a:t>" "</a:t>
            </a:r>
            <a:r>
              <a:rPr lang="en-US" sz="1200" dirty="0">
                <a:solidFill>
                  <a:prstClr val="black"/>
                </a:solidFill>
              </a:rPr>
              <a:t> &lt;&lt; w &lt;&lt; </a:t>
            </a:r>
            <a:r>
              <a:rPr lang="en-US" sz="1200" dirty="0">
                <a:solidFill>
                  <a:srgbClr val="A31515"/>
                </a:solidFill>
              </a:rPr>
              <a:t>" "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}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}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} </a:t>
            </a:r>
            <a:r>
              <a:rPr lang="en-US" sz="1200" dirty="0">
                <a:solidFill>
                  <a:srgbClr val="008000"/>
                </a:solidFill>
              </a:rPr>
              <a:t>//end while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}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00FF"/>
                </a:solidFill>
              </a:rPr>
              <a:t>delete</a:t>
            </a:r>
            <a:r>
              <a:rPr lang="en-US" sz="1200" dirty="0">
                <a:solidFill>
                  <a:prstClr val="black"/>
                </a:solidFill>
              </a:rPr>
              <a:t> [] visited;</a:t>
            </a:r>
          </a:p>
          <a:p>
            <a:r>
              <a:rPr lang="en-US" sz="1200" dirty="0">
                <a:solidFill>
                  <a:prstClr val="black"/>
                </a:solidFill>
              </a:rPr>
              <a:t>} </a:t>
            </a:r>
            <a:r>
              <a:rPr lang="en-US" sz="1200" dirty="0">
                <a:solidFill>
                  <a:srgbClr val="008000"/>
                </a:solidFill>
              </a:rPr>
              <a:t>//end </a:t>
            </a:r>
            <a:r>
              <a:rPr lang="en-US" sz="1200" dirty="0" err="1">
                <a:solidFill>
                  <a:srgbClr val="008000"/>
                </a:solidFill>
              </a:rPr>
              <a:t>breadthFirstTraversal</a:t>
            </a:r>
            <a:endParaRPr lang="en-US" sz="1200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>
            <a:stCxn id="8" idx="3"/>
          </p:cNvCxnSpPr>
          <p:nvPr/>
        </p:nvCxnSpPr>
        <p:spPr>
          <a:xfrm>
            <a:off x="3124200" y="3450684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875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C++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3619500" cy="4953000"/>
          </a:xfrm>
        </p:spPr>
        <p:txBody>
          <a:bodyPr>
            <a:no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adjacent 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not </a:t>
            </a:r>
            <a:r>
              <a:rPr lang="en-US" sz="1400" dirty="0"/>
              <a:t>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371600" y="3682934"/>
            <a:ext cx="1905000" cy="957979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248400" y="840841"/>
            <a:ext cx="3048000" cy="28623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graphType</a:t>
            </a:r>
            <a:r>
              <a:rPr lang="en-US" sz="1200" dirty="0">
                <a:solidFill>
                  <a:prstClr val="black"/>
                </a:solidFill>
              </a:rPr>
              <a:t>::</a:t>
            </a:r>
            <a:r>
              <a:rPr lang="en-US" sz="1200" dirty="0" err="1">
                <a:solidFill>
                  <a:prstClr val="black"/>
                </a:solidFill>
              </a:rPr>
              <a:t>breadthFirstTraversal</a:t>
            </a:r>
            <a:r>
              <a:rPr lang="en-US" sz="1200" dirty="0">
                <a:solidFill>
                  <a:prstClr val="black"/>
                </a:solidFill>
              </a:rPr>
              <a:t>()</a:t>
            </a:r>
          </a:p>
          <a:p>
            <a:r>
              <a:rPr lang="en-US" sz="1200" dirty="0">
                <a:solidFill>
                  <a:prstClr val="black"/>
                </a:solidFill>
              </a:rPr>
              <a:t>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prstClr val="black"/>
                </a:solidFill>
              </a:rPr>
              <a:t>linkedQueueType</a:t>
            </a:r>
            <a:r>
              <a:rPr lang="en-US" sz="1200" dirty="0">
                <a:solidFill>
                  <a:prstClr val="black"/>
                </a:solidFill>
              </a:rPr>
              <a:t>&lt;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&gt; queue;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 *visited;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visited = </a:t>
            </a:r>
            <a:r>
              <a:rPr lang="en-US" sz="1200" dirty="0">
                <a:solidFill>
                  <a:srgbClr val="0000FF"/>
                </a:solidFill>
              </a:rPr>
              <a:t>new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[</a:t>
            </a:r>
            <a:r>
              <a:rPr lang="en-US" sz="1200" dirty="0" err="1">
                <a:solidFill>
                  <a:prstClr val="black"/>
                </a:solidFill>
              </a:rPr>
              <a:t>gSize</a:t>
            </a:r>
            <a:r>
              <a:rPr lang="en-US" sz="1200" dirty="0">
                <a:solidFill>
                  <a:prstClr val="black"/>
                </a:solidFill>
              </a:rPr>
              <a:t>];</a:t>
            </a:r>
          </a:p>
          <a:p>
            <a:r>
              <a:rPr lang="da-DK" sz="1200" dirty="0">
                <a:solidFill>
                  <a:prstClr val="black"/>
                </a:solidFill>
              </a:rPr>
              <a:t>   </a:t>
            </a:r>
            <a:r>
              <a:rPr lang="da-DK" sz="1200" dirty="0">
                <a:solidFill>
                  <a:srgbClr val="0000FF"/>
                </a:solidFill>
              </a:rPr>
              <a:t>for</a:t>
            </a:r>
            <a:r>
              <a:rPr lang="da-DK" sz="1200" dirty="0">
                <a:solidFill>
                  <a:prstClr val="black"/>
                </a:solidFill>
              </a:rPr>
              <a:t> (</a:t>
            </a:r>
            <a:r>
              <a:rPr lang="da-DK" sz="1200" dirty="0">
                <a:solidFill>
                  <a:srgbClr val="0000FF"/>
                </a:solidFill>
              </a:rPr>
              <a:t>int</a:t>
            </a:r>
            <a:r>
              <a:rPr lang="da-DK" sz="1200" dirty="0">
                <a:solidFill>
                  <a:prstClr val="black"/>
                </a:solidFill>
              </a:rPr>
              <a:t> ind = 0; ind &lt; gSize; ind++)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visited[</a:t>
            </a:r>
            <a:r>
              <a:rPr lang="en-US" sz="1200" dirty="0" err="1">
                <a:solidFill>
                  <a:prstClr val="black"/>
                </a:solidFill>
              </a:rPr>
              <a:t>ind</a:t>
            </a:r>
            <a:r>
              <a:rPr lang="en-US" sz="1200" dirty="0">
                <a:solidFill>
                  <a:prstClr val="black"/>
                </a:solidFill>
              </a:rPr>
              <a:t>] = </a:t>
            </a:r>
            <a:r>
              <a:rPr lang="en-US" sz="1200" dirty="0">
                <a:solidFill>
                  <a:srgbClr val="0000FF"/>
                </a:solidFill>
              </a:rPr>
              <a:t>false</a:t>
            </a:r>
            <a:r>
              <a:rPr lang="en-US" sz="1200" dirty="0">
                <a:solidFill>
                  <a:prstClr val="black"/>
                </a:solidFill>
              </a:rPr>
              <a:t>; </a:t>
            </a:r>
            <a:r>
              <a:rPr lang="en-US" sz="1200" dirty="0">
                <a:solidFill>
                  <a:srgbClr val="008000"/>
                </a:solidFill>
              </a:rPr>
              <a:t>//initialize the array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8000"/>
                </a:solidFill>
              </a:rPr>
              <a:t>//visited to false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prstClr val="black"/>
                </a:solidFill>
              </a:rPr>
              <a:t>linkedListIterator</a:t>
            </a:r>
            <a:r>
              <a:rPr lang="en-US" sz="1200" dirty="0">
                <a:solidFill>
                  <a:prstClr val="black"/>
                </a:solidFill>
              </a:rPr>
              <a:t>&lt;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&gt; 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for</a:t>
            </a:r>
            <a:r>
              <a:rPr lang="en-US" sz="1200" dirty="0">
                <a:solidFill>
                  <a:prstClr val="black"/>
                </a:solidFill>
              </a:rPr>
              <a:t> (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index = 0; index &lt; </a:t>
            </a:r>
            <a:r>
              <a:rPr lang="en-US" sz="1200" dirty="0" err="1">
                <a:solidFill>
                  <a:prstClr val="black"/>
                </a:solidFill>
              </a:rPr>
              <a:t>gSize</a:t>
            </a:r>
            <a:r>
              <a:rPr lang="en-US" sz="1200" dirty="0">
                <a:solidFill>
                  <a:prstClr val="black"/>
                </a:solidFill>
              </a:rPr>
              <a:t>; index++)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00FF"/>
                </a:solidFill>
              </a:rPr>
              <a:t>if</a:t>
            </a:r>
            <a:r>
              <a:rPr lang="en-US" sz="1200" dirty="0">
                <a:solidFill>
                  <a:prstClr val="black"/>
                </a:solidFill>
              </a:rPr>
              <a:t> (!visited[index])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</a:t>
            </a:r>
            <a:r>
              <a:rPr lang="en-US" sz="1200" dirty="0" err="1">
                <a:solidFill>
                  <a:prstClr val="black"/>
                </a:solidFill>
              </a:rPr>
              <a:t>queue.addQueue</a:t>
            </a:r>
            <a:r>
              <a:rPr lang="en-US" sz="1200" dirty="0">
                <a:solidFill>
                  <a:prstClr val="black"/>
                </a:solidFill>
              </a:rPr>
              <a:t>(index);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visited[index] = </a:t>
            </a:r>
            <a:r>
              <a:rPr lang="en-US" sz="1200" dirty="0">
                <a:solidFill>
                  <a:srgbClr val="0000FF"/>
                </a:solidFill>
              </a:rPr>
              <a:t>true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</a:t>
            </a:r>
            <a:r>
              <a:rPr lang="en-US" sz="1200" dirty="0" err="1">
                <a:solidFill>
                  <a:prstClr val="black"/>
                </a:solidFill>
              </a:rPr>
              <a:t>cout</a:t>
            </a:r>
            <a:r>
              <a:rPr lang="en-US" sz="1200" dirty="0">
                <a:solidFill>
                  <a:prstClr val="black"/>
                </a:solidFill>
              </a:rPr>
              <a:t> &lt;&lt; </a:t>
            </a:r>
            <a:r>
              <a:rPr lang="en-US" sz="1200" dirty="0">
                <a:solidFill>
                  <a:srgbClr val="A31515"/>
                </a:solidFill>
              </a:rPr>
              <a:t>" "</a:t>
            </a:r>
            <a:r>
              <a:rPr lang="en-US" sz="1200" dirty="0">
                <a:solidFill>
                  <a:prstClr val="black"/>
                </a:solidFill>
              </a:rPr>
              <a:t> &lt;&lt; index &lt;&lt; </a:t>
            </a:r>
            <a:r>
              <a:rPr lang="en-US" sz="1200" dirty="0">
                <a:solidFill>
                  <a:srgbClr val="A31515"/>
                </a:solidFill>
              </a:rPr>
              <a:t>" </a:t>
            </a:r>
            <a:r>
              <a:rPr lang="en-US" sz="1200" dirty="0" smtClean="0">
                <a:solidFill>
                  <a:srgbClr val="A31515"/>
                </a:solidFill>
              </a:rPr>
              <a:t>"</a:t>
            </a:r>
            <a:r>
              <a:rPr lang="en-US" sz="1200" dirty="0" smtClean="0">
                <a:solidFill>
                  <a:prstClr val="black"/>
                </a:solidFill>
              </a:rPr>
              <a:t>;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81703" y="2840421"/>
            <a:ext cx="3276600" cy="36009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FF"/>
                </a:solidFill>
              </a:rPr>
              <a:t>         while</a:t>
            </a:r>
            <a:r>
              <a:rPr lang="en-US" sz="1200" dirty="0" smtClean="0">
                <a:solidFill>
                  <a:prstClr val="black"/>
                </a:solidFill>
              </a:rPr>
              <a:t> </a:t>
            </a:r>
            <a:r>
              <a:rPr lang="en-US" sz="1200" dirty="0">
                <a:solidFill>
                  <a:prstClr val="black"/>
                </a:solidFill>
              </a:rPr>
              <a:t>(!</a:t>
            </a:r>
            <a:r>
              <a:rPr lang="en-US" sz="1200" dirty="0" err="1">
                <a:solidFill>
                  <a:prstClr val="black"/>
                </a:solidFill>
              </a:rPr>
              <a:t>queue.isEmptyQueue</a:t>
            </a:r>
            <a:r>
              <a:rPr lang="en-US" sz="1200" dirty="0">
                <a:solidFill>
                  <a:prstClr val="black"/>
                </a:solidFill>
              </a:rPr>
              <a:t>())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u = </a:t>
            </a:r>
            <a:r>
              <a:rPr lang="en-US" sz="1200" dirty="0" err="1">
                <a:solidFill>
                  <a:prstClr val="black"/>
                </a:solidFill>
              </a:rPr>
              <a:t>queue.front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</a:t>
            </a:r>
            <a:r>
              <a:rPr lang="en-US" sz="1200" dirty="0" err="1">
                <a:solidFill>
                  <a:prstClr val="black"/>
                </a:solidFill>
              </a:rPr>
              <a:t>queue.deleteQueue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</a:t>
            </a:r>
            <a:r>
              <a:rPr lang="en-US" sz="1200" dirty="0">
                <a:solidFill>
                  <a:srgbClr val="0000FF"/>
                </a:solidFill>
              </a:rPr>
              <a:t>for</a:t>
            </a:r>
            <a:r>
              <a:rPr lang="en-US" sz="1200" dirty="0">
                <a:solidFill>
                  <a:prstClr val="black"/>
                </a:solidFill>
              </a:rPr>
              <a:t> (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 = graph[u].begin();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</a:t>
            </a:r>
            <a:r>
              <a:rPr lang="en-US" sz="1200" dirty="0" smtClean="0">
                <a:solidFill>
                  <a:prstClr val="black"/>
                </a:solidFill>
              </a:rPr>
              <a:t>    </a:t>
            </a:r>
            <a:r>
              <a:rPr lang="en-US" sz="1200" dirty="0" err="1" smtClean="0">
                <a:solidFill>
                  <a:prstClr val="black"/>
                </a:solidFill>
              </a:rPr>
              <a:t>graphIt</a:t>
            </a:r>
            <a:r>
              <a:rPr lang="en-US" sz="1200" dirty="0" smtClean="0">
                <a:solidFill>
                  <a:prstClr val="black"/>
                </a:solidFill>
              </a:rPr>
              <a:t> </a:t>
            </a:r>
            <a:r>
              <a:rPr lang="en-US" sz="1200" dirty="0">
                <a:solidFill>
                  <a:prstClr val="black"/>
                </a:solidFill>
              </a:rPr>
              <a:t>!= graph[u].end(); ++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w = *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</a:t>
            </a:r>
            <a:r>
              <a:rPr lang="en-US" sz="1200" dirty="0">
                <a:solidFill>
                  <a:srgbClr val="0000FF"/>
                </a:solidFill>
              </a:rPr>
              <a:t>if</a:t>
            </a:r>
            <a:r>
              <a:rPr lang="en-US" sz="1200" dirty="0">
                <a:solidFill>
                  <a:prstClr val="black"/>
                </a:solidFill>
              </a:rPr>
              <a:t> (!visited[w])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   </a:t>
            </a:r>
            <a:r>
              <a:rPr lang="en-US" sz="1200" dirty="0" err="1">
                <a:solidFill>
                  <a:prstClr val="black"/>
                </a:solidFill>
              </a:rPr>
              <a:t>queue.addQueue</a:t>
            </a:r>
            <a:r>
              <a:rPr lang="en-US" sz="1200" dirty="0">
                <a:solidFill>
                  <a:prstClr val="black"/>
                </a:solidFill>
              </a:rPr>
              <a:t>(w);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   visited[w] = </a:t>
            </a:r>
            <a:r>
              <a:rPr lang="en-US" sz="1200" dirty="0">
                <a:solidFill>
                  <a:srgbClr val="0000FF"/>
                </a:solidFill>
              </a:rPr>
              <a:t>true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   </a:t>
            </a:r>
            <a:r>
              <a:rPr lang="en-US" sz="1200" dirty="0" err="1">
                <a:solidFill>
                  <a:prstClr val="black"/>
                </a:solidFill>
              </a:rPr>
              <a:t>cout</a:t>
            </a:r>
            <a:r>
              <a:rPr lang="en-US" sz="1200" dirty="0">
                <a:solidFill>
                  <a:prstClr val="black"/>
                </a:solidFill>
              </a:rPr>
              <a:t> &lt;&lt; </a:t>
            </a:r>
            <a:r>
              <a:rPr lang="en-US" sz="1200" dirty="0">
                <a:solidFill>
                  <a:srgbClr val="A31515"/>
                </a:solidFill>
              </a:rPr>
              <a:t>" "</a:t>
            </a:r>
            <a:r>
              <a:rPr lang="en-US" sz="1200" dirty="0">
                <a:solidFill>
                  <a:prstClr val="black"/>
                </a:solidFill>
              </a:rPr>
              <a:t> &lt;&lt; w &lt;&lt; </a:t>
            </a:r>
            <a:r>
              <a:rPr lang="en-US" sz="1200" dirty="0">
                <a:solidFill>
                  <a:srgbClr val="A31515"/>
                </a:solidFill>
              </a:rPr>
              <a:t>" "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}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}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} </a:t>
            </a:r>
            <a:r>
              <a:rPr lang="en-US" sz="1200" dirty="0">
                <a:solidFill>
                  <a:srgbClr val="008000"/>
                </a:solidFill>
              </a:rPr>
              <a:t>//end while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}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00FF"/>
                </a:solidFill>
              </a:rPr>
              <a:t>delete</a:t>
            </a:r>
            <a:r>
              <a:rPr lang="en-US" sz="1200" dirty="0">
                <a:solidFill>
                  <a:prstClr val="black"/>
                </a:solidFill>
              </a:rPr>
              <a:t> [] visited;</a:t>
            </a:r>
          </a:p>
          <a:p>
            <a:r>
              <a:rPr lang="en-US" sz="1200" dirty="0">
                <a:solidFill>
                  <a:prstClr val="black"/>
                </a:solidFill>
              </a:rPr>
              <a:t>} </a:t>
            </a:r>
            <a:r>
              <a:rPr lang="en-US" sz="1200" dirty="0">
                <a:solidFill>
                  <a:srgbClr val="008000"/>
                </a:solidFill>
              </a:rPr>
              <a:t>//end </a:t>
            </a:r>
            <a:r>
              <a:rPr lang="en-US" sz="1200" dirty="0" err="1">
                <a:solidFill>
                  <a:srgbClr val="008000"/>
                </a:solidFill>
              </a:rPr>
              <a:t>breadthFirstTraversal</a:t>
            </a:r>
            <a:endParaRPr lang="en-US" sz="1200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>
            <a:stCxn id="8" idx="3"/>
          </p:cNvCxnSpPr>
          <p:nvPr/>
        </p:nvCxnSpPr>
        <p:spPr>
          <a:xfrm flipV="1">
            <a:off x="3276600" y="4038600"/>
            <a:ext cx="609600" cy="1233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585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C++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3619500" cy="4953000"/>
          </a:xfrm>
        </p:spPr>
        <p:txBody>
          <a:bodyPr>
            <a:no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adjacent 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not </a:t>
            </a:r>
            <a:r>
              <a:rPr lang="en-US" sz="1400" dirty="0"/>
              <a:t>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371600" y="4640914"/>
            <a:ext cx="1905000" cy="464486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248400" y="840841"/>
            <a:ext cx="3048000" cy="28623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graphType</a:t>
            </a:r>
            <a:r>
              <a:rPr lang="en-US" sz="1200" dirty="0">
                <a:solidFill>
                  <a:prstClr val="black"/>
                </a:solidFill>
              </a:rPr>
              <a:t>::</a:t>
            </a:r>
            <a:r>
              <a:rPr lang="en-US" sz="1200" dirty="0" err="1">
                <a:solidFill>
                  <a:prstClr val="black"/>
                </a:solidFill>
              </a:rPr>
              <a:t>breadthFirstTraversal</a:t>
            </a:r>
            <a:r>
              <a:rPr lang="en-US" sz="1200" dirty="0">
                <a:solidFill>
                  <a:prstClr val="black"/>
                </a:solidFill>
              </a:rPr>
              <a:t>()</a:t>
            </a:r>
          </a:p>
          <a:p>
            <a:r>
              <a:rPr lang="en-US" sz="1200" dirty="0">
                <a:solidFill>
                  <a:prstClr val="black"/>
                </a:solidFill>
              </a:rPr>
              <a:t>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prstClr val="black"/>
                </a:solidFill>
              </a:rPr>
              <a:t>linkedQueueType</a:t>
            </a:r>
            <a:r>
              <a:rPr lang="en-US" sz="1200" dirty="0">
                <a:solidFill>
                  <a:prstClr val="black"/>
                </a:solidFill>
              </a:rPr>
              <a:t>&lt;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&gt; queue;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 *visited;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visited = </a:t>
            </a:r>
            <a:r>
              <a:rPr lang="en-US" sz="1200" dirty="0">
                <a:solidFill>
                  <a:srgbClr val="0000FF"/>
                </a:solidFill>
              </a:rPr>
              <a:t>new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[</a:t>
            </a:r>
            <a:r>
              <a:rPr lang="en-US" sz="1200" dirty="0" err="1">
                <a:solidFill>
                  <a:prstClr val="black"/>
                </a:solidFill>
              </a:rPr>
              <a:t>gSize</a:t>
            </a:r>
            <a:r>
              <a:rPr lang="en-US" sz="1200" dirty="0">
                <a:solidFill>
                  <a:prstClr val="black"/>
                </a:solidFill>
              </a:rPr>
              <a:t>];</a:t>
            </a:r>
          </a:p>
          <a:p>
            <a:r>
              <a:rPr lang="da-DK" sz="1200" dirty="0">
                <a:solidFill>
                  <a:prstClr val="black"/>
                </a:solidFill>
              </a:rPr>
              <a:t>   </a:t>
            </a:r>
            <a:r>
              <a:rPr lang="da-DK" sz="1200" dirty="0">
                <a:solidFill>
                  <a:srgbClr val="0000FF"/>
                </a:solidFill>
              </a:rPr>
              <a:t>for</a:t>
            </a:r>
            <a:r>
              <a:rPr lang="da-DK" sz="1200" dirty="0">
                <a:solidFill>
                  <a:prstClr val="black"/>
                </a:solidFill>
              </a:rPr>
              <a:t> (</a:t>
            </a:r>
            <a:r>
              <a:rPr lang="da-DK" sz="1200" dirty="0">
                <a:solidFill>
                  <a:srgbClr val="0000FF"/>
                </a:solidFill>
              </a:rPr>
              <a:t>int</a:t>
            </a:r>
            <a:r>
              <a:rPr lang="da-DK" sz="1200" dirty="0">
                <a:solidFill>
                  <a:prstClr val="black"/>
                </a:solidFill>
              </a:rPr>
              <a:t> ind = 0; ind &lt; gSize; ind++)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visited[</a:t>
            </a:r>
            <a:r>
              <a:rPr lang="en-US" sz="1200" dirty="0" err="1">
                <a:solidFill>
                  <a:prstClr val="black"/>
                </a:solidFill>
              </a:rPr>
              <a:t>ind</a:t>
            </a:r>
            <a:r>
              <a:rPr lang="en-US" sz="1200" dirty="0">
                <a:solidFill>
                  <a:prstClr val="black"/>
                </a:solidFill>
              </a:rPr>
              <a:t>] = </a:t>
            </a:r>
            <a:r>
              <a:rPr lang="en-US" sz="1200" dirty="0">
                <a:solidFill>
                  <a:srgbClr val="0000FF"/>
                </a:solidFill>
              </a:rPr>
              <a:t>false</a:t>
            </a:r>
            <a:r>
              <a:rPr lang="en-US" sz="1200" dirty="0">
                <a:solidFill>
                  <a:prstClr val="black"/>
                </a:solidFill>
              </a:rPr>
              <a:t>; </a:t>
            </a:r>
            <a:r>
              <a:rPr lang="en-US" sz="1200" dirty="0">
                <a:solidFill>
                  <a:srgbClr val="008000"/>
                </a:solidFill>
              </a:rPr>
              <a:t>//initialize the array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8000"/>
                </a:solidFill>
              </a:rPr>
              <a:t>//visited to false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prstClr val="black"/>
                </a:solidFill>
              </a:rPr>
              <a:t>linkedListIterator</a:t>
            </a:r>
            <a:r>
              <a:rPr lang="en-US" sz="1200" dirty="0">
                <a:solidFill>
                  <a:prstClr val="black"/>
                </a:solidFill>
              </a:rPr>
              <a:t>&lt;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&gt; 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for</a:t>
            </a:r>
            <a:r>
              <a:rPr lang="en-US" sz="1200" dirty="0">
                <a:solidFill>
                  <a:prstClr val="black"/>
                </a:solidFill>
              </a:rPr>
              <a:t> (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index = 0; index &lt; </a:t>
            </a:r>
            <a:r>
              <a:rPr lang="en-US" sz="1200" dirty="0" err="1">
                <a:solidFill>
                  <a:prstClr val="black"/>
                </a:solidFill>
              </a:rPr>
              <a:t>gSize</a:t>
            </a:r>
            <a:r>
              <a:rPr lang="en-US" sz="1200" dirty="0">
                <a:solidFill>
                  <a:prstClr val="black"/>
                </a:solidFill>
              </a:rPr>
              <a:t>; index++)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00FF"/>
                </a:solidFill>
              </a:rPr>
              <a:t>if</a:t>
            </a:r>
            <a:r>
              <a:rPr lang="en-US" sz="1200" dirty="0">
                <a:solidFill>
                  <a:prstClr val="black"/>
                </a:solidFill>
              </a:rPr>
              <a:t> (!visited[index])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</a:t>
            </a:r>
            <a:r>
              <a:rPr lang="en-US" sz="1200" dirty="0" err="1">
                <a:solidFill>
                  <a:prstClr val="black"/>
                </a:solidFill>
              </a:rPr>
              <a:t>queue.addQueue</a:t>
            </a:r>
            <a:r>
              <a:rPr lang="en-US" sz="1200" dirty="0">
                <a:solidFill>
                  <a:prstClr val="black"/>
                </a:solidFill>
              </a:rPr>
              <a:t>(index);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visited[index] = </a:t>
            </a:r>
            <a:r>
              <a:rPr lang="en-US" sz="1200" dirty="0">
                <a:solidFill>
                  <a:srgbClr val="0000FF"/>
                </a:solidFill>
              </a:rPr>
              <a:t>true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</a:t>
            </a:r>
            <a:r>
              <a:rPr lang="en-US" sz="1200" dirty="0" err="1">
                <a:solidFill>
                  <a:prstClr val="black"/>
                </a:solidFill>
              </a:rPr>
              <a:t>cout</a:t>
            </a:r>
            <a:r>
              <a:rPr lang="en-US" sz="1200" dirty="0">
                <a:solidFill>
                  <a:prstClr val="black"/>
                </a:solidFill>
              </a:rPr>
              <a:t> &lt;&lt; </a:t>
            </a:r>
            <a:r>
              <a:rPr lang="en-US" sz="1200" dirty="0">
                <a:solidFill>
                  <a:srgbClr val="A31515"/>
                </a:solidFill>
              </a:rPr>
              <a:t>" "</a:t>
            </a:r>
            <a:r>
              <a:rPr lang="en-US" sz="1200" dirty="0">
                <a:solidFill>
                  <a:prstClr val="black"/>
                </a:solidFill>
              </a:rPr>
              <a:t> &lt;&lt; index &lt;&lt; </a:t>
            </a:r>
            <a:r>
              <a:rPr lang="en-US" sz="1200" dirty="0">
                <a:solidFill>
                  <a:srgbClr val="A31515"/>
                </a:solidFill>
              </a:rPr>
              <a:t>" </a:t>
            </a:r>
            <a:r>
              <a:rPr lang="en-US" sz="1200" dirty="0" smtClean="0">
                <a:solidFill>
                  <a:srgbClr val="A31515"/>
                </a:solidFill>
              </a:rPr>
              <a:t>"</a:t>
            </a:r>
            <a:r>
              <a:rPr lang="en-US" sz="1200" dirty="0" smtClean="0">
                <a:solidFill>
                  <a:prstClr val="black"/>
                </a:solidFill>
              </a:rPr>
              <a:t>;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81703" y="2840421"/>
            <a:ext cx="3276600" cy="36009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FF"/>
                </a:solidFill>
              </a:rPr>
              <a:t>         while</a:t>
            </a:r>
            <a:r>
              <a:rPr lang="en-US" sz="1200" dirty="0" smtClean="0">
                <a:solidFill>
                  <a:prstClr val="black"/>
                </a:solidFill>
              </a:rPr>
              <a:t> </a:t>
            </a:r>
            <a:r>
              <a:rPr lang="en-US" sz="1200" dirty="0">
                <a:solidFill>
                  <a:prstClr val="black"/>
                </a:solidFill>
              </a:rPr>
              <a:t>(!</a:t>
            </a:r>
            <a:r>
              <a:rPr lang="en-US" sz="1200" dirty="0" err="1">
                <a:solidFill>
                  <a:prstClr val="black"/>
                </a:solidFill>
              </a:rPr>
              <a:t>queue.isEmptyQueue</a:t>
            </a:r>
            <a:r>
              <a:rPr lang="en-US" sz="1200" dirty="0">
                <a:solidFill>
                  <a:prstClr val="black"/>
                </a:solidFill>
              </a:rPr>
              <a:t>())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u = </a:t>
            </a:r>
            <a:r>
              <a:rPr lang="en-US" sz="1200" dirty="0" err="1">
                <a:solidFill>
                  <a:prstClr val="black"/>
                </a:solidFill>
              </a:rPr>
              <a:t>queue.front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</a:t>
            </a:r>
            <a:r>
              <a:rPr lang="en-US" sz="1200" dirty="0" err="1">
                <a:solidFill>
                  <a:prstClr val="black"/>
                </a:solidFill>
              </a:rPr>
              <a:t>queue.deleteQueue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</a:t>
            </a:r>
            <a:r>
              <a:rPr lang="en-US" sz="1200" dirty="0">
                <a:solidFill>
                  <a:srgbClr val="0000FF"/>
                </a:solidFill>
              </a:rPr>
              <a:t>for</a:t>
            </a:r>
            <a:r>
              <a:rPr lang="en-US" sz="1200" dirty="0">
                <a:solidFill>
                  <a:prstClr val="black"/>
                </a:solidFill>
              </a:rPr>
              <a:t> (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 = graph[u].begin();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</a:t>
            </a:r>
            <a:r>
              <a:rPr lang="en-US" sz="1200" dirty="0" smtClean="0">
                <a:solidFill>
                  <a:prstClr val="black"/>
                </a:solidFill>
              </a:rPr>
              <a:t>    </a:t>
            </a:r>
            <a:r>
              <a:rPr lang="en-US" sz="1200" dirty="0" err="1" smtClean="0">
                <a:solidFill>
                  <a:prstClr val="black"/>
                </a:solidFill>
              </a:rPr>
              <a:t>graphIt</a:t>
            </a:r>
            <a:r>
              <a:rPr lang="en-US" sz="1200" dirty="0" smtClean="0">
                <a:solidFill>
                  <a:prstClr val="black"/>
                </a:solidFill>
              </a:rPr>
              <a:t> </a:t>
            </a:r>
            <a:r>
              <a:rPr lang="en-US" sz="1200" dirty="0">
                <a:solidFill>
                  <a:prstClr val="black"/>
                </a:solidFill>
              </a:rPr>
              <a:t>!= graph[u].end(); ++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w = *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</a:t>
            </a:r>
            <a:r>
              <a:rPr lang="en-US" sz="1200" dirty="0">
                <a:solidFill>
                  <a:srgbClr val="0000FF"/>
                </a:solidFill>
              </a:rPr>
              <a:t>if</a:t>
            </a:r>
            <a:r>
              <a:rPr lang="en-US" sz="1200" dirty="0">
                <a:solidFill>
                  <a:prstClr val="black"/>
                </a:solidFill>
              </a:rPr>
              <a:t> (!visited[w])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   </a:t>
            </a:r>
            <a:r>
              <a:rPr lang="en-US" sz="1200" dirty="0" err="1">
                <a:solidFill>
                  <a:prstClr val="black"/>
                </a:solidFill>
              </a:rPr>
              <a:t>queue.addQueue</a:t>
            </a:r>
            <a:r>
              <a:rPr lang="en-US" sz="1200" dirty="0">
                <a:solidFill>
                  <a:prstClr val="black"/>
                </a:solidFill>
              </a:rPr>
              <a:t>(w);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   visited[w] = </a:t>
            </a:r>
            <a:r>
              <a:rPr lang="en-US" sz="1200" dirty="0">
                <a:solidFill>
                  <a:srgbClr val="0000FF"/>
                </a:solidFill>
              </a:rPr>
              <a:t>true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   </a:t>
            </a:r>
            <a:r>
              <a:rPr lang="en-US" sz="1200" dirty="0" err="1">
                <a:solidFill>
                  <a:prstClr val="black"/>
                </a:solidFill>
              </a:rPr>
              <a:t>cout</a:t>
            </a:r>
            <a:r>
              <a:rPr lang="en-US" sz="1200" dirty="0">
                <a:solidFill>
                  <a:prstClr val="black"/>
                </a:solidFill>
              </a:rPr>
              <a:t> &lt;&lt; </a:t>
            </a:r>
            <a:r>
              <a:rPr lang="en-US" sz="1200" dirty="0">
                <a:solidFill>
                  <a:srgbClr val="A31515"/>
                </a:solidFill>
              </a:rPr>
              <a:t>" "</a:t>
            </a:r>
            <a:r>
              <a:rPr lang="en-US" sz="1200" dirty="0">
                <a:solidFill>
                  <a:prstClr val="black"/>
                </a:solidFill>
              </a:rPr>
              <a:t> &lt;&lt; w &lt;&lt; </a:t>
            </a:r>
            <a:r>
              <a:rPr lang="en-US" sz="1200" dirty="0">
                <a:solidFill>
                  <a:srgbClr val="A31515"/>
                </a:solidFill>
              </a:rPr>
              <a:t>" "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}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}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} </a:t>
            </a:r>
            <a:r>
              <a:rPr lang="en-US" sz="1200" dirty="0">
                <a:solidFill>
                  <a:srgbClr val="008000"/>
                </a:solidFill>
              </a:rPr>
              <a:t>//end while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}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00FF"/>
                </a:solidFill>
              </a:rPr>
              <a:t>delete</a:t>
            </a:r>
            <a:r>
              <a:rPr lang="en-US" sz="1200" dirty="0">
                <a:solidFill>
                  <a:prstClr val="black"/>
                </a:solidFill>
              </a:rPr>
              <a:t> [] visited;</a:t>
            </a:r>
          </a:p>
          <a:p>
            <a:r>
              <a:rPr lang="en-US" sz="1200" dirty="0">
                <a:solidFill>
                  <a:prstClr val="black"/>
                </a:solidFill>
              </a:rPr>
              <a:t>} </a:t>
            </a:r>
            <a:r>
              <a:rPr lang="en-US" sz="1200" dirty="0">
                <a:solidFill>
                  <a:srgbClr val="008000"/>
                </a:solidFill>
              </a:rPr>
              <a:t>//end </a:t>
            </a:r>
            <a:r>
              <a:rPr lang="en-US" sz="1200" dirty="0" err="1">
                <a:solidFill>
                  <a:srgbClr val="008000"/>
                </a:solidFill>
              </a:rPr>
              <a:t>breadthFirstTraversal</a:t>
            </a:r>
            <a:endParaRPr lang="en-US" sz="1200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>
            <a:stCxn id="8" idx="3"/>
          </p:cNvCxnSpPr>
          <p:nvPr/>
        </p:nvCxnSpPr>
        <p:spPr>
          <a:xfrm flipV="1">
            <a:off x="3276600" y="4455879"/>
            <a:ext cx="762000" cy="4172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54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C++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3619500" cy="4953000"/>
          </a:xfrm>
        </p:spPr>
        <p:txBody>
          <a:bodyPr>
            <a:no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adjacent 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not </a:t>
            </a:r>
            <a:r>
              <a:rPr lang="en-US" sz="1400" dirty="0"/>
              <a:t>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48400" y="840841"/>
            <a:ext cx="3048000" cy="28623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graphType</a:t>
            </a:r>
            <a:r>
              <a:rPr lang="en-US" sz="1200" dirty="0">
                <a:solidFill>
                  <a:prstClr val="black"/>
                </a:solidFill>
              </a:rPr>
              <a:t>::</a:t>
            </a:r>
            <a:r>
              <a:rPr lang="en-US" sz="1200" dirty="0" err="1">
                <a:solidFill>
                  <a:prstClr val="black"/>
                </a:solidFill>
              </a:rPr>
              <a:t>breadthFirstTraversal</a:t>
            </a:r>
            <a:r>
              <a:rPr lang="en-US" sz="1200" dirty="0">
                <a:solidFill>
                  <a:prstClr val="black"/>
                </a:solidFill>
              </a:rPr>
              <a:t>()</a:t>
            </a:r>
          </a:p>
          <a:p>
            <a:r>
              <a:rPr lang="en-US" sz="1200" dirty="0">
                <a:solidFill>
                  <a:prstClr val="black"/>
                </a:solidFill>
              </a:rPr>
              <a:t>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prstClr val="black"/>
                </a:solidFill>
              </a:rPr>
              <a:t>linkedQueueType</a:t>
            </a:r>
            <a:r>
              <a:rPr lang="en-US" sz="1200" dirty="0">
                <a:solidFill>
                  <a:prstClr val="black"/>
                </a:solidFill>
              </a:rPr>
              <a:t>&lt;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&gt; queue;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 *visited;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visited = </a:t>
            </a:r>
            <a:r>
              <a:rPr lang="en-US" sz="1200" dirty="0">
                <a:solidFill>
                  <a:srgbClr val="0000FF"/>
                </a:solidFill>
              </a:rPr>
              <a:t>new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[</a:t>
            </a:r>
            <a:r>
              <a:rPr lang="en-US" sz="1200" dirty="0" err="1">
                <a:solidFill>
                  <a:prstClr val="black"/>
                </a:solidFill>
              </a:rPr>
              <a:t>gSize</a:t>
            </a:r>
            <a:r>
              <a:rPr lang="en-US" sz="1200" dirty="0">
                <a:solidFill>
                  <a:prstClr val="black"/>
                </a:solidFill>
              </a:rPr>
              <a:t>];</a:t>
            </a:r>
          </a:p>
          <a:p>
            <a:r>
              <a:rPr lang="da-DK" sz="1200" dirty="0">
                <a:solidFill>
                  <a:prstClr val="black"/>
                </a:solidFill>
              </a:rPr>
              <a:t>   </a:t>
            </a:r>
            <a:r>
              <a:rPr lang="da-DK" sz="1200" dirty="0">
                <a:solidFill>
                  <a:srgbClr val="0000FF"/>
                </a:solidFill>
              </a:rPr>
              <a:t>for</a:t>
            </a:r>
            <a:r>
              <a:rPr lang="da-DK" sz="1200" dirty="0">
                <a:solidFill>
                  <a:prstClr val="black"/>
                </a:solidFill>
              </a:rPr>
              <a:t> (</a:t>
            </a:r>
            <a:r>
              <a:rPr lang="da-DK" sz="1200" dirty="0">
                <a:solidFill>
                  <a:srgbClr val="0000FF"/>
                </a:solidFill>
              </a:rPr>
              <a:t>int</a:t>
            </a:r>
            <a:r>
              <a:rPr lang="da-DK" sz="1200" dirty="0">
                <a:solidFill>
                  <a:prstClr val="black"/>
                </a:solidFill>
              </a:rPr>
              <a:t> ind = 0; ind &lt; gSize; ind++)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visited[</a:t>
            </a:r>
            <a:r>
              <a:rPr lang="en-US" sz="1200" dirty="0" err="1">
                <a:solidFill>
                  <a:prstClr val="black"/>
                </a:solidFill>
              </a:rPr>
              <a:t>ind</a:t>
            </a:r>
            <a:r>
              <a:rPr lang="en-US" sz="1200" dirty="0">
                <a:solidFill>
                  <a:prstClr val="black"/>
                </a:solidFill>
              </a:rPr>
              <a:t>] = </a:t>
            </a:r>
            <a:r>
              <a:rPr lang="en-US" sz="1200" dirty="0">
                <a:solidFill>
                  <a:srgbClr val="0000FF"/>
                </a:solidFill>
              </a:rPr>
              <a:t>false</a:t>
            </a:r>
            <a:r>
              <a:rPr lang="en-US" sz="1200" dirty="0">
                <a:solidFill>
                  <a:prstClr val="black"/>
                </a:solidFill>
              </a:rPr>
              <a:t>; </a:t>
            </a:r>
            <a:r>
              <a:rPr lang="en-US" sz="1200" dirty="0">
                <a:solidFill>
                  <a:srgbClr val="008000"/>
                </a:solidFill>
              </a:rPr>
              <a:t>//initialize the array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8000"/>
                </a:solidFill>
              </a:rPr>
              <a:t>//visited to false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prstClr val="black"/>
                </a:solidFill>
              </a:rPr>
              <a:t>linkedListIterator</a:t>
            </a:r>
            <a:r>
              <a:rPr lang="en-US" sz="1200" dirty="0">
                <a:solidFill>
                  <a:prstClr val="black"/>
                </a:solidFill>
              </a:rPr>
              <a:t>&lt;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&gt; 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for</a:t>
            </a:r>
            <a:r>
              <a:rPr lang="en-US" sz="1200" dirty="0">
                <a:solidFill>
                  <a:prstClr val="black"/>
                </a:solidFill>
              </a:rPr>
              <a:t> (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index = 0; index &lt; </a:t>
            </a:r>
            <a:r>
              <a:rPr lang="en-US" sz="1200" dirty="0" err="1">
                <a:solidFill>
                  <a:prstClr val="black"/>
                </a:solidFill>
              </a:rPr>
              <a:t>gSize</a:t>
            </a:r>
            <a:r>
              <a:rPr lang="en-US" sz="1200" dirty="0">
                <a:solidFill>
                  <a:prstClr val="black"/>
                </a:solidFill>
              </a:rPr>
              <a:t>; index++)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00FF"/>
                </a:solidFill>
              </a:rPr>
              <a:t>if</a:t>
            </a:r>
            <a:r>
              <a:rPr lang="en-US" sz="1200" dirty="0">
                <a:solidFill>
                  <a:prstClr val="black"/>
                </a:solidFill>
              </a:rPr>
              <a:t> (!visited[index])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</a:t>
            </a:r>
            <a:r>
              <a:rPr lang="en-US" sz="1200" dirty="0" err="1">
                <a:solidFill>
                  <a:prstClr val="black"/>
                </a:solidFill>
              </a:rPr>
              <a:t>queue.addQueue</a:t>
            </a:r>
            <a:r>
              <a:rPr lang="en-US" sz="1200" dirty="0">
                <a:solidFill>
                  <a:prstClr val="black"/>
                </a:solidFill>
              </a:rPr>
              <a:t>(index);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visited[index] = </a:t>
            </a:r>
            <a:r>
              <a:rPr lang="en-US" sz="1200" dirty="0">
                <a:solidFill>
                  <a:srgbClr val="0000FF"/>
                </a:solidFill>
              </a:rPr>
              <a:t>true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</a:t>
            </a:r>
            <a:r>
              <a:rPr lang="en-US" sz="1200" dirty="0" err="1">
                <a:solidFill>
                  <a:prstClr val="black"/>
                </a:solidFill>
              </a:rPr>
              <a:t>cout</a:t>
            </a:r>
            <a:r>
              <a:rPr lang="en-US" sz="1200" dirty="0">
                <a:solidFill>
                  <a:prstClr val="black"/>
                </a:solidFill>
              </a:rPr>
              <a:t> &lt;&lt; </a:t>
            </a:r>
            <a:r>
              <a:rPr lang="en-US" sz="1200" dirty="0">
                <a:solidFill>
                  <a:srgbClr val="A31515"/>
                </a:solidFill>
              </a:rPr>
              <a:t>" "</a:t>
            </a:r>
            <a:r>
              <a:rPr lang="en-US" sz="1200" dirty="0">
                <a:solidFill>
                  <a:prstClr val="black"/>
                </a:solidFill>
              </a:rPr>
              <a:t> &lt;&lt; index &lt;&lt; </a:t>
            </a:r>
            <a:r>
              <a:rPr lang="en-US" sz="1200" dirty="0">
                <a:solidFill>
                  <a:srgbClr val="A31515"/>
                </a:solidFill>
              </a:rPr>
              <a:t>" </a:t>
            </a:r>
            <a:r>
              <a:rPr lang="en-US" sz="1200" dirty="0" smtClean="0">
                <a:solidFill>
                  <a:srgbClr val="A31515"/>
                </a:solidFill>
              </a:rPr>
              <a:t>"</a:t>
            </a:r>
            <a:r>
              <a:rPr lang="en-US" sz="1200" dirty="0" smtClean="0">
                <a:solidFill>
                  <a:prstClr val="black"/>
                </a:solidFill>
              </a:rPr>
              <a:t>;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81703" y="2840421"/>
            <a:ext cx="3276600" cy="36009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FF"/>
                </a:solidFill>
              </a:rPr>
              <a:t>         while</a:t>
            </a:r>
            <a:r>
              <a:rPr lang="en-US" sz="1200" dirty="0" smtClean="0">
                <a:solidFill>
                  <a:prstClr val="black"/>
                </a:solidFill>
              </a:rPr>
              <a:t> </a:t>
            </a:r>
            <a:r>
              <a:rPr lang="en-US" sz="1200" dirty="0">
                <a:solidFill>
                  <a:prstClr val="black"/>
                </a:solidFill>
              </a:rPr>
              <a:t>(!</a:t>
            </a:r>
            <a:r>
              <a:rPr lang="en-US" sz="1200" dirty="0" err="1">
                <a:solidFill>
                  <a:prstClr val="black"/>
                </a:solidFill>
              </a:rPr>
              <a:t>queue.isEmptyQueue</a:t>
            </a:r>
            <a:r>
              <a:rPr lang="en-US" sz="1200" dirty="0">
                <a:solidFill>
                  <a:prstClr val="black"/>
                </a:solidFill>
              </a:rPr>
              <a:t>())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u = </a:t>
            </a:r>
            <a:r>
              <a:rPr lang="en-US" sz="1200" dirty="0" err="1">
                <a:solidFill>
                  <a:prstClr val="black"/>
                </a:solidFill>
              </a:rPr>
              <a:t>queue.front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</a:t>
            </a:r>
            <a:r>
              <a:rPr lang="en-US" sz="1200" dirty="0" err="1">
                <a:solidFill>
                  <a:prstClr val="black"/>
                </a:solidFill>
              </a:rPr>
              <a:t>queue.deleteQueue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</a:t>
            </a:r>
            <a:r>
              <a:rPr lang="en-US" sz="1200" dirty="0">
                <a:solidFill>
                  <a:srgbClr val="0000FF"/>
                </a:solidFill>
              </a:rPr>
              <a:t>for</a:t>
            </a:r>
            <a:r>
              <a:rPr lang="en-US" sz="1200" dirty="0">
                <a:solidFill>
                  <a:prstClr val="black"/>
                </a:solidFill>
              </a:rPr>
              <a:t> (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 = graph[u].begin();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</a:t>
            </a:r>
            <a:r>
              <a:rPr lang="en-US" sz="1200" dirty="0" smtClean="0">
                <a:solidFill>
                  <a:prstClr val="black"/>
                </a:solidFill>
              </a:rPr>
              <a:t>    </a:t>
            </a:r>
            <a:r>
              <a:rPr lang="en-US" sz="1200" dirty="0" err="1" smtClean="0">
                <a:solidFill>
                  <a:prstClr val="black"/>
                </a:solidFill>
              </a:rPr>
              <a:t>graphIt</a:t>
            </a:r>
            <a:r>
              <a:rPr lang="en-US" sz="1200" dirty="0" smtClean="0">
                <a:solidFill>
                  <a:prstClr val="black"/>
                </a:solidFill>
              </a:rPr>
              <a:t> </a:t>
            </a:r>
            <a:r>
              <a:rPr lang="en-US" sz="1200" dirty="0">
                <a:solidFill>
                  <a:prstClr val="black"/>
                </a:solidFill>
              </a:rPr>
              <a:t>!= graph[u].end(); ++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w = *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</a:t>
            </a:r>
            <a:r>
              <a:rPr lang="en-US" sz="1200" dirty="0">
                <a:solidFill>
                  <a:srgbClr val="0000FF"/>
                </a:solidFill>
              </a:rPr>
              <a:t>if</a:t>
            </a:r>
            <a:r>
              <a:rPr lang="en-US" sz="1200" dirty="0">
                <a:solidFill>
                  <a:prstClr val="black"/>
                </a:solidFill>
              </a:rPr>
              <a:t> (!visited[w])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   </a:t>
            </a:r>
            <a:r>
              <a:rPr lang="en-US" sz="1200" dirty="0" err="1">
                <a:solidFill>
                  <a:prstClr val="black"/>
                </a:solidFill>
              </a:rPr>
              <a:t>queue.addQueue</a:t>
            </a:r>
            <a:r>
              <a:rPr lang="en-US" sz="1200" dirty="0">
                <a:solidFill>
                  <a:prstClr val="black"/>
                </a:solidFill>
              </a:rPr>
              <a:t>(w);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   visited[w] = </a:t>
            </a:r>
            <a:r>
              <a:rPr lang="en-US" sz="1200" dirty="0">
                <a:solidFill>
                  <a:srgbClr val="0000FF"/>
                </a:solidFill>
              </a:rPr>
              <a:t>true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   </a:t>
            </a:r>
            <a:r>
              <a:rPr lang="en-US" sz="1200" dirty="0" err="1">
                <a:solidFill>
                  <a:prstClr val="black"/>
                </a:solidFill>
              </a:rPr>
              <a:t>cout</a:t>
            </a:r>
            <a:r>
              <a:rPr lang="en-US" sz="1200" dirty="0">
                <a:solidFill>
                  <a:prstClr val="black"/>
                </a:solidFill>
              </a:rPr>
              <a:t> &lt;&lt; </a:t>
            </a:r>
            <a:r>
              <a:rPr lang="en-US" sz="1200" dirty="0">
                <a:solidFill>
                  <a:srgbClr val="A31515"/>
                </a:solidFill>
              </a:rPr>
              <a:t>" "</a:t>
            </a:r>
            <a:r>
              <a:rPr lang="en-US" sz="1200" dirty="0">
                <a:solidFill>
                  <a:prstClr val="black"/>
                </a:solidFill>
              </a:rPr>
              <a:t> &lt;&lt; w &lt;&lt; </a:t>
            </a:r>
            <a:r>
              <a:rPr lang="en-US" sz="1200" dirty="0">
                <a:solidFill>
                  <a:srgbClr val="A31515"/>
                </a:solidFill>
              </a:rPr>
              <a:t>" "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}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}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} </a:t>
            </a:r>
            <a:r>
              <a:rPr lang="en-US" sz="1200" dirty="0">
                <a:solidFill>
                  <a:srgbClr val="008000"/>
                </a:solidFill>
              </a:rPr>
              <a:t>//end while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}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00FF"/>
                </a:solidFill>
              </a:rPr>
              <a:t>delete</a:t>
            </a:r>
            <a:r>
              <a:rPr lang="en-US" sz="1200" dirty="0">
                <a:solidFill>
                  <a:prstClr val="black"/>
                </a:solidFill>
              </a:rPr>
              <a:t> [] visited;</a:t>
            </a:r>
          </a:p>
          <a:p>
            <a:r>
              <a:rPr lang="en-US" sz="1200" dirty="0">
                <a:solidFill>
                  <a:prstClr val="black"/>
                </a:solidFill>
              </a:rPr>
              <a:t>} </a:t>
            </a:r>
            <a:r>
              <a:rPr lang="en-US" sz="1200" dirty="0">
                <a:solidFill>
                  <a:srgbClr val="008000"/>
                </a:solidFill>
              </a:rPr>
              <a:t>//end </a:t>
            </a:r>
            <a:r>
              <a:rPr lang="en-US" sz="1200" dirty="0" err="1">
                <a:solidFill>
                  <a:srgbClr val="008000"/>
                </a:solidFill>
              </a:rPr>
              <a:t>breadthFirstTraversal</a:t>
            </a:r>
            <a:endParaRPr lang="en-US" sz="1200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>
            <a:stCxn id="8" idx="3"/>
          </p:cNvCxnSpPr>
          <p:nvPr/>
        </p:nvCxnSpPr>
        <p:spPr>
          <a:xfrm flipV="1">
            <a:off x="3505200" y="5028290"/>
            <a:ext cx="533400" cy="5724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2324100" y="5105400"/>
            <a:ext cx="1181100" cy="9906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52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Marker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 on:</a:t>
            </a:r>
          </a:p>
          <a:p>
            <a:pPr lvl="1"/>
            <a:r>
              <a:rPr lang="en-US" dirty="0" smtClean="0"/>
              <a:t>Hashing</a:t>
            </a:r>
          </a:p>
          <a:p>
            <a:pPr lvl="1"/>
            <a:r>
              <a:rPr lang="en-US" dirty="0" smtClean="0"/>
              <a:t>Graphs</a:t>
            </a:r>
          </a:p>
          <a:p>
            <a:pPr lvl="2"/>
            <a:r>
              <a:rPr lang="en-US" dirty="0" smtClean="0"/>
              <a:t>Definitions </a:t>
            </a:r>
            <a:r>
              <a:rPr lang="en-US" dirty="0"/>
              <a:t>and Examples</a:t>
            </a:r>
          </a:p>
          <a:p>
            <a:pPr lvl="2"/>
            <a:r>
              <a:rPr lang="en-US" dirty="0"/>
              <a:t>Adjacency Matrix</a:t>
            </a:r>
          </a:p>
          <a:p>
            <a:pPr lvl="2"/>
            <a:r>
              <a:rPr lang="en-US" dirty="0"/>
              <a:t>Adjacency List</a:t>
            </a:r>
          </a:p>
          <a:p>
            <a:pPr lvl="2"/>
            <a:r>
              <a:rPr lang="en-US" dirty="0"/>
              <a:t>Operations and </a:t>
            </a:r>
            <a:r>
              <a:rPr lang="en-US" dirty="0" smtClean="0"/>
              <a:t>ADT</a:t>
            </a:r>
          </a:p>
          <a:p>
            <a:pPr lvl="3"/>
            <a:r>
              <a:rPr lang="en-US" dirty="0" smtClean="0"/>
              <a:t>Some code for reference</a:t>
            </a:r>
            <a:endParaRPr lang="en-US" dirty="0"/>
          </a:p>
          <a:p>
            <a:pPr lvl="2"/>
            <a:endParaRPr lang="en-US" dirty="0"/>
          </a:p>
          <a:p>
            <a:r>
              <a:rPr lang="en-US" dirty="0" smtClean="0"/>
              <a:t>Next</a:t>
            </a:r>
          </a:p>
          <a:p>
            <a:pPr lvl="1"/>
            <a:r>
              <a:rPr lang="en-US" dirty="0" smtClean="0"/>
              <a:t>Graphs</a:t>
            </a:r>
          </a:p>
          <a:p>
            <a:pPr lvl="2"/>
            <a:r>
              <a:rPr lang="en-US" dirty="0" smtClean="0"/>
              <a:t>Breadth First Search (BFS) Example</a:t>
            </a:r>
          </a:p>
        </p:txBody>
      </p:sp>
    </p:spTree>
    <p:extLst>
      <p:ext uri="{BB962C8B-B14F-4D97-AF65-F5344CB8AC3E}">
        <p14:creationId xmlns:p14="http://schemas.microsoft.com/office/powerpoint/2010/main" val="12683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grpSp>
        <p:nvGrpSpPr>
          <p:cNvPr id="98" name="Group 97"/>
          <p:cNvGrpSpPr/>
          <p:nvPr/>
        </p:nvGrpSpPr>
        <p:grpSpPr>
          <a:xfrm>
            <a:off x="4963804" y="1562100"/>
            <a:ext cx="3380096" cy="3086100"/>
            <a:chOff x="4963804" y="1562100"/>
            <a:chExt cx="3380096" cy="3086100"/>
          </a:xfrm>
        </p:grpSpPr>
        <p:sp>
          <p:nvSpPr>
            <p:cNvPr id="4" name="Oval 3"/>
            <p:cNvSpPr/>
            <p:nvPr/>
          </p:nvSpPr>
          <p:spPr>
            <a:xfrm>
              <a:off x="4963804" y="15621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5" name="Oval 4"/>
            <p:cNvSpPr/>
            <p:nvPr/>
          </p:nvSpPr>
          <p:spPr>
            <a:xfrm>
              <a:off x="5906067" y="15621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6891551" y="15621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</a:t>
              </a:r>
              <a:endParaRPr lang="en-US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7962900" y="15621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4963804" y="24384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</a:t>
              </a:r>
              <a:endParaRPr lang="en-US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5906067" y="24384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</a:t>
              </a:r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6891551" y="24384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G</a:t>
              </a:r>
              <a:endParaRPr lang="en-US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7962900" y="24384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</a:t>
              </a:r>
              <a:endParaRPr lang="en-US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4963804" y="33909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</a:t>
              </a:r>
              <a:endParaRPr lang="en-US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5906067" y="33909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J</a:t>
              </a:r>
              <a:endParaRPr lang="en-US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6891551" y="33909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K</a:t>
              </a:r>
              <a:endParaRPr lang="en-US" dirty="0"/>
            </a:p>
          </p:txBody>
        </p:sp>
        <p:sp>
          <p:nvSpPr>
            <p:cNvPr id="19" name="Oval 18"/>
            <p:cNvSpPr/>
            <p:nvPr/>
          </p:nvSpPr>
          <p:spPr>
            <a:xfrm>
              <a:off x="7962900" y="33909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</a:t>
              </a:r>
              <a:endParaRPr lang="en-US" dirty="0"/>
            </a:p>
          </p:txBody>
        </p:sp>
        <p:sp>
          <p:nvSpPr>
            <p:cNvPr id="20" name="Oval 19"/>
            <p:cNvSpPr/>
            <p:nvPr/>
          </p:nvSpPr>
          <p:spPr>
            <a:xfrm>
              <a:off x="4963804" y="42672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</a:t>
              </a:r>
              <a:endParaRPr lang="en-US"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5906067" y="42672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</a:t>
              </a:r>
              <a:endParaRPr lang="en-US" dirty="0"/>
            </a:p>
          </p:txBody>
        </p:sp>
        <p:sp>
          <p:nvSpPr>
            <p:cNvPr id="22" name="Oval 21"/>
            <p:cNvSpPr/>
            <p:nvPr/>
          </p:nvSpPr>
          <p:spPr>
            <a:xfrm>
              <a:off x="6891551" y="42672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O</a:t>
              </a:r>
              <a:endParaRPr lang="en-US" dirty="0"/>
            </a:p>
          </p:txBody>
        </p:sp>
        <p:sp>
          <p:nvSpPr>
            <p:cNvPr id="23" name="Oval 22"/>
            <p:cNvSpPr/>
            <p:nvPr/>
          </p:nvSpPr>
          <p:spPr>
            <a:xfrm>
              <a:off x="7962900" y="42672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</a:t>
              </a:r>
              <a:endParaRPr lang="en-US" dirty="0"/>
            </a:p>
          </p:txBody>
        </p:sp>
        <p:cxnSp>
          <p:nvCxnSpPr>
            <p:cNvPr id="25" name="Straight Connector 24"/>
            <p:cNvCxnSpPr>
              <a:stCxn id="4" idx="6"/>
              <a:endCxn id="5" idx="2"/>
            </p:cNvCxnSpPr>
            <p:nvPr/>
          </p:nvCxnSpPr>
          <p:spPr>
            <a:xfrm>
              <a:off x="5344804" y="1752600"/>
              <a:ext cx="561263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4" idx="5"/>
              <a:endCxn id="9" idx="1"/>
            </p:cNvCxnSpPr>
            <p:nvPr/>
          </p:nvCxnSpPr>
          <p:spPr>
            <a:xfrm>
              <a:off x="5289008" y="1887304"/>
              <a:ext cx="672855" cy="6068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4" idx="4"/>
              <a:endCxn id="8" idx="0"/>
            </p:cNvCxnSpPr>
            <p:nvPr/>
          </p:nvCxnSpPr>
          <p:spPr>
            <a:xfrm>
              <a:off x="5154304" y="19431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9" idx="0"/>
              <a:endCxn id="5" idx="4"/>
            </p:cNvCxnSpPr>
            <p:nvPr/>
          </p:nvCxnSpPr>
          <p:spPr>
            <a:xfrm flipV="1">
              <a:off x="6096567" y="19431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6" idx="2"/>
              <a:endCxn id="5" idx="6"/>
            </p:cNvCxnSpPr>
            <p:nvPr/>
          </p:nvCxnSpPr>
          <p:spPr>
            <a:xfrm flipH="1">
              <a:off x="6287067" y="1752600"/>
              <a:ext cx="604484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6" idx="6"/>
              <a:endCxn id="7" idx="2"/>
            </p:cNvCxnSpPr>
            <p:nvPr/>
          </p:nvCxnSpPr>
          <p:spPr>
            <a:xfrm>
              <a:off x="7272551" y="1752600"/>
              <a:ext cx="690349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10" idx="0"/>
              <a:endCxn id="6" idx="4"/>
            </p:cNvCxnSpPr>
            <p:nvPr/>
          </p:nvCxnSpPr>
          <p:spPr>
            <a:xfrm flipV="1">
              <a:off x="7082051" y="19431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11" idx="0"/>
              <a:endCxn id="7" idx="4"/>
            </p:cNvCxnSpPr>
            <p:nvPr/>
          </p:nvCxnSpPr>
          <p:spPr>
            <a:xfrm flipV="1">
              <a:off x="8153400" y="19431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10" idx="7"/>
              <a:endCxn id="7" idx="3"/>
            </p:cNvCxnSpPr>
            <p:nvPr/>
          </p:nvCxnSpPr>
          <p:spPr>
            <a:xfrm flipV="1">
              <a:off x="7216755" y="1887304"/>
              <a:ext cx="801941" cy="6068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9" idx="2"/>
              <a:endCxn id="8" idx="6"/>
            </p:cNvCxnSpPr>
            <p:nvPr/>
          </p:nvCxnSpPr>
          <p:spPr>
            <a:xfrm flipH="1">
              <a:off x="5344804" y="2628900"/>
              <a:ext cx="561263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16" idx="0"/>
              <a:endCxn id="8" idx="4"/>
            </p:cNvCxnSpPr>
            <p:nvPr/>
          </p:nvCxnSpPr>
          <p:spPr>
            <a:xfrm flipV="1">
              <a:off x="5154304" y="2819400"/>
              <a:ext cx="0" cy="5715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16" idx="7"/>
              <a:endCxn id="9" idx="3"/>
            </p:cNvCxnSpPr>
            <p:nvPr/>
          </p:nvCxnSpPr>
          <p:spPr>
            <a:xfrm flipV="1">
              <a:off x="5289008" y="2763604"/>
              <a:ext cx="672855" cy="6830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stCxn id="17" idx="7"/>
              <a:endCxn id="10" idx="3"/>
            </p:cNvCxnSpPr>
            <p:nvPr/>
          </p:nvCxnSpPr>
          <p:spPr>
            <a:xfrm flipV="1">
              <a:off x="6231271" y="2763604"/>
              <a:ext cx="716076" cy="6830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stCxn id="18" idx="0"/>
              <a:endCxn id="10" idx="4"/>
            </p:cNvCxnSpPr>
            <p:nvPr/>
          </p:nvCxnSpPr>
          <p:spPr>
            <a:xfrm flipV="1">
              <a:off x="7082051" y="2819400"/>
              <a:ext cx="0" cy="5715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stCxn id="19" idx="1"/>
              <a:endCxn id="10" idx="5"/>
            </p:cNvCxnSpPr>
            <p:nvPr/>
          </p:nvCxnSpPr>
          <p:spPr>
            <a:xfrm flipH="1" flipV="1">
              <a:off x="7216755" y="2763604"/>
              <a:ext cx="801941" cy="6830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stCxn id="19" idx="0"/>
              <a:endCxn id="11" idx="4"/>
            </p:cNvCxnSpPr>
            <p:nvPr/>
          </p:nvCxnSpPr>
          <p:spPr>
            <a:xfrm flipV="1">
              <a:off x="8153400" y="2819400"/>
              <a:ext cx="0" cy="5715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>
              <a:stCxn id="16" idx="4"/>
              <a:endCxn id="20" idx="0"/>
            </p:cNvCxnSpPr>
            <p:nvPr/>
          </p:nvCxnSpPr>
          <p:spPr>
            <a:xfrm>
              <a:off x="5154304" y="37719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>
              <a:stCxn id="16" idx="6"/>
              <a:endCxn id="17" idx="2"/>
            </p:cNvCxnSpPr>
            <p:nvPr/>
          </p:nvCxnSpPr>
          <p:spPr>
            <a:xfrm>
              <a:off x="5344804" y="3581400"/>
              <a:ext cx="561263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>
              <a:stCxn id="16" idx="5"/>
              <a:endCxn id="21" idx="1"/>
            </p:cNvCxnSpPr>
            <p:nvPr/>
          </p:nvCxnSpPr>
          <p:spPr>
            <a:xfrm>
              <a:off x="5289008" y="3716104"/>
              <a:ext cx="672855" cy="6068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17" idx="6"/>
              <a:endCxn id="18" idx="2"/>
            </p:cNvCxnSpPr>
            <p:nvPr/>
          </p:nvCxnSpPr>
          <p:spPr>
            <a:xfrm>
              <a:off x="6287067" y="3581400"/>
              <a:ext cx="604484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>
              <a:stCxn id="21" idx="7"/>
              <a:endCxn id="18" idx="3"/>
            </p:cNvCxnSpPr>
            <p:nvPr/>
          </p:nvCxnSpPr>
          <p:spPr>
            <a:xfrm flipV="1">
              <a:off x="6231271" y="3716104"/>
              <a:ext cx="716076" cy="6068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>
              <a:stCxn id="22" idx="0"/>
              <a:endCxn id="18" idx="4"/>
            </p:cNvCxnSpPr>
            <p:nvPr/>
          </p:nvCxnSpPr>
          <p:spPr>
            <a:xfrm flipV="1">
              <a:off x="7082051" y="37719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>
              <a:stCxn id="23" idx="0"/>
              <a:endCxn id="19" idx="4"/>
            </p:cNvCxnSpPr>
            <p:nvPr/>
          </p:nvCxnSpPr>
          <p:spPr>
            <a:xfrm flipV="1">
              <a:off x="8153400" y="37719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stCxn id="23" idx="2"/>
              <a:endCxn id="22" idx="6"/>
            </p:cNvCxnSpPr>
            <p:nvPr/>
          </p:nvCxnSpPr>
          <p:spPr>
            <a:xfrm flipH="1">
              <a:off x="7272551" y="4457700"/>
              <a:ext cx="690349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>
              <a:stCxn id="21" idx="2"/>
              <a:endCxn id="20" idx="6"/>
            </p:cNvCxnSpPr>
            <p:nvPr/>
          </p:nvCxnSpPr>
          <p:spPr>
            <a:xfrm flipH="1">
              <a:off x="5344804" y="4457700"/>
              <a:ext cx="561263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9" name="TextBox 98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Graph before traversal</a:t>
            </a:r>
          </a:p>
          <a:p>
            <a:r>
              <a:rPr lang="en-US" dirty="0"/>
              <a:t>All vertices have been </a:t>
            </a:r>
          </a:p>
          <a:p>
            <a:r>
              <a:rPr lang="en-US" dirty="0"/>
              <a:t>initialized as NOT visited</a:t>
            </a:r>
          </a:p>
        </p:txBody>
      </p:sp>
    </p:spTree>
    <p:extLst>
      <p:ext uri="{BB962C8B-B14F-4D97-AF65-F5344CB8AC3E}">
        <p14:creationId xmlns:p14="http://schemas.microsoft.com/office/powerpoint/2010/main" val="1672168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grpSp>
        <p:nvGrpSpPr>
          <p:cNvPr id="98" name="Group 97"/>
          <p:cNvGrpSpPr/>
          <p:nvPr/>
        </p:nvGrpSpPr>
        <p:grpSpPr>
          <a:xfrm>
            <a:off x="4963804" y="1562100"/>
            <a:ext cx="3380096" cy="3086100"/>
            <a:chOff x="4963804" y="1562100"/>
            <a:chExt cx="3380096" cy="3086100"/>
          </a:xfrm>
        </p:grpSpPr>
        <p:sp>
          <p:nvSpPr>
            <p:cNvPr id="4" name="Oval 3"/>
            <p:cNvSpPr/>
            <p:nvPr/>
          </p:nvSpPr>
          <p:spPr>
            <a:xfrm>
              <a:off x="4963804" y="15621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5" name="Oval 4"/>
            <p:cNvSpPr/>
            <p:nvPr/>
          </p:nvSpPr>
          <p:spPr>
            <a:xfrm>
              <a:off x="5906067" y="15621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6891551" y="15621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</a:t>
              </a:r>
              <a:endParaRPr lang="en-US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7962900" y="15621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4963804" y="24384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</a:t>
              </a:r>
              <a:endParaRPr lang="en-US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5906067" y="24384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</a:t>
              </a:r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6891551" y="24384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G</a:t>
              </a:r>
              <a:endParaRPr lang="en-US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7962900" y="24384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</a:t>
              </a:r>
              <a:endParaRPr lang="en-US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4963804" y="33909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</a:t>
              </a:r>
              <a:endParaRPr lang="en-US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5906067" y="33909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J</a:t>
              </a:r>
              <a:endParaRPr lang="en-US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6891551" y="33909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K</a:t>
              </a:r>
              <a:endParaRPr lang="en-US" dirty="0"/>
            </a:p>
          </p:txBody>
        </p:sp>
        <p:sp>
          <p:nvSpPr>
            <p:cNvPr id="19" name="Oval 18"/>
            <p:cNvSpPr/>
            <p:nvPr/>
          </p:nvSpPr>
          <p:spPr>
            <a:xfrm>
              <a:off x="7962900" y="33909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</a:t>
              </a:r>
              <a:endParaRPr lang="en-US" dirty="0"/>
            </a:p>
          </p:txBody>
        </p:sp>
        <p:sp>
          <p:nvSpPr>
            <p:cNvPr id="20" name="Oval 19"/>
            <p:cNvSpPr/>
            <p:nvPr/>
          </p:nvSpPr>
          <p:spPr>
            <a:xfrm>
              <a:off x="4963804" y="42672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</a:t>
              </a:r>
              <a:endParaRPr lang="en-US"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5906067" y="42672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</a:t>
              </a:r>
              <a:endParaRPr lang="en-US" dirty="0"/>
            </a:p>
          </p:txBody>
        </p:sp>
        <p:sp>
          <p:nvSpPr>
            <p:cNvPr id="22" name="Oval 21"/>
            <p:cNvSpPr/>
            <p:nvPr/>
          </p:nvSpPr>
          <p:spPr>
            <a:xfrm>
              <a:off x="6891551" y="42672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O</a:t>
              </a:r>
              <a:endParaRPr lang="en-US" dirty="0"/>
            </a:p>
          </p:txBody>
        </p:sp>
        <p:sp>
          <p:nvSpPr>
            <p:cNvPr id="23" name="Oval 22"/>
            <p:cNvSpPr/>
            <p:nvPr/>
          </p:nvSpPr>
          <p:spPr>
            <a:xfrm>
              <a:off x="7962900" y="42672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</a:t>
              </a:r>
              <a:endParaRPr lang="en-US" dirty="0"/>
            </a:p>
          </p:txBody>
        </p:sp>
        <p:cxnSp>
          <p:nvCxnSpPr>
            <p:cNvPr id="25" name="Straight Connector 24"/>
            <p:cNvCxnSpPr>
              <a:stCxn id="4" idx="6"/>
              <a:endCxn id="5" idx="2"/>
            </p:cNvCxnSpPr>
            <p:nvPr/>
          </p:nvCxnSpPr>
          <p:spPr>
            <a:xfrm>
              <a:off x="5344804" y="1752600"/>
              <a:ext cx="561263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4" idx="5"/>
              <a:endCxn id="9" idx="1"/>
            </p:cNvCxnSpPr>
            <p:nvPr/>
          </p:nvCxnSpPr>
          <p:spPr>
            <a:xfrm>
              <a:off x="5289008" y="1887304"/>
              <a:ext cx="672855" cy="6068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4" idx="4"/>
              <a:endCxn id="8" idx="0"/>
            </p:cNvCxnSpPr>
            <p:nvPr/>
          </p:nvCxnSpPr>
          <p:spPr>
            <a:xfrm>
              <a:off x="5154304" y="19431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9" idx="0"/>
              <a:endCxn id="5" idx="4"/>
            </p:cNvCxnSpPr>
            <p:nvPr/>
          </p:nvCxnSpPr>
          <p:spPr>
            <a:xfrm flipV="1">
              <a:off x="6096567" y="19431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6" idx="2"/>
              <a:endCxn id="5" idx="6"/>
            </p:cNvCxnSpPr>
            <p:nvPr/>
          </p:nvCxnSpPr>
          <p:spPr>
            <a:xfrm flipH="1">
              <a:off x="6287067" y="1752600"/>
              <a:ext cx="604484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6" idx="6"/>
              <a:endCxn id="7" idx="2"/>
            </p:cNvCxnSpPr>
            <p:nvPr/>
          </p:nvCxnSpPr>
          <p:spPr>
            <a:xfrm>
              <a:off x="7272551" y="1752600"/>
              <a:ext cx="690349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10" idx="0"/>
              <a:endCxn id="6" idx="4"/>
            </p:cNvCxnSpPr>
            <p:nvPr/>
          </p:nvCxnSpPr>
          <p:spPr>
            <a:xfrm flipV="1">
              <a:off x="7082051" y="19431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11" idx="0"/>
              <a:endCxn id="7" idx="4"/>
            </p:cNvCxnSpPr>
            <p:nvPr/>
          </p:nvCxnSpPr>
          <p:spPr>
            <a:xfrm flipV="1">
              <a:off x="8153400" y="19431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10" idx="7"/>
              <a:endCxn id="7" idx="3"/>
            </p:cNvCxnSpPr>
            <p:nvPr/>
          </p:nvCxnSpPr>
          <p:spPr>
            <a:xfrm flipV="1">
              <a:off x="7216755" y="1887304"/>
              <a:ext cx="801941" cy="6068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9" idx="2"/>
              <a:endCxn id="8" idx="6"/>
            </p:cNvCxnSpPr>
            <p:nvPr/>
          </p:nvCxnSpPr>
          <p:spPr>
            <a:xfrm flipH="1">
              <a:off x="5344804" y="2628900"/>
              <a:ext cx="561263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16" idx="0"/>
              <a:endCxn id="8" idx="4"/>
            </p:cNvCxnSpPr>
            <p:nvPr/>
          </p:nvCxnSpPr>
          <p:spPr>
            <a:xfrm flipV="1">
              <a:off x="5154304" y="2819400"/>
              <a:ext cx="0" cy="5715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16" idx="7"/>
              <a:endCxn id="9" idx="3"/>
            </p:cNvCxnSpPr>
            <p:nvPr/>
          </p:nvCxnSpPr>
          <p:spPr>
            <a:xfrm flipV="1">
              <a:off x="5289008" y="2763604"/>
              <a:ext cx="672855" cy="6830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stCxn id="17" idx="7"/>
              <a:endCxn id="10" idx="3"/>
            </p:cNvCxnSpPr>
            <p:nvPr/>
          </p:nvCxnSpPr>
          <p:spPr>
            <a:xfrm flipV="1">
              <a:off x="6231271" y="2763604"/>
              <a:ext cx="716076" cy="6830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stCxn id="18" idx="0"/>
              <a:endCxn id="10" idx="4"/>
            </p:cNvCxnSpPr>
            <p:nvPr/>
          </p:nvCxnSpPr>
          <p:spPr>
            <a:xfrm flipV="1">
              <a:off x="7082051" y="2819400"/>
              <a:ext cx="0" cy="5715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stCxn id="19" idx="1"/>
              <a:endCxn id="10" idx="5"/>
            </p:cNvCxnSpPr>
            <p:nvPr/>
          </p:nvCxnSpPr>
          <p:spPr>
            <a:xfrm flipH="1" flipV="1">
              <a:off x="7216755" y="2763604"/>
              <a:ext cx="801941" cy="6830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stCxn id="19" idx="0"/>
              <a:endCxn id="11" idx="4"/>
            </p:cNvCxnSpPr>
            <p:nvPr/>
          </p:nvCxnSpPr>
          <p:spPr>
            <a:xfrm flipV="1">
              <a:off x="8153400" y="2819400"/>
              <a:ext cx="0" cy="5715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>
              <a:stCxn id="16" idx="4"/>
              <a:endCxn id="20" idx="0"/>
            </p:cNvCxnSpPr>
            <p:nvPr/>
          </p:nvCxnSpPr>
          <p:spPr>
            <a:xfrm>
              <a:off x="5154304" y="37719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>
              <a:stCxn id="16" idx="6"/>
              <a:endCxn id="17" idx="2"/>
            </p:cNvCxnSpPr>
            <p:nvPr/>
          </p:nvCxnSpPr>
          <p:spPr>
            <a:xfrm>
              <a:off x="5344804" y="3581400"/>
              <a:ext cx="561263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>
              <a:stCxn id="16" idx="5"/>
              <a:endCxn id="21" idx="1"/>
            </p:cNvCxnSpPr>
            <p:nvPr/>
          </p:nvCxnSpPr>
          <p:spPr>
            <a:xfrm>
              <a:off x="5289008" y="3716104"/>
              <a:ext cx="672855" cy="6068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17" idx="6"/>
              <a:endCxn id="18" idx="2"/>
            </p:cNvCxnSpPr>
            <p:nvPr/>
          </p:nvCxnSpPr>
          <p:spPr>
            <a:xfrm>
              <a:off x="6287067" y="3581400"/>
              <a:ext cx="604484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>
              <a:stCxn id="21" idx="7"/>
              <a:endCxn id="18" idx="3"/>
            </p:cNvCxnSpPr>
            <p:nvPr/>
          </p:nvCxnSpPr>
          <p:spPr>
            <a:xfrm flipV="1">
              <a:off x="6231271" y="3716104"/>
              <a:ext cx="716076" cy="6068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>
              <a:stCxn id="22" idx="0"/>
              <a:endCxn id="18" idx="4"/>
            </p:cNvCxnSpPr>
            <p:nvPr/>
          </p:nvCxnSpPr>
          <p:spPr>
            <a:xfrm flipV="1">
              <a:off x="7082051" y="37719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>
              <a:stCxn id="23" idx="0"/>
              <a:endCxn id="19" idx="4"/>
            </p:cNvCxnSpPr>
            <p:nvPr/>
          </p:nvCxnSpPr>
          <p:spPr>
            <a:xfrm flipV="1">
              <a:off x="8153400" y="37719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stCxn id="23" idx="2"/>
              <a:endCxn id="22" idx="6"/>
            </p:cNvCxnSpPr>
            <p:nvPr/>
          </p:nvCxnSpPr>
          <p:spPr>
            <a:xfrm flipH="1">
              <a:off x="7272551" y="4457700"/>
              <a:ext cx="690349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>
              <a:stCxn id="21" idx="2"/>
              <a:endCxn id="20" idx="6"/>
            </p:cNvCxnSpPr>
            <p:nvPr/>
          </p:nvCxnSpPr>
          <p:spPr>
            <a:xfrm flipH="1">
              <a:off x="5344804" y="4457700"/>
              <a:ext cx="561263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G</a:t>
            </a:r>
            <a:r>
              <a:rPr lang="en-US" dirty="0" smtClean="0"/>
              <a:t>raph before traversal</a:t>
            </a:r>
          </a:p>
          <a:p>
            <a:r>
              <a:rPr lang="en-US" dirty="0" smtClean="0"/>
              <a:t>All vertices have been </a:t>
            </a:r>
          </a:p>
          <a:p>
            <a:r>
              <a:rPr lang="en-US" dirty="0" smtClean="0"/>
              <a:t>initialized as NOT visited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01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grpSp>
        <p:nvGrpSpPr>
          <p:cNvPr id="98" name="Group 97"/>
          <p:cNvGrpSpPr/>
          <p:nvPr/>
        </p:nvGrpSpPr>
        <p:grpSpPr>
          <a:xfrm>
            <a:off x="4963804" y="1562100"/>
            <a:ext cx="3380096" cy="3086100"/>
            <a:chOff x="4963804" y="1562100"/>
            <a:chExt cx="3380096" cy="3086100"/>
          </a:xfrm>
        </p:grpSpPr>
        <p:sp>
          <p:nvSpPr>
            <p:cNvPr id="4" name="Oval 3"/>
            <p:cNvSpPr/>
            <p:nvPr/>
          </p:nvSpPr>
          <p:spPr>
            <a:xfrm>
              <a:off x="4963804" y="1562100"/>
              <a:ext cx="381000" cy="38100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5" name="Oval 4"/>
            <p:cNvSpPr/>
            <p:nvPr/>
          </p:nvSpPr>
          <p:spPr>
            <a:xfrm>
              <a:off x="5906067" y="15621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6891551" y="15621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</a:t>
              </a:r>
              <a:endParaRPr lang="en-US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7962900" y="15621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4963804" y="24384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</a:t>
              </a:r>
              <a:endParaRPr lang="en-US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5906067" y="24384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</a:t>
              </a:r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6891551" y="24384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G</a:t>
              </a:r>
              <a:endParaRPr lang="en-US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7962900" y="24384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</a:t>
              </a:r>
              <a:endParaRPr lang="en-US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4963804" y="33909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</a:t>
              </a:r>
              <a:endParaRPr lang="en-US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5906067" y="33909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J</a:t>
              </a:r>
              <a:endParaRPr lang="en-US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6891551" y="33909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K</a:t>
              </a:r>
              <a:endParaRPr lang="en-US" dirty="0"/>
            </a:p>
          </p:txBody>
        </p:sp>
        <p:sp>
          <p:nvSpPr>
            <p:cNvPr id="19" name="Oval 18"/>
            <p:cNvSpPr/>
            <p:nvPr/>
          </p:nvSpPr>
          <p:spPr>
            <a:xfrm>
              <a:off x="7962900" y="33909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</a:t>
              </a:r>
              <a:endParaRPr lang="en-US" dirty="0"/>
            </a:p>
          </p:txBody>
        </p:sp>
        <p:sp>
          <p:nvSpPr>
            <p:cNvPr id="20" name="Oval 19"/>
            <p:cNvSpPr/>
            <p:nvPr/>
          </p:nvSpPr>
          <p:spPr>
            <a:xfrm>
              <a:off x="4963804" y="42672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</a:t>
              </a:r>
              <a:endParaRPr lang="en-US"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5906067" y="42672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</a:t>
              </a:r>
              <a:endParaRPr lang="en-US" dirty="0"/>
            </a:p>
          </p:txBody>
        </p:sp>
        <p:sp>
          <p:nvSpPr>
            <p:cNvPr id="22" name="Oval 21"/>
            <p:cNvSpPr/>
            <p:nvPr/>
          </p:nvSpPr>
          <p:spPr>
            <a:xfrm>
              <a:off x="6891551" y="42672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O</a:t>
              </a:r>
              <a:endParaRPr lang="en-US" dirty="0"/>
            </a:p>
          </p:txBody>
        </p:sp>
        <p:sp>
          <p:nvSpPr>
            <p:cNvPr id="23" name="Oval 22"/>
            <p:cNvSpPr/>
            <p:nvPr/>
          </p:nvSpPr>
          <p:spPr>
            <a:xfrm>
              <a:off x="7962900" y="42672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</a:t>
              </a:r>
              <a:endParaRPr lang="en-US" dirty="0"/>
            </a:p>
          </p:txBody>
        </p:sp>
        <p:cxnSp>
          <p:nvCxnSpPr>
            <p:cNvPr id="25" name="Straight Connector 24"/>
            <p:cNvCxnSpPr>
              <a:stCxn id="4" idx="6"/>
              <a:endCxn id="5" idx="2"/>
            </p:cNvCxnSpPr>
            <p:nvPr/>
          </p:nvCxnSpPr>
          <p:spPr>
            <a:xfrm>
              <a:off x="5344804" y="1752600"/>
              <a:ext cx="561263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4" idx="5"/>
              <a:endCxn id="9" idx="1"/>
            </p:cNvCxnSpPr>
            <p:nvPr/>
          </p:nvCxnSpPr>
          <p:spPr>
            <a:xfrm>
              <a:off x="5289008" y="1887304"/>
              <a:ext cx="672855" cy="6068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4" idx="4"/>
              <a:endCxn id="8" idx="0"/>
            </p:cNvCxnSpPr>
            <p:nvPr/>
          </p:nvCxnSpPr>
          <p:spPr>
            <a:xfrm>
              <a:off x="5154304" y="19431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9" idx="0"/>
              <a:endCxn id="5" idx="4"/>
            </p:cNvCxnSpPr>
            <p:nvPr/>
          </p:nvCxnSpPr>
          <p:spPr>
            <a:xfrm flipV="1">
              <a:off x="6096567" y="19431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6" idx="2"/>
              <a:endCxn id="5" idx="6"/>
            </p:cNvCxnSpPr>
            <p:nvPr/>
          </p:nvCxnSpPr>
          <p:spPr>
            <a:xfrm flipH="1">
              <a:off x="6287067" y="1752600"/>
              <a:ext cx="604484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6" idx="6"/>
              <a:endCxn id="7" idx="2"/>
            </p:cNvCxnSpPr>
            <p:nvPr/>
          </p:nvCxnSpPr>
          <p:spPr>
            <a:xfrm>
              <a:off x="7272551" y="1752600"/>
              <a:ext cx="690349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10" idx="0"/>
              <a:endCxn id="6" idx="4"/>
            </p:cNvCxnSpPr>
            <p:nvPr/>
          </p:nvCxnSpPr>
          <p:spPr>
            <a:xfrm flipV="1">
              <a:off x="7082051" y="19431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11" idx="0"/>
              <a:endCxn id="7" idx="4"/>
            </p:cNvCxnSpPr>
            <p:nvPr/>
          </p:nvCxnSpPr>
          <p:spPr>
            <a:xfrm flipV="1">
              <a:off x="8153400" y="19431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10" idx="7"/>
              <a:endCxn id="7" idx="3"/>
            </p:cNvCxnSpPr>
            <p:nvPr/>
          </p:nvCxnSpPr>
          <p:spPr>
            <a:xfrm flipV="1">
              <a:off x="7216755" y="1887304"/>
              <a:ext cx="801941" cy="6068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9" idx="2"/>
              <a:endCxn id="8" idx="6"/>
            </p:cNvCxnSpPr>
            <p:nvPr/>
          </p:nvCxnSpPr>
          <p:spPr>
            <a:xfrm flipH="1">
              <a:off x="5344804" y="2628900"/>
              <a:ext cx="561263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16" idx="0"/>
              <a:endCxn id="8" idx="4"/>
            </p:cNvCxnSpPr>
            <p:nvPr/>
          </p:nvCxnSpPr>
          <p:spPr>
            <a:xfrm flipV="1">
              <a:off x="5154304" y="2819400"/>
              <a:ext cx="0" cy="5715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16" idx="7"/>
              <a:endCxn id="9" idx="3"/>
            </p:cNvCxnSpPr>
            <p:nvPr/>
          </p:nvCxnSpPr>
          <p:spPr>
            <a:xfrm flipV="1">
              <a:off x="5289008" y="2763604"/>
              <a:ext cx="672855" cy="6830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stCxn id="17" idx="7"/>
              <a:endCxn id="10" idx="3"/>
            </p:cNvCxnSpPr>
            <p:nvPr/>
          </p:nvCxnSpPr>
          <p:spPr>
            <a:xfrm flipV="1">
              <a:off x="6231271" y="2763604"/>
              <a:ext cx="716076" cy="6830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stCxn id="18" idx="0"/>
              <a:endCxn id="10" idx="4"/>
            </p:cNvCxnSpPr>
            <p:nvPr/>
          </p:nvCxnSpPr>
          <p:spPr>
            <a:xfrm flipV="1">
              <a:off x="7082051" y="2819400"/>
              <a:ext cx="0" cy="5715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stCxn id="19" idx="1"/>
              <a:endCxn id="10" idx="5"/>
            </p:cNvCxnSpPr>
            <p:nvPr/>
          </p:nvCxnSpPr>
          <p:spPr>
            <a:xfrm flipH="1" flipV="1">
              <a:off x="7216755" y="2763604"/>
              <a:ext cx="801941" cy="6830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stCxn id="19" idx="0"/>
              <a:endCxn id="11" idx="4"/>
            </p:cNvCxnSpPr>
            <p:nvPr/>
          </p:nvCxnSpPr>
          <p:spPr>
            <a:xfrm flipV="1">
              <a:off x="8153400" y="2819400"/>
              <a:ext cx="0" cy="5715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>
              <a:stCxn id="16" idx="4"/>
              <a:endCxn id="20" idx="0"/>
            </p:cNvCxnSpPr>
            <p:nvPr/>
          </p:nvCxnSpPr>
          <p:spPr>
            <a:xfrm>
              <a:off x="5154304" y="37719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>
              <a:stCxn id="16" idx="6"/>
              <a:endCxn id="17" idx="2"/>
            </p:cNvCxnSpPr>
            <p:nvPr/>
          </p:nvCxnSpPr>
          <p:spPr>
            <a:xfrm>
              <a:off x="5344804" y="3581400"/>
              <a:ext cx="561263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>
              <a:stCxn id="16" idx="5"/>
              <a:endCxn id="21" idx="1"/>
            </p:cNvCxnSpPr>
            <p:nvPr/>
          </p:nvCxnSpPr>
          <p:spPr>
            <a:xfrm>
              <a:off x="5289008" y="3716104"/>
              <a:ext cx="672855" cy="6068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17" idx="6"/>
              <a:endCxn id="18" idx="2"/>
            </p:cNvCxnSpPr>
            <p:nvPr/>
          </p:nvCxnSpPr>
          <p:spPr>
            <a:xfrm>
              <a:off x="6287067" y="3581400"/>
              <a:ext cx="604484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>
              <a:stCxn id="21" idx="7"/>
              <a:endCxn id="18" idx="3"/>
            </p:cNvCxnSpPr>
            <p:nvPr/>
          </p:nvCxnSpPr>
          <p:spPr>
            <a:xfrm flipV="1">
              <a:off x="6231271" y="3716104"/>
              <a:ext cx="716076" cy="6068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>
              <a:stCxn id="22" idx="0"/>
              <a:endCxn id="18" idx="4"/>
            </p:cNvCxnSpPr>
            <p:nvPr/>
          </p:nvCxnSpPr>
          <p:spPr>
            <a:xfrm flipV="1">
              <a:off x="7082051" y="37719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>
              <a:stCxn id="23" idx="0"/>
              <a:endCxn id="19" idx="4"/>
            </p:cNvCxnSpPr>
            <p:nvPr/>
          </p:nvCxnSpPr>
          <p:spPr>
            <a:xfrm flipV="1">
              <a:off x="8153400" y="37719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stCxn id="23" idx="2"/>
              <a:endCxn id="22" idx="6"/>
            </p:cNvCxnSpPr>
            <p:nvPr/>
          </p:nvCxnSpPr>
          <p:spPr>
            <a:xfrm flipH="1">
              <a:off x="7272551" y="4457700"/>
              <a:ext cx="690349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>
              <a:stCxn id="21" idx="2"/>
              <a:endCxn id="20" idx="6"/>
            </p:cNvCxnSpPr>
            <p:nvPr/>
          </p:nvCxnSpPr>
          <p:spPr>
            <a:xfrm flipH="1">
              <a:off x="5344804" y="4457700"/>
              <a:ext cx="561263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0:  mark { A } as visited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</a:t>
            </a:r>
            <a:endParaRPr lang="en-US" dirty="0"/>
          </a:p>
        </p:txBody>
      </p:sp>
      <p:sp>
        <p:nvSpPr>
          <p:cNvPr id="48" name="Rounded Rectangle 47"/>
          <p:cNvSpPr/>
          <p:nvPr/>
        </p:nvSpPr>
        <p:spPr>
          <a:xfrm>
            <a:off x="425669" y="1158942"/>
            <a:ext cx="4114800" cy="1503264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2133600" y="2662206"/>
            <a:ext cx="2590800" cy="314387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600" i="1" dirty="0" smtClean="0"/>
              <a:t>Begin at vertex labeled A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351080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grpSp>
        <p:nvGrpSpPr>
          <p:cNvPr id="98" name="Group 97"/>
          <p:cNvGrpSpPr/>
          <p:nvPr/>
        </p:nvGrpSpPr>
        <p:grpSpPr>
          <a:xfrm>
            <a:off x="4963804" y="1562100"/>
            <a:ext cx="3380096" cy="3086100"/>
            <a:chOff x="4963804" y="1562100"/>
            <a:chExt cx="3380096" cy="3086100"/>
          </a:xfrm>
        </p:grpSpPr>
        <p:sp>
          <p:nvSpPr>
            <p:cNvPr id="4" name="Oval 3"/>
            <p:cNvSpPr/>
            <p:nvPr/>
          </p:nvSpPr>
          <p:spPr>
            <a:xfrm>
              <a:off x="4963804" y="1562100"/>
              <a:ext cx="381000" cy="38100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5" name="Oval 4"/>
            <p:cNvSpPr/>
            <p:nvPr/>
          </p:nvSpPr>
          <p:spPr>
            <a:xfrm>
              <a:off x="5906067" y="15621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6891551" y="15621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</a:t>
              </a:r>
              <a:endParaRPr lang="en-US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7962900" y="15621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4963804" y="24384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</a:t>
              </a:r>
              <a:endParaRPr lang="en-US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5906067" y="24384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</a:t>
              </a:r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6891551" y="24384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G</a:t>
              </a:r>
              <a:endParaRPr lang="en-US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7962900" y="24384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</a:t>
              </a:r>
              <a:endParaRPr lang="en-US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4963804" y="33909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</a:t>
              </a:r>
              <a:endParaRPr lang="en-US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5906067" y="33909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J</a:t>
              </a:r>
              <a:endParaRPr lang="en-US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6891551" y="33909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K</a:t>
              </a:r>
              <a:endParaRPr lang="en-US" dirty="0"/>
            </a:p>
          </p:txBody>
        </p:sp>
        <p:sp>
          <p:nvSpPr>
            <p:cNvPr id="19" name="Oval 18"/>
            <p:cNvSpPr/>
            <p:nvPr/>
          </p:nvSpPr>
          <p:spPr>
            <a:xfrm>
              <a:off x="7962900" y="33909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</a:t>
              </a:r>
              <a:endParaRPr lang="en-US" dirty="0"/>
            </a:p>
          </p:txBody>
        </p:sp>
        <p:sp>
          <p:nvSpPr>
            <p:cNvPr id="20" name="Oval 19"/>
            <p:cNvSpPr/>
            <p:nvPr/>
          </p:nvSpPr>
          <p:spPr>
            <a:xfrm>
              <a:off x="4963804" y="42672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</a:t>
              </a:r>
              <a:endParaRPr lang="en-US"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5906067" y="42672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</a:t>
              </a:r>
              <a:endParaRPr lang="en-US" dirty="0"/>
            </a:p>
          </p:txBody>
        </p:sp>
        <p:sp>
          <p:nvSpPr>
            <p:cNvPr id="22" name="Oval 21"/>
            <p:cNvSpPr/>
            <p:nvPr/>
          </p:nvSpPr>
          <p:spPr>
            <a:xfrm>
              <a:off x="6891551" y="42672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O</a:t>
              </a:r>
              <a:endParaRPr lang="en-US" dirty="0"/>
            </a:p>
          </p:txBody>
        </p:sp>
        <p:sp>
          <p:nvSpPr>
            <p:cNvPr id="23" name="Oval 22"/>
            <p:cNvSpPr/>
            <p:nvPr/>
          </p:nvSpPr>
          <p:spPr>
            <a:xfrm>
              <a:off x="7962900" y="42672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</a:t>
              </a:r>
              <a:endParaRPr lang="en-US" dirty="0"/>
            </a:p>
          </p:txBody>
        </p:sp>
        <p:cxnSp>
          <p:nvCxnSpPr>
            <p:cNvPr id="25" name="Straight Connector 24"/>
            <p:cNvCxnSpPr>
              <a:stCxn id="4" idx="6"/>
              <a:endCxn id="5" idx="2"/>
            </p:cNvCxnSpPr>
            <p:nvPr/>
          </p:nvCxnSpPr>
          <p:spPr>
            <a:xfrm>
              <a:off x="5344804" y="1752600"/>
              <a:ext cx="561263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4" idx="5"/>
              <a:endCxn id="9" idx="1"/>
            </p:cNvCxnSpPr>
            <p:nvPr/>
          </p:nvCxnSpPr>
          <p:spPr>
            <a:xfrm>
              <a:off x="5289008" y="1887304"/>
              <a:ext cx="672855" cy="6068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4" idx="4"/>
              <a:endCxn id="8" idx="0"/>
            </p:cNvCxnSpPr>
            <p:nvPr/>
          </p:nvCxnSpPr>
          <p:spPr>
            <a:xfrm>
              <a:off x="5154304" y="19431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9" idx="0"/>
              <a:endCxn id="5" idx="4"/>
            </p:cNvCxnSpPr>
            <p:nvPr/>
          </p:nvCxnSpPr>
          <p:spPr>
            <a:xfrm flipV="1">
              <a:off x="6096567" y="19431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6" idx="2"/>
              <a:endCxn id="5" idx="6"/>
            </p:cNvCxnSpPr>
            <p:nvPr/>
          </p:nvCxnSpPr>
          <p:spPr>
            <a:xfrm flipH="1">
              <a:off x="6287067" y="1752600"/>
              <a:ext cx="604484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6" idx="6"/>
              <a:endCxn id="7" idx="2"/>
            </p:cNvCxnSpPr>
            <p:nvPr/>
          </p:nvCxnSpPr>
          <p:spPr>
            <a:xfrm>
              <a:off x="7272551" y="1752600"/>
              <a:ext cx="690349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10" idx="0"/>
              <a:endCxn id="6" idx="4"/>
            </p:cNvCxnSpPr>
            <p:nvPr/>
          </p:nvCxnSpPr>
          <p:spPr>
            <a:xfrm flipV="1">
              <a:off x="7082051" y="19431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11" idx="0"/>
              <a:endCxn id="7" idx="4"/>
            </p:cNvCxnSpPr>
            <p:nvPr/>
          </p:nvCxnSpPr>
          <p:spPr>
            <a:xfrm flipV="1">
              <a:off x="8153400" y="19431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10" idx="7"/>
              <a:endCxn id="7" idx="3"/>
            </p:cNvCxnSpPr>
            <p:nvPr/>
          </p:nvCxnSpPr>
          <p:spPr>
            <a:xfrm flipV="1">
              <a:off x="7216755" y="1887304"/>
              <a:ext cx="801941" cy="6068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9" idx="2"/>
              <a:endCxn id="8" idx="6"/>
            </p:cNvCxnSpPr>
            <p:nvPr/>
          </p:nvCxnSpPr>
          <p:spPr>
            <a:xfrm flipH="1">
              <a:off x="5344804" y="2628900"/>
              <a:ext cx="561263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16" idx="0"/>
              <a:endCxn id="8" idx="4"/>
            </p:cNvCxnSpPr>
            <p:nvPr/>
          </p:nvCxnSpPr>
          <p:spPr>
            <a:xfrm flipV="1">
              <a:off x="5154304" y="2819400"/>
              <a:ext cx="0" cy="5715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16" idx="7"/>
              <a:endCxn id="9" idx="3"/>
            </p:cNvCxnSpPr>
            <p:nvPr/>
          </p:nvCxnSpPr>
          <p:spPr>
            <a:xfrm flipV="1">
              <a:off x="5289008" y="2763604"/>
              <a:ext cx="672855" cy="6830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stCxn id="17" idx="7"/>
              <a:endCxn id="10" idx="3"/>
            </p:cNvCxnSpPr>
            <p:nvPr/>
          </p:nvCxnSpPr>
          <p:spPr>
            <a:xfrm flipV="1">
              <a:off x="6231271" y="2763604"/>
              <a:ext cx="716076" cy="6830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stCxn id="18" idx="0"/>
              <a:endCxn id="10" idx="4"/>
            </p:cNvCxnSpPr>
            <p:nvPr/>
          </p:nvCxnSpPr>
          <p:spPr>
            <a:xfrm flipV="1">
              <a:off x="7082051" y="2819400"/>
              <a:ext cx="0" cy="5715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stCxn id="19" idx="1"/>
              <a:endCxn id="10" idx="5"/>
            </p:cNvCxnSpPr>
            <p:nvPr/>
          </p:nvCxnSpPr>
          <p:spPr>
            <a:xfrm flipH="1" flipV="1">
              <a:off x="7216755" y="2763604"/>
              <a:ext cx="801941" cy="6830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stCxn id="19" idx="0"/>
              <a:endCxn id="11" idx="4"/>
            </p:cNvCxnSpPr>
            <p:nvPr/>
          </p:nvCxnSpPr>
          <p:spPr>
            <a:xfrm flipV="1">
              <a:off x="8153400" y="2819400"/>
              <a:ext cx="0" cy="5715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>
              <a:stCxn id="16" idx="4"/>
              <a:endCxn id="20" idx="0"/>
            </p:cNvCxnSpPr>
            <p:nvPr/>
          </p:nvCxnSpPr>
          <p:spPr>
            <a:xfrm>
              <a:off x="5154304" y="37719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>
              <a:stCxn id="16" idx="6"/>
              <a:endCxn id="17" idx="2"/>
            </p:cNvCxnSpPr>
            <p:nvPr/>
          </p:nvCxnSpPr>
          <p:spPr>
            <a:xfrm>
              <a:off x="5344804" y="3581400"/>
              <a:ext cx="561263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>
              <a:stCxn id="16" idx="5"/>
              <a:endCxn id="21" idx="1"/>
            </p:cNvCxnSpPr>
            <p:nvPr/>
          </p:nvCxnSpPr>
          <p:spPr>
            <a:xfrm>
              <a:off x="5289008" y="3716104"/>
              <a:ext cx="672855" cy="6068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17" idx="6"/>
              <a:endCxn id="18" idx="2"/>
            </p:cNvCxnSpPr>
            <p:nvPr/>
          </p:nvCxnSpPr>
          <p:spPr>
            <a:xfrm>
              <a:off x="6287067" y="3581400"/>
              <a:ext cx="604484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>
              <a:stCxn id="21" idx="7"/>
              <a:endCxn id="18" idx="3"/>
            </p:cNvCxnSpPr>
            <p:nvPr/>
          </p:nvCxnSpPr>
          <p:spPr>
            <a:xfrm flipV="1">
              <a:off x="6231271" y="3716104"/>
              <a:ext cx="716076" cy="6068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>
              <a:stCxn id="22" idx="0"/>
              <a:endCxn id="18" idx="4"/>
            </p:cNvCxnSpPr>
            <p:nvPr/>
          </p:nvCxnSpPr>
          <p:spPr>
            <a:xfrm flipV="1">
              <a:off x="7082051" y="37719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>
              <a:stCxn id="23" idx="0"/>
              <a:endCxn id="19" idx="4"/>
            </p:cNvCxnSpPr>
            <p:nvPr/>
          </p:nvCxnSpPr>
          <p:spPr>
            <a:xfrm flipV="1">
              <a:off x="8153400" y="37719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stCxn id="23" idx="2"/>
              <a:endCxn id="22" idx="6"/>
            </p:cNvCxnSpPr>
            <p:nvPr/>
          </p:nvCxnSpPr>
          <p:spPr>
            <a:xfrm flipH="1">
              <a:off x="7272551" y="4457700"/>
              <a:ext cx="690349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>
              <a:stCxn id="21" idx="2"/>
              <a:endCxn id="20" idx="6"/>
            </p:cNvCxnSpPr>
            <p:nvPr/>
          </p:nvCxnSpPr>
          <p:spPr>
            <a:xfrm flipH="1">
              <a:off x="5344804" y="4457700"/>
              <a:ext cx="561263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0:  Concludes</a:t>
            </a:r>
          </a:p>
          <a:p>
            <a:r>
              <a:rPr lang="en-US" dirty="0" smtClean="0"/>
              <a:t>with vertex A being visited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</a:t>
            </a:r>
            <a:endParaRPr lang="en-US" dirty="0"/>
          </a:p>
        </p:txBody>
      </p:sp>
      <p:sp>
        <p:nvSpPr>
          <p:cNvPr id="52" name="Freeform 51"/>
          <p:cNvSpPr/>
          <p:nvPr/>
        </p:nvSpPr>
        <p:spPr>
          <a:xfrm>
            <a:off x="4808483" y="1371600"/>
            <a:ext cx="709448" cy="646386"/>
          </a:xfrm>
          <a:custGeom>
            <a:avLst/>
            <a:gdLst>
              <a:gd name="connsiteX0" fmla="*/ 0 w 709448"/>
              <a:gd name="connsiteY0" fmla="*/ 646386 h 646386"/>
              <a:gd name="connsiteX1" fmla="*/ 709448 w 709448"/>
              <a:gd name="connsiteY1" fmla="*/ 599090 h 646386"/>
              <a:gd name="connsiteX2" fmla="*/ 630620 w 709448"/>
              <a:gd name="connsiteY2" fmla="*/ 78828 h 646386"/>
              <a:gd name="connsiteX3" fmla="*/ 220717 w 709448"/>
              <a:gd name="connsiteY3" fmla="*/ 0 h 646386"/>
              <a:gd name="connsiteX4" fmla="*/ 15765 w 709448"/>
              <a:gd name="connsiteY4" fmla="*/ 252248 h 646386"/>
              <a:gd name="connsiteX5" fmla="*/ 0 w 709448"/>
              <a:gd name="connsiteY5" fmla="*/ 646386 h 646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09448" h="646386">
                <a:moveTo>
                  <a:pt x="0" y="646386"/>
                </a:moveTo>
                <a:lnTo>
                  <a:pt x="709448" y="599090"/>
                </a:lnTo>
                <a:lnTo>
                  <a:pt x="630620" y="78828"/>
                </a:lnTo>
                <a:lnTo>
                  <a:pt x="220717" y="0"/>
                </a:lnTo>
                <a:lnTo>
                  <a:pt x="15765" y="252248"/>
                </a:lnTo>
                <a:lnTo>
                  <a:pt x="0" y="646386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37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follows is a VERY BRIEF summary</a:t>
            </a:r>
          </a:p>
          <a:p>
            <a:pPr lvl="1"/>
            <a:r>
              <a:rPr lang="en-US" dirty="0" smtClean="0"/>
              <a:t>Learn more on graph theory by taking more math classes.</a:t>
            </a:r>
          </a:p>
          <a:p>
            <a:pPr lvl="1"/>
            <a:endParaRPr lang="en-US" dirty="0"/>
          </a:p>
          <a:p>
            <a:r>
              <a:rPr lang="en-US" dirty="0" smtClean="0"/>
              <a:t>A graph is a pair, G = (V, E)</a:t>
            </a:r>
          </a:p>
          <a:p>
            <a:pPr lvl="1"/>
            <a:r>
              <a:rPr lang="en-US" dirty="0" smtClean="0"/>
              <a:t>where V is a finite nonempty set</a:t>
            </a:r>
            <a:br>
              <a:rPr lang="en-US" dirty="0" smtClean="0"/>
            </a:br>
            <a:r>
              <a:rPr lang="en-US" dirty="0" smtClean="0"/>
              <a:t>called the set of vertices of G</a:t>
            </a:r>
          </a:p>
          <a:p>
            <a:pPr lvl="1"/>
            <a:r>
              <a:rPr lang="en-US" dirty="0" smtClean="0"/>
              <a:t>and E is the set of edges, E </a:t>
            </a:r>
            <a:r>
              <a:rPr lang="en-US" dirty="0" smtClean="0">
                <a:sym typeface="Symbol"/>
              </a:rPr>
              <a:t> V  V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V(G) denotes the vertices of G</a:t>
            </a:r>
          </a:p>
          <a:p>
            <a:r>
              <a:rPr lang="en-US" dirty="0" smtClean="0"/>
              <a:t>E(G) denotes the edges of G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61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1:  discover neighbors of A</a:t>
            </a:r>
          </a:p>
          <a:p>
            <a:r>
              <a:rPr lang="en-US" dirty="0"/>
              <a:t> </a:t>
            </a:r>
            <a:r>
              <a:rPr lang="en-US" dirty="0" smtClean="0"/>
              <a:t>              aka explore A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</a:t>
            </a:r>
            <a:endParaRPr lang="en-US" dirty="0"/>
          </a:p>
        </p:txBody>
      </p:sp>
      <p:sp>
        <p:nvSpPr>
          <p:cNvPr id="48" name="Rounded Rectangle 47"/>
          <p:cNvSpPr/>
          <p:nvPr/>
        </p:nvSpPr>
        <p:spPr>
          <a:xfrm>
            <a:off x="425669" y="2628900"/>
            <a:ext cx="4114800" cy="16383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Connector 50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881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1:  mark neighbors of A as visited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</a:t>
            </a:r>
            <a:endParaRPr lang="en-US" dirty="0"/>
          </a:p>
        </p:txBody>
      </p:sp>
      <p:sp>
        <p:nvSpPr>
          <p:cNvPr id="48" name="Rounded Rectangle 47"/>
          <p:cNvSpPr/>
          <p:nvPr/>
        </p:nvSpPr>
        <p:spPr>
          <a:xfrm>
            <a:off x="425669" y="4114800"/>
            <a:ext cx="4114800" cy="20574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Connector 50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370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1:  Concludes </a:t>
            </a:r>
            <a:br>
              <a:rPr lang="en-US" dirty="0" smtClean="0"/>
            </a:br>
            <a:r>
              <a:rPr lang="en-US" dirty="0" smtClean="0"/>
              <a:t>with nodes B, E, F as explored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</a:t>
            </a:r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4603531" y="1261241"/>
            <a:ext cx="1907628" cy="1765738"/>
          </a:xfrm>
          <a:custGeom>
            <a:avLst/>
            <a:gdLst>
              <a:gd name="connsiteX0" fmla="*/ 204952 w 1907628"/>
              <a:gd name="connsiteY0" fmla="*/ 1655380 h 1765738"/>
              <a:gd name="connsiteX1" fmla="*/ 1639614 w 1907628"/>
              <a:gd name="connsiteY1" fmla="*/ 1765738 h 1765738"/>
              <a:gd name="connsiteX2" fmla="*/ 1907628 w 1907628"/>
              <a:gd name="connsiteY2" fmla="*/ 1450428 h 1765738"/>
              <a:gd name="connsiteX3" fmla="*/ 1876097 w 1907628"/>
              <a:gd name="connsiteY3" fmla="*/ 141890 h 1765738"/>
              <a:gd name="connsiteX4" fmla="*/ 1466193 w 1907628"/>
              <a:gd name="connsiteY4" fmla="*/ 0 h 1765738"/>
              <a:gd name="connsiteX5" fmla="*/ 1087821 w 1907628"/>
              <a:gd name="connsiteY5" fmla="*/ 299545 h 1765738"/>
              <a:gd name="connsiteX6" fmla="*/ 1087821 w 1907628"/>
              <a:gd name="connsiteY6" fmla="*/ 867104 h 1765738"/>
              <a:gd name="connsiteX7" fmla="*/ 0 w 1907628"/>
              <a:gd name="connsiteY7" fmla="*/ 1024759 h 1765738"/>
              <a:gd name="connsiteX8" fmla="*/ 204952 w 1907628"/>
              <a:gd name="connsiteY8" fmla="*/ 1655380 h 1765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7628" h="1765738">
                <a:moveTo>
                  <a:pt x="204952" y="1655380"/>
                </a:moveTo>
                <a:lnTo>
                  <a:pt x="1639614" y="1765738"/>
                </a:lnTo>
                <a:lnTo>
                  <a:pt x="1907628" y="1450428"/>
                </a:lnTo>
                <a:lnTo>
                  <a:pt x="1876097" y="141890"/>
                </a:lnTo>
                <a:lnTo>
                  <a:pt x="1466193" y="0"/>
                </a:lnTo>
                <a:lnTo>
                  <a:pt x="1087821" y="299545"/>
                </a:lnTo>
                <a:lnTo>
                  <a:pt x="1087821" y="867104"/>
                </a:lnTo>
                <a:lnTo>
                  <a:pt x="0" y="1024759"/>
                </a:lnTo>
                <a:lnTo>
                  <a:pt x="204952" y="1655380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808483" y="1371600"/>
            <a:ext cx="709448" cy="646386"/>
          </a:xfrm>
          <a:custGeom>
            <a:avLst/>
            <a:gdLst>
              <a:gd name="connsiteX0" fmla="*/ 0 w 709448"/>
              <a:gd name="connsiteY0" fmla="*/ 646386 h 646386"/>
              <a:gd name="connsiteX1" fmla="*/ 709448 w 709448"/>
              <a:gd name="connsiteY1" fmla="*/ 599090 h 646386"/>
              <a:gd name="connsiteX2" fmla="*/ 630620 w 709448"/>
              <a:gd name="connsiteY2" fmla="*/ 78828 h 646386"/>
              <a:gd name="connsiteX3" fmla="*/ 220717 w 709448"/>
              <a:gd name="connsiteY3" fmla="*/ 0 h 646386"/>
              <a:gd name="connsiteX4" fmla="*/ 15765 w 709448"/>
              <a:gd name="connsiteY4" fmla="*/ 252248 h 646386"/>
              <a:gd name="connsiteX5" fmla="*/ 0 w 709448"/>
              <a:gd name="connsiteY5" fmla="*/ 646386 h 646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09448" h="646386">
                <a:moveTo>
                  <a:pt x="0" y="646386"/>
                </a:moveTo>
                <a:lnTo>
                  <a:pt x="709448" y="599090"/>
                </a:lnTo>
                <a:lnTo>
                  <a:pt x="630620" y="78828"/>
                </a:lnTo>
                <a:lnTo>
                  <a:pt x="220717" y="0"/>
                </a:lnTo>
                <a:lnTo>
                  <a:pt x="15765" y="252248"/>
                </a:lnTo>
                <a:lnTo>
                  <a:pt x="0" y="646386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8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2:  Explore B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</a:t>
            </a:r>
            <a:endParaRPr lang="en-US" dirty="0"/>
          </a:p>
        </p:txBody>
      </p:sp>
      <p:sp>
        <p:nvSpPr>
          <p:cNvPr id="48" name="Rounded Rectangle 47"/>
          <p:cNvSpPr/>
          <p:nvPr/>
        </p:nvSpPr>
        <p:spPr>
          <a:xfrm>
            <a:off x="425669" y="2628900"/>
            <a:ext cx="4114800" cy="16383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Connector 50"/>
          <p:cNvCxnSpPr>
            <a:stCxn id="5" idx="6"/>
            <a:endCxn id="6" idx="2"/>
          </p:cNvCxnSpPr>
          <p:nvPr/>
        </p:nvCxnSpPr>
        <p:spPr>
          <a:xfrm>
            <a:off x="6287067" y="1752600"/>
            <a:ext cx="604484" cy="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595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2:  Mark neighbors of B as visited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</a:t>
            </a:r>
            <a:endParaRPr lang="en-US" dirty="0"/>
          </a:p>
        </p:txBody>
      </p:sp>
      <p:sp>
        <p:nvSpPr>
          <p:cNvPr id="48" name="Rounded Rectangle 47"/>
          <p:cNvSpPr/>
          <p:nvPr/>
        </p:nvSpPr>
        <p:spPr>
          <a:xfrm>
            <a:off x="425669" y="4114800"/>
            <a:ext cx="4114800" cy="19050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Connector 50"/>
          <p:cNvCxnSpPr>
            <a:stCxn id="5" idx="6"/>
            <a:endCxn id="6" idx="2"/>
          </p:cNvCxnSpPr>
          <p:nvPr/>
        </p:nvCxnSpPr>
        <p:spPr>
          <a:xfrm>
            <a:off x="6287067" y="1752600"/>
            <a:ext cx="604484" cy="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628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2:  Explore E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</a:t>
            </a:r>
            <a:endParaRPr lang="en-US" dirty="0"/>
          </a:p>
        </p:txBody>
      </p:sp>
      <p:sp>
        <p:nvSpPr>
          <p:cNvPr id="48" name="Rounded Rectangle 47"/>
          <p:cNvSpPr/>
          <p:nvPr/>
        </p:nvSpPr>
        <p:spPr>
          <a:xfrm>
            <a:off x="425669" y="2628900"/>
            <a:ext cx="4114800" cy="16383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Connector 50"/>
          <p:cNvCxnSpPr>
            <a:stCxn id="8" idx="4"/>
            <a:endCxn id="16" idx="0"/>
          </p:cNvCxnSpPr>
          <p:nvPr/>
        </p:nvCxnSpPr>
        <p:spPr>
          <a:xfrm>
            <a:off x="5154304" y="2819400"/>
            <a:ext cx="0" cy="5715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8" idx="6"/>
            <a:endCxn id="9" idx="2"/>
          </p:cNvCxnSpPr>
          <p:nvPr/>
        </p:nvCxnSpPr>
        <p:spPr>
          <a:xfrm>
            <a:off x="5344804" y="2628900"/>
            <a:ext cx="561263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8" idx="0"/>
            <a:endCxn id="4" idx="4"/>
          </p:cNvCxnSpPr>
          <p:nvPr/>
        </p:nvCxnSpPr>
        <p:spPr>
          <a:xfrm flipV="1">
            <a:off x="5154304" y="1943100"/>
            <a:ext cx="0" cy="4953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5" idx="6"/>
            <a:endCxn id="6" idx="2"/>
          </p:cNvCxnSpPr>
          <p:nvPr/>
        </p:nvCxnSpPr>
        <p:spPr>
          <a:xfrm>
            <a:off x="6287067" y="1752600"/>
            <a:ext cx="604484" cy="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699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2:  Mark neighbors of </a:t>
            </a:r>
            <a:r>
              <a:rPr lang="en-US" dirty="0" smtClean="0"/>
              <a:t>E </a:t>
            </a:r>
            <a:r>
              <a:rPr lang="en-US" dirty="0"/>
              <a:t>as visited</a:t>
            </a:r>
          </a:p>
          <a:p>
            <a:r>
              <a:rPr lang="en-US" dirty="0"/>
              <a:t>                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25669" y="4114800"/>
            <a:ext cx="4114800" cy="19812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Connector 50"/>
          <p:cNvCxnSpPr>
            <a:stCxn id="8" idx="4"/>
            <a:endCxn id="16" idx="0"/>
          </p:cNvCxnSpPr>
          <p:nvPr/>
        </p:nvCxnSpPr>
        <p:spPr>
          <a:xfrm>
            <a:off x="5154304" y="2819400"/>
            <a:ext cx="0" cy="5715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8" idx="6"/>
            <a:endCxn id="9" idx="2"/>
          </p:cNvCxnSpPr>
          <p:nvPr/>
        </p:nvCxnSpPr>
        <p:spPr>
          <a:xfrm>
            <a:off x="5344804" y="2628900"/>
            <a:ext cx="561263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8" idx="0"/>
            <a:endCxn id="4" idx="4"/>
          </p:cNvCxnSpPr>
          <p:nvPr/>
        </p:nvCxnSpPr>
        <p:spPr>
          <a:xfrm flipV="1">
            <a:off x="5154304" y="1943100"/>
            <a:ext cx="0" cy="4953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5" idx="6"/>
            <a:endCxn id="6" idx="2"/>
          </p:cNvCxnSpPr>
          <p:nvPr/>
        </p:nvCxnSpPr>
        <p:spPr>
          <a:xfrm>
            <a:off x="6287067" y="1752600"/>
            <a:ext cx="604484" cy="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208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2:  </a:t>
            </a:r>
            <a:r>
              <a:rPr lang="en-US" dirty="0" smtClean="0"/>
              <a:t>Explore F</a:t>
            </a:r>
            <a:endParaRPr lang="en-US" dirty="0"/>
          </a:p>
          <a:p>
            <a:r>
              <a:rPr lang="en-US" dirty="0"/>
              <a:t>                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25669" y="2628900"/>
            <a:ext cx="4114800" cy="16383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Connector 50"/>
          <p:cNvCxnSpPr>
            <a:stCxn id="8" idx="4"/>
            <a:endCxn id="16" idx="0"/>
          </p:cNvCxnSpPr>
          <p:nvPr/>
        </p:nvCxnSpPr>
        <p:spPr>
          <a:xfrm>
            <a:off x="5154304" y="2819400"/>
            <a:ext cx="0" cy="5715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8" idx="6"/>
            <a:endCxn id="9" idx="2"/>
          </p:cNvCxnSpPr>
          <p:nvPr/>
        </p:nvCxnSpPr>
        <p:spPr>
          <a:xfrm>
            <a:off x="5344804" y="2628900"/>
            <a:ext cx="561263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8" idx="0"/>
            <a:endCxn id="4" idx="4"/>
          </p:cNvCxnSpPr>
          <p:nvPr/>
        </p:nvCxnSpPr>
        <p:spPr>
          <a:xfrm flipV="1">
            <a:off x="5154304" y="1943100"/>
            <a:ext cx="0" cy="4953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5" idx="6"/>
            <a:endCxn id="6" idx="2"/>
          </p:cNvCxnSpPr>
          <p:nvPr/>
        </p:nvCxnSpPr>
        <p:spPr>
          <a:xfrm>
            <a:off x="6287067" y="1752600"/>
            <a:ext cx="604484" cy="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9" idx="1"/>
            <a:endCxn id="4" idx="5"/>
          </p:cNvCxnSpPr>
          <p:nvPr/>
        </p:nvCxnSpPr>
        <p:spPr>
          <a:xfrm flipH="1" flipV="1">
            <a:off x="5289008" y="1887304"/>
            <a:ext cx="672855" cy="6068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9" idx="3"/>
            <a:endCxn id="16" idx="7"/>
          </p:cNvCxnSpPr>
          <p:nvPr/>
        </p:nvCxnSpPr>
        <p:spPr>
          <a:xfrm flipH="1">
            <a:off x="5289008" y="2763604"/>
            <a:ext cx="672855" cy="6830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18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2:  Mark neighbors of </a:t>
            </a:r>
            <a:r>
              <a:rPr lang="en-US" dirty="0" smtClean="0"/>
              <a:t>F </a:t>
            </a:r>
            <a:r>
              <a:rPr lang="en-US" dirty="0"/>
              <a:t>as visited</a:t>
            </a:r>
          </a:p>
          <a:p>
            <a:r>
              <a:rPr lang="en-US" dirty="0"/>
              <a:t>                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25669" y="4114800"/>
            <a:ext cx="4114800" cy="21336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Connector 50"/>
          <p:cNvCxnSpPr>
            <a:stCxn id="8" idx="4"/>
            <a:endCxn id="16" idx="0"/>
          </p:cNvCxnSpPr>
          <p:nvPr/>
        </p:nvCxnSpPr>
        <p:spPr>
          <a:xfrm>
            <a:off x="5154304" y="2819400"/>
            <a:ext cx="0" cy="5715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8" idx="6"/>
            <a:endCxn id="9" idx="2"/>
          </p:cNvCxnSpPr>
          <p:nvPr/>
        </p:nvCxnSpPr>
        <p:spPr>
          <a:xfrm>
            <a:off x="5344804" y="2628900"/>
            <a:ext cx="561263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8" idx="0"/>
            <a:endCxn id="4" idx="4"/>
          </p:cNvCxnSpPr>
          <p:nvPr/>
        </p:nvCxnSpPr>
        <p:spPr>
          <a:xfrm flipV="1">
            <a:off x="5154304" y="1943100"/>
            <a:ext cx="0" cy="4953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5" idx="6"/>
            <a:endCxn id="6" idx="2"/>
          </p:cNvCxnSpPr>
          <p:nvPr/>
        </p:nvCxnSpPr>
        <p:spPr>
          <a:xfrm>
            <a:off x="6287067" y="1752600"/>
            <a:ext cx="604484" cy="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9" idx="1"/>
            <a:endCxn id="4" idx="5"/>
          </p:cNvCxnSpPr>
          <p:nvPr/>
        </p:nvCxnSpPr>
        <p:spPr>
          <a:xfrm flipH="1" flipV="1">
            <a:off x="5289008" y="1887304"/>
            <a:ext cx="672855" cy="6068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9" idx="3"/>
            <a:endCxn id="16" idx="7"/>
          </p:cNvCxnSpPr>
          <p:nvPr/>
        </p:nvCxnSpPr>
        <p:spPr>
          <a:xfrm flipH="1">
            <a:off x="5289008" y="2763604"/>
            <a:ext cx="672855" cy="6830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749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</a:t>
            </a:r>
            <a:r>
              <a:rPr lang="en-US" dirty="0" smtClean="0"/>
              <a:t>3:  Concludes</a:t>
            </a:r>
          </a:p>
          <a:p>
            <a:r>
              <a:rPr lang="en-US" dirty="0" smtClean="0"/>
              <a:t>with vertices C and I visited</a:t>
            </a:r>
            <a:endParaRPr lang="en-US" dirty="0"/>
          </a:p>
          <a:p>
            <a:r>
              <a:rPr lang="en-US" dirty="0"/>
              <a:t>                </a:t>
            </a:r>
          </a:p>
        </p:txBody>
      </p:sp>
      <p:sp>
        <p:nvSpPr>
          <p:cNvPr id="61" name="Freeform 60"/>
          <p:cNvSpPr/>
          <p:nvPr/>
        </p:nvSpPr>
        <p:spPr>
          <a:xfrm>
            <a:off x="4808483" y="1371600"/>
            <a:ext cx="709448" cy="646386"/>
          </a:xfrm>
          <a:custGeom>
            <a:avLst/>
            <a:gdLst>
              <a:gd name="connsiteX0" fmla="*/ 0 w 709448"/>
              <a:gd name="connsiteY0" fmla="*/ 646386 h 646386"/>
              <a:gd name="connsiteX1" fmla="*/ 709448 w 709448"/>
              <a:gd name="connsiteY1" fmla="*/ 599090 h 646386"/>
              <a:gd name="connsiteX2" fmla="*/ 630620 w 709448"/>
              <a:gd name="connsiteY2" fmla="*/ 78828 h 646386"/>
              <a:gd name="connsiteX3" fmla="*/ 220717 w 709448"/>
              <a:gd name="connsiteY3" fmla="*/ 0 h 646386"/>
              <a:gd name="connsiteX4" fmla="*/ 15765 w 709448"/>
              <a:gd name="connsiteY4" fmla="*/ 252248 h 646386"/>
              <a:gd name="connsiteX5" fmla="*/ 0 w 709448"/>
              <a:gd name="connsiteY5" fmla="*/ 646386 h 646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09448" h="646386">
                <a:moveTo>
                  <a:pt x="0" y="646386"/>
                </a:moveTo>
                <a:lnTo>
                  <a:pt x="709448" y="599090"/>
                </a:lnTo>
                <a:lnTo>
                  <a:pt x="630620" y="78828"/>
                </a:lnTo>
                <a:lnTo>
                  <a:pt x="220717" y="0"/>
                </a:lnTo>
                <a:lnTo>
                  <a:pt x="15765" y="252248"/>
                </a:lnTo>
                <a:lnTo>
                  <a:pt x="0" y="646386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666593" y="1418897"/>
            <a:ext cx="2711669" cy="2522482"/>
          </a:xfrm>
          <a:custGeom>
            <a:avLst/>
            <a:gdLst>
              <a:gd name="connsiteX0" fmla="*/ 0 w 2711669"/>
              <a:gd name="connsiteY0" fmla="*/ 1671144 h 2522482"/>
              <a:gd name="connsiteX1" fmla="*/ 1434662 w 2711669"/>
              <a:gd name="connsiteY1" fmla="*/ 1702675 h 2522482"/>
              <a:gd name="connsiteX2" fmla="*/ 1718441 w 2711669"/>
              <a:gd name="connsiteY2" fmla="*/ 1608082 h 2522482"/>
              <a:gd name="connsiteX3" fmla="*/ 1939159 w 2711669"/>
              <a:gd name="connsiteY3" fmla="*/ 1229710 h 2522482"/>
              <a:gd name="connsiteX4" fmla="*/ 1986455 w 2711669"/>
              <a:gd name="connsiteY4" fmla="*/ 110358 h 2522482"/>
              <a:gd name="connsiteX5" fmla="*/ 2349062 w 2711669"/>
              <a:gd name="connsiteY5" fmla="*/ 0 h 2522482"/>
              <a:gd name="connsiteX6" fmla="*/ 2711669 w 2711669"/>
              <a:gd name="connsiteY6" fmla="*/ 126124 h 2522482"/>
              <a:gd name="connsiteX7" fmla="*/ 2711669 w 2711669"/>
              <a:gd name="connsiteY7" fmla="*/ 488731 h 2522482"/>
              <a:gd name="connsiteX8" fmla="*/ 2270235 w 2711669"/>
              <a:gd name="connsiteY8" fmla="*/ 709448 h 2522482"/>
              <a:gd name="connsiteX9" fmla="*/ 2112579 w 2711669"/>
              <a:gd name="connsiteY9" fmla="*/ 677917 h 2522482"/>
              <a:gd name="connsiteX10" fmla="*/ 1986455 w 2711669"/>
              <a:gd name="connsiteY10" fmla="*/ 1340069 h 2522482"/>
              <a:gd name="connsiteX11" fmla="*/ 1718441 w 2711669"/>
              <a:gd name="connsiteY11" fmla="*/ 1734206 h 2522482"/>
              <a:gd name="connsiteX12" fmla="*/ 1213945 w 2711669"/>
              <a:gd name="connsiteY12" fmla="*/ 1813034 h 2522482"/>
              <a:gd name="connsiteX13" fmla="*/ 662152 w 2711669"/>
              <a:gd name="connsiteY13" fmla="*/ 1813034 h 2522482"/>
              <a:gd name="connsiteX14" fmla="*/ 819807 w 2711669"/>
              <a:gd name="connsiteY14" fmla="*/ 2364827 h 2522482"/>
              <a:gd name="connsiteX15" fmla="*/ 536028 w 2711669"/>
              <a:gd name="connsiteY15" fmla="*/ 2522482 h 2522482"/>
              <a:gd name="connsiteX16" fmla="*/ 141890 w 2711669"/>
              <a:gd name="connsiteY16" fmla="*/ 2301765 h 2522482"/>
              <a:gd name="connsiteX17" fmla="*/ 0 w 2711669"/>
              <a:gd name="connsiteY17" fmla="*/ 1671144 h 2522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711669" h="2522482">
                <a:moveTo>
                  <a:pt x="0" y="1671144"/>
                </a:moveTo>
                <a:lnTo>
                  <a:pt x="1434662" y="1702675"/>
                </a:lnTo>
                <a:lnTo>
                  <a:pt x="1718441" y="1608082"/>
                </a:lnTo>
                <a:lnTo>
                  <a:pt x="1939159" y="1229710"/>
                </a:lnTo>
                <a:lnTo>
                  <a:pt x="1986455" y="110358"/>
                </a:lnTo>
                <a:lnTo>
                  <a:pt x="2349062" y="0"/>
                </a:lnTo>
                <a:lnTo>
                  <a:pt x="2711669" y="126124"/>
                </a:lnTo>
                <a:lnTo>
                  <a:pt x="2711669" y="488731"/>
                </a:lnTo>
                <a:lnTo>
                  <a:pt x="2270235" y="709448"/>
                </a:lnTo>
                <a:lnTo>
                  <a:pt x="2112579" y="677917"/>
                </a:lnTo>
                <a:lnTo>
                  <a:pt x="1986455" y="1340069"/>
                </a:lnTo>
                <a:lnTo>
                  <a:pt x="1718441" y="1734206"/>
                </a:lnTo>
                <a:lnTo>
                  <a:pt x="1213945" y="1813034"/>
                </a:lnTo>
                <a:lnTo>
                  <a:pt x="662152" y="1813034"/>
                </a:lnTo>
                <a:lnTo>
                  <a:pt x="819807" y="2364827"/>
                </a:lnTo>
                <a:lnTo>
                  <a:pt x="536028" y="2522482"/>
                </a:lnTo>
                <a:lnTo>
                  <a:pt x="141890" y="2301765"/>
                </a:lnTo>
                <a:lnTo>
                  <a:pt x="0" y="1671144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4603531" y="1261241"/>
            <a:ext cx="1907628" cy="1765738"/>
          </a:xfrm>
          <a:custGeom>
            <a:avLst/>
            <a:gdLst>
              <a:gd name="connsiteX0" fmla="*/ 204952 w 1907628"/>
              <a:gd name="connsiteY0" fmla="*/ 1655380 h 1765738"/>
              <a:gd name="connsiteX1" fmla="*/ 1639614 w 1907628"/>
              <a:gd name="connsiteY1" fmla="*/ 1765738 h 1765738"/>
              <a:gd name="connsiteX2" fmla="*/ 1907628 w 1907628"/>
              <a:gd name="connsiteY2" fmla="*/ 1450428 h 1765738"/>
              <a:gd name="connsiteX3" fmla="*/ 1876097 w 1907628"/>
              <a:gd name="connsiteY3" fmla="*/ 141890 h 1765738"/>
              <a:gd name="connsiteX4" fmla="*/ 1466193 w 1907628"/>
              <a:gd name="connsiteY4" fmla="*/ 0 h 1765738"/>
              <a:gd name="connsiteX5" fmla="*/ 1087821 w 1907628"/>
              <a:gd name="connsiteY5" fmla="*/ 299545 h 1765738"/>
              <a:gd name="connsiteX6" fmla="*/ 1087821 w 1907628"/>
              <a:gd name="connsiteY6" fmla="*/ 867104 h 1765738"/>
              <a:gd name="connsiteX7" fmla="*/ 0 w 1907628"/>
              <a:gd name="connsiteY7" fmla="*/ 1024759 h 1765738"/>
              <a:gd name="connsiteX8" fmla="*/ 204952 w 1907628"/>
              <a:gd name="connsiteY8" fmla="*/ 1655380 h 1765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7628" h="1765738">
                <a:moveTo>
                  <a:pt x="204952" y="1655380"/>
                </a:moveTo>
                <a:lnTo>
                  <a:pt x="1639614" y="1765738"/>
                </a:lnTo>
                <a:lnTo>
                  <a:pt x="1907628" y="1450428"/>
                </a:lnTo>
                <a:lnTo>
                  <a:pt x="1876097" y="141890"/>
                </a:lnTo>
                <a:lnTo>
                  <a:pt x="1466193" y="0"/>
                </a:lnTo>
                <a:lnTo>
                  <a:pt x="1087821" y="299545"/>
                </a:lnTo>
                <a:lnTo>
                  <a:pt x="1087821" y="867104"/>
                </a:lnTo>
                <a:lnTo>
                  <a:pt x="0" y="1024759"/>
                </a:lnTo>
                <a:lnTo>
                  <a:pt x="204952" y="1655380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elements of E are ordered pairs</a:t>
            </a:r>
          </a:p>
          <a:p>
            <a:pPr lvl="1"/>
            <a:r>
              <a:rPr lang="en-US" dirty="0" smtClean="0"/>
              <a:t>G is called a </a:t>
            </a:r>
            <a:r>
              <a:rPr lang="en-US" b="1" dirty="0" smtClean="0">
                <a:solidFill>
                  <a:srgbClr val="FF0000"/>
                </a:solidFill>
              </a:rPr>
              <a:t>directed graph</a:t>
            </a:r>
            <a:r>
              <a:rPr lang="en-US" dirty="0" smtClean="0"/>
              <a:t>, or digraph</a:t>
            </a:r>
          </a:p>
          <a:p>
            <a:pPr lvl="1"/>
            <a:endParaRPr lang="en-US" dirty="0"/>
          </a:p>
          <a:p>
            <a:r>
              <a:rPr lang="en-US" dirty="0" smtClean="0"/>
              <a:t>Otherwise</a:t>
            </a:r>
          </a:p>
          <a:p>
            <a:pPr lvl="1"/>
            <a:r>
              <a:rPr lang="en-US" dirty="0" smtClean="0"/>
              <a:t>G is called an </a:t>
            </a:r>
            <a:r>
              <a:rPr lang="en-US" b="1" dirty="0" smtClean="0">
                <a:solidFill>
                  <a:srgbClr val="FF0000"/>
                </a:solidFill>
              </a:rPr>
              <a:t>undirected graph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77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</a:t>
            </a:r>
            <a:r>
              <a:rPr lang="en-US" dirty="0" smtClean="0"/>
              <a:t>3:  Explore C</a:t>
            </a:r>
            <a:endParaRPr lang="en-US" dirty="0"/>
          </a:p>
          <a:p>
            <a:r>
              <a:rPr lang="en-US" dirty="0"/>
              <a:t>                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25669" y="2628900"/>
            <a:ext cx="4114800" cy="16383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6" idx="4"/>
            <a:endCxn id="10" idx="0"/>
          </p:cNvCxnSpPr>
          <p:nvPr/>
        </p:nvCxnSpPr>
        <p:spPr>
          <a:xfrm>
            <a:off x="7082051" y="1943100"/>
            <a:ext cx="0" cy="4953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989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</a:t>
            </a:r>
            <a:r>
              <a:rPr lang="en-US" dirty="0" smtClean="0"/>
              <a:t>3:  Mark neighbors of C as visited</a:t>
            </a:r>
            <a:endParaRPr lang="en-US" dirty="0"/>
          </a:p>
          <a:p>
            <a:r>
              <a:rPr lang="en-US" dirty="0"/>
              <a:t>                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25669" y="4019550"/>
            <a:ext cx="4114800" cy="215265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6" idx="4"/>
            <a:endCxn id="10" idx="0"/>
          </p:cNvCxnSpPr>
          <p:nvPr/>
        </p:nvCxnSpPr>
        <p:spPr>
          <a:xfrm>
            <a:off x="7082051" y="1943100"/>
            <a:ext cx="0" cy="4953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202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</a:t>
            </a:r>
            <a:r>
              <a:rPr lang="en-US" dirty="0" smtClean="0"/>
              <a:t>3: Explore I</a:t>
            </a:r>
            <a:endParaRPr lang="en-US" dirty="0"/>
          </a:p>
          <a:p>
            <a:r>
              <a:rPr lang="en-US" dirty="0"/>
              <a:t>                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25669" y="2763604"/>
            <a:ext cx="4114800" cy="1503596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6" idx="4"/>
            <a:endCxn id="10" idx="0"/>
          </p:cNvCxnSpPr>
          <p:nvPr/>
        </p:nvCxnSpPr>
        <p:spPr>
          <a:xfrm>
            <a:off x="7082051" y="1943100"/>
            <a:ext cx="0" cy="4953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538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</a:t>
            </a:r>
            <a:r>
              <a:rPr lang="en-US" dirty="0" smtClean="0"/>
              <a:t>3: Mark neighbors of I as visited</a:t>
            </a:r>
            <a:endParaRPr lang="en-US" dirty="0"/>
          </a:p>
          <a:p>
            <a:r>
              <a:rPr lang="en-US" dirty="0"/>
              <a:t>                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25669" y="4114800"/>
            <a:ext cx="4114800" cy="20574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6" idx="4"/>
            <a:endCxn id="10" idx="0"/>
          </p:cNvCxnSpPr>
          <p:nvPr/>
        </p:nvCxnSpPr>
        <p:spPr>
          <a:xfrm>
            <a:off x="7082051" y="1943100"/>
            <a:ext cx="0" cy="4953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091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</a:t>
            </a:r>
            <a:r>
              <a:rPr lang="en-US" dirty="0" smtClean="0"/>
              <a:t>3: Concludes</a:t>
            </a:r>
          </a:p>
          <a:p>
            <a:r>
              <a:rPr lang="en-US" dirty="0" smtClean="0"/>
              <a:t>with vertices D, G, J, M, N visited</a:t>
            </a:r>
            <a:endParaRPr lang="en-US" dirty="0"/>
          </a:p>
          <a:p>
            <a:r>
              <a:rPr lang="en-US" dirty="0"/>
              <a:t>                </a:t>
            </a:r>
          </a:p>
        </p:txBody>
      </p:sp>
      <p:sp>
        <p:nvSpPr>
          <p:cNvPr id="64" name="Freeform 63"/>
          <p:cNvSpPr/>
          <p:nvPr/>
        </p:nvSpPr>
        <p:spPr>
          <a:xfrm>
            <a:off x="4808483" y="1371600"/>
            <a:ext cx="709448" cy="646386"/>
          </a:xfrm>
          <a:custGeom>
            <a:avLst/>
            <a:gdLst>
              <a:gd name="connsiteX0" fmla="*/ 0 w 709448"/>
              <a:gd name="connsiteY0" fmla="*/ 646386 h 646386"/>
              <a:gd name="connsiteX1" fmla="*/ 709448 w 709448"/>
              <a:gd name="connsiteY1" fmla="*/ 599090 h 646386"/>
              <a:gd name="connsiteX2" fmla="*/ 630620 w 709448"/>
              <a:gd name="connsiteY2" fmla="*/ 78828 h 646386"/>
              <a:gd name="connsiteX3" fmla="*/ 220717 w 709448"/>
              <a:gd name="connsiteY3" fmla="*/ 0 h 646386"/>
              <a:gd name="connsiteX4" fmla="*/ 15765 w 709448"/>
              <a:gd name="connsiteY4" fmla="*/ 252248 h 646386"/>
              <a:gd name="connsiteX5" fmla="*/ 0 w 709448"/>
              <a:gd name="connsiteY5" fmla="*/ 646386 h 646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09448" h="646386">
                <a:moveTo>
                  <a:pt x="0" y="646386"/>
                </a:moveTo>
                <a:lnTo>
                  <a:pt x="709448" y="599090"/>
                </a:lnTo>
                <a:lnTo>
                  <a:pt x="630620" y="78828"/>
                </a:lnTo>
                <a:lnTo>
                  <a:pt x="220717" y="0"/>
                </a:lnTo>
                <a:lnTo>
                  <a:pt x="15765" y="252248"/>
                </a:lnTo>
                <a:lnTo>
                  <a:pt x="0" y="646386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4666593" y="1418897"/>
            <a:ext cx="2711669" cy="2522482"/>
          </a:xfrm>
          <a:custGeom>
            <a:avLst/>
            <a:gdLst>
              <a:gd name="connsiteX0" fmla="*/ 0 w 2711669"/>
              <a:gd name="connsiteY0" fmla="*/ 1671144 h 2522482"/>
              <a:gd name="connsiteX1" fmla="*/ 1434662 w 2711669"/>
              <a:gd name="connsiteY1" fmla="*/ 1702675 h 2522482"/>
              <a:gd name="connsiteX2" fmla="*/ 1718441 w 2711669"/>
              <a:gd name="connsiteY2" fmla="*/ 1608082 h 2522482"/>
              <a:gd name="connsiteX3" fmla="*/ 1939159 w 2711669"/>
              <a:gd name="connsiteY3" fmla="*/ 1229710 h 2522482"/>
              <a:gd name="connsiteX4" fmla="*/ 1986455 w 2711669"/>
              <a:gd name="connsiteY4" fmla="*/ 110358 h 2522482"/>
              <a:gd name="connsiteX5" fmla="*/ 2349062 w 2711669"/>
              <a:gd name="connsiteY5" fmla="*/ 0 h 2522482"/>
              <a:gd name="connsiteX6" fmla="*/ 2711669 w 2711669"/>
              <a:gd name="connsiteY6" fmla="*/ 126124 h 2522482"/>
              <a:gd name="connsiteX7" fmla="*/ 2711669 w 2711669"/>
              <a:gd name="connsiteY7" fmla="*/ 488731 h 2522482"/>
              <a:gd name="connsiteX8" fmla="*/ 2270235 w 2711669"/>
              <a:gd name="connsiteY8" fmla="*/ 709448 h 2522482"/>
              <a:gd name="connsiteX9" fmla="*/ 2112579 w 2711669"/>
              <a:gd name="connsiteY9" fmla="*/ 677917 h 2522482"/>
              <a:gd name="connsiteX10" fmla="*/ 1986455 w 2711669"/>
              <a:gd name="connsiteY10" fmla="*/ 1340069 h 2522482"/>
              <a:gd name="connsiteX11" fmla="*/ 1718441 w 2711669"/>
              <a:gd name="connsiteY11" fmla="*/ 1734206 h 2522482"/>
              <a:gd name="connsiteX12" fmla="*/ 1213945 w 2711669"/>
              <a:gd name="connsiteY12" fmla="*/ 1813034 h 2522482"/>
              <a:gd name="connsiteX13" fmla="*/ 662152 w 2711669"/>
              <a:gd name="connsiteY13" fmla="*/ 1813034 h 2522482"/>
              <a:gd name="connsiteX14" fmla="*/ 819807 w 2711669"/>
              <a:gd name="connsiteY14" fmla="*/ 2364827 h 2522482"/>
              <a:gd name="connsiteX15" fmla="*/ 536028 w 2711669"/>
              <a:gd name="connsiteY15" fmla="*/ 2522482 h 2522482"/>
              <a:gd name="connsiteX16" fmla="*/ 141890 w 2711669"/>
              <a:gd name="connsiteY16" fmla="*/ 2301765 h 2522482"/>
              <a:gd name="connsiteX17" fmla="*/ 0 w 2711669"/>
              <a:gd name="connsiteY17" fmla="*/ 1671144 h 2522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711669" h="2522482">
                <a:moveTo>
                  <a:pt x="0" y="1671144"/>
                </a:moveTo>
                <a:lnTo>
                  <a:pt x="1434662" y="1702675"/>
                </a:lnTo>
                <a:lnTo>
                  <a:pt x="1718441" y="1608082"/>
                </a:lnTo>
                <a:lnTo>
                  <a:pt x="1939159" y="1229710"/>
                </a:lnTo>
                <a:lnTo>
                  <a:pt x="1986455" y="110358"/>
                </a:lnTo>
                <a:lnTo>
                  <a:pt x="2349062" y="0"/>
                </a:lnTo>
                <a:lnTo>
                  <a:pt x="2711669" y="126124"/>
                </a:lnTo>
                <a:lnTo>
                  <a:pt x="2711669" y="488731"/>
                </a:lnTo>
                <a:lnTo>
                  <a:pt x="2270235" y="709448"/>
                </a:lnTo>
                <a:lnTo>
                  <a:pt x="2112579" y="677917"/>
                </a:lnTo>
                <a:lnTo>
                  <a:pt x="1986455" y="1340069"/>
                </a:lnTo>
                <a:lnTo>
                  <a:pt x="1718441" y="1734206"/>
                </a:lnTo>
                <a:lnTo>
                  <a:pt x="1213945" y="1813034"/>
                </a:lnTo>
                <a:lnTo>
                  <a:pt x="662152" y="1813034"/>
                </a:lnTo>
                <a:lnTo>
                  <a:pt x="819807" y="2364827"/>
                </a:lnTo>
                <a:lnTo>
                  <a:pt x="536028" y="2522482"/>
                </a:lnTo>
                <a:lnTo>
                  <a:pt x="141890" y="2301765"/>
                </a:lnTo>
                <a:lnTo>
                  <a:pt x="0" y="1671144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4603531" y="1261241"/>
            <a:ext cx="1907628" cy="1765738"/>
          </a:xfrm>
          <a:custGeom>
            <a:avLst/>
            <a:gdLst>
              <a:gd name="connsiteX0" fmla="*/ 204952 w 1907628"/>
              <a:gd name="connsiteY0" fmla="*/ 1655380 h 1765738"/>
              <a:gd name="connsiteX1" fmla="*/ 1639614 w 1907628"/>
              <a:gd name="connsiteY1" fmla="*/ 1765738 h 1765738"/>
              <a:gd name="connsiteX2" fmla="*/ 1907628 w 1907628"/>
              <a:gd name="connsiteY2" fmla="*/ 1450428 h 1765738"/>
              <a:gd name="connsiteX3" fmla="*/ 1876097 w 1907628"/>
              <a:gd name="connsiteY3" fmla="*/ 141890 h 1765738"/>
              <a:gd name="connsiteX4" fmla="*/ 1466193 w 1907628"/>
              <a:gd name="connsiteY4" fmla="*/ 0 h 1765738"/>
              <a:gd name="connsiteX5" fmla="*/ 1087821 w 1907628"/>
              <a:gd name="connsiteY5" fmla="*/ 299545 h 1765738"/>
              <a:gd name="connsiteX6" fmla="*/ 1087821 w 1907628"/>
              <a:gd name="connsiteY6" fmla="*/ 867104 h 1765738"/>
              <a:gd name="connsiteX7" fmla="*/ 0 w 1907628"/>
              <a:gd name="connsiteY7" fmla="*/ 1024759 h 1765738"/>
              <a:gd name="connsiteX8" fmla="*/ 204952 w 1907628"/>
              <a:gd name="connsiteY8" fmla="*/ 1655380 h 1765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7628" h="1765738">
                <a:moveTo>
                  <a:pt x="204952" y="1655380"/>
                </a:moveTo>
                <a:lnTo>
                  <a:pt x="1639614" y="1765738"/>
                </a:lnTo>
                <a:lnTo>
                  <a:pt x="1907628" y="1450428"/>
                </a:lnTo>
                <a:lnTo>
                  <a:pt x="1876097" y="141890"/>
                </a:lnTo>
                <a:lnTo>
                  <a:pt x="1466193" y="0"/>
                </a:lnTo>
                <a:lnTo>
                  <a:pt x="1087821" y="299545"/>
                </a:lnTo>
                <a:lnTo>
                  <a:pt x="1087821" y="867104"/>
                </a:lnTo>
                <a:lnTo>
                  <a:pt x="0" y="1024759"/>
                </a:lnTo>
                <a:lnTo>
                  <a:pt x="204952" y="1655380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713890" y="1324303"/>
            <a:ext cx="3878317" cy="3452649"/>
          </a:xfrm>
          <a:custGeom>
            <a:avLst/>
            <a:gdLst>
              <a:gd name="connsiteX0" fmla="*/ 204951 w 3878317"/>
              <a:gd name="connsiteY0" fmla="*/ 2806263 h 3452649"/>
              <a:gd name="connsiteX1" fmla="*/ 0 w 3878317"/>
              <a:gd name="connsiteY1" fmla="*/ 3231931 h 3452649"/>
              <a:gd name="connsiteX2" fmla="*/ 268013 w 3878317"/>
              <a:gd name="connsiteY2" fmla="*/ 3452649 h 3452649"/>
              <a:gd name="connsiteX3" fmla="*/ 1497724 w 3878317"/>
              <a:gd name="connsiteY3" fmla="*/ 3436883 h 3452649"/>
              <a:gd name="connsiteX4" fmla="*/ 1860331 w 3878317"/>
              <a:gd name="connsiteY4" fmla="*/ 3153104 h 3452649"/>
              <a:gd name="connsiteX5" fmla="*/ 1608082 w 3878317"/>
              <a:gd name="connsiteY5" fmla="*/ 2790497 h 3452649"/>
              <a:gd name="connsiteX6" fmla="*/ 1340069 w 3878317"/>
              <a:gd name="connsiteY6" fmla="*/ 2774731 h 3452649"/>
              <a:gd name="connsiteX7" fmla="*/ 1292772 w 3878317"/>
              <a:gd name="connsiteY7" fmla="*/ 2601311 h 3452649"/>
              <a:gd name="connsiteX8" fmla="*/ 1702676 w 3878317"/>
              <a:gd name="connsiteY8" fmla="*/ 2506718 h 3452649"/>
              <a:gd name="connsiteX9" fmla="*/ 2049517 w 3878317"/>
              <a:gd name="connsiteY9" fmla="*/ 1970690 h 3452649"/>
              <a:gd name="connsiteX10" fmla="*/ 2806262 w 3878317"/>
              <a:gd name="connsiteY10" fmla="*/ 1245476 h 3452649"/>
              <a:gd name="connsiteX11" fmla="*/ 3247696 w 3878317"/>
              <a:gd name="connsiteY11" fmla="*/ 882869 h 3452649"/>
              <a:gd name="connsiteX12" fmla="*/ 3815255 w 3878317"/>
              <a:gd name="connsiteY12" fmla="*/ 630621 h 3452649"/>
              <a:gd name="connsiteX13" fmla="*/ 3878317 w 3878317"/>
              <a:gd name="connsiteY13" fmla="*/ 173421 h 3452649"/>
              <a:gd name="connsiteX14" fmla="*/ 3610303 w 3878317"/>
              <a:gd name="connsiteY14" fmla="*/ 15766 h 3452649"/>
              <a:gd name="connsiteX15" fmla="*/ 3247696 w 3878317"/>
              <a:gd name="connsiteY15" fmla="*/ 0 h 3452649"/>
              <a:gd name="connsiteX16" fmla="*/ 3042744 w 3878317"/>
              <a:gd name="connsiteY16" fmla="*/ 220718 h 3452649"/>
              <a:gd name="connsiteX17" fmla="*/ 3011213 w 3878317"/>
              <a:gd name="connsiteY17" fmla="*/ 599090 h 3452649"/>
              <a:gd name="connsiteX18" fmla="*/ 2506717 w 3878317"/>
              <a:gd name="connsiteY18" fmla="*/ 993228 h 3452649"/>
              <a:gd name="connsiteX19" fmla="*/ 2207172 w 3878317"/>
              <a:gd name="connsiteY19" fmla="*/ 993228 h 3452649"/>
              <a:gd name="connsiteX20" fmla="*/ 1986455 w 3878317"/>
              <a:gd name="connsiteY20" fmla="*/ 1529256 h 3452649"/>
              <a:gd name="connsiteX21" fmla="*/ 1655379 w 3878317"/>
              <a:gd name="connsiteY21" fmla="*/ 1939159 h 3452649"/>
              <a:gd name="connsiteX22" fmla="*/ 1403131 w 3878317"/>
              <a:gd name="connsiteY22" fmla="*/ 1986456 h 3452649"/>
              <a:gd name="connsiteX23" fmla="*/ 1103586 w 3878317"/>
              <a:gd name="connsiteY23" fmla="*/ 2033752 h 3452649"/>
              <a:gd name="connsiteX24" fmla="*/ 1024758 w 3878317"/>
              <a:gd name="connsiteY24" fmla="*/ 2207173 h 3452649"/>
              <a:gd name="connsiteX25" fmla="*/ 1087820 w 3878317"/>
              <a:gd name="connsiteY25" fmla="*/ 2490952 h 3452649"/>
              <a:gd name="connsiteX26" fmla="*/ 1135117 w 3878317"/>
              <a:gd name="connsiteY26" fmla="*/ 2648607 h 3452649"/>
              <a:gd name="connsiteX27" fmla="*/ 1198179 w 3878317"/>
              <a:gd name="connsiteY27" fmla="*/ 2837794 h 3452649"/>
              <a:gd name="connsiteX28" fmla="*/ 1024758 w 3878317"/>
              <a:gd name="connsiteY28" fmla="*/ 3011214 h 3452649"/>
              <a:gd name="connsiteX29" fmla="*/ 772510 w 3878317"/>
              <a:gd name="connsiteY29" fmla="*/ 3026980 h 3452649"/>
              <a:gd name="connsiteX30" fmla="*/ 346841 w 3878317"/>
              <a:gd name="connsiteY30" fmla="*/ 2727435 h 3452649"/>
              <a:gd name="connsiteX31" fmla="*/ 204951 w 3878317"/>
              <a:gd name="connsiteY31" fmla="*/ 2806263 h 3452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78317" h="3452649">
                <a:moveTo>
                  <a:pt x="204951" y="2806263"/>
                </a:moveTo>
                <a:lnTo>
                  <a:pt x="0" y="3231931"/>
                </a:lnTo>
                <a:lnTo>
                  <a:pt x="268013" y="3452649"/>
                </a:lnTo>
                <a:lnTo>
                  <a:pt x="1497724" y="3436883"/>
                </a:lnTo>
                <a:lnTo>
                  <a:pt x="1860331" y="3153104"/>
                </a:lnTo>
                <a:lnTo>
                  <a:pt x="1608082" y="2790497"/>
                </a:lnTo>
                <a:lnTo>
                  <a:pt x="1340069" y="2774731"/>
                </a:lnTo>
                <a:lnTo>
                  <a:pt x="1292772" y="2601311"/>
                </a:lnTo>
                <a:lnTo>
                  <a:pt x="1702676" y="2506718"/>
                </a:lnTo>
                <a:lnTo>
                  <a:pt x="2049517" y="1970690"/>
                </a:lnTo>
                <a:lnTo>
                  <a:pt x="2806262" y="1245476"/>
                </a:lnTo>
                <a:lnTo>
                  <a:pt x="3247696" y="882869"/>
                </a:lnTo>
                <a:lnTo>
                  <a:pt x="3815255" y="630621"/>
                </a:lnTo>
                <a:lnTo>
                  <a:pt x="3878317" y="173421"/>
                </a:lnTo>
                <a:lnTo>
                  <a:pt x="3610303" y="15766"/>
                </a:lnTo>
                <a:lnTo>
                  <a:pt x="3247696" y="0"/>
                </a:lnTo>
                <a:lnTo>
                  <a:pt x="3042744" y="220718"/>
                </a:lnTo>
                <a:lnTo>
                  <a:pt x="3011213" y="599090"/>
                </a:lnTo>
                <a:lnTo>
                  <a:pt x="2506717" y="993228"/>
                </a:lnTo>
                <a:lnTo>
                  <a:pt x="2207172" y="993228"/>
                </a:lnTo>
                <a:lnTo>
                  <a:pt x="1986455" y="1529256"/>
                </a:lnTo>
                <a:lnTo>
                  <a:pt x="1655379" y="1939159"/>
                </a:lnTo>
                <a:lnTo>
                  <a:pt x="1403131" y="1986456"/>
                </a:lnTo>
                <a:lnTo>
                  <a:pt x="1103586" y="2033752"/>
                </a:lnTo>
                <a:lnTo>
                  <a:pt x="1024758" y="2207173"/>
                </a:lnTo>
                <a:lnTo>
                  <a:pt x="1087820" y="2490952"/>
                </a:lnTo>
                <a:lnTo>
                  <a:pt x="1135117" y="2648607"/>
                </a:lnTo>
                <a:lnTo>
                  <a:pt x="1198179" y="2837794"/>
                </a:lnTo>
                <a:lnTo>
                  <a:pt x="1024758" y="3011214"/>
                </a:lnTo>
                <a:lnTo>
                  <a:pt x="772510" y="3026980"/>
                </a:lnTo>
                <a:lnTo>
                  <a:pt x="346841" y="2727435"/>
                </a:lnTo>
                <a:lnTo>
                  <a:pt x="204951" y="2806263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38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</a:t>
            </a:r>
            <a:r>
              <a:rPr lang="en-US" dirty="0" smtClean="0"/>
              <a:t>4: Explore D</a:t>
            </a:r>
            <a:endParaRPr lang="en-US" dirty="0"/>
          </a:p>
          <a:p>
            <a:r>
              <a:rPr lang="en-US" dirty="0"/>
              <a:t>                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25669" y="2628900"/>
            <a:ext cx="4114800" cy="16383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stCxn id="7" idx="4"/>
            <a:endCxn id="11" idx="0"/>
          </p:cNvCxnSpPr>
          <p:nvPr/>
        </p:nvCxnSpPr>
        <p:spPr>
          <a:xfrm>
            <a:off x="8153400" y="1943100"/>
            <a:ext cx="0" cy="4953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7" idx="2"/>
            <a:endCxn id="6" idx="6"/>
          </p:cNvCxnSpPr>
          <p:nvPr/>
        </p:nvCxnSpPr>
        <p:spPr>
          <a:xfrm flipH="1">
            <a:off x="7272551" y="1752600"/>
            <a:ext cx="690349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7" idx="3"/>
            <a:endCxn id="10" idx="7"/>
          </p:cNvCxnSpPr>
          <p:nvPr/>
        </p:nvCxnSpPr>
        <p:spPr>
          <a:xfrm flipH="1">
            <a:off x="7216755" y="1887304"/>
            <a:ext cx="801941" cy="6068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340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</a:t>
            </a:r>
            <a:r>
              <a:rPr lang="en-US" dirty="0" smtClean="0"/>
              <a:t>4: Mark neighbors of D as visited</a:t>
            </a:r>
            <a:endParaRPr lang="en-US" dirty="0"/>
          </a:p>
          <a:p>
            <a:r>
              <a:rPr lang="en-US" dirty="0"/>
              <a:t>                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25669" y="4114800"/>
            <a:ext cx="4114800" cy="19812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stCxn id="7" idx="4"/>
            <a:endCxn id="11" idx="0"/>
          </p:cNvCxnSpPr>
          <p:nvPr/>
        </p:nvCxnSpPr>
        <p:spPr>
          <a:xfrm>
            <a:off x="8153400" y="1943100"/>
            <a:ext cx="0" cy="4953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7" idx="2"/>
            <a:endCxn id="6" idx="6"/>
          </p:cNvCxnSpPr>
          <p:nvPr/>
        </p:nvCxnSpPr>
        <p:spPr>
          <a:xfrm flipH="1">
            <a:off x="7272551" y="1752600"/>
            <a:ext cx="690349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7" idx="3"/>
            <a:endCxn id="10" idx="7"/>
          </p:cNvCxnSpPr>
          <p:nvPr/>
        </p:nvCxnSpPr>
        <p:spPr>
          <a:xfrm flipH="1">
            <a:off x="7216755" y="1887304"/>
            <a:ext cx="801941" cy="6068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075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</a:t>
            </a:r>
            <a:r>
              <a:rPr lang="en-US" dirty="0" smtClean="0"/>
              <a:t>4: Explore G</a:t>
            </a:r>
            <a:endParaRPr lang="en-US" dirty="0"/>
          </a:p>
          <a:p>
            <a:r>
              <a:rPr lang="en-US" dirty="0"/>
              <a:t>                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25669" y="2628900"/>
            <a:ext cx="4114800" cy="16383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stCxn id="7" idx="4"/>
            <a:endCxn id="11" idx="0"/>
          </p:cNvCxnSpPr>
          <p:nvPr/>
        </p:nvCxnSpPr>
        <p:spPr>
          <a:xfrm>
            <a:off x="8153400" y="1943100"/>
            <a:ext cx="0" cy="4953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7" idx="2"/>
            <a:endCxn id="6" idx="6"/>
          </p:cNvCxnSpPr>
          <p:nvPr/>
        </p:nvCxnSpPr>
        <p:spPr>
          <a:xfrm flipH="1">
            <a:off x="7272551" y="1752600"/>
            <a:ext cx="690349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7" idx="3"/>
            <a:endCxn id="10" idx="7"/>
          </p:cNvCxnSpPr>
          <p:nvPr/>
        </p:nvCxnSpPr>
        <p:spPr>
          <a:xfrm flipH="1">
            <a:off x="7216755" y="1887304"/>
            <a:ext cx="801941" cy="6068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10" idx="3"/>
            <a:endCxn id="17" idx="7"/>
          </p:cNvCxnSpPr>
          <p:nvPr/>
        </p:nvCxnSpPr>
        <p:spPr>
          <a:xfrm flipH="1">
            <a:off x="6231271" y="2763604"/>
            <a:ext cx="716076" cy="6830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0" idx="5"/>
            <a:endCxn id="19" idx="1"/>
          </p:cNvCxnSpPr>
          <p:nvPr/>
        </p:nvCxnSpPr>
        <p:spPr>
          <a:xfrm>
            <a:off x="7216755" y="2763604"/>
            <a:ext cx="801941" cy="683092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10" idx="4"/>
            <a:endCxn id="18" idx="0"/>
          </p:cNvCxnSpPr>
          <p:nvPr/>
        </p:nvCxnSpPr>
        <p:spPr>
          <a:xfrm>
            <a:off x="7082051" y="2819400"/>
            <a:ext cx="0" cy="5715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11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</a:t>
            </a:r>
            <a:r>
              <a:rPr lang="en-US" dirty="0" smtClean="0"/>
              <a:t>4: Mark neighbors of G as visited</a:t>
            </a:r>
            <a:endParaRPr lang="en-US" dirty="0"/>
          </a:p>
          <a:p>
            <a:r>
              <a:rPr lang="en-US" dirty="0"/>
              <a:t>                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25669" y="4114800"/>
            <a:ext cx="4114800" cy="19812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stCxn id="7" idx="4"/>
            <a:endCxn id="11" idx="0"/>
          </p:cNvCxnSpPr>
          <p:nvPr/>
        </p:nvCxnSpPr>
        <p:spPr>
          <a:xfrm>
            <a:off x="8153400" y="1943100"/>
            <a:ext cx="0" cy="4953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7" idx="2"/>
            <a:endCxn id="6" idx="6"/>
          </p:cNvCxnSpPr>
          <p:nvPr/>
        </p:nvCxnSpPr>
        <p:spPr>
          <a:xfrm flipH="1">
            <a:off x="7272551" y="1752600"/>
            <a:ext cx="690349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7" idx="3"/>
            <a:endCxn id="10" idx="7"/>
          </p:cNvCxnSpPr>
          <p:nvPr/>
        </p:nvCxnSpPr>
        <p:spPr>
          <a:xfrm flipH="1">
            <a:off x="7216755" y="1887304"/>
            <a:ext cx="801941" cy="6068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10" idx="3"/>
            <a:endCxn id="17" idx="7"/>
          </p:cNvCxnSpPr>
          <p:nvPr/>
        </p:nvCxnSpPr>
        <p:spPr>
          <a:xfrm flipH="1">
            <a:off x="6231271" y="2763604"/>
            <a:ext cx="716076" cy="6830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0" idx="5"/>
            <a:endCxn id="19" idx="1"/>
          </p:cNvCxnSpPr>
          <p:nvPr/>
        </p:nvCxnSpPr>
        <p:spPr>
          <a:xfrm>
            <a:off x="7216755" y="2763604"/>
            <a:ext cx="801941" cy="683092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10" idx="4"/>
            <a:endCxn id="18" idx="0"/>
          </p:cNvCxnSpPr>
          <p:nvPr/>
        </p:nvCxnSpPr>
        <p:spPr>
          <a:xfrm>
            <a:off x="7082051" y="2819400"/>
            <a:ext cx="0" cy="5715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907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</a:t>
            </a:r>
            <a:r>
              <a:rPr lang="en-US" dirty="0" smtClean="0"/>
              <a:t>4: Explore J</a:t>
            </a:r>
            <a:endParaRPr lang="en-US" dirty="0"/>
          </a:p>
          <a:p>
            <a:r>
              <a:rPr lang="en-US" dirty="0"/>
              <a:t>                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25669" y="2628900"/>
            <a:ext cx="4114800" cy="16383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stCxn id="7" idx="4"/>
            <a:endCxn id="11" idx="0"/>
          </p:cNvCxnSpPr>
          <p:nvPr/>
        </p:nvCxnSpPr>
        <p:spPr>
          <a:xfrm>
            <a:off x="8153400" y="1943100"/>
            <a:ext cx="0" cy="4953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7" idx="2"/>
            <a:endCxn id="6" idx="6"/>
          </p:cNvCxnSpPr>
          <p:nvPr/>
        </p:nvCxnSpPr>
        <p:spPr>
          <a:xfrm flipH="1">
            <a:off x="7272551" y="1752600"/>
            <a:ext cx="690349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7" idx="3"/>
            <a:endCxn id="10" idx="7"/>
          </p:cNvCxnSpPr>
          <p:nvPr/>
        </p:nvCxnSpPr>
        <p:spPr>
          <a:xfrm flipH="1">
            <a:off x="7216755" y="1887304"/>
            <a:ext cx="801941" cy="6068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10" idx="3"/>
            <a:endCxn id="17" idx="7"/>
          </p:cNvCxnSpPr>
          <p:nvPr/>
        </p:nvCxnSpPr>
        <p:spPr>
          <a:xfrm flipH="1">
            <a:off x="6231271" y="2763604"/>
            <a:ext cx="716076" cy="6830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0" idx="5"/>
            <a:endCxn id="19" idx="1"/>
          </p:cNvCxnSpPr>
          <p:nvPr/>
        </p:nvCxnSpPr>
        <p:spPr>
          <a:xfrm>
            <a:off x="7216755" y="2763604"/>
            <a:ext cx="801941" cy="683092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10" idx="4"/>
            <a:endCxn id="18" idx="0"/>
          </p:cNvCxnSpPr>
          <p:nvPr/>
        </p:nvCxnSpPr>
        <p:spPr>
          <a:xfrm>
            <a:off x="7082051" y="2819400"/>
            <a:ext cx="0" cy="5715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17" idx="2"/>
            <a:endCxn id="16" idx="6"/>
          </p:cNvCxnSpPr>
          <p:nvPr/>
        </p:nvCxnSpPr>
        <p:spPr>
          <a:xfrm flipH="1">
            <a:off x="5344804" y="3581400"/>
            <a:ext cx="561263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351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G be a graph</a:t>
            </a:r>
          </a:p>
          <a:p>
            <a:endParaRPr lang="en-US" dirty="0" smtClean="0"/>
          </a:p>
          <a:p>
            <a:r>
              <a:rPr lang="en-US" dirty="0" smtClean="0"/>
              <a:t>A graph H is a </a:t>
            </a:r>
            <a:r>
              <a:rPr lang="en-US" b="1" i="1" dirty="0" smtClean="0">
                <a:solidFill>
                  <a:srgbClr val="FF0000"/>
                </a:solidFill>
              </a:rPr>
              <a:t>subgraph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of G </a:t>
            </a:r>
          </a:p>
          <a:p>
            <a:pPr lvl="1"/>
            <a:r>
              <a:rPr lang="en-US" dirty="0" smtClean="0"/>
              <a:t>if V(H) </a:t>
            </a:r>
            <a:r>
              <a:rPr lang="en-US" dirty="0" smtClean="0">
                <a:sym typeface="Symbol"/>
              </a:rPr>
              <a:t> V(G) and E(H)  E(G)</a:t>
            </a:r>
          </a:p>
          <a:p>
            <a:pPr lvl="2"/>
            <a:r>
              <a:rPr lang="en-US" dirty="0" smtClean="0">
                <a:sym typeface="Symbol"/>
              </a:rPr>
              <a:t>i.e. every vertex of H is a vertex of G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and every edge of H is an edge in 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</a:t>
            </a:r>
            <a:r>
              <a:rPr lang="en-US" dirty="0" smtClean="0"/>
              <a:t>4: Mark neighbors of J as visited</a:t>
            </a:r>
            <a:endParaRPr lang="en-US" dirty="0"/>
          </a:p>
          <a:p>
            <a:r>
              <a:rPr lang="en-US" dirty="0"/>
              <a:t>                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25669" y="4114800"/>
            <a:ext cx="4114800" cy="19812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stCxn id="7" idx="4"/>
            <a:endCxn id="11" idx="0"/>
          </p:cNvCxnSpPr>
          <p:nvPr/>
        </p:nvCxnSpPr>
        <p:spPr>
          <a:xfrm>
            <a:off x="8153400" y="1943100"/>
            <a:ext cx="0" cy="4953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7" idx="2"/>
            <a:endCxn id="6" idx="6"/>
          </p:cNvCxnSpPr>
          <p:nvPr/>
        </p:nvCxnSpPr>
        <p:spPr>
          <a:xfrm flipH="1">
            <a:off x="7272551" y="1752600"/>
            <a:ext cx="690349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7" idx="3"/>
            <a:endCxn id="10" idx="7"/>
          </p:cNvCxnSpPr>
          <p:nvPr/>
        </p:nvCxnSpPr>
        <p:spPr>
          <a:xfrm flipH="1">
            <a:off x="7216755" y="1887304"/>
            <a:ext cx="801941" cy="6068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10" idx="3"/>
            <a:endCxn id="17" idx="7"/>
          </p:cNvCxnSpPr>
          <p:nvPr/>
        </p:nvCxnSpPr>
        <p:spPr>
          <a:xfrm flipH="1">
            <a:off x="6231271" y="2763604"/>
            <a:ext cx="716076" cy="6830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0" idx="5"/>
            <a:endCxn id="19" idx="1"/>
          </p:cNvCxnSpPr>
          <p:nvPr/>
        </p:nvCxnSpPr>
        <p:spPr>
          <a:xfrm>
            <a:off x="7216755" y="2763604"/>
            <a:ext cx="801941" cy="683092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10" idx="4"/>
            <a:endCxn id="18" idx="0"/>
          </p:cNvCxnSpPr>
          <p:nvPr/>
        </p:nvCxnSpPr>
        <p:spPr>
          <a:xfrm>
            <a:off x="7082051" y="2819400"/>
            <a:ext cx="0" cy="5715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17" idx="2"/>
            <a:endCxn id="16" idx="6"/>
          </p:cNvCxnSpPr>
          <p:nvPr/>
        </p:nvCxnSpPr>
        <p:spPr>
          <a:xfrm flipH="1">
            <a:off x="5344804" y="3581400"/>
            <a:ext cx="561263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474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</a:t>
            </a:r>
            <a:r>
              <a:rPr lang="en-US" dirty="0" smtClean="0"/>
              <a:t>4: Explore M</a:t>
            </a:r>
            <a:endParaRPr lang="en-US" dirty="0"/>
          </a:p>
          <a:p>
            <a:r>
              <a:rPr lang="en-US" dirty="0"/>
              <a:t>                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25669" y="2628900"/>
            <a:ext cx="4114800" cy="14859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stCxn id="7" idx="4"/>
            <a:endCxn id="11" idx="0"/>
          </p:cNvCxnSpPr>
          <p:nvPr/>
        </p:nvCxnSpPr>
        <p:spPr>
          <a:xfrm>
            <a:off x="8153400" y="1943100"/>
            <a:ext cx="0" cy="4953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7" idx="2"/>
            <a:endCxn id="6" idx="6"/>
          </p:cNvCxnSpPr>
          <p:nvPr/>
        </p:nvCxnSpPr>
        <p:spPr>
          <a:xfrm flipH="1">
            <a:off x="7272551" y="1752600"/>
            <a:ext cx="690349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7" idx="3"/>
            <a:endCxn id="10" idx="7"/>
          </p:cNvCxnSpPr>
          <p:nvPr/>
        </p:nvCxnSpPr>
        <p:spPr>
          <a:xfrm flipH="1">
            <a:off x="7216755" y="1887304"/>
            <a:ext cx="801941" cy="6068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10" idx="3"/>
            <a:endCxn id="17" idx="7"/>
          </p:cNvCxnSpPr>
          <p:nvPr/>
        </p:nvCxnSpPr>
        <p:spPr>
          <a:xfrm flipH="1">
            <a:off x="6231271" y="2763604"/>
            <a:ext cx="716076" cy="6830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0" idx="5"/>
            <a:endCxn id="19" idx="1"/>
          </p:cNvCxnSpPr>
          <p:nvPr/>
        </p:nvCxnSpPr>
        <p:spPr>
          <a:xfrm>
            <a:off x="7216755" y="2763604"/>
            <a:ext cx="801941" cy="683092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10" idx="4"/>
            <a:endCxn id="18" idx="0"/>
          </p:cNvCxnSpPr>
          <p:nvPr/>
        </p:nvCxnSpPr>
        <p:spPr>
          <a:xfrm>
            <a:off x="7082051" y="2819400"/>
            <a:ext cx="0" cy="5715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17" idx="2"/>
            <a:endCxn id="16" idx="6"/>
          </p:cNvCxnSpPr>
          <p:nvPr/>
        </p:nvCxnSpPr>
        <p:spPr>
          <a:xfrm flipH="1">
            <a:off x="5344804" y="3581400"/>
            <a:ext cx="561263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20" idx="0"/>
            <a:endCxn id="16" idx="4"/>
          </p:cNvCxnSpPr>
          <p:nvPr/>
        </p:nvCxnSpPr>
        <p:spPr>
          <a:xfrm flipV="1">
            <a:off x="5154304" y="3771900"/>
            <a:ext cx="0" cy="4953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20" idx="6"/>
            <a:endCxn id="21" idx="2"/>
          </p:cNvCxnSpPr>
          <p:nvPr/>
        </p:nvCxnSpPr>
        <p:spPr>
          <a:xfrm>
            <a:off x="5344804" y="4457700"/>
            <a:ext cx="561263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004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</a:t>
            </a:r>
            <a:r>
              <a:rPr lang="en-US" dirty="0" smtClean="0"/>
              <a:t>4: Mark neighbors of M as visited</a:t>
            </a:r>
            <a:endParaRPr lang="en-US" dirty="0"/>
          </a:p>
          <a:p>
            <a:r>
              <a:rPr lang="en-US" dirty="0"/>
              <a:t>                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25669" y="4114800"/>
            <a:ext cx="4114800" cy="19050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stCxn id="7" idx="4"/>
            <a:endCxn id="11" idx="0"/>
          </p:cNvCxnSpPr>
          <p:nvPr/>
        </p:nvCxnSpPr>
        <p:spPr>
          <a:xfrm>
            <a:off x="8153400" y="1943100"/>
            <a:ext cx="0" cy="4953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7" idx="2"/>
            <a:endCxn id="6" idx="6"/>
          </p:cNvCxnSpPr>
          <p:nvPr/>
        </p:nvCxnSpPr>
        <p:spPr>
          <a:xfrm flipH="1">
            <a:off x="7272551" y="1752600"/>
            <a:ext cx="690349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7" idx="3"/>
            <a:endCxn id="10" idx="7"/>
          </p:cNvCxnSpPr>
          <p:nvPr/>
        </p:nvCxnSpPr>
        <p:spPr>
          <a:xfrm flipH="1">
            <a:off x="7216755" y="1887304"/>
            <a:ext cx="801941" cy="6068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10" idx="3"/>
            <a:endCxn id="17" idx="7"/>
          </p:cNvCxnSpPr>
          <p:nvPr/>
        </p:nvCxnSpPr>
        <p:spPr>
          <a:xfrm flipH="1">
            <a:off x="6231271" y="2763604"/>
            <a:ext cx="716076" cy="6830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0" idx="5"/>
            <a:endCxn id="19" idx="1"/>
          </p:cNvCxnSpPr>
          <p:nvPr/>
        </p:nvCxnSpPr>
        <p:spPr>
          <a:xfrm>
            <a:off x="7216755" y="2763604"/>
            <a:ext cx="801941" cy="683092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10" idx="4"/>
            <a:endCxn id="18" idx="0"/>
          </p:cNvCxnSpPr>
          <p:nvPr/>
        </p:nvCxnSpPr>
        <p:spPr>
          <a:xfrm>
            <a:off x="7082051" y="2819400"/>
            <a:ext cx="0" cy="5715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17" idx="2"/>
            <a:endCxn id="16" idx="6"/>
          </p:cNvCxnSpPr>
          <p:nvPr/>
        </p:nvCxnSpPr>
        <p:spPr>
          <a:xfrm flipH="1">
            <a:off x="5344804" y="3581400"/>
            <a:ext cx="561263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20" idx="0"/>
            <a:endCxn id="16" idx="4"/>
          </p:cNvCxnSpPr>
          <p:nvPr/>
        </p:nvCxnSpPr>
        <p:spPr>
          <a:xfrm flipV="1">
            <a:off x="5154304" y="3771900"/>
            <a:ext cx="0" cy="4953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20" idx="6"/>
            <a:endCxn id="21" idx="2"/>
          </p:cNvCxnSpPr>
          <p:nvPr/>
        </p:nvCxnSpPr>
        <p:spPr>
          <a:xfrm>
            <a:off x="5344804" y="4457700"/>
            <a:ext cx="561263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641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</a:t>
            </a:r>
            <a:r>
              <a:rPr lang="en-US" dirty="0" smtClean="0"/>
              <a:t>4: Explore N</a:t>
            </a:r>
            <a:endParaRPr lang="en-US" dirty="0"/>
          </a:p>
          <a:p>
            <a:r>
              <a:rPr lang="en-US" dirty="0"/>
              <a:t>                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25669" y="2628900"/>
            <a:ext cx="4114800" cy="14859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stCxn id="7" idx="4"/>
            <a:endCxn id="11" idx="0"/>
          </p:cNvCxnSpPr>
          <p:nvPr/>
        </p:nvCxnSpPr>
        <p:spPr>
          <a:xfrm>
            <a:off x="8153400" y="1943100"/>
            <a:ext cx="0" cy="4953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7" idx="2"/>
            <a:endCxn id="6" idx="6"/>
          </p:cNvCxnSpPr>
          <p:nvPr/>
        </p:nvCxnSpPr>
        <p:spPr>
          <a:xfrm flipH="1">
            <a:off x="7272551" y="1752600"/>
            <a:ext cx="690349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7" idx="3"/>
            <a:endCxn id="10" idx="7"/>
          </p:cNvCxnSpPr>
          <p:nvPr/>
        </p:nvCxnSpPr>
        <p:spPr>
          <a:xfrm flipH="1">
            <a:off x="7216755" y="1887304"/>
            <a:ext cx="801941" cy="6068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10" idx="3"/>
            <a:endCxn id="17" idx="7"/>
          </p:cNvCxnSpPr>
          <p:nvPr/>
        </p:nvCxnSpPr>
        <p:spPr>
          <a:xfrm flipH="1">
            <a:off x="6231271" y="2763604"/>
            <a:ext cx="716076" cy="6830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0" idx="5"/>
            <a:endCxn id="19" idx="1"/>
          </p:cNvCxnSpPr>
          <p:nvPr/>
        </p:nvCxnSpPr>
        <p:spPr>
          <a:xfrm>
            <a:off x="7216755" y="2763604"/>
            <a:ext cx="801941" cy="683092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10" idx="4"/>
            <a:endCxn id="18" idx="0"/>
          </p:cNvCxnSpPr>
          <p:nvPr/>
        </p:nvCxnSpPr>
        <p:spPr>
          <a:xfrm>
            <a:off x="7082051" y="2819400"/>
            <a:ext cx="0" cy="5715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17" idx="2"/>
            <a:endCxn id="16" idx="6"/>
          </p:cNvCxnSpPr>
          <p:nvPr/>
        </p:nvCxnSpPr>
        <p:spPr>
          <a:xfrm flipH="1">
            <a:off x="5344804" y="3581400"/>
            <a:ext cx="561263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20" idx="0"/>
            <a:endCxn id="16" idx="4"/>
          </p:cNvCxnSpPr>
          <p:nvPr/>
        </p:nvCxnSpPr>
        <p:spPr>
          <a:xfrm flipV="1">
            <a:off x="5154304" y="3771900"/>
            <a:ext cx="0" cy="4953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20" idx="6"/>
            <a:endCxn id="21" idx="2"/>
          </p:cNvCxnSpPr>
          <p:nvPr/>
        </p:nvCxnSpPr>
        <p:spPr>
          <a:xfrm>
            <a:off x="5344804" y="4457700"/>
            <a:ext cx="561263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21" idx="1"/>
            <a:endCxn id="16" idx="5"/>
          </p:cNvCxnSpPr>
          <p:nvPr/>
        </p:nvCxnSpPr>
        <p:spPr>
          <a:xfrm flipH="1" flipV="1">
            <a:off x="5289008" y="3716104"/>
            <a:ext cx="672855" cy="6068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708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</a:t>
            </a:r>
            <a:r>
              <a:rPr lang="en-US" dirty="0" smtClean="0"/>
              <a:t>4: Mark neighbors of N as visited</a:t>
            </a:r>
            <a:endParaRPr lang="en-US" dirty="0"/>
          </a:p>
          <a:p>
            <a:r>
              <a:rPr lang="en-US" dirty="0"/>
              <a:t>                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25669" y="4114800"/>
            <a:ext cx="4114800" cy="19812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stCxn id="7" idx="4"/>
            <a:endCxn id="11" idx="0"/>
          </p:cNvCxnSpPr>
          <p:nvPr/>
        </p:nvCxnSpPr>
        <p:spPr>
          <a:xfrm>
            <a:off x="8153400" y="1943100"/>
            <a:ext cx="0" cy="4953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7" idx="2"/>
            <a:endCxn id="6" idx="6"/>
          </p:cNvCxnSpPr>
          <p:nvPr/>
        </p:nvCxnSpPr>
        <p:spPr>
          <a:xfrm flipH="1">
            <a:off x="7272551" y="1752600"/>
            <a:ext cx="690349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7" idx="3"/>
            <a:endCxn id="10" idx="7"/>
          </p:cNvCxnSpPr>
          <p:nvPr/>
        </p:nvCxnSpPr>
        <p:spPr>
          <a:xfrm flipH="1">
            <a:off x="7216755" y="1887304"/>
            <a:ext cx="801941" cy="6068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10" idx="3"/>
            <a:endCxn id="17" idx="7"/>
          </p:cNvCxnSpPr>
          <p:nvPr/>
        </p:nvCxnSpPr>
        <p:spPr>
          <a:xfrm flipH="1">
            <a:off x="6231271" y="2763604"/>
            <a:ext cx="716076" cy="6830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0" idx="5"/>
            <a:endCxn id="19" idx="1"/>
          </p:cNvCxnSpPr>
          <p:nvPr/>
        </p:nvCxnSpPr>
        <p:spPr>
          <a:xfrm>
            <a:off x="7216755" y="2763604"/>
            <a:ext cx="801941" cy="683092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10" idx="4"/>
            <a:endCxn id="18" idx="0"/>
          </p:cNvCxnSpPr>
          <p:nvPr/>
        </p:nvCxnSpPr>
        <p:spPr>
          <a:xfrm>
            <a:off x="7082051" y="2819400"/>
            <a:ext cx="0" cy="5715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17" idx="2"/>
            <a:endCxn id="16" idx="6"/>
          </p:cNvCxnSpPr>
          <p:nvPr/>
        </p:nvCxnSpPr>
        <p:spPr>
          <a:xfrm flipH="1">
            <a:off x="5344804" y="3581400"/>
            <a:ext cx="561263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20" idx="0"/>
            <a:endCxn id="16" idx="4"/>
          </p:cNvCxnSpPr>
          <p:nvPr/>
        </p:nvCxnSpPr>
        <p:spPr>
          <a:xfrm flipV="1">
            <a:off x="5154304" y="3771900"/>
            <a:ext cx="0" cy="4953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20" idx="6"/>
            <a:endCxn id="21" idx="2"/>
          </p:cNvCxnSpPr>
          <p:nvPr/>
        </p:nvCxnSpPr>
        <p:spPr>
          <a:xfrm>
            <a:off x="5344804" y="4457700"/>
            <a:ext cx="561263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21" idx="1"/>
            <a:endCxn id="16" idx="5"/>
          </p:cNvCxnSpPr>
          <p:nvPr/>
        </p:nvCxnSpPr>
        <p:spPr>
          <a:xfrm flipH="1" flipV="1">
            <a:off x="5289008" y="3716104"/>
            <a:ext cx="672855" cy="6068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807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</a:t>
            </a:r>
            <a:r>
              <a:rPr lang="en-US" dirty="0" smtClean="0"/>
              <a:t>4: Concludes</a:t>
            </a:r>
          </a:p>
          <a:p>
            <a:r>
              <a:rPr lang="en-US" dirty="0" smtClean="0"/>
              <a:t>with nodes H, K, L being visited</a:t>
            </a:r>
            <a:endParaRPr lang="en-US" dirty="0"/>
          </a:p>
          <a:p>
            <a:r>
              <a:rPr lang="en-US" dirty="0"/>
              <a:t>                </a:t>
            </a:r>
          </a:p>
        </p:txBody>
      </p:sp>
      <p:cxnSp>
        <p:nvCxnSpPr>
          <p:cNvPr id="51" name="Straight Connector 5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Freeform 72"/>
          <p:cNvSpPr/>
          <p:nvPr/>
        </p:nvSpPr>
        <p:spPr>
          <a:xfrm>
            <a:off x="4808483" y="1371600"/>
            <a:ext cx="709448" cy="646386"/>
          </a:xfrm>
          <a:custGeom>
            <a:avLst/>
            <a:gdLst>
              <a:gd name="connsiteX0" fmla="*/ 0 w 709448"/>
              <a:gd name="connsiteY0" fmla="*/ 646386 h 646386"/>
              <a:gd name="connsiteX1" fmla="*/ 709448 w 709448"/>
              <a:gd name="connsiteY1" fmla="*/ 599090 h 646386"/>
              <a:gd name="connsiteX2" fmla="*/ 630620 w 709448"/>
              <a:gd name="connsiteY2" fmla="*/ 78828 h 646386"/>
              <a:gd name="connsiteX3" fmla="*/ 220717 w 709448"/>
              <a:gd name="connsiteY3" fmla="*/ 0 h 646386"/>
              <a:gd name="connsiteX4" fmla="*/ 15765 w 709448"/>
              <a:gd name="connsiteY4" fmla="*/ 252248 h 646386"/>
              <a:gd name="connsiteX5" fmla="*/ 0 w 709448"/>
              <a:gd name="connsiteY5" fmla="*/ 646386 h 646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09448" h="646386">
                <a:moveTo>
                  <a:pt x="0" y="646386"/>
                </a:moveTo>
                <a:lnTo>
                  <a:pt x="709448" y="599090"/>
                </a:lnTo>
                <a:lnTo>
                  <a:pt x="630620" y="78828"/>
                </a:lnTo>
                <a:lnTo>
                  <a:pt x="220717" y="0"/>
                </a:lnTo>
                <a:lnTo>
                  <a:pt x="15765" y="252248"/>
                </a:lnTo>
                <a:lnTo>
                  <a:pt x="0" y="646386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>
          <a:xfrm>
            <a:off x="4666593" y="1418897"/>
            <a:ext cx="2711669" cy="2522482"/>
          </a:xfrm>
          <a:custGeom>
            <a:avLst/>
            <a:gdLst>
              <a:gd name="connsiteX0" fmla="*/ 0 w 2711669"/>
              <a:gd name="connsiteY0" fmla="*/ 1671144 h 2522482"/>
              <a:gd name="connsiteX1" fmla="*/ 1434662 w 2711669"/>
              <a:gd name="connsiteY1" fmla="*/ 1702675 h 2522482"/>
              <a:gd name="connsiteX2" fmla="*/ 1718441 w 2711669"/>
              <a:gd name="connsiteY2" fmla="*/ 1608082 h 2522482"/>
              <a:gd name="connsiteX3" fmla="*/ 1939159 w 2711669"/>
              <a:gd name="connsiteY3" fmla="*/ 1229710 h 2522482"/>
              <a:gd name="connsiteX4" fmla="*/ 1986455 w 2711669"/>
              <a:gd name="connsiteY4" fmla="*/ 110358 h 2522482"/>
              <a:gd name="connsiteX5" fmla="*/ 2349062 w 2711669"/>
              <a:gd name="connsiteY5" fmla="*/ 0 h 2522482"/>
              <a:gd name="connsiteX6" fmla="*/ 2711669 w 2711669"/>
              <a:gd name="connsiteY6" fmla="*/ 126124 h 2522482"/>
              <a:gd name="connsiteX7" fmla="*/ 2711669 w 2711669"/>
              <a:gd name="connsiteY7" fmla="*/ 488731 h 2522482"/>
              <a:gd name="connsiteX8" fmla="*/ 2270235 w 2711669"/>
              <a:gd name="connsiteY8" fmla="*/ 709448 h 2522482"/>
              <a:gd name="connsiteX9" fmla="*/ 2112579 w 2711669"/>
              <a:gd name="connsiteY9" fmla="*/ 677917 h 2522482"/>
              <a:gd name="connsiteX10" fmla="*/ 1986455 w 2711669"/>
              <a:gd name="connsiteY10" fmla="*/ 1340069 h 2522482"/>
              <a:gd name="connsiteX11" fmla="*/ 1718441 w 2711669"/>
              <a:gd name="connsiteY11" fmla="*/ 1734206 h 2522482"/>
              <a:gd name="connsiteX12" fmla="*/ 1213945 w 2711669"/>
              <a:gd name="connsiteY12" fmla="*/ 1813034 h 2522482"/>
              <a:gd name="connsiteX13" fmla="*/ 662152 w 2711669"/>
              <a:gd name="connsiteY13" fmla="*/ 1813034 h 2522482"/>
              <a:gd name="connsiteX14" fmla="*/ 819807 w 2711669"/>
              <a:gd name="connsiteY14" fmla="*/ 2364827 h 2522482"/>
              <a:gd name="connsiteX15" fmla="*/ 536028 w 2711669"/>
              <a:gd name="connsiteY15" fmla="*/ 2522482 h 2522482"/>
              <a:gd name="connsiteX16" fmla="*/ 141890 w 2711669"/>
              <a:gd name="connsiteY16" fmla="*/ 2301765 h 2522482"/>
              <a:gd name="connsiteX17" fmla="*/ 0 w 2711669"/>
              <a:gd name="connsiteY17" fmla="*/ 1671144 h 2522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711669" h="2522482">
                <a:moveTo>
                  <a:pt x="0" y="1671144"/>
                </a:moveTo>
                <a:lnTo>
                  <a:pt x="1434662" y="1702675"/>
                </a:lnTo>
                <a:lnTo>
                  <a:pt x="1718441" y="1608082"/>
                </a:lnTo>
                <a:lnTo>
                  <a:pt x="1939159" y="1229710"/>
                </a:lnTo>
                <a:lnTo>
                  <a:pt x="1986455" y="110358"/>
                </a:lnTo>
                <a:lnTo>
                  <a:pt x="2349062" y="0"/>
                </a:lnTo>
                <a:lnTo>
                  <a:pt x="2711669" y="126124"/>
                </a:lnTo>
                <a:lnTo>
                  <a:pt x="2711669" y="488731"/>
                </a:lnTo>
                <a:lnTo>
                  <a:pt x="2270235" y="709448"/>
                </a:lnTo>
                <a:lnTo>
                  <a:pt x="2112579" y="677917"/>
                </a:lnTo>
                <a:lnTo>
                  <a:pt x="1986455" y="1340069"/>
                </a:lnTo>
                <a:lnTo>
                  <a:pt x="1718441" y="1734206"/>
                </a:lnTo>
                <a:lnTo>
                  <a:pt x="1213945" y="1813034"/>
                </a:lnTo>
                <a:lnTo>
                  <a:pt x="662152" y="1813034"/>
                </a:lnTo>
                <a:lnTo>
                  <a:pt x="819807" y="2364827"/>
                </a:lnTo>
                <a:lnTo>
                  <a:pt x="536028" y="2522482"/>
                </a:lnTo>
                <a:lnTo>
                  <a:pt x="141890" y="2301765"/>
                </a:lnTo>
                <a:lnTo>
                  <a:pt x="0" y="1671144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4603531" y="1261241"/>
            <a:ext cx="1907628" cy="1765738"/>
          </a:xfrm>
          <a:custGeom>
            <a:avLst/>
            <a:gdLst>
              <a:gd name="connsiteX0" fmla="*/ 204952 w 1907628"/>
              <a:gd name="connsiteY0" fmla="*/ 1655380 h 1765738"/>
              <a:gd name="connsiteX1" fmla="*/ 1639614 w 1907628"/>
              <a:gd name="connsiteY1" fmla="*/ 1765738 h 1765738"/>
              <a:gd name="connsiteX2" fmla="*/ 1907628 w 1907628"/>
              <a:gd name="connsiteY2" fmla="*/ 1450428 h 1765738"/>
              <a:gd name="connsiteX3" fmla="*/ 1876097 w 1907628"/>
              <a:gd name="connsiteY3" fmla="*/ 141890 h 1765738"/>
              <a:gd name="connsiteX4" fmla="*/ 1466193 w 1907628"/>
              <a:gd name="connsiteY4" fmla="*/ 0 h 1765738"/>
              <a:gd name="connsiteX5" fmla="*/ 1087821 w 1907628"/>
              <a:gd name="connsiteY5" fmla="*/ 299545 h 1765738"/>
              <a:gd name="connsiteX6" fmla="*/ 1087821 w 1907628"/>
              <a:gd name="connsiteY6" fmla="*/ 867104 h 1765738"/>
              <a:gd name="connsiteX7" fmla="*/ 0 w 1907628"/>
              <a:gd name="connsiteY7" fmla="*/ 1024759 h 1765738"/>
              <a:gd name="connsiteX8" fmla="*/ 204952 w 1907628"/>
              <a:gd name="connsiteY8" fmla="*/ 1655380 h 1765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7628" h="1765738">
                <a:moveTo>
                  <a:pt x="204952" y="1655380"/>
                </a:moveTo>
                <a:lnTo>
                  <a:pt x="1639614" y="1765738"/>
                </a:lnTo>
                <a:lnTo>
                  <a:pt x="1907628" y="1450428"/>
                </a:lnTo>
                <a:lnTo>
                  <a:pt x="1876097" y="141890"/>
                </a:lnTo>
                <a:lnTo>
                  <a:pt x="1466193" y="0"/>
                </a:lnTo>
                <a:lnTo>
                  <a:pt x="1087821" y="299545"/>
                </a:lnTo>
                <a:lnTo>
                  <a:pt x="1087821" y="867104"/>
                </a:lnTo>
                <a:lnTo>
                  <a:pt x="0" y="1024759"/>
                </a:lnTo>
                <a:lnTo>
                  <a:pt x="204952" y="1655380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4713890" y="1324303"/>
            <a:ext cx="3878317" cy="3452649"/>
          </a:xfrm>
          <a:custGeom>
            <a:avLst/>
            <a:gdLst>
              <a:gd name="connsiteX0" fmla="*/ 204951 w 3878317"/>
              <a:gd name="connsiteY0" fmla="*/ 2806263 h 3452649"/>
              <a:gd name="connsiteX1" fmla="*/ 0 w 3878317"/>
              <a:gd name="connsiteY1" fmla="*/ 3231931 h 3452649"/>
              <a:gd name="connsiteX2" fmla="*/ 268013 w 3878317"/>
              <a:gd name="connsiteY2" fmla="*/ 3452649 h 3452649"/>
              <a:gd name="connsiteX3" fmla="*/ 1497724 w 3878317"/>
              <a:gd name="connsiteY3" fmla="*/ 3436883 h 3452649"/>
              <a:gd name="connsiteX4" fmla="*/ 1860331 w 3878317"/>
              <a:gd name="connsiteY4" fmla="*/ 3153104 h 3452649"/>
              <a:gd name="connsiteX5" fmla="*/ 1608082 w 3878317"/>
              <a:gd name="connsiteY5" fmla="*/ 2790497 h 3452649"/>
              <a:gd name="connsiteX6" fmla="*/ 1340069 w 3878317"/>
              <a:gd name="connsiteY6" fmla="*/ 2774731 h 3452649"/>
              <a:gd name="connsiteX7" fmla="*/ 1292772 w 3878317"/>
              <a:gd name="connsiteY7" fmla="*/ 2601311 h 3452649"/>
              <a:gd name="connsiteX8" fmla="*/ 1702676 w 3878317"/>
              <a:gd name="connsiteY8" fmla="*/ 2506718 h 3452649"/>
              <a:gd name="connsiteX9" fmla="*/ 2049517 w 3878317"/>
              <a:gd name="connsiteY9" fmla="*/ 1970690 h 3452649"/>
              <a:gd name="connsiteX10" fmla="*/ 2806262 w 3878317"/>
              <a:gd name="connsiteY10" fmla="*/ 1245476 h 3452649"/>
              <a:gd name="connsiteX11" fmla="*/ 3247696 w 3878317"/>
              <a:gd name="connsiteY11" fmla="*/ 882869 h 3452649"/>
              <a:gd name="connsiteX12" fmla="*/ 3815255 w 3878317"/>
              <a:gd name="connsiteY12" fmla="*/ 630621 h 3452649"/>
              <a:gd name="connsiteX13" fmla="*/ 3878317 w 3878317"/>
              <a:gd name="connsiteY13" fmla="*/ 173421 h 3452649"/>
              <a:gd name="connsiteX14" fmla="*/ 3610303 w 3878317"/>
              <a:gd name="connsiteY14" fmla="*/ 15766 h 3452649"/>
              <a:gd name="connsiteX15" fmla="*/ 3247696 w 3878317"/>
              <a:gd name="connsiteY15" fmla="*/ 0 h 3452649"/>
              <a:gd name="connsiteX16" fmla="*/ 3042744 w 3878317"/>
              <a:gd name="connsiteY16" fmla="*/ 220718 h 3452649"/>
              <a:gd name="connsiteX17" fmla="*/ 3011213 w 3878317"/>
              <a:gd name="connsiteY17" fmla="*/ 599090 h 3452649"/>
              <a:gd name="connsiteX18" fmla="*/ 2506717 w 3878317"/>
              <a:gd name="connsiteY18" fmla="*/ 993228 h 3452649"/>
              <a:gd name="connsiteX19" fmla="*/ 2207172 w 3878317"/>
              <a:gd name="connsiteY19" fmla="*/ 993228 h 3452649"/>
              <a:gd name="connsiteX20" fmla="*/ 1986455 w 3878317"/>
              <a:gd name="connsiteY20" fmla="*/ 1529256 h 3452649"/>
              <a:gd name="connsiteX21" fmla="*/ 1655379 w 3878317"/>
              <a:gd name="connsiteY21" fmla="*/ 1939159 h 3452649"/>
              <a:gd name="connsiteX22" fmla="*/ 1403131 w 3878317"/>
              <a:gd name="connsiteY22" fmla="*/ 1986456 h 3452649"/>
              <a:gd name="connsiteX23" fmla="*/ 1103586 w 3878317"/>
              <a:gd name="connsiteY23" fmla="*/ 2033752 h 3452649"/>
              <a:gd name="connsiteX24" fmla="*/ 1024758 w 3878317"/>
              <a:gd name="connsiteY24" fmla="*/ 2207173 h 3452649"/>
              <a:gd name="connsiteX25" fmla="*/ 1087820 w 3878317"/>
              <a:gd name="connsiteY25" fmla="*/ 2490952 h 3452649"/>
              <a:gd name="connsiteX26" fmla="*/ 1135117 w 3878317"/>
              <a:gd name="connsiteY26" fmla="*/ 2648607 h 3452649"/>
              <a:gd name="connsiteX27" fmla="*/ 1198179 w 3878317"/>
              <a:gd name="connsiteY27" fmla="*/ 2837794 h 3452649"/>
              <a:gd name="connsiteX28" fmla="*/ 1024758 w 3878317"/>
              <a:gd name="connsiteY28" fmla="*/ 3011214 h 3452649"/>
              <a:gd name="connsiteX29" fmla="*/ 772510 w 3878317"/>
              <a:gd name="connsiteY29" fmla="*/ 3026980 h 3452649"/>
              <a:gd name="connsiteX30" fmla="*/ 346841 w 3878317"/>
              <a:gd name="connsiteY30" fmla="*/ 2727435 h 3452649"/>
              <a:gd name="connsiteX31" fmla="*/ 204951 w 3878317"/>
              <a:gd name="connsiteY31" fmla="*/ 2806263 h 3452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78317" h="3452649">
                <a:moveTo>
                  <a:pt x="204951" y="2806263"/>
                </a:moveTo>
                <a:lnTo>
                  <a:pt x="0" y="3231931"/>
                </a:lnTo>
                <a:lnTo>
                  <a:pt x="268013" y="3452649"/>
                </a:lnTo>
                <a:lnTo>
                  <a:pt x="1497724" y="3436883"/>
                </a:lnTo>
                <a:lnTo>
                  <a:pt x="1860331" y="3153104"/>
                </a:lnTo>
                <a:lnTo>
                  <a:pt x="1608082" y="2790497"/>
                </a:lnTo>
                <a:lnTo>
                  <a:pt x="1340069" y="2774731"/>
                </a:lnTo>
                <a:lnTo>
                  <a:pt x="1292772" y="2601311"/>
                </a:lnTo>
                <a:lnTo>
                  <a:pt x="1702676" y="2506718"/>
                </a:lnTo>
                <a:lnTo>
                  <a:pt x="2049517" y="1970690"/>
                </a:lnTo>
                <a:lnTo>
                  <a:pt x="2806262" y="1245476"/>
                </a:lnTo>
                <a:lnTo>
                  <a:pt x="3247696" y="882869"/>
                </a:lnTo>
                <a:lnTo>
                  <a:pt x="3815255" y="630621"/>
                </a:lnTo>
                <a:lnTo>
                  <a:pt x="3878317" y="173421"/>
                </a:lnTo>
                <a:lnTo>
                  <a:pt x="3610303" y="15766"/>
                </a:lnTo>
                <a:lnTo>
                  <a:pt x="3247696" y="0"/>
                </a:lnTo>
                <a:lnTo>
                  <a:pt x="3042744" y="220718"/>
                </a:lnTo>
                <a:lnTo>
                  <a:pt x="3011213" y="599090"/>
                </a:lnTo>
                <a:lnTo>
                  <a:pt x="2506717" y="993228"/>
                </a:lnTo>
                <a:lnTo>
                  <a:pt x="2207172" y="993228"/>
                </a:lnTo>
                <a:lnTo>
                  <a:pt x="1986455" y="1529256"/>
                </a:lnTo>
                <a:lnTo>
                  <a:pt x="1655379" y="1939159"/>
                </a:lnTo>
                <a:lnTo>
                  <a:pt x="1403131" y="1986456"/>
                </a:lnTo>
                <a:lnTo>
                  <a:pt x="1103586" y="2033752"/>
                </a:lnTo>
                <a:lnTo>
                  <a:pt x="1024758" y="2207173"/>
                </a:lnTo>
                <a:lnTo>
                  <a:pt x="1087820" y="2490952"/>
                </a:lnTo>
                <a:lnTo>
                  <a:pt x="1135117" y="2648607"/>
                </a:lnTo>
                <a:lnTo>
                  <a:pt x="1198179" y="2837794"/>
                </a:lnTo>
                <a:lnTo>
                  <a:pt x="1024758" y="3011214"/>
                </a:lnTo>
                <a:lnTo>
                  <a:pt x="772510" y="3026980"/>
                </a:lnTo>
                <a:lnTo>
                  <a:pt x="346841" y="2727435"/>
                </a:lnTo>
                <a:lnTo>
                  <a:pt x="204951" y="2806263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716110" y="2317531"/>
            <a:ext cx="1781504" cy="1623848"/>
          </a:xfrm>
          <a:custGeom>
            <a:avLst/>
            <a:gdLst>
              <a:gd name="connsiteX0" fmla="*/ 173421 w 1781504"/>
              <a:gd name="connsiteY0" fmla="*/ 1040524 h 1623848"/>
              <a:gd name="connsiteX1" fmla="*/ 0 w 1781504"/>
              <a:gd name="connsiteY1" fmla="*/ 1355835 h 1623848"/>
              <a:gd name="connsiteX2" fmla="*/ 189187 w 1781504"/>
              <a:gd name="connsiteY2" fmla="*/ 1592317 h 1623848"/>
              <a:gd name="connsiteX3" fmla="*/ 504497 w 1781504"/>
              <a:gd name="connsiteY3" fmla="*/ 1608083 h 1623848"/>
              <a:gd name="connsiteX4" fmla="*/ 662152 w 1781504"/>
              <a:gd name="connsiteY4" fmla="*/ 1418897 h 1623848"/>
              <a:gd name="connsiteX5" fmla="*/ 882869 w 1781504"/>
              <a:gd name="connsiteY5" fmla="*/ 1277007 h 1623848"/>
              <a:gd name="connsiteX6" fmla="*/ 1135118 w 1781504"/>
              <a:gd name="connsiteY6" fmla="*/ 1308538 h 1623848"/>
              <a:gd name="connsiteX7" fmla="*/ 1308538 w 1781504"/>
              <a:gd name="connsiteY7" fmla="*/ 1513490 h 1623848"/>
              <a:gd name="connsiteX8" fmla="*/ 1560787 w 1781504"/>
              <a:gd name="connsiteY8" fmla="*/ 1623848 h 1623848"/>
              <a:gd name="connsiteX9" fmla="*/ 1734207 w 1781504"/>
              <a:gd name="connsiteY9" fmla="*/ 1418897 h 1623848"/>
              <a:gd name="connsiteX10" fmla="*/ 1702676 w 1781504"/>
              <a:gd name="connsiteY10" fmla="*/ 977462 h 1623848"/>
              <a:gd name="connsiteX11" fmla="*/ 1497724 w 1781504"/>
              <a:gd name="connsiteY11" fmla="*/ 835572 h 1623848"/>
              <a:gd name="connsiteX12" fmla="*/ 1497724 w 1781504"/>
              <a:gd name="connsiteY12" fmla="*/ 662152 h 1623848"/>
              <a:gd name="connsiteX13" fmla="*/ 1686911 w 1781504"/>
              <a:gd name="connsiteY13" fmla="*/ 441435 h 1623848"/>
              <a:gd name="connsiteX14" fmla="*/ 1781504 w 1781504"/>
              <a:gd name="connsiteY14" fmla="*/ 220717 h 1623848"/>
              <a:gd name="connsiteX15" fmla="*/ 1576552 w 1781504"/>
              <a:gd name="connsiteY15" fmla="*/ 0 h 1623848"/>
              <a:gd name="connsiteX16" fmla="*/ 1277007 w 1781504"/>
              <a:gd name="connsiteY16" fmla="*/ 0 h 1623848"/>
              <a:gd name="connsiteX17" fmla="*/ 1072056 w 1781504"/>
              <a:gd name="connsiteY17" fmla="*/ 204952 h 1623848"/>
              <a:gd name="connsiteX18" fmla="*/ 1103587 w 1781504"/>
              <a:gd name="connsiteY18" fmla="*/ 583324 h 1623848"/>
              <a:gd name="connsiteX19" fmla="*/ 1213945 w 1781504"/>
              <a:gd name="connsiteY19" fmla="*/ 819807 h 1623848"/>
              <a:gd name="connsiteX20" fmla="*/ 961697 w 1781504"/>
              <a:gd name="connsiteY20" fmla="*/ 1072055 h 1623848"/>
              <a:gd name="connsiteX21" fmla="*/ 662152 w 1781504"/>
              <a:gd name="connsiteY21" fmla="*/ 1119352 h 1623848"/>
              <a:gd name="connsiteX22" fmla="*/ 409904 w 1781504"/>
              <a:gd name="connsiteY22" fmla="*/ 993228 h 1623848"/>
              <a:gd name="connsiteX23" fmla="*/ 173421 w 1781504"/>
              <a:gd name="connsiteY23" fmla="*/ 1040524 h 1623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781504" h="1623848">
                <a:moveTo>
                  <a:pt x="173421" y="1040524"/>
                </a:moveTo>
                <a:lnTo>
                  <a:pt x="0" y="1355835"/>
                </a:lnTo>
                <a:lnTo>
                  <a:pt x="189187" y="1592317"/>
                </a:lnTo>
                <a:lnTo>
                  <a:pt x="504497" y="1608083"/>
                </a:lnTo>
                <a:lnTo>
                  <a:pt x="662152" y="1418897"/>
                </a:lnTo>
                <a:lnTo>
                  <a:pt x="882869" y="1277007"/>
                </a:lnTo>
                <a:lnTo>
                  <a:pt x="1135118" y="1308538"/>
                </a:lnTo>
                <a:lnTo>
                  <a:pt x="1308538" y="1513490"/>
                </a:lnTo>
                <a:lnTo>
                  <a:pt x="1560787" y="1623848"/>
                </a:lnTo>
                <a:lnTo>
                  <a:pt x="1734207" y="1418897"/>
                </a:lnTo>
                <a:lnTo>
                  <a:pt x="1702676" y="977462"/>
                </a:lnTo>
                <a:lnTo>
                  <a:pt x="1497724" y="835572"/>
                </a:lnTo>
                <a:lnTo>
                  <a:pt x="1497724" y="662152"/>
                </a:lnTo>
                <a:lnTo>
                  <a:pt x="1686911" y="441435"/>
                </a:lnTo>
                <a:lnTo>
                  <a:pt x="1781504" y="220717"/>
                </a:lnTo>
                <a:lnTo>
                  <a:pt x="1576552" y="0"/>
                </a:lnTo>
                <a:lnTo>
                  <a:pt x="1277007" y="0"/>
                </a:lnTo>
                <a:lnTo>
                  <a:pt x="1072056" y="204952"/>
                </a:lnTo>
                <a:lnTo>
                  <a:pt x="1103587" y="583324"/>
                </a:lnTo>
                <a:lnTo>
                  <a:pt x="1213945" y="819807"/>
                </a:lnTo>
                <a:lnTo>
                  <a:pt x="961697" y="1072055"/>
                </a:lnTo>
                <a:lnTo>
                  <a:pt x="662152" y="1119352"/>
                </a:lnTo>
                <a:lnTo>
                  <a:pt x="409904" y="993228"/>
                </a:lnTo>
                <a:lnTo>
                  <a:pt x="173421" y="1040524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4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</a:t>
            </a:r>
            <a:r>
              <a:rPr lang="en-US" dirty="0" smtClean="0"/>
              <a:t>5: Explore H</a:t>
            </a:r>
            <a:endParaRPr lang="en-US" dirty="0"/>
          </a:p>
          <a:p>
            <a:r>
              <a:rPr lang="en-US" dirty="0"/>
              <a:t>                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25669" y="2628900"/>
            <a:ext cx="4114800" cy="16383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Connector 54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11" idx="4"/>
            <a:endCxn id="19" idx="0"/>
          </p:cNvCxnSpPr>
          <p:nvPr/>
        </p:nvCxnSpPr>
        <p:spPr>
          <a:xfrm>
            <a:off x="8153400" y="2819400"/>
            <a:ext cx="0" cy="5715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326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</a:t>
            </a:r>
            <a:r>
              <a:rPr lang="en-US" dirty="0" smtClean="0"/>
              <a:t>5: Mark neighbors of H as visited</a:t>
            </a:r>
            <a:endParaRPr lang="en-US" dirty="0"/>
          </a:p>
          <a:p>
            <a:r>
              <a:rPr lang="en-US" dirty="0"/>
              <a:t>                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25669" y="4019550"/>
            <a:ext cx="4114800" cy="207645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Connector 54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11" idx="4"/>
            <a:endCxn id="19" idx="0"/>
          </p:cNvCxnSpPr>
          <p:nvPr/>
        </p:nvCxnSpPr>
        <p:spPr>
          <a:xfrm>
            <a:off x="8153400" y="2819400"/>
            <a:ext cx="0" cy="5715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173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</a:t>
            </a:r>
            <a:r>
              <a:rPr lang="en-US" dirty="0" smtClean="0"/>
              <a:t>5: Explore K</a:t>
            </a:r>
            <a:endParaRPr lang="en-US" dirty="0"/>
          </a:p>
          <a:p>
            <a:r>
              <a:rPr lang="en-US" dirty="0"/>
              <a:t>                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25669" y="2628900"/>
            <a:ext cx="4114800" cy="16383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Connector 54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11" idx="4"/>
            <a:endCxn id="19" idx="0"/>
          </p:cNvCxnSpPr>
          <p:nvPr/>
        </p:nvCxnSpPr>
        <p:spPr>
          <a:xfrm>
            <a:off x="8153400" y="2819400"/>
            <a:ext cx="0" cy="5715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18" idx="4"/>
            <a:endCxn id="22" idx="0"/>
          </p:cNvCxnSpPr>
          <p:nvPr/>
        </p:nvCxnSpPr>
        <p:spPr>
          <a:xfrm>
            <a:off x="7082051" y="3771900"/>
            <a:ext cx="0" cy="4953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601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</a:t>
            </a:r>
            <a:r>
              <a:rPr lang="en-US" dirty="0" smtClean="0"/>
              <a:t>5: Mark neighbors of K as visited</a:t>
            </a:r>
            <a:endParaRPr lang="en-US" dirty="0"/>
          </a:p>
          <a:p>
            <a:r>
              <a:rPr lang="en-US" dirty="0"/>
              <a:t>                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25669" y="4114800"/>
            <a:ext cx="4114800" cy="19812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Connector 54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11" idx="4"/>
            <a:endCxn id="19" idx="0"/>
          </p:cNvCxnSpPr>
          <p:nvPr/>
        </p:nvCxnSpPr>
        <p:spPr>
          <a:xfrm>
            <a:off x="8153400" y="2819400"/>
            <a:ext cx="0" cy="5715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18" idx="4"/>
            <a:endCxn id="22" idx="0"/>
          </p:cNvCxnSpPr>
          <p:nvPr/>
        </p:nvCxnSpPr>
        <p:spPr>
          <a:xfrm>
            <a:off x="7082051" y="3771900"/>
            <a:ext cx="0" cy="4953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052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rent Office - Times New Roma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10305</TotalTime>
  <Words>10038</Words>
  <Application>Microsoft Office PowerPoint</Application>
  <PresentationFormat>On-screen Show (4:3)</PresentationFormat>
  <Paragraphs>3053</Paragraphs>
  <Slides>119</Slides>
  <Notes>1</Notes>
  <HiddenSlides>4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119</vt:i4>
      </vt:variant>
    </vt:vector>
  </HeadingPairs>
  <TitlesOfParts>
    <vt:vector size="120" baseType="lpstr">
      <vt:lpstr>Office Theme</vt:lpstr>
      <vt:lpstr>Graphs</vt:lpstr>
      <vt:lpstr>In the Past</vt:lpstr>
      <vt:lpstr>For Today</vt:lpstr>
      <vt:lpstr>Marker Slide</vt:lpstr>
      <vt:lpstr>Königsberg Bridge</vt:lpstr>
      <vt:lpstr>1736 – Euler </vt:lpstr>
      <vt:lpstr>Graph Theory</vt:lpstr>
      <vt:lpstr>Graphs</vt:lpstr>
      <vt:lpstr>Subgraphs</vt:lpstr>
      <vt:lpstr>Pictures are “easy”</vt:lpstr>
      <vt:lpstr>Notation Example</vt:lpstr>
      <vt:lpstr>Adjacent Vertices</vt:lpstr>
      <vt:lpstr>Paths</vt:lpstr>
      <vt:lpstr>Cycles</vt:lpstr>
      <vt:lpstr>Marker Slide</vt:lpstr>
      <vt:lpstr>Graph Representation</vt:lpstr>
      <vt:lpstr>Definition Adjacency Matrix</vt:lpstr>
      <vt:lpstr>Adjacency Matrix: Example</vt:lpstr>
      <vt:lpstr>Marker Slide</vt:lpstr>
      <vt:lpstr>Adjacency Lists</vt:lpstr>
      <vt:lpstr>Adjacency List: Example</vt:lpstr>
      <vt:lpstr>Graph Analysis Summary</vt:lpstr>
      <vt:lpstr>Marker Slide</vt:lpstr>
      <vt:lpstr>Graph ADT Operations</vt:lpstr>
      <vt:lpstr>Graph ADT Implementation</vt:lpstr>
      <vt:lpstr>Constructor for class GraphType </vt:lpstr>
      <vt:lpstr>linkedListType&lt;Type&gt;</vt:lpstr>
      <vt:lpstr>unorderedLinkedList&lt;Type&gt;</vt:lpstr>
      <vt:lpstr>unorderedLinkedList&lt;Type&gt;</vt:lpstr>
      <vt:lpstr>unorderedLinkedList: node Type</vt:lpstr>
      <vt:lpstr>unorderedLinkedList: constructor</vt:lpstr>
      <vt:lpstr>unorderedLinkedList: print</vt:lpstr>
      <vt:lpstr>unorderedLinkedList: back</vt:lpstr>
      <vt:lpstr>unorderedLinkedList: search</vt:lpstr>
      <vt:lpstr>unorderedLinkedList: insertLast</vt:lpstr>
      <vt:lpstr>unorderedLinkedList: deleteNode</vt:lpstr>
      <vt:lpstr>Back to the class graphType</vt:lpstr>
      <vt:lpstr>Back to the class graphType</vt:lpstr>
      <vt:lpstr>graphType’s createGraph</vt:lpstr>
      <vt:lpstr>graphType’s createGraph</vt:lpstr>
      <vt:lpstr>graphType’s createGraph</vt:lpstr>
      <vt:lpstr>graphType’s createGraph</vt:lpstr>
      <vt:lpstr>graphType’s createGraph</vt:lpstr>
      <vt:lpstr>graphType’s createGraph</vt:lpstr>
      <vt:lpstr>graphType’s createGraph</vt:lpstr>
      <vt:lpstr>graphType’s createGraph</vt:lpstr>
      <vt:lpstr>graphType’s createGraph</vt:lpstr>
      <vt:lpstr>graphType’s createGraph</vt:lpstr>
      <vt:lpstr>Suggested Activity: ICA 340</vt:lpstr>
      <vt:lpstr>Back to the class graphType</vt:lpstr>
      <vt:lpstr>graphType’s printGraph</vt:lpstr>
      <vt:lpstr>Back to the class graphType</vt:lpstr>
      <vt:lpstr>Breadth-First Traversal: Visualize</vt:lpstr>
      <vt:lpstr>Breadth-First Traversal: Visualize</vt:lpstr>
      <vt:lpstr>Breadth-First Traversal: Algorithm</vt:lpstr>
      <vt:lpstr>Breadth-First Traversal: C++ code</vt:lpstr>
      <vt:lpstr>Breadth-First Traversal: C++ code</vt:lpstr>
      <vt:lpstr>Breadth-First Traversal: C++ code</vt:lpstr>
      <vt:lpstr>Breadth-First Traversal: C++ code</vt:lpstr>
      <vt:lpstr>Breadth-First Traversal: C++ code</vt:lpstr>
      <vt:lpstr>Breadth-First Traversal: C++ code</vt:lpstr>
      <vt:lpstr>Breadth-First Traversal: C++ code</vt:lpstr>
      <vt:lpstr>Breadth-First Traversal: C++ code</vt:lpstr>
      <vt:lpstr>Breadth-First Traversal: C++ code</vt:lpstr>
      <vt:lpstr>Marker Slide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Marker Slide</vt:lpstr>
      <vt:lpstr>BFS: Why the ‘levels’ </vt:lpstr>
      <vt:lpstr>BFS: Why the ‘levels’ </vt:lpstr>
      <vt:lpstr>BFS: Why the ‘levels’ </vt:lpstr>
      <vt:lpstr>BFS: Why the ‘levels’ </vt:lpstr>
      <vt:lpstr>BFS: Why the ‘levels’ </vt:lpstr>
      <vt:lpstr>BFS: Why the ‘levels’ </vt:lpstr>
      <vt:lpstr>BFS: Why the ‘levels’ </vt:lpstr>
      <vt:lpstr>BFS: Why the ‘levels’ </vt:lpstr>
      <vt:lpstr>Marker Slide</vt:lpstr>
      <vt:lpstr>Breadth-First Traversal: Example</vt:lpstr>
      <vt:lpstr>Breadth-First Traversal: Example</vt:lpstr>
      <vt:lpstr>Breadth-First Traversal: Example</vt:lpstr>
      <vt:lpstr>Marker Slide</vt:lpstr>
      <vt:lpstr>Start Studying</vt:lpstr>
      <vt:lpstr>The End of This Part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 Oriented Programming and C++</dc:title>
  <dc:creator>Dingle, Brent</dc:creator>
  <cp:lastModifiedBy>Dingle, Brent</cp:lastModifiedBy>
  <cp:revision>2475</cp:revision>
  <dcterms:created xsi:type="dcterms:W3CDTF">2006-08-16T00:00:00Z</dcterms:created>
  <dcterms:modified xsi:type="dcterms:W3CDTF">2014-11-16T19:34:18Z</dcterms:modified>
</cp:coreProperties>
</file>