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sldIdLst>
    <p:sldId id="256" r:id="rId2"/>
    <p:sldId id="552" r:id="rId3"/>
    <p:sldId id="553" r:id="rId4"/>
    <p:sldId id="554" r:id="rId5"/>
    <p:sldId id="707" r:id="rId6"/>
    <p:sldId id="555" r:id="rId7"/>
    <p:sldId id="559" r:id="rId8"/>
    <p:sldId id="560" r:id="rId9"/>
    <p:sldId id="561" r:id="rId10"/>
    <p:sldId id="564" r:id="rId11"/>
    <p:sldId id="562" r:id="rId12"/>
    <p:sldId id="563" r:id="rId13"/>
    <p:sldId id="576" r:id="rId14"/>
    <p:sldId id="566" r:id="rId15"/>
    <p:sldId id="567" r:id="rId16"/>
    <p:sldId id="568" r:id="rId17"/>
    <p:sldId id="569" r:id="rId18"/>
    <p:sldId id="570" r:id="rId19"/>
    <p:sldId id="571" r:id="rId20"/>
    <p:sldId id="572" r:id="rId21"/>
    <p:sldId id="573" r:id="rId22"/>
    <p:sldId id="574" r:id="rId23"/>
    <p:sldId id="575" r:id="rId24"/>
    <p:sldId id="565" r:id="rId25"/>
    <p:sldId id="578" r:id="rId26"/>
    <p:sldId id="577" r:id="rId27"/>
    <p:sldId id="582" r:id="rId28"/>
    <p:sldId id="583" r:id="rId29"/>
    <p:sldId id="585" r:id="rId30"/>
    <p:sldId id="584" r:id="rId31"/>
    <p:sldId id="586" r:id="rId32"/>
    <p:sldId id="587" r:id="rId33"/>
    <p:sldId id="580" r:id="rId34"/>
    <p:sldId id="581" r:id="rId35"/>
    <p:sldId id="699" r:id="rId36"/>
    <p:sldId id="700" r:id="rId37"/>
    <p:sldId id="701" r:id="rId38"/>
    <p:sldId id="588" r:id="rId39"/>
    <p:sldId id="590" r:id="rId40"/>
    <p:sldId id="591" r:id="rId41"/>
    <p:sldId id="592" r:id="rId42"/>
    <p:sldId id="593" r:id="rId43"/>
    <p:sldId id="594" r:id="rId44"/>
    <p:sldId id="595" r:id="rId45"/>
    <p:sldId id="589" r:id="rId46"/>
    <p:sldId id="596" r:id="rId47"/>
    <p:sldId id="597" r:id="rId48"/>
    <p:sldId id="598" r:id="rId49"/>
    <p:sldId id="704" r:id="rId50"/>
    <p:sldId id="599" r:id="rId51"/>
    <p:sldId id="600" r:id="rId52"/>
    <p:sldId id="601" r:id="rId53"/>
    <p:sldId id="602" r:id="rId54"/>
    <p:sldId id="603" r:id="rId55"/>
    <p:sldId id="604" r:id="rId56"/>
    <p:sldId id="605" r:id="rId57"/>
    <p:sldId id="606" r:id="rId58"/>
    <p:sldId id="607" r:id="rId59"/>
    <p:sldId id="608" r:id="rId60"/>
    <p:sldId id="705" r:id="rId61"/>
    <p:sldId id="706" r:id="rId62"/>
    <p:sldId id="609" r:id="rId63"/>
    <p:sldId id="610" r:id="rId64"/>
    <p:sldId id="611" r:id="rId65"/>
    <p:sldId id="612" r:id="rId66"/>
    <p:sldId id="613" r:id="rId67"/>
    <p:sldId id="614" r:id="rId68"/>
    <p:sldId id="615" r:id="rId69"/>
    <p:sldId id="616" r:id="rId70"/>
    <p:sldId id="617" r:id="rId71"/>
    <p:sldId id="618" r:id="rId72"/>
    <p:sldId id="619" r:id="rId73"/>
    <p:sldId id="620" r:id="rId74"/>
    <p:sldId id="621" r:id="rId75"/>
    <p:sldId id="622" r:id="rId76"/>
    <p:sldId id="703" r:id="rId77"/>
    <p:sldId id="623" r:id="rId78"/>
    <p:sldId id="702" r:id="rId79"/>
    <p:sldId id="624" r:id="rId80"/>
    <p:sldId id="625" r:id="rId81"/>
    <p:sldId id="626" r:id="rId82"/>
    <p:sldId id="627" r:id="rId83"/>
    <p:sldId id="628" r:id="rId84"/>
    <p:sldId id="629" r:id="rId85"/>
    <p:sldId id="630" r:id="rId86"/>
    <p:sldId id="631" r:id="rId87"/>
    <p:sldId id="632" r:id="rId88"/>
    <p:sldId id="633" r:id="rId89"/>
    <p:sldId id="634" r:id="rId90"/>
    <p:sldId id="635" r:id="rId91"/>
    <p:sldId id="636" r:id="rId92"/>
    <p:sldId id="637" r:id="rId93"/>
    <p:sldId id="638" r:id="rId94"/>
    <p:sldId id="639" r:id="rId95"/>
    <p:sldId id="640" r:id="rId96"/>
    <p:sldId id="641" r:id="rId97"/>
    <p:sldId id="642" r:id="rId98"/>
    <p:sldId id="643" r:id="rId99"/>
    <p:sldId id="644" r:id="rId100"/>
    <p:sldId id="645" r:id="rId101"/>
    <p:sldId id="646" r:id="rId102"/>
    <p:sldId id="647" r:id="rId103"/>
    <p:sldId id="649" r:id="rId104"/>
    <p:sldId id="650" r:id="rId105"/>
    <p:sldId id="651" r:id="rId106"/>
    <p:sldId id="652" r:id="rId107"/>
    <p:sldId id="653" r:id="rId108"/>
    <p:sldId id="654" r:id="rId109"/>
    <p:sldId id="655" r:id="rId110"/>
    <p:sldId id="656" r:id="rId111"/>
    <p:sldId id="657" r:id="rId112"/>
    <p:sldId id="658" r:id="rId113"/>
    <p:sldId id="659" r:id="rId114"/>
    <p:sldId id="660" r:id="rId115"/>
    <p:sldId id="661" r:id="rId116"/>
    <p:sldId id="662" r:id="rId117"/>
    <p:sldId id="663" r:id="rId118"/>
    <p:sldId id="664" r:id="rId119"/>
    <p:sldId id="665" r:id="rId120"/>
    <p:sldId id="666" r:id="rId121"/>
    <p:sldId id="667" r:id="rId122"/>
    <p:sldId id="668" r:id="rId123"/>
    <p:sldId id="669" r:id="rId124"/>
    <p:sldId id="670" r:id="rId125"/>
    <p:sldId id="671" r:id="rId126"/>
    <p:sldId id="672" r:id="rId127"/>
    <p:sldId id="673" r:id="rId128"/>
    <p:sldId id="674" r:id="rId129"/>
    <p:sldId id="675" r:id="rId130"/>
    <p:sldId id="676" r:id="rId131"/>
    <p:sldId id="677" r:id="rId132"/>
    <p:sldId id="678" r:id="rId133"/>
    <p:sldId id="679" r:id="rId134"/>
    <p:sldId id="680" r:id="rId135"/>
    <p:sldId id="681" r:id="rId136"/>
    <p:sldId id="682" r:id="rId137"/>
    <p:sldId id="683" r:id="rId138"/>
    <p:sldId id="684" r:id="rId139"/>
    <p:sldId id="579" r:id="rId140"/>
    <p:sldId id="685" r:id="rId141"/>
    <p:sldId id="686" r:id="rId142"/>
    <p:sldId id="687" r:id="rId143"/>
    <p:sldId id="688" r:id="rId144"/>
    <p:sldId id="689" r:id="rId145"/>
    <p:sldId id="690" r:id="rId146"/>
    <p:sldId id="691" r:id="rId147"/>
    <p:sldId id="692" r:id="rId148"/>
    <p:sldId id="693" r:id="rId149"/>
    <p:sldId id="694" r:id="rId150"/>
    <p:sldId id="695" r:id="rId151"/>
    <p:sldId id="696" r:id="rId152"/>
    <p:sldId id="697" r:id="rId153"/>
    <p:sldId id="698" r:id="rId154"/>
    <p:sldId id="366" r:id="rId1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EFEBE"/>
    <a:srgbClr val="E5E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57" autoAdjust="0"/>
    <p:restoredTop sz="84848" autoAdjust="0"/>
  </p:normalViewPr>
  <p:slideViewPr>
    <p:cSldViewPr>
      <p:cViewPr>
        <p:scale>
          <a:sx n="60" d="100"/>
          <a:sy n="60" d="100"/>
        </p:scale>
        <p:origin x="-360" y="-396"/>
      </p:cViewPr>
      <p:guideLst>
        <p:guide orient="horz" pos="2160"/>
        <p:guide pos="2880"/>
      </p:guideLst>
    </p:cSldViewPr>
  </p:slideViewPr>
  <p:outlineViewPr>
    <p:cViewPr>
      <p:scale>
        <a:sx n="33" d="100"/>
        <a:sy n="33" d="100"/>
      </p:scale>
      <p:origin x="0" y="333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5F073-BE05-465E-9ACA-FEBC1467B54E}" type="datetimeFigureOut">
              <a:rPr lang="en-US" smtClean="0"/>
              <a:t>4/21/2014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7E8B70-CAB0-4ED0-9DDB-1ABC1C150F43}" type="slidenum">
              <a:rPr lang="en-US" smtClean="0"/>
              <a:t>‹#›</a:t>
            </a:fld>
            <a:endParaRPr lang="en-US"/>
          </a:p>
        </p:txBody>
      </p:sp>
    </p:spTree>
    <p:extLst>
      <p:ext uri="{BB962C8B-B14F-4D97-AF65-F5344CB8AC3E}">
        <p14:creationId xmlns:p14="http://schemas.microsoft.com/office/powerpoint/2010/main" val="149902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1</a:t>
            </a:fld>
            <a:endParaRPr lang="en-US"/>
          </a:p>
        </p:txBody>
      </p:sp>
    </p:spTree>
    <p:extLst>
      <p:ext uri="{BB962C8B-B14F-4D97-AF65-F5344CB8AC3E}">
        <p14:creationId xmlns:p14="http://schemas.microsoft.com/office/powerpoint/2010/main" val="342325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a:t>
            </a:r>
            <a:r>
              <a:rPr lang="en-US" smtClean="0"/>
              <a:t>line should be: 3 9 10 13 15 22 25 44</a:t>
            </a:r>
            <a:endParaRPr lang="en-US"/>
          </a:p>
        </p:txBody>
      </p:sp>
      <p:sp>
        <p:nvSpPr>
          <p:cNvPr id="4" name="Slide Number Placeholder 3"/>
          <p:cNvSpPr>
            <a:spLocks noGrp="1"/>
          </p:cNvSpPr>
          <p:nvPr>
            <p:ph type="sldNum" sz="quarter" idx="10"/>
          </p:nvPr>
        </p:nvSpPr>
        <p:spPr/>
        <p:txBody>
          <a:bodyPr/>
          <a:lstStyle/>
          <a:p>
            <a:fld id="{927E8B70-CAB0-4ED0-9DDB-1ABC1C150F43}" type="slidenum">
              <a:rPr lang="en-US" smtClean="0"/>
              <a:t>52</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a:t>
            </a:r>
            <a:r>
              <a:rPr lang="en-US" smtClean="0"/>
              <a:t>line should be: 3 9 10 13 15 22 25 44</a:t>
            </a:r>
            <a:endParaRPr lang="en-US"/>
          </a:p>
        </p:txBody>
      </p:sp>
      <p:sp>
        <p:nvSpPr>
          <p:cNvPr id="4" name="Slide Number Placeholder 3"/>
          <p:cNvSpPr>
            <a:spLocks noGrp="1"/>
          </p:cNvSpPr>
          <p:nvPr>
            <p:ph type="sldNum" sz="quarter" idx="10"/>
          </p:nvPr>
        </p:nvSpPr>
        <p:spPr/>
        <p:txBody>
          <a:bodyPr/>
          <a:lstStyle/>
          <a:p>
            <a:fld id="{927E8B70-CAB0-4ED0-9DDB-1ABC1C150F43}" type="slidenum">
              <a:rPr lang="en-US" smtClean="0"/>
              <a:t>53</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a:t>
            </a:r>
            <a:r>
              <a:rPr lang="en-US" smtClean="0"/>
              <a:t>line should be: 3 9 10 13 15 22 25 44</a:t>
            </a:r>
            <a:endParaRPr lang="en-US"/>
          </a:p>
        </p:txBody>
      </p:sp>
      <p:sp>
        <p:nvSpPr>
          <p:cNvPr id="4" name="Slide Number Placeholder 3"/>
          <p:cNvSpPr>
            <a:spLocks noGrp="1"/>
          </p:cNvSpPr>
          <p:nvPr>
            <p:ph type="sldNum" sz="quarter" idx="10"/>
          </p:nvPr>
        </p:nvSpPr>
        <p:spPr/>
        <p:txBody>
          <a:bodyPr/>
          <a:lstStyle/>
          <a:p>
            <a:fld id="{927E8B70-CAB0-4ED0-9DDB-1ABC1C150F43}" type="slidenum">
              <a:rPr lang="en-US" smtClean="0"/>
              <a:t>54</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a:t>
            </a:r>
            <a:r>
              <a:rPr lang="en-US" smtClean="0"/>
              <a:t>line should be: 3 9 10 13 15 22 25 44</a:t>
            </a:r>
            <a:endParaRPr lang="en-US"/>
          </a:p>
        </p:txBody>
      </p:sp>
      <p:sp>
        <p:nvSpPr>
          <p:cNvPr id="4" name="Slide Number Placeholder 3"/>
          <p:cNvSpPr>
            <a:spLocks noGrp="1"/>
          </p:cNvSpPr>
          <p:nvPr>
            <p:ph type="sldNum" sz="quarter" idx="10"/>
          </p:nvPr>
        </p:nvSpPr>
        <p:spPr/>
        <p:txBody>
          <a:bodyPr/>
          <a:lstStyle/>
          <a:p>
            <a:fld id="{927E8B70-CAB0-4ED0-9DDB-1ABC1C150F43}" type="slidenum">
              <a:rPr lang="en-US" smtClean="0"/>
              <a:t>55</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a:t>
            </a:r>
            <a:r>
              <a:rPr lang="en-US" smtClean="0"/>
              <a:t>line should be: 3 9 10 13 15 22 25 44</a:t>
            </a:r>
            <a:endParaRPr lang="en-US"/>
          </a:p>
        </p:txBody>
      </p:sp>
      <p:sp>
        <p:nvSpPr>
          <p:cNvPr id="4" name="Slide Number Placeholder 3"/>
          <p:cNvSpPr>
            <a:spLocks noGrp="1"/>
          </p:cNvSpPr>
          <p:nvPr>
            <p:ph type="sldNum" sz="quarter" idx="10"/>
          </p:nvPr>
        </p:nvSpPr>
        <p:spPr/>
        <p:txBody>
          <a:bodyPr/>
          <a:lstStyle/>
          <a:p>
            <a:fld id="{927E8B70-CAB0-4ED0-9DDB-1ABC1C150F43}" type="slidenum">
              <a:rPr lang="en-US" smtClean="0"/>
              <a:t>56</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58</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59</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60</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61</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62</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F033AC2-C216-45FC-8CB7-F27F64D3D7AC}" type="slidenum">
              <a:rPr lang="en-US" altLang="en-US" sz="1200">
                <a:latin typeface="Trebuchet MS" pitchFamily="34" charset="0"/>
              </a:rPr>
              <a:pPr/>
              <a:t>9</a:t>
            </a:fld>
            <a:endParaRPr lang="en-US" altLang="en-US" sz="1200">
              <a:latin typeface="Trebuchet MS"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63</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64</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65</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66</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67</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68</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Comparator slides are here to go with the book’s presentation</a:t>
            </a:r>
          </a:p>
          <a:p>
            <a:r>
              <a:rPr lang="en-US" dirty="0" smtClean="0"/>
              <a:t>But are mostly a side point in</a:t>
            </a:r>
            <a:r>
              <a:rPr lang="en-US" baseline="0" dirty="0" smtClean="0"/>
              <a:t> getting to the actual Heap presentation, so probably ok to skip</a:t>
            </a:r>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120</a:t>
            </a:fld>
            <a:endParaRPr lang="en-US"/>
          </a:p>
        </p:txBody>
      </p:sp>
    </p:spTree>
    <p:extLst>
      <p:ext uri="{BB962C8B-B14F-4D97-AF65-F5344CB8AC3E}">
        <p14:creationId xmlns:p14="http://schemas.microsoft.com/office/powerpoint/2010/main" val="954645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Comparator slides are here to go with the book’s presentation</a:t>
            </a:r>
          </a:p>
          <a:p>
            <a:r>
              <a:rPr lang="en-US" dirty="0" smtClean="0"/>
              <a:t>But are mostly a side point in</a:t>
            </a:r>
            <a:r>
              <a:rPr lang="en-US" baseline="0" dirty="0" smtClean="0"/>
              <a:t> getting to the actual Heap presentation, so probably ok to skip</a:t>
            </a:r>
            <a:endParaRPr lang="en-US" dirty="0" smtClean="0"/>
          </a:p>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121</a:t>
            </a:fld>
            <a:endParaRPr lang="en-US"/>
          </a:p>
        </p:txBody>
      </p:sp>
    </p:spTree>
    <p:extLst>
      <p:ext uri="{BB962C8B-B14F-4D97-AF65-F5344CB8AC3E}">
        <p14:creationId xmlns:p14="http://schemas.microsoft.com/office/powerpoint/2010/main" val="1464393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Comparator slides are here to go with the book’s presentation</a:t>
            </a:r>
          </a:p>
          <a:p>
            <a:r>
              <a:rPr lang="en-US" dirty="0" smtClean="0"/>
              <a:t>But are mostly a side point in</a:t>
            </a:r>
            <a:r>
              <a:rPr lang="en-US" baseline="0" dirty="0" smtClean="0"/>
              <a:t> getting to the actual Heap presentation, so probably ok to skip</a:t>
            </a:r>
            <a:endParaRPr lang="en-US" dirty="0" smtClean="0"/>
          </a:p>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122</a:t>
            </a:fld>
            <a:endParaRPr lang="en-US"/>
          </a:p>
        </p:txBody>
      </p:sp>
    </p:spTree>
    <p:extLst>
      <p:ext uri="{BB962C8B-B14F-4D97-AF65-F5344CB8AC3E}">
        <p14:creationId xmlns:p14="http://schemas.microsoft.com/office/powerpoint/2010/main" val="1214222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Comparator slides are here to go with the book’s presentation</a:t>
            </a:r>
          </a:p>
          <a:p>
            <a:r>
              <a:rPr lang="en-US" dirty="0" smtClean="0"/>
              <a:t>But are mostly a side point in</a:t>
            </a:r>
            <a:r>
              <a:rPr lang="en-US" baseline="0" dirty="0" smtClean="0"/>
              <a:t> getting to the actual Heap presentation, so probably ok to skip</a:t>
            </a:r>
            <a:endParaRPr lang="en-US" dirty="0" smtClean="0"/>
          </a:p>
          <a:p>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123</a:t>
            </a:fld>
            <a:endParaRPr lang="en-US"/>
          </a:p>
        </p:txBody>
      </p:sp>
    </p:spTree>
    <p:extLst>
      <p:ext uri="{BB962C8B-B14F-4D97-AF65-F5344CB8AC3E}">
        <p14:creationId xmlns:p14="http://schemas.microsoft.com/office/powerpoint/2010/main" val="365732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book if stuck</a:t>
            </a:r>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41</a:t>
            </a:fld>
            <a:endParaRPr lang="en-US"/>
          </a:p>
        </p:txBody>
      </p:sp>
    </p:spTree>
    <p:extLst>
      <p:ext uri="{BB962C8B-B14F-4D97-AF65-F5344CB8AC3E}">
        <p14:creationId xmlns:p14="http://schemas.microsoft.com/office/powerpoint/2010/main" val="28852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dirty="0" err="1" smtClean="0"/>
              <a:t>bbook</a:t>
            </a:r>
            <a:r>
              <a:rPr lang="en-US" dirty="0" smtClean="0"/>
              <a:t> for answer</a:t>
            </a:r>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43</a:t>
            </a:fld>
            <a:endParaRPr lang="en-US"/>
          </a:p>
        </p:txBody>
      </p:sp>
    </p:spTree>
    <p:extLst>
      <p:ext uri="{BB962C8B-B14F-4D97-AF65-F5344CB8AC3E}">
        <p14:creationId xmlns:p14="http://schemas.microsoft.com/office/powerpoint/2010/main" val="4262416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line should be: 3 9 10 13 15 22 25 44</a:t>
            </a:r>
            <a:endParaRPr lang="en-US" dirty="0"/>
          </a:p>
        </p:txBody>
      </p:sp>
      <p:sp>
        <p:nvSpPr>
          <p:cNvPr id="4" name="Slide Number Placeholder 3"/>
          <p:cNvSpPr>
            <a:spLocks noGrp="1"/>
          </p:cNvSpPr>
          <p:nvPr>
            <p:ph type="sldNum" sz="quarter" idx="10"/>
          </p:nvPr>
        </p:nvSpPr>
        <p:spPr/>
        <p:txBody>
          <a:bodyPr/>
          <a:lstStyle/>
          <a:p>
            <a:fld id="{927E8B70-CAB0-4ED0-9DDB-1ABC1C150F43}" type="slidenum">
              <a:rPr lang="en-US" smtClean="0"/>
              <a:t>47</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a:t>
            </a:r>
            <a:r>
              <a:rPr lang="en-US" smtClean="0"/>
              <a:t>line should be: 3 9 10 13 15 22 25 44</a:t>
            </a:r>
            <a:endParaRPr lang="en-US"/>
          </a:p>
        </p:txBody>
      </p:sp>
      <p:sp>
        <p:nvSpPr>
          <p:cNvPr id="4" name="Slide Number Placeholder 3"/>
          <p:cNvSpPr>
            <a:spLocks noGrp="1"/>
          </p:cNvSpPr>
          <p:nvPr>
            <p:ph type="sldNum" sz="quarter" idx="10"/>
          </p:nvPr>
        </p:nvSpPr>
        <p:spPr/>
        <p:txBody>
          <a:bodyPr/>
          <a:lstStyle/>
          <a:p>
            <a:fld id="{927E8B70-CAB0-4ED0-9DDB-1ABC1C150F43}" type="slidenum">
              <a:rPr lang="en-US" smtClean="0"/>
              <a:t>48</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a:t>
            </a:r>
            <a:r>
              <a:rPr lang="en-US" smtClean="0"/>
              <a:t>line should be: 3 9 10 13 15 22 25 44</a:t>
            </a:r>
            <a:endParaRPr lang="en-US"/>
          </a:p>
        </p:txBody>
      </p:sp>
      <p:sp>
        <p:nvSpPr>
          <p:cNvPr id="4" name="Slide Number Placeholder 3"/>
          <p:cNvSpPr>
            <a:spLocks noGrp="1"/>
          </p:cNvSpPr>
          <p:nvPr>
            <p:ph type="sldNum" sz="quarter" idx="10"/>
          </p:nvPr>
        </p:nvSpPr>
        <p:spPr/>
        <p:txBody>
          <a:bodyPr/>
          <a:lstStyle/>
          <a:p>
            <a:fld id="{927E8B70-CAB0-4ED0-9DDB-1ABC1C150F43}" type="slidenum">
              <a:rPr lang="en-US" smtClean="0"/>
              <a:t>49</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a:t>
            </a:r>
            <a:r>
              <a:rPr lang="en-US" smtClean="0"/>
              <a:t>line should be: 3 9 10 13 15 22 25 44</a:t>
            </a:r>
            <a:endParaRPr lang="en-US"/>
          </a:p>
        </p:txBody>
      </p:sp>
      <p:sp>
        <p:nvSpPr>
          <p:cNvPr id="4" name="Slide Number Placeholder 3"/>
          <p:cNvSpPr>
            <a:spLocks noGrp="1"/>
          </p:cNvSpPr>
          <p:nvPr>
            <p:ph type="sldNum" sz="quarter" idx="10"/>
          </p:nvPr>
        </p:nvSpPr>
        <p:spPr/>
        <p:txBody>
          <a:bodyPr/>
          <a:lstStyle/>
          <a:p>
            <a:fld id="{927E8B70-CAB0-4ED0-9DDB-1ABC1C150F43}" type="slidenum">
              <a:rPr lang="en-US" smtClean="0"/>
              <a:t>50</a:t>
            </a:fld>
            <a:endParaRPr lang="en-US"/>
          </a:p>
        </p:txBody>
      </p:sp>
    </p:spTree>
    <p:extLst>
      <p:ext uri="{BB962C8B-B14F-4D97-AF65-F5344CB8AC3E}">
        <p14:creationId xmlns:p14="http://schemas.microsoft.com/office/powerpoint/2010/main" val="222647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a:t>
            </a:r>
            <a:r>
              <a:rPr lang="en-US" smtClean="0"/>
              <a:t>line should be: 3 9 10 13 15 22 25 44</a:t>
            </a:r>
            <a:endParaRPr lang="en-US"/>
          </a:p>
        </p:txBody>
      </p:sp>
      <p:sp>
        <p:nvSpPr>
          <p:cNvPr id="4" name="Slide Number Placeholder 3"/>
          <p:cNvSpPr>
            <a:spLocks noGrp="1"/>
          </p:cNvSpPr>
          <p:nvPr>
            <p:ph type="sldNum" sz="quarter" idx="10"/>
          </p:nvPr>
        </p:nvSpPr>
        <p:spPr/>
        <p:txBody>
          <a:bodyPr/>
          <a:lstStyle/>
          <a:p>
            <a:fld id="{927E8B70-CAB0-4ED0-9DDB-1ABC1C150F43}" type="slidenum">
              <a:rPr lang="en-US" smtClean="0"/>
              <a:t>51</a:t>
            </a:fld>
            <a:endParaRPr lang="en-US"/>
          </a:p>
        </p:txBody>
      </p:sp>
    </p:spTree>
    <p:extLst>
      <p:ext uri="{BB962C8B-B14F-4D97-AF65-F5344CB8AC3E}">
        <p14:creationId xmlns:p14="http://schemas.microsoft.com/office/powerpoint/2010/main" val="2226472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p:txBody>
          <a:bodyPr/>
          <a:lstStyle>
            <a:lvl1pPr>
              <a:defRPr/>
            </a:lvl1pPr>
          </a:lstStyle>
          <a:p>
            <a:pPr>
              <a:defRPr/>
            </a:pPr>
            <a:fld id="{DDB17753-C573-4C2B-84E6-0E1D5021291D}" type="datetime8">
              <a:rPr lang="en-US"/>
              <a:pPr>
                <a:defRPr/>
              </a:pPr>
              <a:t>4/21/2014 10:48 AM</a:t>
            </a:fld>
            <a:endParaRPr lang="en-US"/>
          </a:p>
        </p:txBody>
      </p:sp>
      <p:sp>
        <p:nvSpPr>
          <p:cNvPr id="6" name="Rectangle 66"/>
          <p:cNvSpPr>
            <a:spLocks noGrp="1" noChangeArrowheads="1"/>
          </p:cNvSpPr>
          <p:nvPr>
            <p:ph type="ftr" sz="quarter" idx="11"/>
          </p:nvPr>
        </p:nvSpPr>
        <p:spPr/>
        <p:txBody>
          <a:bodyPr/>
          <a:lstStyle>
            <a:lvl1pPr>
              <a:defRPr/>
            </a:lvl1pPr>
          </a:lstStyle>
          <a:p>
            <a:pPr>
              <a:defRPr/>
            </a:pPr>
            <a:r>
              <a:rPr lang="en-US"/>
              <a:t>Linked Lists</a:t>
            </a:r>
          </a:p>
        </p:txBody>
      </p:sp>
      <p:sp>
        <p:nvSpPr>
          <p:cNvPr id="7" name="Rectangle 67"/>
          <p:cNvSpPr>
            <a:spLocks noGrp="1" noChangeArrowheads="1"/>
          </p:cNvSpPr>
          <p:nvPr>
            <p:ph type="sldNum" sz="quarter" idx="12"/>
          </p:nvPr>
        </p:nvSpPr>
        <p:spPr/>
        <p:txBody>
          <a:bodyPr/>
          <a:lstStyle>
            <a:lvl1pPr>
              <a:defRPr/>
            </a:lvl1pPr>
          </a:lstStyle>
          <a:p>
            <a:pPr>
              <a:defRPr/>
            </a:pPr>
            <a:fld id="{40088447-61B1-4EF8-B127-1C5E11040ED1}" type="slidenum">
              <a:rPr lang="en-US"/>
              <a:pPr>
                <a:defRPr/>
              </a:pPr>
              <a:t>‹#›</a:t>
            </a:fld>
            <a:endParaRPr lang="en-US"/>
          </a:p>
        </p:txBody>
      </p:sp>
    </p:spTree>
    <p:extLst>
      <p:ext uri="{BB962C8B-B14F-4D97-AF65-F5344CB8AC3E}">
        <p14:creationId xmlns:p14="http://schemas.microsoft.com/office/powerpoint/2010/main" val="231060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2.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3.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4.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695450"/>
          </a:xfrm>
        </p:spPr>
        <p:txBody>
          <a:bodyPr>
            <a:normAutofit/>
          </a:bodyPr>
          <a:lstStyle/>
          <a:p>
            <a:r>
              <a:rPr lang="en-US" dirty="0" smtClean="0">
                <a:latin typeface="Times New Roman" panose="02020603050405020304" pitchFamily="18" charset="0"/>
                <a:cs typeface="Times New Roman" panose="02020603050405020304" pitchFamily="18" charset="0"/>
              </a:rPr>
              <a:t>Binary Trees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Priority Queues, and Heaps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Data Structures and Algorithms</a:t>
            </a:r>
          </a:p>
          <a:p>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CS 244</a:t>
            </a:r>
            <a:endParaRPr lang="en-US"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5414010"/>
            <a:ext cx="6705600" cy="1297278"/>
          </a:xfrm>
          <a:prstGeom prst="rect">
            <a:avLst/>
          </a:prstGeom>
          <a:noFill/>
        </p:spPr>
        <p:txBody>
          <a:bodyPr wrap="square" rtlCol="0">
            <a:spAutoFit/>
          </a:bodyPr>
          <a:lstStyle/>
          <a:p>
            <a:pPr>
              <a:spcBef>
                <a:spcPct val="20000"/>
              </a:spcBef>
              <a:buClr>
                <a:schemeClr val="accent1"/>
              </a:buClr>
              <a:defRPr/>
            </a:pPr>
            <a:r>
              <a:rPr lang="en-US" sz="1200" dirty="0" smtClean="0">
                <a:solidFill>
                  <a:schemeClr val="accent4">
                    <a:lumMod val="75000"/>
                  </a:schemeClr>
                </a:solidFill>
                <a:latin typeface="Times New Roman" panose="02020603050405020304" pitchFamily="18" charset="0"/>
                <a:cs typeface="Times New Roman" panose="02020603050405020304" pitchFamily="18" charset="0"/>
              </a:rPr>
              <a:t>Brent M. Dingle</a:t>
            </a:r>
            <a:r>
              <a:rPr lang="en-US" sz="1200" dirty="0">
                <a:solidFill>
                  <a:schemeClr val="accent4">
                    <a:lumMod val="75000"/>
                  </a:schemeClr>
                </a:solidFill>
                <a:latin typeface="Times New Roman" panose="02020603050405020304" pitchFamily="18" charset="0"/>
                <a:cs typeface="Times New Roman" panose="02020603050405020304" pitchFamily="18" charset="0"/>
              </a:rPr>
              <a:t>, Ph.D.</a:t>
            </a:r>
          </a:p>
          <a:p>
            <a:pPr>
              <a:spcBef>
                <a:spcPct val="20000"/>
              </a:spcBef>
              <a:buClr>
                <a:schemeClr val="accent1"/>
              </a:buClr>
              <a:defRPr/>
            </a:pPr>
            <a:r>
              <a:rPr lang="en-US" sz="1200" dirty="0">
                <a:solidFill>
                  <a:schemeClr val="accent4">
                    <a:lumMod val="75000"/>
                  </a:schemeClr>
                </a:solidFill>
                <a:latin typeface="Times New Roman" panose="02020603050405020304" pitchFamily="18" charset="0"/>
                <a:cs typeface="Times New Roman" panose="02020603050405020304" pitchFamily="18" charset="0"/>
              </a:rPr>
              <a:t>Department of Mathematics, Statistics, and Computer Science</a:t>
            </a:r>
          </a:p>
          <a:p>
            <a:pPr>
              <a:spcBef>
                <a:spcPct val="20000"/>
              </a:spcBef>
              <a:buClr>
                <a:schemeClr val="accent1"/>
              </a:buClr>
              <a:defRPr/>
            </a:pPr>
            <a:r>
              <a:rPr lang="en-US" sz="1200" dirty="0">
                <a:solidFill>
                  <a:schemeClr val="accent4">
                    <a:lumMod val="75000"/>
                  </a:schemeClr>
                </a:solidFill>
                <a:latin typeface="Times New Roman" panose="02020603050405020304" pitchFamily="18" charset="0"/>
                <a:cs typeface="Times New Roman" panose="02020603050405020304" pitchFamily="18" charset="0"/>
              </a:rPr>
              <a:t>University of Wisconsin – </a:t>
            </a:r>
            <a:r>
              <a:rPr lang="en-US" sz="1200" dirty="0" smtClean="0">
                <a:solidFill>
                  <a:schemeClr val="accent4">
                    <a:lumMod val="75000"/>
                  </a:schemeClr>
                </a:solidFill>
                <a:latin typeface="Times New Roman" panose="02020603050405020304" pitchFamily="18" charset="0"/>
                <a:cs typeface="Times New Roman" panose="02020603050405020304" pitchFamily="18" charset="0"/>
              </a:rPr>
              <a:t>Stout</a:t>
            </a:r>
          </a:p>
          <a:p>
            <a:pPr>
              <a:spcBef>
                <a:spcPct val="20000"/>
              </a:spcBef>
              <a:buClr>
                <a:schemeClr val="accent1"/>
              </a:buClr>
              <a:defRPr/>
            </a:pPr>
            <a:endParaRPr lang="en-US" sz="1200" dirty="0">
              <a:solidFill>
                <a:schemeClr val="accent4">
                  <a:lumMod val="75000"/>
                </a:schemeClr>
              </a:solidFill>
              <a:latin typeface="Times New Roman" panose="02020603050405020304" pitchFamily="18" charset="0"/>
              <a:cs typeface="Times New Roman" panose="02020603050405020304" pitchFamily="18" charset="0"/>
            </a:endParaRPr>
          </a:p>
          <a:p>
            <a:pPr>
              <a:spcBef>
                <a:spcPct val="20000"/>
              </a:spcBef>
              <a:buClr>
                <a:schemeClr val="accent1"/>
              </a:buClr>
              <a:defRPr/>
            </a:pPr>
            <a:r>
              <a:rPr lang="en-US" sz="1050" i="1" dirty="0" smtClean="0">
                <a:solidFill>
                  <a:schemeClr val="accent4">
                    <a:lumMod val="75000"/>
                  </a:schemeClr>
                </a:solidFill>
                <a:latin typeface="Times New Roman" panose="02020603050405020304" pitchFamily="18" charset="0"/>
                <a:cs typeface="Times New Roman" panose="02020603050405020304" pitchFamily="18" charset="0"/>
              </a:rPr>
              <a:t>Based on the book: Data Structures and Algorithms in C++ (Goodrich, </a:t>
            </a:r>
            <a:r>
              <a:rPr lang="en-US" sz="1050" i="1" dirty="0" err="1" smtClean="0">
                <a:solidFill>
                  <a:schemeClr val="accent4">
                    <a:lumMod val="75000"/>
                  </a:schemeClr>
                </a:solidFill>
                <a:latin typeface="Times New Roman" panose="02020603050405020304" pitchFamily="18" charset="0"/>
                <a:cs typeface="Times New Roman" panose="02020603050405020304" pitchFamily="18" charset="0"/>
              </a:rPr>
              <a:t>Tamassia</a:t>
            </a:r>
            <a:r>
              <a:rPr lang="en-US" sz="1050" i="1" dirty="0" smtClean="0">
                <a:solidFill>
                  <a:schemeClr val="accent4">
                    <a:lumMod val="75000"/>
                  </a:schemeClr>
                </a:solidFill>
                <a:latin typeface="Times New Roman" panose="02020603050405020304" pitchFamily="18" charset="0"/>
                <a:cs typeface="Times New Roman" panose="02020603050405020304" pitchFamily="18" charset="0"/>
              </a:rPr>
              <a:t>, Mount)</a:t>
            </a:r>
          </a:p>
          <a:p>
            <a:r>
              <a:rPr lang="en-US" sz="1050" i="1" dirty="0">
                <a:solidFill>
                  <a:schemeClr val="accent4">
                    <a:lumMod val="75000"/>
                  </a:schemeClr>
                </a:solidFill>
                <a:latin typeface="Times New Roman" panose="02020603050405020304" pitchFamily="18" charset="0"/>
                <a:cs typeface="Times New Roman" panose="02020603050405020304" pitchFamily="18" charset="0"/>
              </a:rPr>
              <a:t>Some content from Data Structures Using C++ (D.S. Malik)</a:t>
            </a:r>
          </a:p>
        </p:txBody>
      </p:sp>
      <p:pic>
        <p:nvPicPr>
          <p:cNvPr id="5" name="Picture 2" descr="http://mundocomuk.files.wordpress.com/2013/02/banksy-animated-6.gif?w=545&amp;h=547"/>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3498" y="4419600"/>
            <a:ext cx="2049662" cy="22916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6000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http://upload.wikimedia.org/wikipedia/commons/7/78/Priority_Seat_keio_line_train_%28Japan%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4345" y="228600"/>
            <a:ext cx="2788815" cy="209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027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lstStyle/>
          <a:p>
            <a:r>
              <a:rPr lang="en-US" dirty="0" smtClean="0"/>
              <a:t>Questions on:</a:t>
            </a:r>
          </a:p>
          <a:p>
            <a:pPr lvl="1"/>
            <a:r>
              <a:rPr lang="en-US" dirty="0" smtClean="0"/>
              <a:t>Trees</a:t>
            </a:r>
          </a:p>
          <a:p>
            <a:pPr lvl="2"/>
            <a:r>
              <a:rPr lang="en-US" dirty="0" smtClean="0"/>
              <a:t>Review </a:t>
            </a:r>
            <a:r>
              <a:rPr lang="en-US" dirty="0"/>
              <a:t>Some Definitions of Binary Trees</a:t>
            </a:r>
          </a:p>
          <a:p>
            <a:endParaRPr lang="en-US" dirty="0" smtClean="0"/>
          </a:p>
          <a:p>
            <a:r>
              <a:rPr lang="en-US" dirty="0"/>
              <a:t>Next:</a:t>
            </a:r>
          </a:p>
          <a:p>
            <a:pPr lvl="1"/>
            <a:r>
              <a:rPr lang="en-US" dirty="0"/>
              <a:t>Trees</a:t>
            </a:r>
          </a:p>
          <a:p>
            <a:pPr lvl="2"/>
            <a:r>
              <a:rPr lang="en-US" dirty="0" smtClean="0"/>
              <a:t>Applications </a:t>
            </a:r>
            <a:r>
              <a:rPr lang="en-US" dirty="0"/>
              <a:t>of Binary Trees</a:t>
            </a:r>
          </a:p>
          <a:p>
            <a:pPr lvl="2"/>
            <a:r>
              <a:rPr lang="en-US" dirty="0"/>
              <a:t>Tree Traversals</a:t>
            </a:r>
          </a:p>
          <a:p>
            <a:pPr lvl="1"/>
            <a:r>
              <a:rPr lang="en-US" dirty="0"/>
              <a:t>Priority Queues</a:t>
            </a:r>
          </a:p>
        </p:txBody>
      </p:sp>
    </p:spTree>
    <p:extLst>
      <p:ext uri="{BB962C8B-B14F-4D97-AF65-F5344CB8AC3E}">
        <p14:creationId xmlns:p14="http://schemas.microsoft.com/office/powerpoint/2010/main" val="393626668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removeItem</a:t>
            </a:r>
            <a:r>
              <a:rPr lang="en-US" dirty="0" smtClean="0"/>
              <a:t>() - remove item with minimum key</a:t>
            </a:r>
          </a:p>
          <a:p>
            <a:endParaRPr lang="en-US" dirty="0" smtClean="0"/>
          </a:p>
          <a:p>
            <a:r>
              <a:rPr lang="en-US" dirty="0" smtClean="0"/>
              <a:t>Whether using a singly or doubly linked list we must start either at the front or the back of the list and walk through the list to find the item</a:t>
            </a:r>
          </a:p>
          <a:p>
            <a:pPr lvl="1"/>
            <a:r>
              <a:rPr lang="en-US" dirty="0" smtClean="0"/>
              <a:t>This is O(n)… </a:t>
            </a:r>
            <a:endParaRPr lang="en-US" dirty="0"/>
          </a:p>
        </p:txBody>
      </p:sp>
      <p:sp>
        <p:nvSpPr>
          <p:cNvPr id="4"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4837113"/>
            <a:ext cx="2382838"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21" name="Text Box 13"/>
          <p:cNvSpPr txBox="1">
            <a:spLocks noChangeArrowheads="1"/>
          </p:cNvSpPr>
          <p:nvPr/>
        </p:nvSpPr>
        <p:spPr bwMode="auto">
          <a:xfrm>
            <a:off x="2260798"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9" name="Line 16"/>
          <p:cNvSpPr>
            <a:spLocks noChangeShapeType="1"/>
          </p:cNvSpPr>
          <p:nvPr/>
        </p:nvSpPr>
        <p:spPr bwMode="auto">
          <a:xfrm>
            <a:off x="8566744" y="3855420"/>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8105290" y="3486957"/>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
        <p:nvSpPr>
          <p:cNvPr id="31" name="TextBox 30"/>
          <p:cNvSpPr txBox="1"/>
          <p:nvPr/>
        </p:nvSpPr>
        <p:spPr>
          <a:xfrm rot="20830287">
            <a:off x="502597" y="3133928"/>
            <a:ext cx="4528804" cy="1200329"/>
          </a:xfrm>
          <a:prstGeom prst="rect">
            <a:avLst/>
          </a:prstGeom>
          <a:solidFill>
            <a:srgbClr val="FEFEBE"/>
          </a:solidFill>
          <a:ln>
            <a:solidFill>
              <a:schemeClr val="tx1"/>
            </a:solidFill>
          </a:ln>
        </p:spPr>
        <p:txBody>
          <a:bodyPr wrap="none" rtlCol="0">
            <a:spAutoFit/>
          </a:bodyPr>
          <a:lstStyle/>
          <a:p>
            <a:r>
              <a:rPr lang="en-US" dirty="0" err="1" smtClean="0">
                <a:latin typeface="Comic Sans MS" panose="030F0702030302020204" pitchFamily="66" charset="0"/>
              </a:rPr>
              <a:t>curPtr</a:t>
            </a:r>
            <a:r>
              <a:rPr lang="en-US" dirty="0" smtClean="0">
                <a:latin typeface="Comic Sans MS" panose="030F0702030302020204" pitchFamily="66" charset="0"/>
              </a:rPr>
              <a:t> reaches the end of the list</a:t>
            </a:r>
          </a:p>
          <a:p>
            <a:r>
              <a:rPr lang="en-US" dirty="0" smtClean="0">
                <a:latin typeface="Comic Sans MS" panose="030F0702030302020204" pitchFamily="66" charset="0"/>
              </a:rPr>
              <a:t>so wherever </a:t>
            </a:r>
            <a:r>
              <a:rPr lang="en-US" dirty="0" err="1" smtClean="0">
                <a:latin typeface="Comic Sans MS" panose="030F0702030302020204" pitchFamily="66" charset="0"/>
              </a:rPr>
              <a:t>MinSoFar</a:t>
            </a:r>
            <a:r>
              <a:rPr lang="en-US" dirty="0" smtClean="0">
                <a:latin typeface="Comic Sans MS" panose="030F0702030302020204" pitchFamily="66" charset="0"/>
              </a:rPr>
              <a:t> is pointing at</a:t>
            </a:r>
          </a:p>
          <a:p>
            <a:r>
              <a:rPr lang="en-US" dirty="0" smtClean="0">
                <a:latin typeface="Comic Sans MS" panose="030F0702030302020204" pitchFamily="66" charset="0"/>
              </a:rPr>
              <a:t>must be the minimum so remove its node</a:t>
            </a:r>
          </a:p>
          <a:p>
            <a:r>
              <a:rPr lang="en-US" dirty="0" smtClean="0">
                <a:latin typeface="Comic Sans MS" panose="030F0702030302020204" pitchFamily="66" charset="0"/>
              </a:rPr>
              <a:t>and adjust pointers as needed</a:t>
            </a:r>
          </a:p>
        </p:txBody>
      </p:sp>
    </p:spTree>
    <p:extLst>
      <p:ext uri="{BB962C8B-B14F-4D97-AF65-F5344CB8AC3E}">
        <p14:creationId xmlns:p14="http://schemas.microsoft.com/office/powerpoint/2010/main" val="10885069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So if we have a list of </a:t>
            </a:r>
            <a:r>
              <a:rPr lang="en-US" b="1" u="sng" dirty="0" smtClean="0"/>
              <a:t>unordered</a:t>
            </a:r>
            <a:r>
              <a:rPr lang="en-US" dirty="0" smtClean="0"/>
              <a:t> stuff</a:t>
            </a:r>
          </a:p>
          <a:p>
            <a:r>
              <a:rPr lang="en-US" dirty="0" smtClean="0"/>
              <a:t>To make it a PQ we need the functions</a:t>
            </a:r>
          </a:p>
          <a:p>
            <a:pPr lvl="1"/>
            <a:r>
              <a:rPr lang="en-US" dirty="0" err="1" smtClean="0"/>
              <a:t>insertItem</a:t>
            </a:r>
            <a:r>
              <a:rPr lang="en-US" dirty="0" smtClean="0"/>
              <a:t>(key, data)</a:t>
            </a:r>
          </a:p>
          <a:p>
            <a:pPr lvl="2"/>
            <a:r>
              <a:rPr lang="en-US" dirty="0" smtClean="0"/>
              <a:t>Can be done in O(1)</a:t>
            </a:r>
          </a:p>
          <a:p>
            <a:pPr lvl="1"/>
            <a:endParaRPr lang="en-US" dirty="0"/>
          </a:p>
          <a:p>
            <a:pPr lvl="1"/>
            <a:r>
              <a:rPr lang="en-US" dirty="0" err="1" smtClean="0"/>
              <a:t>removeItem</a:t>
            </a:r>
            <a:r>
              <a:rPr lang="en-US" dirty="0" smtClean="0"/>
              <a:t>()</a:t>
            </a:r>
          </a:p>
          <a:p>
            <a:pPr lvl="2"/>
            <a:r>
              <a:rPr lang="en-US" dirty="0" smtClean="0"/>
              <a:t>Requires O(n)</a:t>
            </a:r>
          </a:p>
        </p:txBody>
      </p:sp>
      <p:sp>
        <p:nvSpPr>
          <p:cNvPr id="4" name="TextBox 3"/>
          <p:cNvSpPr txBox="1"/>
          <p:nvPr/>
        </p:nvSpPr>
        <p:spPr>
          <a:xfrm rot="20830287">
            <a:off x="2136750" y="4631370"/>
            <a:ext cx="4839786" cy="646331"/>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This is no good… we want faster</a:t>
            </a:r>
          </a:p>
          <a:p>
            <a:r>
              <a:rPr lang="en-US" dirty="0" smtClean="0">
                <a:latin typeface="Comic Sans MS" panose="030F0702030302020204" pitchFamily="66" charset="0"/>
              </a:rPr>
              <a:t>Maybe if we use an ORDERED list instead…</a:t>
            </a:r>
          </a:p>
        </p:txBody>
      </p:sp>
    </p:spTree>
    <p:extLst>
      <p:ext uri="{BB962C8B-B14F-4D97-AF65-F5344CB8AC3E}">
        <p14:creationId xmlns:p14="http://schemas.microsoft.com/office/powerpoint/2010/main" val="22851263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a:t>So if we have a list of </a:t>
            </a:r>
            <a:r>
              <a:rPr lang="en-US" b="1" u="sng" dirty="0"/>
              <a:t>unordered</a:t>
            </a:r>
            <a:r>
              <a:rPr lang="en-US" dirty="0"/>
              <a:t> stuff</a:t>
            </a:r>
          </a:p>
          <a:p>
            <a:r>
              <a:rPr lang="en-US" dirty="0" smtClean="0"/>
              <a:t>To make it a PQ we need the functions</a:t>
            </a:r>
          </a:p>
          <a:p>
            <a:pPr lvl="1"/>
            <a:r>
              <a:rPr lang="en-US" dirty="0" err="1" smtClean="0"/>
              <a:t>insertItem</a:t>
            </a:r>
            <a:r>
              <a:rPr lang="en-US" dirty="0" smtClean="0"/>
              <a:t>(key, data)</a:t>
            </a:r>
          </a:p>
          <a:p>
            <a:pPr lvl="2"/>
            <a:r>
              <a:rPr lang="en-US" dirty="0" smtClean="0"/>
              <a:t>Can be done in O(1)</a:t>
            </a:r>
          </a:p>
          <a:p>
            <a:pPr lvl="1"/>
            <a:endParaRPr lang="en-US" dirty="0"/>
          </a:p>
          <a:p>
            <a:pPr lvl="1"/>
            <a:r>
              <a:rPr lang="en-US" dirty="0" err="1" smtClean="0"/>
              <a:t>removeItem</a:t>
            </a:r>
            <a:r>
              <a:rPr lang="en-US" dirty="0" smtClean="0"/>
              <a:t>()</a:t>
            </a:r>
          </a:p>
          <a:p>
            <a:pPr lvl="2"/>
            <a:r>
              <a:rPr lang="en-US" dirty="0" smtClean="0"/>
              <a:t>Requires O(n)</a:t>
            </a:r>
          </a:p>
        </p:txBody>
      </p:sp>
      <p:sp>
        <p:nvSpPr>
          <p:cNvPr id="4" name="TextBox 3"/>
          <p:cNvSpPr txBox="1"/>
          <p:nvPr/>
        </p:nvSpPr>
        <p:spPr>
          <a:xfrm rot="20830287">
            <a:off x="2136750" y="4631370"/>
            <a:ext cx="4839786" cy="646331"/>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This is no good… we want faster</a:t>
            </a:r>
          </a:p>
          <a:p>
            <a:r>
              <a:rPr lang="en-US" dirty="0" smtClean="0">
                <a:latin typeface="Comic Sans MS" panose="030F0702030302020204" pitchFamily="66" charset="0"/>
              </a:rPr>
              <a:t>Maybe if we use an ORDERED list instead…</a:t>
            </a:r>
          </a:p>
        </p:txBody>
      </p:sp>
      <p:sp>
        <p:nvSpPr>
          <p:cNvPr id="5" name="TextBox 4"/>
          <p:cNvSpPr txBox="1"/>
          <p:nvPr/>
        </p:nvSpPr>
        <p:spPr>
          <a:xfrm>
            <a:off x="3895623" y="4308204"/>
            <a:ext cx="4758034" cy="954107"/>
          </a:xfrm>
          <a:prstGeom prst="rect">
            <a:avLst/>
          </a:prstGeom>
          <a:solidFill>
            <a:schemeClr val="accent4">
              <a:lumMod val="20000"/>
              <a:lumOff val="80000"/>
            </a:schemeClr>
          </a:solidFill>
          <a:ln>
            <a:solidFill>
              <a:schemeClr val="tx1"/>
            </a:solidFill>
          </a:ln>
        </p:spPr>
        <p:txBody>
          <a:bodyPr wrap="none" rtlCol="0">
            <a:spAutoFit/>
          </a:bodyPr>
          <a:lstStyle/>
          <a:p>
            <a:r>
              <a:rPr lang="en-US" sz="2800" dirty="0" smtClean="0">
                <a:latin typeface="Comic Sans MS" panose="030F0702030302020204" pitchFamily="66" charset="0"/>
              </a:rPr>
              <a:t>What does the class think?</a:t>
            </a:r>
          </a:p>
          <a:p>
            <a:r>
              <a:rPr lang="en-US" sz="2800" dirty="0" smtClean="0">
                <a:latin typeface="Comic Sans MS" panose="030F0702030302020204" pitchFamily="66" charset="0"/>
              </a:rPr>
              <a:t>Will an ordered list help?</a:t>
            </a:r>
          </a:p>
        </p:txBody>
      </p:sp>
    </p:spTree>
    <p:extLst>
      <p:ext uri="{BB962C8B-B14F-4D97-AF65-F5344CB8AC3E}">
        <p14:creationId xmlns:p14="http://schemas.microsoft.com/office/powerpoint/2010/main" val="36386752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a:xfrm>
            <a:off x="457200" y="1066800"/>
            <a:ext cx="8229600" cy="5257800"/>
          </a:xfrm>
        </p:spPr>
        <p:txBody>
          <a:bodyPr>
            <a:normAutofit fontScale="92500" lnSpcReduction="10000"/>
          </a:bodyPr>
          <a:lstStyle/>
          <a:p>
            <a:r>
              <a:rPr lang="en-US" dirty="0" smtClean="0"/>
              <a:t>Questions </a:t>
            </a:r>
            <a:r>
              <a:rPr lang="en-US" dirty="0"/>
              <a:t>on:</a:t>
            </a:r>
          </a:p>
          <a:p>
            <a:pPr lvl="1"/>
            <a:r>
              <a:rPr lang="en-US" dirty="0"/>
              <a:t>Trees</a:t>
            </a:r>
          </a:p>
          <a:p>
            <a:pPr lvl="1"/>
            <a:r>
              <a:rPr lang="en-US" dirty="0" smtClean="0"/>
              <a:t>Priority </a:t>
            </a:r>
            <a:r>
              <a:rPr lang="en-US" dirty="0"/>
              <a:t>Queues</a:t>
            </a:r>
          </a:p>
          <a:p>
            <a:pPr lvl="2"/>
            <a:r>
              <a:rPr lang="en-US" dirty="0" smtClean="0"/>
              <a:t>From the Book stuff</a:t>
            </a:r>
          </a:p>
          <a:p>
            <a:pPr lvl="2"/>
            <a:r>
              <a:rPr lang="en-US" dirty="0"/>
              <a:t>Reboot: back to selection sort and insertion sort</a:t>
            </a:r>
          </a:p>
          <a:p>
            <a:pPr lvl="2"/>
            <a:r>
              <a:rPr lang="en-US" dirty="0"/>
              <a:t>Setting up for ‘generic’ sorting algorithm</a:t>
            </a:r>
          </a:p>
          <a:p>
            <a:pPr lvl="3"/>
            <a:r>
              <a:rPr lang="en-US" dirty="0"/>
              <a:t>Where performance depends on the data structure being used</a:t>
            </a:r>
          </a:p>
          <a:p>
            <a:pPr lvl="2"/>
            <a:r>
              <a:rPr lang="en-US" dirty="0"/>
              <a:t>Implementations</a:t>
            </a:r>
          </a:p>
          <a:p>
            <a:pPr lvl="3"/>
            <a:r>
              <a:rPr lang="en-US" dirty="0"/>
              <a:t>Unordered List</a:t>
            </a:r>
          </a:p>
          <a:p>
            <a:pPr lvl="2"/>
            <a:endParaRPr lang="en-US" dirty="0"/>
          </a:p>
          <a:p>
            <a:r>
              <a:rPr lang="en-US" dirty="0" smtClean="0"/>
              <a:t>Next</a:t>
            </a:r>
            <a:r>
              <a:rPr lang="en-US" dirty="0"/>
              <a:t>:</a:t>
            </a:r>
          </a:p>
          <a:p>
            <a:pPr lvl="1"/>
            <a:r>
              <a:rPr lang="en-US" dirty="0" smtClean="0"/>
              <a:t>Priority Queues</a:t>
            </a:r>
          </a:p>
          <a:p>
            <a:pPr lvl="2"/>
            <a:r>
              <a:rPr lang="en-US" dirty="0" smtClean="0"/>
              <a:t>Implementations</a:t>
            </a:r>
          </a:p>
          <a:p>
            <a:pPr lvl="3"/>
            <a:r>
              <a:rPr lang="en-US" dirty="0" smtClean="0"/>
              <a:t>Ordered List</a:t>
            </a:r>
          </a:p>
          <a:p>
            <a:pPr lvl="3"/>
            <a:r>
              <a:rPr lang="en-US" dirty="0" smtClean="0"/>
              <a:t>Binary Tree (Heap)</a:t>
            </a:r>
          </a:p>
        </p:txBody>
      </p:sp>
    </p:spTree>
    <p:extLst>
      <p:ext uri="{BB962C8B-B14F-4D97-AF65-F5344CB8AC3E}">
        <p14:creationId xmlns:p14="http://schemas.microsoft.com/office/powerpoint/2010/main" val="22085273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Implementing a PQ as an Ordered list</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Let’s say we have a list of </a:t>
            </a:r>
            <a:r>
              <a:rPr lang="en-US" b="1" u="sng" dirty="0"/>
              <a:t>O</a:t>
            </a:r>
            <a:r>
              <a:rPr lang="en-US" b="1" u="sng" dirty="0" smtClean="0"/>
              <a:t>rdered</a:t>
            </a:r>
            <a:r>
              <a:rPr lang="en-US" dirty="0" smtClean="0"/>
              <a:t> stuff</a:t>
            </a:r>
          </a:p>
          <a:p>
            <a:r>
              <a:rPr lang="en-US" dirty="0" smtClean="0"/>
              <a:t>To make it a PQ we still need the functions</a:t>
            </a:r>
          </a:p>
          <a:p>
            <a:pPr lvl="1"/>
            <a:r>
              <a:rPr lang="en-US" dirty="0" err="1" smtClean="0"/>
              <a:t>insertItem</a:t>
            </a:r>
            <a:r>
              <a:rPr lang="en-US" dirty="0" smtClean="0"/>
              <a:t>(key, data)</a:t>
            </a:r>
          </a:p>
          <a:p>
            <a:pPr lvl="1"/>
            <a:r>
              <a:rPr lang="en-US" dirty="0" err="1" smtClean="0"/>
              <a:t>removeItem</a:t>
            </a:r>
            <a:r>
              <a:rPr lang="en-US" dirty="0" smtClean="0"/>
              <a:t>()  </a:t>
            </a:r>
          </a:p>
          <a:p>
            <a:pPr lvl="2"/>
            <a:r>
              <a:rPr lang="en-US" dirty="0" smtClean="0"/>
              <a:t>assume a Min </a:t>
            </a:r>
            <a:r>
              <a:rPr lang="en-US" dirty="0"/>
              <a:t>P</a:t>
            </a:r>
            <a:r>
              <a:rPr lang="en-US" dirty="0" smtClean="0"/>
              <a:t>Q so this removes the item with the smallest key</a:t>
            </a:r>
            <a:endParaRPr lang="en-US" dirty="0"/>
          </a:p>
        </p:txBody>
      </p:sp>
    </p:spTree>
    <p:extLst>
      <p:ext uri="{BB962C8B-B14F-4D97-AF65-F5344CB8AC3E}">
        <p14:creationId xmlns:p14="http://schemas.microsoft.com/office/powerpoint/2010/main" val="42438147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an Ordered list</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PQ::</a:t>
            </a:r>
            <a:r>
              <a:rPr lang="en-US" b="1" dirty="0" err="1" smtClean="0">
                <a:solidFill>
                  <a:srgbClr val="FF0000"/>
                </a:solidFill>
              </a:rPr>
              <a:t>removeItem</a:t>
            </a:r>
            <a:r>
              <a:rPr lang="en-US" b="1" dirty="0" smtClean="0">
                <a:solidFill>
                  <a:srgbClr val="FF0000"/>
                </a:solidFill>
              </a:rPr>
              <a:t>()</a:t>
            </a:r>
            <a:r>
              <a:rPr lang="en-US" dirty="0" smtClean="0"/>
              <a:t> is now easy</a:t>
            </a:r>
          </a:p>
          <a:p>
            <a:endParaRPr lang="en-US" dirty="0"/>
          </a:p>
          <a:p>
            <a:pPr lvl="1"/>
            <a:r>
              <a:rPr lang="en-US" dirty="0" smtClean="0"/>
              <a:t>This is just a </a:t>
            </a:r>
            <a:r>
              <a:rPr lang="en-US" dirty="0" err="1" smtClean="0"/>
              <a:t>removeFront</a:t>
            </a:r>
            <a:r>
              <a:rPr lang="en-US" dirty="0" smtClean="0"/>
              <a:t>() call for the list</a:t>
            </a:r>
          </a:p>
          <a:p>
            <a:pPr lvl="2"/>
            <a:r>
              <a:rPr lang="en-US" dirty="0" smtClean="0"/>
              <a:t>like </a:t>
            </a:r>
            <a:r>
              <a:rPr lang="en-US" dirty="0" err="1" smtClean="0"/>
              <a:t>m_list.removeFront</a:t>
            </a:r>
            <a:r>
              <a:rPr lang="en-US" dirty="0" smtClean="0"/>
              <a:t>(…)</a:t>
            </a:r>
          </a:p>
          <a:p>
            <a:pPr lvl="2"/>
            <a:endParaRPr lang="en-US" dirty="0"/>
          </a:p>
          <a:p>
            <a:pPr lvl="1"/>
            <a:r>
              <a:rPr lang="en-US" dirty="0" smtClean="0"/>
              <a:t>Recall this is an O(1) operation</a:t>
            </a:r>
          </a:p>
          <a:p>
            <a:pPr lvl="2"/>
            <a:r>
              <a:rPr lang="en-US" dirty="0" smtClean="0"/>
              <a:t>Review of this follows</a:t>
            </a:r>
          </a:p>
        </p:txBody>
      </p:sp>
    </p:spTree>
    <p:extLst>
      <p:ext uri="{BB962C8B-B14F-4D97-AF65-F5344CB8AC3E}">
        <p14:creationId xmlns:p14="http://schemas.microsoft.com/office/powerpoint/2010/main" val="20381813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Removing at the Front</a:t>
            </a:r>
          </a:p>
        </p:txBody>
      </p:sp>
      <p:sp>
        <p:nvSpPr>
          <p:cNvPr id="40963" name="Rectangle 11" descr="Rectangle: Click to edit Master text styles&#10;Second level&#10;Third level&#10;Fourth level&#10;Fifth level"/>
          <p:cNvSpPr>
            <a:spLocks noGrp="1" noChangeArrowheads="1"/>
          </p:cNvSpPr>
          <p:nvPr>
            <p:ph type="body" sz="half" idx="1"/>
          </p:nvPr>
        </p:nvSpPr>
        <p:spPr>
          <a:xfrm>
            <a:off x="838200" y="1905000"/>
            <a:ext cx="7620000" cy="4114800"/>
          </a:xfrm>
        </p:spPr>
        <p:txBody>
          <a:bodyPr/>
          <a:lstStyle/>
          <a:p>
            <a:pPr marL="533400" indent="-533400" eaLnBrk="1" hangingPunct="1">
              <a:buFont typeface="Wingdings" charset="2"/>
              <a:buAutoNum type="arabicPeriod"/>
            </a:pPr>
            <a:r>
              <a:rPr lang="en-US" altLang="en-US" sz="2800" smtClean="0"/>
              <a:t>Update head to point to next node in the list</a:t>
            </a:r>
          </a:p>
          <a:p>
            <a:pPr marL="533400" indent="-533400" eaLnBrk="1" hangingPunct="1">
              <a:buFont typeface="Wingdings" charset="2"/>
              <a:buAutoNum type="arabicPeriod"/>
            </a:pPr>
            <a:r>
              <a:rPr lang="en-US" altLang="en-US" sz="2800" smtClean="0"/>
              <a:t>Return elem of previous head and delete the node</a:t>
            </a:r>
          </a:p>
        </p:txBody>
      </p:sp>
      <p:sp>
        <p:nvSpPr>
          <p:cNvPr id="40964"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0965"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0966"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67"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68"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0969"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0970"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71"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0972"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0973"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74"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0975"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0976"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77"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78"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79"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80"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40981" name="Text Box 13"/>
          <p:cNvSpPr txBox="1">
            <a:spLocks noChangeArrowheads="1"/>
          </p:cNvSpPr>
          <p:nvPr/>
        </p:nvSpPr>
        <p:spPr bwMode="auto">
          <a:xfrm>
            <a:off x="2260798"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40982"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40983"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40984"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40985" name="Line 16"/>
          <p:cNvSpPr>
            <a:spLocks noChangeShapeType="1"/>
          </p:cNvSpPr>
          <p:nvPr/>
        </p:nvSpPr>
        <p:spPr bwMode="auto">
          <a:xfrm>
            <a:off x="1828800" y="41148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86" name="Text Box 13"/>
          <p:cNvSpPr txBox="1">
            <a:spLocks noChangeArrowheads="1"/>
          </p:cNvSpPr>
          <p:nvPr/>
        </p:nvSpPr>
        <p:spPr bwMode="auto">
          <a:xfrm>
            <a:off x="1533525"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head</a:t>
            </a:r>
          </a:p>
        </p:txBody>
      </p:sp>
      <p:sp>
        <p:nvSpPr>
          <p:cNvPr id="40987" name="Line 16"/>
          <p:cNvSpPr>
            <a:spLocks noChangeShapeType="1"/>
          </p:cNvSpPr>
          <p:nvPr/>
        </p:nvSpPr>
        <p:spPr bwMode="auto">
          <a:xfrm flipH="1">
            <a:off x="7315200" y="4114800"/>
            <a:ext cx="447675" cy="4572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988" name="Text Box 13"/>
          <p:cNvSpPr txBox="1">
            <a:spLocks noChangeArrowheads="1"/>
          </p:cNvSpPr>
          <p:nvPr/>
        </p:nvSpPr>
        <p:spPr bwMode="auto">
          <a:xfrm>
            <a:off x="7467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tail</a:t>
            </a:r>
          </a:p>
        </p:txBody>
      </p:sp>
      <p:sp>
        <p:nvSpPr>
          <p:cNvPr id="29" name="TextBox 28"/>
          <p:cNvSpPr txBox="1"/>
          <p:nvPr/>
        </p:nvSpPr>
        <p:spPr>
          <a:xfrm rot="18013506">
            <a:off x="-95096" y="678507"/>
            <a:ext cx="1483098" cy="461665"/>
          </a:xfrm>
          <a:prstGeom prst="rect">
            <a:avLst/>
          </a:prstGeom>
          <a:solidFill>
            <a:schemeClr val="accent5">
              <a:lumMod val="20000"/>
              <a:lumOff val="80000"/>
            </a:schemeClr>
          </a:solidFill>
          <a:ln>
            <a:solidFill>
              <a:schemeClr val="tx1"/>
            </a:solidFill>
          </a:ln>
        </p:spPr>
        <p:txBody>
          <a:bodyPr wrap="none" rtlCol="0">
            <a:spAutoFit/>
          </a:bodyPr>
          <a:lstStyle/>
          <a:p>
            <a:r>
              <a:rPr lang="en-US" sz="2400" dirty="0" smtClean="0">
                <a:latin typeface="Castellar" panose="020A0402060406010301" pitchFamily="18" charset="0"/>
              </a:rPr>
              <a:t>Review</a:t>
            </a:r>
            <a:endParaRPr lang="en-US" sz="2400" dirty="0">
              <a:latin typeface="Castellar" panose="020A0402060406010301" pitchFamily="18" charset="0"/>
            </a:endParaRPr>
          </a:p>
        </p:txBody>
      </p:sp>
      <p:sp>
        <p:nvSpPr>
          <p:cNvPr id="30" name="Rounded Rectangle 29"/>
          <p:cNvSpPr/>
          <p:nvPr/>
        </p:nvSpPr>
        <p:spPr>
          <a:xfrm>
            <a:off x="1533525" y="618528"/>
            <a:ext cx="6325203" cy="581621"/>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19800" y="1189225"/>
            <a:ext cx="3018158" cy="738664"/>
          </a:xfrm>
          <a:prstGeom prst="rect">
            <a:avLst/>
          </a:prstGeom>
          <a:noFill/>
        </p:spPr>
        <p:txBody>
          <a:bodyPr wrap="square" rtlCol="0">
            <a:spAutoFit/>
          </a:bodyPr>
          <a:lstStyle/>
          <a:p>
            <a:r>
              <a:rPr lang="en-US" sz="1400" i="1" dirty="0" smtClean="0"/>
              <a:t>context of</a:t>
            </a:r>
            <a:br>
              <a:rPr lang="en-US" sz="1400" i="1" dirty="0" smtClean="0"/>
            </a:br>
            <a:r>
              <a:rPr lang="en-US" sz="1400" i="1" dirty="0" smtClean="0"/>
              <a:t>PQ::</a:t>
            </a:r>
            <a:r>
              <a:rPr lang="en-US" sz="1400" i="1" dirty="0" err="1" smtClean="0"/>
              <a:t>removeItem</a:t>
            </a:r>
            <a:r>
              <a:rPr lang="en-US" sz="1400" i="1" dirty="0" smtClean="0"/>
              <a:t>()</a:t>
            </a:r>
          </a:p>
          <a:p>
            <a:r>
              <a:rPr lang="en-US" sz="1400" i="1" dirty="0" smtClean="0"/>
              <a:t>PQ is implemented using Ordered list</a:t>
            </a:r>
            <a:endParaRPr lang="en-US" sz="1400" i="1" dirty="0"/>
          </a:p>
        </p:txBody>
      </p:sp>
    </p:spTree>
    <p:extLst>
      <p:ext uri="{BB962C8B-B14F-4D97-AF65-F5344CB8AC3E}">
        <p14:creationId xmlns:p14="http://schemas.microsoft.com/office/powerpoint/2010/main" val="14846530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Removing at the Front</a:t>
            </a:r>
          </a:p>
        </p:txBody>
      </p:sp>
      <p:sp>
        <p:nvSpPr>
          <p:cNvPr id="41987" name="Rectangle 11" descr="Rectangle: Click to edit Master text styles&#10;Second level&#10;Third level&#10;Fourth level&#10;Fifth level"/>
          <p:cNvSpPr>
            <a:spLocks noGrp="1" noChangeArrowheads="1"/>
          </p:cNvSpPr>
          <p:nvPr>
            <p:ph type="body" sz="half" idx="1"/>
          </p:nvPr>
        </p:nvSpPr>
        <p:spPr>
          <a:xfrm>
            <a:off x="838200" y="1905000"/>
            <a:ext cx="7620000" cy="4114800"/>
          </a:xfrm>
        </p:spPr>
        <p:txBody>
          <a:bodyPr/>
          <a:lstStyle/>
          <a:p>
            <a:pPr marL="533400" indent="-533400" eaLnBrk="1" hangingPunct="1">
              <a:buFont typeface="Wingdings" charset="2"/>
              <a:buAutoNum type="arabicPeriod"/>
            </a:pPr>
            <a:r>
              <a:rPr lang="en-US" altLang="en-US" sz="2800" smtClean="0"/>
              <a:t>Update head to point to next node in the list</a:t>
            </a:r>
          </a:p>
          <a:p>
            <a:pPr marL="533400" indent="-533400" eaLnBrk="1" hangingPunct="1">
              <a:buFont typeface="Wingdings" charset="2"/>
              <a:buAutoNum type="arabicPeriod"/>
            </a:pPr>
            <a:r>
              <a:rPr lang="en-US" altLang="en-US" sz="2800" smtClean="0"/>
              <a:t>Return elem of previous head and delete the node</a:t>
            </a:r>
          </a:p>
        </p:txBody>
      </p:sp>
      <p:sp>
        <p:nvSpPr>
          <p:cNvPr id="41988"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1989"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1990"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991"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992"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1993"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1994"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995"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1996"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1997"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998"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1999"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2000"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01"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02"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03"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04"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42005" name="Text Box 13"/>
          <p:cNvSpPr txBox="1">
            <a:spLocks noChangeArrowheads="1"/>
          </p:cNvSpPr>
          <p:nvPr/>
        </p:nvSpPr>
        <p:spPr bwMode="auto">
          <a:xfrm>
            <a:off x="2260798"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42006"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42007"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42008"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42009" name="Line 16"/>
          <p:cNvSpPr>
            <a:spLocks noChangeShapeType="1"/>
          </p:cNvSpPr>
          <p:nvPr/>
        </p:nvSpPr>
        <p:spPr bwMode="auto">
          <a:xfrm>
            <a:off x="3571875" y="41148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10" name="Text Box 13"/>
          <p:cNvSpPr txBox="1">
            <a:spLocks noChangeArrowheads="1"/>
          </p:cNvSpPr>
          <p:nvPr/>
        </p:nvSpPr>
        <p:spPr bwMode="auto">
          <a:xfrm>
            <a:off x="3276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head</a:t>
            </a:r>
          </a:p>
        </p:txBody>
      </p:sp>
      <p:sp>
        <p:nvSpPr>
          <p:cNvPr id="42011" name="Line 16"/>
          <p:cNvSpPr>
            <a:spLocks noChangeShapeType="1"/>
          </p:cNvSpPr>
          <p:nvPr/>
        </p:nvSpPr>
        <p:spPr bwMode="auto">
          <a:xfrm flipH="1">
            <a:off x="7315200" y="4114800"/>
            <a:ext cx="447675" cy="4572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12" name="Text Box 13"/>
          <p:cNvSpPr txBox="1">
            <a:spLocks noChangeArrowheads="1"/>
          </p:cNvSpPr>
          <p:nvPr/>
        </p:nvSpPr>
        <p:spPr bwMode="auto">
          <a:xfrm>
            <a:off x="7467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tail</a:t>
            </a:r>
          </a:p>
        </p:txBody>
      </p:sp>
      <p:sp>
        <p:nvSpPr>
          <p:cNvPr id="29" name="TextBox 28"/>
          <p:cNvSpPr txBox="1"/>
          <p:nvPr/>
        </p:nvSpPr>
        <p:spPr>
          <a:xfrm rot="18013506">
            <a:off x="-95096" y="678507"/>
            <a:ext cx="1483098" cy="461665"/>
          </a:xfrm>
          <a:prstGeom prst="rect">
            <a:avLst/>
          </a:prstGeom>
          <a:solidFill>
            <a:schemeClr val="accent5">
              <a:lumMod val="20000"/>
              <a:lumOff val="80000"/>
            </a:schemeClr>
          </a:solidFill>
          <a:ln>
            <a:solidFill>
              <a:schemeClr val="tx1"/>
            </a:solidFill>
          </a:ln>
        </p:spPr>
        <p:txBody>
          <a:bodyPr wrap="none" rtlCol="0">
            <a:spAutoFit/>
          </a:bodyPr>
          <a:lstStyle/>
          <a:p>
            <a:r>
              <a:rPr lang="en-US" sz="2400" dirty="0" smtClean="0">
                <a:latin typeface="Castellar" panose="020A0402060406010301" pitchFamily="18" charset="0"/>
              </a:rPr>
              <a:t>Review</a:t>
            </a:r>
            <a:endParaRPr lang="en-US" sz="2400" dirty="0">
              <a:latin typeface="Castellar" panose="020A0402060406010301" pitchFamily="18" charset="0"/>
            </a:endParaRPr>
          </a:p>
        </p:txBody>
      </p:sp>
      <p:sp>
        <p:nvSpPr>
          <p:cNvPr id="30" name="Rounded Rectangle 29"/>
          <p:cNvSpPr/>
          <p:nvPr/>
        </p:nvSpPr>
        <p:spPr>
          <a:xfrm>
            <a:off x="561673" y="1905000"/>
            <a:ext cx="7559977" cy="581621"/>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019800" y="1189225"/>
            <a:ext cx="3018158" cy="738664"/>
          </a:xfrm>
          <a:prstGeom prst="rect">
            <a:avLst/>
          </a:prstGeom>
          <a:noFill/>
        </p:spPr>
        <p:txBody>
          <a:bodyPr wrap="square" rtlCol="0">
            <a:spAutoFit/>
          </a:bodyPr>
          <a:lstStyle/>
          <a:p>
            <a:r>
              <a:rPr lang="en-US" sz="1400" i="1" dirty="0" smtClean="0"/>
              <a:t>context of</a:t>
            </a:r>
            <a:br>
              <a:rPr lang="en-US" sz="1400" i="1" dirty="0" smtClean="0"/>
            </a:br>
            <a:r>
              <a:rPr lang="en-US" sz="1400" i="1" dirty="0" smtClean="0"/>
              <a:t>PQ::</a:t>
            </a:r>
            <a:r>
              <a:rPr lang="en-US" sz="1400" i="1" dirty="0" err="1" smtClean="0"/>
              <a:t>removeItem</a:t>
            </a:r>
            <a:r>
              <a:rPr lang="en-US" sz="1400" i="1" dirty="0" smtClean="0"/>
              <a:t>()</a:t>
            </a:r>
          </a:p>
          <a:p>
            <a:r>
              <a:rPr lang="en-US" sz="1400" i="1" dirty="0" smtClean="0"/>
              <a:t>PQ is implemented using Ordered list</a:t>
            </a:r>
            <a:endParaRPr lang="en-US" sz="1400" i="1" dirty="0"/>
          </a:p>
        </p:txBody>
      </p:sp>
    </p:spTree>
    <p:extLst>
      <p:ext uri="{BB962C8B-B14F-4D97-AF65-F5344CB8AC3E}">
        <p14:creationId xmlns:p14="http://schemas.microsoft.com/office/powerpoint/2010/main" val="255728472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Removing at the Front</a:t>
            </a:r>
          </a:p>
        </p:txBody>
      </p:sp>
      <p:sp>
        <p:nvSpPr>
          <p:cNvPr id="43011" name="Rectangle 11" descr="Rectangle: Click to edit Master text styles&#10;Second level&#10;Third level&#10;Fourth level&#10;Fifth level"/>
          <p:cNvSpPr>
            <a:spLocks noGrp="1" noChangeArrowheads="1"/>
          </p:cNvSpPr>
          <p:nvPr>
            <p:ph type="body" sz="half" idx="1"/>
          </p:nvPr>
        </p:nvSpPr>
        <p:spPr>
          <a:xfrm>
            <a:off x="838200" y="1905000"/>
            <a:ext cx="7620000" cy="4114800"/>
          </a:xfrm>
        </p:spPr>
        <p:txBody>
          <a:bodyPr/>
          <a:lstStyle/>
          <a:p>
            <a:pPr marL="533400" indent="-533400" eaLnBrk="1" hangingPunct="1">
              <a:buFont typeface="Wingdings" charset="2"/>
              <a:buAutoNum type="arabicPeriod"/>
            </a:pPr>
            <a:r>
              <a:rPr lang="en-US" altLang="en-US" sz="2800" smtClean="0"/>
              <a:t>Update head to point to next node in the list</a:t>
            </a:r>
          </a:p>
          <a:p>
            <a:pPr marL="533400" indent="-533400" eaLnBrk="1" hangingPunct="1">
              <a:buFont typeface="Wingdings" charset="2"/>
              <a:buAutoNum type="arabicPeriod"/>
            </a:pPr>
            <a:r>
              <a:rPr lang="en-US" altLang="en-US" sz="2800" smtClean="0"/>
              <a:t>Return elem of previous head and delete the node</a:t>
            </a:r>
          </a:p>
        </p:txBody>
      </p:sp>
      <p:sp>
        <p:nvSpPr>
          <p:cNvPr id="43012"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3013"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3014"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15"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16"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3017"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3018"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19"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3020"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3021"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22"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3023"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3024"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25"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26"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27"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28"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43029" name="Text Box 13"/>
          <p:cNvSpPr txBox="1">
            <a:spLocks noChangeArrowheads="1"/>
          </p:cNvSpPr>
          <p:nvPr/>
        </p:nvSpPr>
        <p:spPr bwMode="auto">
          <a:xfrm>
            <a:off x="2261592"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rgbClr val="FF0000"/>
                </a:solidFill>
                <a:latin typeface="Calibri" pitchFamily="34" charset="0"/>
              </a:rPr>
              <a:t>12</a:t>
            </a:r>
            <a:endParaRPr lang="en-US" altLang="en-US" dirty="0">
              <a:solidFill>
                <a:srgbClr val="FF0000"/>
              </a:solidFill>
              <a:latin typeface="Calibri" pitchFamily="34" charset="0"/>
            </a:endParaRPr>
          </a:p>
        </p:txBody>
      </p:sp>
      <p:sp>
        <p:nvSpPr>
          <p:cNvPr id="43030"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43031"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43032"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43033" name="Line 16"/>
          <p:cNvSpPr>
            <a:spLocks noChangeShapeType="1"/>
          </p:cNvSpPr>
          <p:nvPr/>
        </p:nvSpPr>
        <p:spPr bwMode="auto">
          <a:xfrm>
            <a:off x="3571875" y="41148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34" name="Text Box 13"/>
          <p:cNvSpPr txBox="1">
            <a:spLocks noChangeArrowheads="1"/>
          </p:cNvSpPr>
          <p:nvPr/>
        </p:nvSpPr>
        <p:spPr bwMode="auto">
          <a:xfrm>
            <a:off x="3276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head</a:t>
            </a:r>
          </a:p>
        </p:txBody>
      </p:sp>
      <p:sp>
        <p:nvSpPr>
          <p:cNvPr id="43035" name="Line 16"/>
          <p:cNvSpPr>
            <a:spLocks noChangeShapeType="1"/>
          </p:cNvSpPr>
          <p:nvPr/>
        </p:nvSpPr>
        <p:spPr bwMode="auto">
          <a:xfrm flipH="1">
            <a:off x="7315200" y="4114800"/>
            <a:ext cx="447675" cy="4572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36" name="Text Box 13"/>
          <p:cNvSpPr txBox="1">
            <a:spLocks noChangeArrowheads="1"/>
          </p:cNvSpPr>
          <p:nvPr/>
        </p:nvSpPr>
        <p:spPr bwMode="auto">
          <a:xfrm>
            <a:off x="7467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tail</a:t>
            </a:r>
          </a:p>
        </p:txBody>
      </p:sp>
      <p:sp>
        <p:nvSpPr>
          <p:cNvPr id="29" name="TextBox 28"/>
          <p:cNvSpPr txBox="1"/>
          <p:nvPr/>
        </p:nvSpPr>
        <p:spPr>
          <a:xfrm rot="18013506">
            <a:off x="-95096" y="678507"/>
            <a:ext cx="1483098" cy="461665"/>
          </a:xfrm>
          <a:prstGeom prst="rect">
            <a:avLst/>
          </a:prstGeom>
          <a:solidFill>
            <a:schemeClr val="accent5">
              <a:lumMod val="20000"/>
              <a:lumOff val="80000"/>
            </a:schemeClr>
          </a:solidFill>
          <a:ln>
            <a:solidFill>
              <a:schemeClr val="tx1"/>
            </a:solidFill>
          </a:ln>
        </p:spPr>
        <p:txBody>
          <a:bodyPr wrap="none" rtlCol="0">
            <a:spAutoFit/>
          </a:bodyPr>
          <a:lstStyle/>
          <a:p>
            <a:r>
              <a:rPr lang="en-US" sz="2400" dirty="0" smtClean="0">
                <a:latin typeface="Castellar" panose="020A0402060406010301" pitchFamily="18" charset="0"/>
              </a:rPr>
              <a:t>Review</a:t>
            </a:r>
            <a:endParaRPr lang="en-US" sz="2400" dirty="0">
              <a:latin typeface="Castellar" panose="020A0402060406010301" pitchFamily="18" charset="0"/>
            </a:endParaRPr>
          </a:p>
        </p:txBody>
      </p:sp>
      <p:sp>
        <p:nvSpPr>
          <p:cNvPr id="30" name="Rounded Rectangle 29"/>
          <p:cNvSpPr/>
          <p:nvPr/>
        </p:nvSpPr>
        <p:spPr>
          <a:xfrm>
            <a:off x="561673" y="2482290"/>
            <a:ext cx="7559977" cy="87051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019800" y="1189225"/>
            <a:ext cx="3018158" cy="738664"/>
          </a:xfrm>
          <a:prstGeom prst="rect">
            <a:avLst/>
          </a:prstGeom>
          <a:noFill/>
        </p:spPr>
        <p:txBody>
          <a:bodyPr wrap="square" rtlCol="0">
            <a:spAutoFit/>
          </a:bodyPr>
          <a:lstStyle/>
          <a:p>
            <a:r>
              <a:rPr lang="en-US" sz="1400" i="1" dirty="0" smtClean="0"/>
              <a:t>context of</a:t>
            </a:r>
            <a:br>
              <a:rPr lang="en-US" sz="1400" i="1" dirty="0" smtClean="0"/>
            </a:br>
            <a:r>
              <a:rPr lang="en-US" sz="1400" i="1" dirty="0" smtClean="0"/>
              <a:t>PQ::</a:t>
            </a:r>
            <a:r>
              <a:rPr lang="en-US" sz="1400" i="1" dirty="0" err="1" smtClean="0"/>
              <a:t>removeItem</a:t>
            </a:r>
            <a:r>
              <a:rPr lang="en-US" sz="1400" i="1" dirty="0" smtClean="0"/>
              <a:t>()</a:t>
            </a:r>
          </a:p>
          <a:p>
            <a:r>
              <a:rPr lang="en-US" sz="1400" i="1" dirty="0" smtClean="0"/>
              <a:t>PQ is implemented using Ordered list</a:t>
            </a:r>
            <a:endParaRPr lang="en-US" sz="1400" i="1" dirty="0"/>
          </a:p>
        </p:txBody>
      </p:sp>
    </p:spTree>
    <p:extLst>
      <p:ext uri="{BB962C8B-B14F-4D97-AF65-F5344CB8AC3E}">
        <p14:creationId xmlns:p14="http://schemas.microsoft.com/office/powerpoint/2010/main" val="28433870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Removing at the Front</a:t>
            </a:r>
          </a:p>
        </p:txBody>
      </p:sp>
      <p:sp>
        <p:nvSpPr>
          <p:cNvPr id="44035" name="Rectangle 11" descr="Rectangle: Click to edit Master text styles&#10;Second level&#10;Third level&#10;Fourth level&#10;Fifth level"/>
          <p:cNvSpPr>
            <a:spLocks noGrp="1" noChangeArrowheads="1"/>
          </p:cNvSpPr>
          <p:nvPr>
            <p:ph type="body" sz="half" idx="1"/>
          </p:nvPr>
        </p:nvSpPr>
        <p:spPr>
          <a:xfrm>
            <a:off x="838200" y="1905000"/>
            <a:ext cx="7620000" cy="4114800"/>
          </a:xfrm>
        </p:spPr>
        <p:txBody>
          <a:bodyPr/>
          <a:lstStyle/>
          <a:p>
            <a:pPr marL="533400" indent="-533400" eaLnBrk="1" hangingPunct="1">
              <a:buFont typeface="Wingdings" charset="2"/>
              <a:buAutoNum type="arabicPeriod"/>
            </a:pPr>
            <a:r>
              <a:rPr lang="en-US" altLang="en-US" sz="2800" smtClean="0"/>
              <a:t>Update head to point to next node in the list</a:t>
            </a:r>
          </a:p>
          <a:p>
            <a:pPr marL="533400" indent="-533400" eaLnBrk="1" hangingPunct="1">
              <a:buFont typeface="Wingdings" charset="2"/>
              <a:buAutoNum type="arabicPeriod"/>
            </a:pPr>
            <a:r>
              <a:rPr lang="en-US" altLang="en-US" sz="2800" smtClean="0"/>
              <a:t>Return elem of previous head and delete the node</a:t>
            </a:r>
          </a:p>
        </p:txBody>
      </p:sp>
      <p:sp>
        <p:nvSpPr>
          <p:cNvPr id="44036"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4037"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4038"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39"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40"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4041"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4042"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43"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4044"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4045"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46"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4047"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4048"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49"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50"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51"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52"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44053" name="Text Box 13"/>
          <p:cNvSpPr txBox="1">
            <a:spLocks noChangeArrowheads="1"/>
          </p:cNvSpPr>
          <p:nvPr/>
        </p:nvSpPr>
        <p:spPr bwMode="auto">
          <a:xfrm>
            <a:off x="2261592"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44054"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44055"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44056"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44057" name="Line 16"/>
          <p:cNvSpPr>
            <a:spLocks noChangeShapeType="1"/>
          </p:cNvSpPr>
          <p:nvPr/>
        </p:nvSpPr>
        <p:spPr bwMode="auto">
          <a:xfrm>
            <a:off x="3571875" y="41148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58" name="Text Box 13"/>
          <p:cNvSpPr txBox="1">
            <a:spLocks noChangeArrowheads="1"/>
          </p:cNvSpPr>
          <p:nvPr/>
        </p:nvSpPr>
        <p:spPr bwMode="auto">
          <a:xfrm>
            <a:off x="3276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head</a:t>
            </a:r>
          </a:p>
        </p:txBody>
      </p:sp>
      <p:grpSp>
        <p:nvGrpSpPr>
          <p:cNvPr id="44059" name="Group 56"/>
          <p:cNvGrpSpPr>
            <a:grpSpLocks/>
          </p:cNvGrpSpPr>
          <p:nvPr/>
        </p:nvGrpSpPr>
        <p:grpSpPr bwMode="auto">
          <a:xfrm>
            <a:off x="2209800" y="4419600"/>
            <a:ext cx="990600" cy="914400"/>
            <a:chOff x="381000" y="4419600"/>
            <a:chExt cx="990600" cy="914400"/>
          </a:xfrm>
        </p:grpSpPr>
        <p:cxnSp>
          <p:nvCxnSpPr>
            <p:cNvPr id="28" name="Straight Connector 27"/>
            <p:cNvCxnSpPr/>
            <p:nvPr/>
          </p:nvCxnSpPr>
          <p:spPr>
            <a:xfrm>
              <a:off x="381000" y="4419600"/>
              <a:ext cx="990600" cy="914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81000" y="4419600"/>
              <a:ext cx="914400" cy="914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060" name="Line 16"/>
          <p:cNvSpPr>
            <a:spLocks noChangeShapeType="1"/>
          </p:cNvSpPr>
          <p:nvPr/>
        </p:nvSpPr>
        <p:spPr bwMode="auto">
          <a:xfrm flipH="1">
            <a:off x="7315200" y="4114800"/>
            <a:ext cx="447675" cy="4572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61" name="Text Box 13"/>
          <p:cNvSpPr txBox="1">
            <a:spLocks noChangeArrowheads="1"/>
          </p:cNvSpPr>
          <p:nvPr/>
        </p:nvSpPr>
        <p:spPr bwMode="auto">
          <a:xfrm>
            <a:off x="7467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tail</a:t>
            </a:r>
          </a:p>
        </p:txBody>
      </p:sp>
      <p:sp>
        <p:nvSpPr>
          <p:cNvPr id="32" name="TextBox 31"/>
          <p:cNvSpPr txBox="1"/>
          <p:nvPr/>
        </p:nvSpPr>
        <p:spPr>
          <a:xfrm rot="18013506">
            <a:off x="-95096" y="678507"/>
            <a:ext cx="1483098" cy="461665"/>
          </a:xfrm>
          <a:prstGeom prst="rect">
            <a:avLst/>
          </a:prstGeom>
          <a:solidFill>
            <a:schemeClr val="accent5">
              <a:lumMod val="20000"/>
              <a:lumOff val="80000"/>
            </a:schemeClr>
          </a:solidFill>
          <a:ln>
            <a:solidFill>
              <a:schemeClr val="tx1"/>
            </a:solidFill>
          </a:ln>
        </p:spPr>
        <p:txBody>
          <a:bodyPr wrap="none" rtlCol="0">
            <a:spAutoFit/>
          </a:bodyPr>
          <a:lstStyle/>
          <a:p>
            <a:r>
              <a:rPr lang="en-US" sz="2400" dirty="0" smtClean="0">
                <a:latin typeface="Castellar" panose="020A0402060406010301" pitchFamily="18" charset="0"/>
              </a:rPr>
              <a:t>Review</a:t>
            </a:r>
            <a:endParaRPr lang="en-US" sz="2400" dirty="0">
              <a:latin typeface="Castellar" panose="020A0402060406010301" pitchFamily="18" charset="0"/>
            </a:endParaRPr>
          </a:p>
        </p:txBody>
      </p:sp>
      <p:sp>
        <p:nvSpPr>
          <p:cNvPr id="33" name="Rounded Rectangle 32"/>
          <p:cNvSpPr/>
          <p:nvPr/>
        </p:nvSpPr>
        <p:spPr>
          <a:xfrm>
            <a:off x="561673" y="2482290"/>
            <a:ext cx="7559977" cy="87051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019800" y="1189225"/>
            <a:ext cx="3018158" cy="738664"/>
          </a:xfrm>
          <a:prstGeom prst="rect">
            <a:avLst/>
          </a:prstGeom>
          <a:noFill/>
        </p:spPr>
        <p:txBody>
          <a:bodyPr wrap="square" rtlCol="0">
            <a:spAutoFit/>
          </a:bodyPr>
          <a:lstStyle/>
          <a:p>
            <a:r>
              <a:rPr lang="en-US" sz="1400" i="1" dirty="0" smtClean="0"/>
              <a:t>context of</a:t>
            </a:r>
            <a:br>
              <a:rPr lang="en-US" sz="1400" i="1" dirty="0" smtClean="0"/>
            </a:br>
            <a:r>
              <a:rPr lang="en-US" sz="1400" i="1" dirty="0" smtClean="0"/>
              <a:t>PQ::</a:t>
            </a:r>
            <a:r>
              <a:rPr lang="en-US" sz="1400" i="1" dirty="0" err="1" smtClean="0"/>
              <a:t>removeItem</a:t>
            </a:r>
            <a:r>
              <a:rPr lang="en-US" sz="1400" i="1" dirty="0" smtClean="0"/>
              <a:t>()</a:t>
            </a:r>
          </a:p>
          <a:p>
            <a:r>
              <a:rPr lang="en-US" sz="1400" i="1" dirty="0" smtClean="0"/>
              <a:t>PQ is implemented using Ordered list</a:t>
            </a:r>
            <a:endParaRPr lang="en-US" sz="1400" i="1" dirty="0"/>
          </a:p>
        </p:txBody>
      </p:sp>
    </p:spTree>
    <p:extLst>
      <p:ext uri="{BB962C8B-B14F-4D97-AF65-F5344CB8AC3E}">
        <p14:creationId xmlns:p14="http://schemas.microsoft.com/office/powerpoint/2010/main" val="3012786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dirty="0" smtClean="0"/>
              <a:t>Application Example</a:t>
            </a:r>
            <a:br>
              <a:rPr lang="en-US" altLang="en-US" dirty="0" smtClean="0"/>
            </a:br>
            <a:r>
              <a:rPr lang="en-US" altLang="en-US" dirty="0" smtClean="0"/>
              <a:t>Arithmetic Expression Tree</a:t>
            </a:r>
          </a:p>
        </p:txBody>
      </p:sp>
      <p:sp>
        <p:nvSpPr>
          <p:cNvPr id="40963" name="Rectangle 3" descr="Rectangle: Click to edit Master text styles&#10;Second level&#10;Third level&#10;Fourth level&#10;Fifth level"/>
          <p:cNvSpPr>
            <a:spLocks noGrp="1" noChangeArrowheads="1"/>
          </p:cNvSpPr>
          <p:nvPr>
            <p:ph type="body" idx="1"/>
          </p:nvPr>
        </p:nvSpPr>
        <p:spPr>
          <a:xfrm>
            <a:off x="838200" y="1676400"/>
            <a:ext cx="7772400" cy="1905000"/>
          </a:xfrm>
        </p:spPr>
        <p:txBody>
          <a:bodyPr rtlCol="0">
            <a:normAutofit fontScale="92500" lnSpcReduction="10000"/>
          </a:bodyPr>
          <a:lstStyle/>
          <a:p>
            <a:pPr eaLnBrk="1" fontAlgn="auto" hangingPunct="1">
              <a:lnSpc>
                <a:spcPct val="90000"/>
              </a:lnSpc>
              <a:spcAft>
                <a:spcPts val="0"/>
              </a:spcAft>
              <a:buFont typeface="Times" charset="0"/>
              <a:buChar char="•"/>
              <a:defRPr/>
            </a:pPr>
            <a:r>
              <a:rPr lang="en-US" smtClean="0"/>
              <a:t>Binary tree associated with an arithmetic expression</a:t>
            </a:r>
          </a:p>
          <a:p>
            <a:pPr lvl="1" eaLnBrk="1" fontAlgn="auto" hangingPunct="1">
              <a:lnSpc>
                <a:spcPct val="90000"/>
              </a:lnSpc>
              <a:spcAft>
                <a:spcPts val="0"/>
              </a:spcAft>
              <a:buFont typeface="Times" charset="0"/>
              <a:buChar char="•"/>
              <a:defRPr/>
            </a:pPr>
            <a:r>
              <a:rPr lang="en-US" smtClean="0"/>
              <a:t>internal nodes: operators</a:t>
            </a:r>
          </a:p>
          <a:p>
            <a:pPr lvl="1" eaLnBrk="1" fontAlgn="auto" hangingPunct="1">
              <a:lnSpc>
                <a:spcPct val="90000"/>
              </a:lnSpc>
              <a:spcAft>
                <a:spcPts val="0"/>
              </a:spcAft>
              <a:buFont typeface="Times" charset="0"/>
              <a:buChar char="•"/>
              <a:defRPr/>
            </a:pPr>
            <a:r>
              <a:rPr lang="en-US" smtClean="0"/>
              <a:t>leaves: operands</a:t>
            </a:r>
          </a:p>
          <a:p>
            <a:pPr eaLnBrk="1" fontAlgn="auto" hangingPunct="1">
              <a:lnSpc>
                <a:spcPct val="90000"/>
              </a:lnSpc>
              <a:spcAft>
                <a:spcPts val="0"/>
              </a:spcAft>
              <a:buFont typeface="Times" charset="0"/>
              <a:buChar char="•"/>
              <a:defRPr/>
            </a:pPr>
            <a:r>
              <a:rPr lang="en-US" smtClean="0"/>
              <a:t>Example: arithmetic expression tree for the expression (2 </a:t>
            </a:r>
            <a:r>
              <a:rPr lang="en-US" smtClean="0">
                <a:latin typeface="Symbol" charset="2"/>
                <a:sym typeface="Symbol" charset="2"/>
              </a:rPr>
              <a:t> </a:t>
            </a:r>
            <a:r>
              <a:rPr lang="en-US" smtClean="0">
                <a:latin typeface="Times New Roman" charset="0"/>
                <a:sym typeface="Symbol" charset="2"/>
              </a:rPr>
              <a:t>(</a:t>
            </a:r>
            <a:r>
              <a:rPr lang="en-US" smtClean="0"/>
              <a:t>a </a:t>
            </a:r>
            <a:r>
              <a:rPr lang="en-US" smtClean="0">
                <a:latin typeface="Symbol" charset="2"/>
              </a:rPr>
              <a:t>-</a:t>
            </a:r>
            <a:r>
              <a:rPr lang="en-US" smtClean="0"/>
              <a:t> 1) </a:t>
            </a:r>
            <a:r>
              <a:rPr lang="en-US" smtClean="0">
                <a:latin typeface="Symbol" charset="2"/>
              </a:rPr>
              <a:t>+</a:t>
            </a:r>
            <a:r>
              <a:rPr lang="en-US" smtClean="0"/>
              <a:t> (3 </a:t>
            </a:r>
            <a:r>
              <a:rPr lang="en-US" smtClean="0">
                <a:latin typeface="Symbol" charset="2"/>
                <a:sym typeface="Symbol" charset="2"/>
              </a:rPr>
              <a:t> </a:t>
            </a:r>
            <a:r>
              <a:rPr lang="en-US" smtClean="0"/>
              <a:t>b))</a:t>
            </a:r>
          </a:p>
        </p:txBody>
      </p:sp>
      <p:grpSp>
        <p:nvGrpSpPr>
          <p:cNvPr id="17412" name="Group 21"/>
          <p:cNvGrpSpPr>
            <a:grpSpLocks/>
          </p:cNvGrpSpPr>
          <p:nvPr/>
        </p:nvGrpSpPr>
        <p:grpSpPr bwMode="auto">
          <a:xfrm>
            <a:off x="2819400" y="3733800"/>
            <a:ext cx="3429000" cy="2286000"/>
            <a:chOff x="2928" y="2256"/>
            <a:chExt cx="2160" cy="1440"/>
          </a:xfrm>
        </p:grpSpPr>
        <p:sp>
          <p:nvSpPr>
            <p:cNvPr id="27656" name="Oval 4"/>
            <p:cNvSpPr>
              <a:spLocks noChangeArrowheads="1"/>
            </p:cNvSpPr>
            <p:nvPr/>
          </p:nvSpPr>
          <p:spPr bwMode="auto">
            <a:xfrm>
              <a:off x="4128" y="2256"/>
              <a:ext cx="240" cy="240"/>
            </a:xfrm>
            <a:prstGeom prst="ellipse">
              <a:avLst/>
            </a:prstGeom>
            <a:solidFill>
              <a:schemeClr val="accent1"/>
            </a:solidFill>
            <a:ln w="19050">
              <a:solidFill>
                <a:schemeClr val="tx1"/>
              </a:solidFill>
              <a:round/>
              <a:headEnd/>
              <a:tailEnd/>
            </a:ln>
          </p:spPr>
          <p:txBody>
            <a:bodyPr wrap="none" lIns="0" tIns="0" rIns="0" anchor="ctr" anchorCtr="1"/>
            <a:lstStyle/>
            <a:p>
              <a:pPr fontAlgn="auto">
                <a:spcBef>
                  <a:spcPts val="0"/>
                </a:spcBef>
                <a:spcAft>
                  <a:spcPts val="0"/>
                </a:spcAft>
                <a:defRPr/>
              </a:pPr>
              <a:r>
                <a:rPr lang="en-US" dirty="0">
                  <a:solidFill>
                    <a:schemeClr val="accent1">
                      <a:lumMod val="20000"/>
                      <a:lumOff val="80000"/>
                    </a:schemeClr>
                  </a:solidFill>
                  <a:latin typeface="Symbol" charset="2"/>
                  <a:cs typeface="+mn-cs"/>
                </a:rPr>
                <a:t>+</a:t>
              </a:r>
            </a:p>
          </p:txBody>
        </p:sp>
        <p:sp>
          <p:nvSpPr>
            <p:cNvPr id="27657" name="Oval 5"/>
            <p:cNvSpPr>
              <a:spLocks noChangeArrowheads="1"/>
            </p:cNvSpPr>
            <p:nvPr/>
          </p:nvSpPr>
          <p:spPr bwMode="auto">
            <a:xfrm>
              <a:off x="4608" y="2640"/>
              <a:ext cx="240" cy="240"/>
            </a:xfrm>
            <a:prstGeom prst="ellipse">
              <a:avLst/>
            </a:prstGeom>
            <a:solidFill>
              <a:schemeClr val="accent1"/>
            </a:solidFill>
            <a:ln w="19050">
              <a:solidFill>
                <a:schemeClr val="tx1"/>
              </a:solidFill>
              <a:round/>
              <a:headEnd/>
              <a:tailEnd/>
            </a:ln>
          </p:spPr>
          <p:txBody>
            <a:bodyPr wrap="none" lIns="0" tIns="0" rIns="0" anchor="ctr" anchorCtr="1"/>
            <a:lstStyle/>
            <a:p>
              <a:pPr fontAlgn="auto">
                <a:spcBef>
                  <a:spcPts val="0"/>
                </a:spcBef>
                <a:spcAft>
                  <a:spcPts val="0"/>
                </a:spcAft>
                <a:defRPr/>
              </a:pPr>
              <a:r>
                <a:rPr lang="en-US" dirty="0">
                  <a:solidFill>
                    <a:schemeClr val="accent1">
                      <a:lumMod val="20000"/>
                      <a:lumOff val="80000"/>
                    </a:schemeClr>
                  </a:solidFill>
                  <a:latin typeface="Symbol" charset="2"/>
                  <a:cs typeface="+mn-cs"/>
                  <a:sym typeface="Symbol" charset="2"/>
                </a:rPr>
                <a:t></a:t>
              </a:r>
            </a:p>
          </p:txBody>
        </p:sp>
        <p:sp>
          <p:nvSpPr>
            <p:cNvPr id="27658" name="Oval 6"/>
            <p:cNvSpPr>
              <a:spLocks noChangeArrowheads="1"/>
            </p:cNvSpPr>
            <p:nvPr/>
          </p:nvSpPr>
          <p:spPr bwMode="auto">
            <a:xfrm>
              <a:off x="3168" y="2640"/>
              <a:ext cx="240" cy="240"/>
            </a:xfrm>
            <a:prstGeom prst="ellipse">
              <a:avLst/>
            </a:prstGeom>
            <a:solidFill>
              <a:schemeClr val="accent1"/>
            </a:solidFill>
            <a:ln w="19050">
              <a:solidFill>
                <a:schemeClr val="tx1"/>
              </a:solidFill>
              <a:round/>
              <a:headEnd/>
              <a:tailEnd/>
            </a:ln>
          </p:spPr>
          <p:txBody>
            <a:bodyPr wrap="none" lIns="0" tIns="0" rIns="0" anchor="ctr" anchorCtr="1"/>
            <a:lstStyle/>
            <a:p>
              <a:pPr fontAlgn="auto">
                <a:spcBef>
                  <a:spcPts val="0"/>
                </a:spcBef>
                <a:spcAft>
                  <a:spcPts val="0"/>
                </a:spcAft>
                <a:defRPr/>
              </a:pPr>
              <a:r>
                <a:rPr lang="en-US" dirty="0">
                  <a:solidFill>
                    <a:schemeClr val="accent1">
                      <a:lumMod val="20000"/>
                      <a:lumOff val="80000"/>
                    </a:schemeClr>
                  </a:solidFill>
                  <a:latin typeface="Symbol" charset="2"/>
                  <a:cs typeface="+mn-cs"/>
                  <a:sym typeface="Symbol" charset="2"/>
                </a:rPr>
                <a:t></a:t>
              </a:r>
              <a:endParaRPr lang="en-US" dirty="0">
                <a:solidFill>
                  <a:schemeClr val="accent1">
                    <a:lumMod val="20000"/>
                    <a:lumOff val="80000"/>
                  </a:schemeClr>
                </a:solidFill>
                <a:latin typeface="Symbol" charset="2"/>
                <a:cs typeface="+mn-cs"/>
              </a:endParaRPr>
            </a:p>
          </p:txBody>
        </p:sp>
        <p:sp>
          <p:nvSpPr>
            <p:cNvPr id="27659" name="Oval 7"/>
            <p:cNvSpPr>
              <a:spLocks noChangeArrowheads="1"/>
            </p:cNvSpPr>
            <p:nvPr/>
          </p:nvSpPr>
          <p:spPr bwMode="auto">
            <a:xfrm>
              <a:off x="3648" y="3024"/>
              <a:ext cx="240" cy="240"/>
            </a:xfrm>
            <a:prstGeom prst="ellipse">
              <a:avLst/>
            </a:prstGeom>
            <a:solidFill>
              <a:schemeClr val="accent1"/>
            </a:solidFill>
            <a:ln w="19050">
              <a:solidFill>
                <a:schemeClr val="tx1"/>
              </a:solidFill>
              <a:round/>
              <a:headEnd/>
              <a:tailEnd/>
            </a:ln>
          </p:spPr>
          <p:txBody>
            <a:bodyPr wrap="none" lIns="0" tIns="0" rIns="0" anchor="ctr" anchorCtr="1"/>
            <a:lstStyle/>
            <a:p>
              <a:pPr fontAlgn="auto">
                <a:spcBef>
                  <a:spcPts val="0"/>
                </a:spcBef>
                <a:spcAft>
                  <a:spcPts val="0"/>
                </a:spcAft>
                <a:defRPr/>
              </a:pPr>
              <a:r>
                <a:rPr lang="en-US" dirty="0">
                  <a:solidFill>
                    <a:schemeClr val="accent1">
                      <a:lumMod val="20000"/>
                      <a:lumOff val="80000"/>
                    </a:schemeClr>
                  </a:solidFill>
                  <a:latin typeface="Symbol" charset="2"/>
                  <a:cs typeface="+mn-cs"/>
                </a:rPr>
                <a:t>-</a:t>
              </a:r>
            </a:p>
          </p:txBody>
        </p:sp>
        <p:sp>
          <p:nvSpPr>
            <p:cNvPr id="27660" name="Rectangle 8"/>
            <p:cNvSpPr>
              <a:spLocks noChangeArrowheads="1"/>
            </p:cNvSpPr>
            <p:nvPr/>
          </p:nvSpPr>
          <p:spPr bwMode="auto">
            <a:xfrm>
              <a:off x="2928" y="3024"/>
              <a:ext cx="240" cy="240"/>
            </a:xfrm>
            <a:prstGeom prst="rect">
              <a:avLst/>
            </a:prstGeom>
            <a:solidFill>
              <a:schemeClr val="folHlink"/>
            </a:solidFill>
            <a:ln w="19050">
              <a:solidFill>
                <a:schemeClr val="tx1"/>
              </a:solidFill>
              <a:miter lim="800000"/>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27661" name="Rectangle 9"/>
            <p:cNvSpPr>
              <a:spLocks noChangeArrowheads="1"/>
            </p:cNvSpPr>
            <p:nvPr/>
          </p:nvSpPr>
          <p:spPr bwMode="auto">
            <a:xfrm>
              <a:off x="3408" y="3456"/>
              <a:ext cx="240" cy="240"/>
            </a:xfrm>
            <a:prstGeom prst="rect">
              <a:avLst/>
            </a:prstGeom>
            <a:solidFill>
              <a:schemeClr val="folHlink"/>
            </a:solidFill>
            <a:ln w="19050">
              <a:solidFill>
                <a:schemeClr val="tx1"/>
              </a:solidFill>
              <a:miter lim="800000"/>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a</a:t>
              </a:r>
            </a:p>
          </p:txBody>
        </p:sp>
        <p:sp>
          <p:nvSpPr>
            <p:cNvPr id="27662" name="Rectangle 10"/>
            <p:cNvSpPr>
              <a:spLocks noChangeArrowheads="1"/>
            </p:cNvSpPr>
            <p:nvPr/>
          </p:nvSpPr>
          <p:spPr bwMode="auto">
            <a:xfrm>
              <a:off x="3888" y="3456"/>
              <a:ext cx="240" cy="240"/>
            </a:xfrm>
            <a:prstGeom prst="rect">
              <a:avLst/>
            </a:prstGeom>
            <a:solidFill>
              <a:schemeClr val="folHlink"/>
            </a:solidFill>
            <a:ln w="19050">
              <a:solidFill>
                <a:schemeClr val="tx1"/>
              </a:solidFill>
              <a:miter lim="800000"/>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sp>
          <p:nvSpPr>
            <p:cNvPr id="27663" name="Rectangle 11"/>
            <p:cNvSpPr>
              <a:spLocks noChangeArrowheads="1"/>
            </p:cNvSpPr>
            <p:nvPr/>
          </p:nvSpPr>
          <p:spPr bwMode="auto">
            <a:xfrm>
              <a:off x="4368" y="3024"/>
              <a:ext cx="240" cy="240"/>
            </a:xfrm>
            <a:prstGeom prst="rect">
              <a:avLst/>
            </a:prstGeom>
            <a:solidFill>
              <a:schemeClr val="folHlink"/>
            </a:solidFill>
            <a:ln w="19050">
              <a:solidFill>
                <a:schemeClr val="tx1"/>
              </a:solidFill>
              <a:miter lim="800000"/>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27664" name="Rectangle 12"/>
            <p:cNvSpPr>
              <a:spLocks noChangeArrowheads="1"/>
            </p:cNvSpPr>
            <p:nvPr/>
          </p:nvSpPr>
          <p:spPr bwMode="auto">
            <a:xfrm>
              <a:off x="4848" y="3024"/>
              <a:ext cx="240" cy="240"/>
            </a:xfrm>
            <a:prstGeom prst="rect">
              <a:avLst/>
            </a:prstGeom>
            <a:solidFill>
              <a:schemeClr val="folHlink"/>
            </a:solidFill>
            <a:ln w="19050">
              <a:solidFill>
                <a:schemeClr val="tx1"/>
              </a:solidFill>
              <a:miter lim="800000"/>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b</a:t>
              </a:r>
            </a:p>
          </p:txBody>
        </p:sp>
        <p:cxnSp>
          <p:nvCxnSpPr>
            <p:cNvPr id="17422" name="AutoShape 13"/>
            <p:cNvCxnSpPr>
              <a:cxnSpLocks noChangeShapeType="1"/>
              <a:stCxn id="27656" idx="3"/>
              <a:endCxn id="27658" idx="7"/>
            </p:cNvCxnSpPr>
            <p:nvPr/>
          </p:nvCxnSpPr>
          <p:spPr bwMode="auto">
            <a:xfrm flipH="1">
              <a:off x="3373" y="2467"/>
              <a:ext cx="790" cy="20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3" name="AutoShape 14"/>
            <p:cNvCxnSpPr>
              <a:cxnSpLocks noChangeShapeType="1"/>
              <a:stCxn id="27657" idx="1"/>
              <a:endCxn id="27656" idx="5"/>
            </p:cNvCxnSpPr>
            <p:nvPr/>
          </p:nvCxnSpPr>
          <p:spPr bwMode="auto">
            <a:xfrm flipH="1" flipV="1">
              <a:off x="4333" y="2467"/>
              <a:ext cx="310" cy="20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4" name="AutoShape 15"/>
            <p:cNvCxnSpPr>
              <a:cxnSpLocks noChangeShapeType="1"/>
              <a:stCxn id="27664" idx="0"/>
              <a:endCxn id="27657" idx="5"/>
            </p:cNvCxnSpPr>
            <p:nvPr/>
          </p:nvCxnSpPr>
          <p:spPr bwMode="auto">
            <a:xfrm flipH="1" flipV="1">
              <a:off x="4813" y="2851"/>
              <a:ext cx="155" cy="167"/>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5" name="AutoShape 16"/>
            <p:cNvCxnSpPr>
              <a:cxnSpLocks noChangeShapeType="1"/>
              <a:stCxn id="27663" idx="0"/>
              <a:endCxn id="27657" idx="3"/>
            </p:cNvCxnSpPr>
            <p:nvPr/>
          </p:nvCxnSpPr>
          <p:spPr bwMode="auto">
            <a:xfrm flipV="1">
              <a:off x="4488" y="2851"/>
              <a:ext cx="155" cy="167"/>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6" name="AutoShape 17"/>
            <p:cNvCxnSpPr>
              <a:cxnSpLocks noChangeShapeType="1"/>
              <a:stCxn id="27662" idx="0"/>
              <a:endCxn id="27659" idx="5"/>
            </p:cNvCxnSpPr>
            <p:nvPr/>
          </p:nvCxnSpPr>
          <p:spPr bwMode="auto">
            <a:xfrm flipH="1" flipV="1">
              <a:off x="3853" y="3235"/>
              <a:ext cx="155" cy="21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7" name="AutoShape 18"/>
            <p:cNvCxnSpPr>
              <a:cxnSpLocks noChangeShapeType="1"/>
              <a:stCxn id="27661" idx="0"/>
              <a:endCxn id="27659" idx="3"/>
            </p:cNvCxnSpPr>
            <p:nvPr/>
          </p:nvCxnSpPr>
          <p:spPr bwMode="auto">
            <a:xfrm flipV="1">
              <a:off x="3528" y="3235"/>
              <a:ext cx="155" cy="21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8" name="AutoShape 19"/>
            <p:cNvCxnSpPr>
              <a:cxnSpLocks noChangeShapeType="1"/>
              <a:stCxn id="27660" idx="0"/>
              <a:endCxn id="27658" idx="3"/>
            </p:cNvCxnSpPr>
            <p:nvPr/>
          </p:nvCxnSpPr>
          <p:spPr bwMode="auto">
            <a:xfrm flipV="1">
              <a:off x="3048" y="2851"/>
              <a:ext cx="155" cy="167"/>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429" name="AutoShape 20"/>
            <p:cNvCxnSpPr>
              <a:cxnSpLocks noChangeShapeType="1"/>
              <a:stCxn id="27659" idx="1"/>
              <a:endCxn id="27658" idx="5"/>
            </p:cNvCxnSpPr>
            <p:nvPr/>
          </p:nvCxnSpPr>
          <p:spPr bwMode="auto">
            <a:xfrm flipH="1" flipV="1">
              <a:off x="3373" y="2851"/>
              <a:ext cx="310" cy="20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6755708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Removing at the Front</a:t>
            </a:r>
          </a:p>
        </p:txBody>
      </p:sp>
      <p:sp>
        <p:nvSpPr>
          <p:cNvPr id="45059" name="Rectangle 11" descr="Rectangle: Click to edit Master text styles&#10;Second level&#10;Third level&#10;Fourth level&#10;Fifth level"/>
          <p:cNvSpPr>
            <a:spLocks noGrp="1" noChangeArrowheads="1"/>
          </p:cNvSpPr>
          <p:nvPr>
            <p:ph type="body" sz="half" idx="1"/>
          </p:nvPr>
        </p:nvSpPr>
        <p:spPr>
          <a:xfrm>
            <a:off x="838200" y="1905000"/>
            <a:ext cx="7620000" cy="4114800"/>
          </a:xfrm>
        </p:spPr>
        <p:txBody>
          <a:bodyPr/>
          <a:lstStyle/>
          <a:p>
            <a:pPr marL="533400" indent="-533400" eaLnBrk="1" hangingPunct="1">
              <a:buFont typeface="Wingdings" charset="2"/>
              <a:buAutoNum type="arabicPeriod"/>
            </a:pPr>
            <a:r>
              <a:rPr lang="en-US" altLang="en-US" sz="2800" smtClean="0"/>
              <a:t>Update head to point to next node in the list</a:t>
            </a:r>
          </a:p>
          <a:p>
            <a:pPr marL="533400" indent="-533400" eaLnBrk="1" hangingPunct="1">
              <a:buFont typeface="Wingdings" charset="2"/>
              <a:buAutoNum type="arabicPeriod"/>
            </a:pPr>
            <a:r>
              <a:rPr lang="en-US" altLang="en-US" sz="2800" smtClean="0"/>
              <a:t>Return elem of previous head and delete the node</a:t>
            </a:r>
          </a:p>
        </p:txBody>
      </p:sp>
      <p:sp>
        <p:nvSpPr>
          <p:cNvPr id="45060"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5061"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5062"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63"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5064"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5065"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66"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5067"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5068"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69"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0"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1"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2"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45073"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45074"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45075"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45076" name="Line 16"/>
          <p:cNvSpPr>
            <a:spLocks noChangeShapeType="1"/>
          </p:cNvSpPr>
          <p:nvPr/>
        </p:nvSpPr>
        <p:spPr bwMode="auto">
          <a:xfrm>
            <a:off x="3571875" y="41148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7" name="Text Box 13"/>
          <p:cNvSpPr txBox="1">
            <a:spLocks noChangeArrowheads="1"/>
          </p:cNvSpPr>
          <p:nvPr/>
        </p:nvSpPr>
        <p:spPr bwMode="auto">
          <a:xfrm>
            <a:off x="3276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head</a:t>
            </a:r>
          </a:p>
        </p:txBody>
      </p:sp>
      <p:sp>
        <p:nvSpPr>
          <p:cNvPr id="45078" name="Line 16"/>
          <p:cNvSpPr>
            <a:spLocks noChangeShapeType="1"/>
          </p:cNvSpPr>
          <p:nvPr/>
        </p:nvSpPr>
        <p:spPr bwMode="auto">
          <a:xfrm flipH="1">
            <a:off x="7315200" y="4114800"/>
            <a:ext cx="447675" cy="4572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9" name="Text Box 13"/>
          <p:cNvSpPr txBox="1">
            <a:spLocks noChangeArrowheads="1"/>
          </p:cNvSpPr>
          <p:nvPr/>
        </p:nvSpPr>
        <p:spPr bwMode="auto">
          <a:xfrm>
            <a:off x="7467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tail</a:t>
            </a:r>
          </a:p>
        </p:txBody>
      </p:sp>
      <p:sp>
        <p:nvSpPr>
          <p:cNvPr id="24" name="TextBox 23"/>
          <p:cNvSpPr txBox="1"/>
          <p:nvPr/>
        </p:nvSpPr>
        <p:spPr>
          <a:xfrm rot="18013506">
            <a:off x="-95096" y="678507"/>
            <a:ext cx="1483098" cy="461665"/>
          </a:xfrm>
          <a:prstGeom prst="rect">
            <a:avLst/>
          </a:prstGeom>
          <a:solidFill>
            <a:schemeClr val="accent5">
              <a:lumMod val="20000"/>
              <a:lumOff val="80000"/>
            </a:schemeClr>
          </a:solidFill>
          <a:ln>
            <a:solidFill>
              <a:schemeClr val="tx1"/>
            </a:solidFill>
          </a:ln>
        </p:spPr>
        <p:txBody>
          <a:bodyPr wrap="none" rtlCol="0">
            <a:spAutoFit/>
          </a:bodyPr>
          <a:lstStyle/>
          <a:p>
            <a:r>
              <a:rPr lang="en-US" sz="2400" dirty="0" smtClean="0">
                <a:latin typeface="Castellar" panose="020A0402060406010301" pitchFamily="18" charset="0"/>
              </a:rPr>
              <a:t>Review</a:t>
            </a:r>
            <a:endParaRPr lang="en-US" sz="2400" dirty="0">
              <a:latin typeface="Castellar" panose="020A0402060406010301" pitchFamily="18" charset="0"/>
            </a:endParaRPr>
          </a:p>
        </p:txBody>
      </p:sp>
      <p:sp>
        <p:nvSpPr>
          <p:cNvPr id="26" name="Rounded Rectangle 25"/>
          <p:cNvSpPr/>
          <p:nvPr/>
        </p:nvSpPr>
        <p:spPr>
          <a:xfrm>
            <a:off x="561673" y="2482290"/>
            <a:ext cx="7559977" cy="87051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19800" y="1189225"/>
            <a:ext cx="3018158" cy="738664"/>
          </a:xfrm>
          <a:prstGeom prst="rect">
            <a:avLst/>
          </a:prstGeom>
          <a:noFill/>
        </p:spPr>
        <p:txBody>
          <a:bodyPr wrap="square" rtlCol="0">
            <a:spAutoFit/>
          </a:bodyPr>
          <a:lstStyle/>
          <a:p>
            <a:r>
              <a:rPr lang="en-US" sz="1400" i="1" dirty="0" smtClean="0"/>
              <a:t>context of</a:t>
            </a:r>
            <a:br>
              <a:rPr lang="en-US" sz="1400" i="1" dirty="0" smtClean="0"/>
            </a:br>
            <a:r>
              <a:rPr lang="en-US" sz="1400" i="1" dirty="0" smtClean="0"/>
              <a:t>PQ::</a:t>
            </a:r>
            <a:r>
              <a:rPr lang="en-US" sz="1400" i="1" dirty="0" err="1" smtClean="0"/>
              <a:t>removeItem</a:t>
            </a:r>
            <a:r>
              <a:rPr lang="en-US" sz="1400" i="1" dirty="0" smtClean="0"/>
              <a:t>()</a:t>
            </a:r>
          </a:p>
          <a:p>
            <a:r>
              <a:rPr lang="en-US" sz="1400" i="1" dirty="0" smtClean="0"/>
              <a:t>PQ is implemented using Ordered list</a:t>
            </a:r>
            <a:endParaRPr lang="en-US" sz="1400" i="1" dirty="0"/>
          </a:p>
        </p:txBody>
      </p:sp>
    </p:spTree>
    <p:extLst>
      <p:ext uri="{BB962C8B-B14F-4D97-AF65-F5344CB8AC3E}">
        <p14:creationId xmlns:p14="http://schemas.microsoft.com/office/powerpoint/2010/main" val="5618896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an Ordered list</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a:t>Let’s say we have a list of </a:t>
            </a:r>
            <a:r>
              <a:rPr lang="en-US" b="1" u="sng" dirty="0"/>
              <a:t>Ordered</a:t>
            </a:r>
            <a:r>
              <a:rPr lang="en-US" dirty="0"/>
              <a:t> stuff</a:t>
            </a:r>
          </a:p>
          <a:p>
            <a:r>
              <a:rPr lang="en-US" dirty="0" smtClean="0"/>
              <a:t>To make it a PQ we need the functions</a:t>
            </a:r>
          </a:p>
          <a:p>
            <a:pPr lvl="1"/>
            <a:r>
              <a:rPr lang="en-US" dirty="0" err="1" smtClean="0"/>
              <a:t>removeItem</a:t>
            </a:r>
            <a:r>
              <a:rPr lang="en-US" dirty="0" smtClean="0"/>
              <a:t>()</a:t>
            </a:r>
          </a:p>
          <a:p>
            <a:pPr lvl="2"/>
            <a:r>
              <a:rPr lang="en-US" dirty="0" smtClean="0"/>
              <a:t>Can be done in O(1)</a:t>
            </a:r>
          </a:p>
          <a:p>
            <a:pPr lvl="1"/>
            <a:r>
              <a:rPr lang="en-US" dirty="0" smtClean="0"/>
              <a:t>What about…</a:t>
            </a:r>
          </a:p>
          <a:p>
            <a:pPr lvl="1"/>
            <a:r>
              <a:rPr lang="en-US" dirty="0" err="1" smtClean="0"/>
              <a:t>insertItem</a:t>
            </a:r>
            <a:r>
              <a:rPr lang="en-US" dirty="0" smtClean="0"/>
              <a:t>(key, data)  </a:t>
            </a:r>
          </a:p>
          <a:p>
            <a:pPr lvl="2"/>
            <a:r>
              <a:rPr lang="en-US" dirty="0" smtClean="0"/>
              <a:t>note this must maintain the ordering</a:t>
            </a:r>
          </a:p>
          <a:p>
            <a:pPr lvl="2"/>
            <a:r>
              <a:rPr lang="en-US" dirty="0" smtClean="0"/>
              <a:t>so we have to find the correct place to insert it</a:t>
            </a:r>
            <a:endParaRPr lang="en-US" dirty="0"/>
          </a:p>
        </p:txBody>
      </p:sp>
    </p:spTree>
    <p:extLst>
      <p:ext uri="{BB962C8B-B14F-4D97-AF65-F5344CB8AC3E}">
        <p14:creationId xmlns:p14="http://schemas.microsoft.com/office/powerpoint/2010/main" val="240177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an Ordered list</a:t>
            </a:r>
            <a:endParaRPr lang="en-US" dirty="0"/>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insertItem</a:t>
            </a:r>
            <a:r>
              <a:rPr lang="en-US" b="1" dirty="0" smtClean="0"/>
              <a:t>(key</a:t>
            </a:r>
            <a:r>
              <a:rPr lang="en-US" dirty="0" smtClean="0"/>
              <a:t>, data)</a:t>
            </a:r>
          </a:p>
          <a:p>
            <a:endParaRPr lang="en-US" dirty="0" smtClean="0"/>
          </a:p>
          <a:p>
            <a:r>
              <a:rPr lang="en-US" dirty="0" smtClean="0"/>
              <a:t>Whether using a singly or doubly linked list we must start either at the front or the back of the list and walk through the list to find the correct place for the item</a:t>
            </a:r>
          </a:p>
          <a:p>
            <a:pPr lvl="1"/>
            <a:r>
              <a:rPr lang="en-US" dirty="0" smtClean="0"/>
              <a:t>This is O(n)… </a:t>
            </a:r>
            <a:endParaRPr lang="en-US" dirty="0"/>
          </a:p>
        </p:txBody>
      </p:sp>
      <p:sp>
        <p:nvSpPr>
          <p:cNvPr id="4" name="Rectangle 12"/>
          <p:cNvSpPr>
            <a:spLocks noChangeArrowheads="1"/>
          </p:cNvSpPr>
          <p:nvPr/>
        </p:nvSpPr>
        <p:spPr bwMode="auto">
          <a:xfrm>
            <a:off x="2198688"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837113"/>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5102226"/>
            <a:ext cx="2382838"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929188"/>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
        <p:nvSpPr>
          <p:cNvPr id="21" name="Text Box 13"/>
          <p:cNvSpPr txBox="1">
            <a:spLocks noChangeArrowheads="1"/>
          </p:cNvSpPr>
          <p:nvPr/>
        </p:nvSpPr>
        <p:spPr bwMode="auto">
          <a:xfrm>
            <a:off x="2260798"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949649" y="4379913"/>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541829" y="3998913"/>
            <a:ext cx="879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prevPtr</a:t>
            </a:r>
            <a:endParaRPr lang="en-US" altLang="en-US" dirty="0">
              <a:latin typeface="Calibri" pitchFamily="34" charset="0"/>
            </a:endParaRPr>
          </a:p>
        </p:txBody>
      </p:sp>
      <p:sp>
        <p:nvSpPr>
          <p:cNvPr id="29" name="Line 16"/>
          <p:cNvSpPr>
            <a:spLocks noChangeShapeType="1"/>
          </p:cNvSpPr>
          <p:nvPr/>
        </p:nvSpPr>
        <p:spPr bwMode="auto">
          <a:xfrm>
            <a:off x="2428875" y="4029841"/>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1967421" y="3661378"/>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
        <p:nvSpPr>
          <p:cNvPr id="32" name="Text Box 32"/>
          <p:cNvSpPr txBox="1">
            <a:spLocks noChangeArrowheads="1"/>
          </p:cNvSpPr>
          <p:nvPr/>
        </p:nvSpPr>
        <p:spPr bwMode="auto">
          <a:xfrm>
            <a:off x="1102049" y="477965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
        <p:nvSpPr>
          <p:cNvPr id="33" name="Rectangle 20"/>
          <p:cNvSpPr>
            <a:spLocks noChangeArrowheads="1"/>
          </p:cNvSpPr>
          <p:nvPr/>
        </p:nvSpPr>
        <p:spPr bwMode="auto">
          <a:xfrm>
            <a:off x="5194044" y="2678836"/>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 name="Rectangle 21"/>
          <p:cNvSpPr>
            <a:spLocks noChangeArrowheads="1"/>
          </p:cNvSpPr>
          <p:nvPr/>
        </p:nvSpPr>
        <p:spPr bwMode="auto">
          <a:xfrm>
            <a:off x="5724269" y="2678836"/>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 name="Line 22"/>
          <p:cNvSpPr>
            <a:spLocks noChangeShapeType="1"/>
          </p:cNvSpPr>
          <p:nvPr/>
        </p:nvSpPr>
        <p:spPr bwMode="auto">
          <a:xfrm flipV="1">
            <a:off x="5989382" y="2943949"/>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 name="Line 29"/>
          <p:cNvSpPr>
            <a:spLocks noChangeShapeType="1"/>
          </p:cNvSpPr>
          <p:nvPr/>
        </p:nvSpPr>
        <p:spPr bwMode="auto">
          <a:xfrm flipH="1">
            <a:off x="5459156" y="2943949"/>
            <a:ext cx="1" cy="396875"/>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 name="Text Box 28"/>
          <p:cNvSpPr txBox="1">
            <a:spLocks noChangeArrowheads="1"/>
          </p:cNvSpPr>
          <p:nvPr/>
        </p:nvSpPr>
        <p:spPr bwMode="auto">
          <a:xfrm>
            <a:off x="5256948" y="3360429"/>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38" name="Text Box 32"/>
          <p:cNvSpPr txBox="1">
            <a:spLocks noChangeArrowheads="1"/>
          </p:cNvSpPr>
          <p:nvPr/>
        </p:nvSpPr>
        <p:spPr bwMode="auto">
          <a:xfrm>
            <a:off x="6783132" y="2777261"/>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Tree>
    <p:extLst>
      <p:ext uri="{BB962C8B-B14F-4D97-AF65-F5344CB8AC3E}">
        <p14:creationId xmlns:p14="http://schemas.microsoft.com/office/powerpoint/2010/main" val="217116597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an Ordered list</a:t>
            </a:r>
            <a:endParaRPr lang="en-US" dirty="0"/>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insertItem</a:t>
            </a:r>
            <a:r>
              <a:rPr lang="en-US" b="1" dirty="0" smtClean="0"/>
              <a:t>(key</a:t>
            </a:r>
            <a:r>
              <a:rPr lang="en-US" dirty="0" smtClean="0"/>
              <a:t>, data)</a:t>
            </a:r>
          </a:p>
          <a:p>
            <a:endParaRPr lang="en-US" dirty="0" smtClean="0"/>
          </a:p>
          <a:p>
            <a:r>
              <a:rPr lang="en-US" dirty="0" smtClean="0"/>
              <a:t>Whether using a singly or doubly linked list we must start either at the front or the back of the list and walk through the list to find the correct place for the item</a:t>
            </a:r>
          </a:p>
          <a:p>
            <a:pPr lvl="1"/>
            <a:r>
              <a:rPr lang="en-US" dirty="0" smtClean="0"/>
              <a:t>This is O(n)… </a:t>
            </a:r>
            <a:endParaRPr lang="en-US" dirty="0"/>
          </a:p>
        </p:txBody>
      </p:sp>
      <p:sp>
        <p:nvSpPr>
          <p:cNvPr id="4" name="Rectangle 12"/>
          <p:cNvSpPr>
            <a:spLocks noChangeArrowheads="1"/>
          </p:cNvSpPr>
          <p:nvPr/>
        </p:nvSpPr>
        <p:spPr bwMode="auto">
          <a:xfrm>
            <a:off x="2198688"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837113"/>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5102226"/>
            <a:ext cx="2382838"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929188"/>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
        <p:nvSpPr>
          <p:cNvPr id="21" name="Text Box 13"/>
          <p:cNvSpPr txBox="1">
            <a:spLocks noChangeArrowheads="1"/>
          </p:cNvSpPr>
          <p:nvPr/>
        </p:nvSpPr>
        <p:spPr bwMode="auto">
          <a:xfrm>
            <a:off x="2260798"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1828800" y="4379913"/>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1420980" y="3998913"/>
            <a:ext cx="879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prevPtr</a:t>
            </a:r>
            <a:endParaRPr lang="en-US" altLang="en-US" dirty="0">
              <a:latin typeface="Calibri" pitchFamily="34" charset="0"/>
            </a:endParaRPr>
          </a:p>
        </p:txBody>
      </p:sp>
      <p:sp>
        <p:nvSpPr>
          <p:cNvPr id="29" name="Line 16"/>
          <p:cNvSpPr>
            <a:spLocks noChangeShapeType="1"/>
          </p:cNvSpPr>
          <p:nvPr/>
        </p:nvSpPr>
        <p:spPr bwMode="auto">
          <a:xfrm>
            <a:off x="3975114" y="4030710"/>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3513660" y="3662247"/>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
        <p:nvSpPr>
          <p:cNvPr id="32" name="Rectangle 20"/>
          <p:cNvSpPr>
            <a:spLocks noChangeArrowheads="1"/>
          </p:cNvSpPr>
          <p:nvPr/>
        </p:nvSpPr>
        <p:spPr bwMode="auto">
          <a:xfrm>
            <a:off x="5194044" y="2678836"/>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3" name="Rectangle 21"/>
          <p:cNvSpPr>
            <a:spLocks noChangeArrowheads="1"/>
          </p:cNvSpPr>
          <p:nvPr/>
        </p:nvSpPr>
        <p:spPr bwMode="auto">
          <a:xfrm>
            <a:off x="5724269" y="2678836"/>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 name="Line 22"/>
          <p:cNvSpPr>
            <a:spLocks noChangeShapeType="1"/>
          </p:cNvSpPr>
          <p:nvPr/>
        </p:nvSpPr>
        <p:spPr bwMode="auto">
          <a:xfrm flipV="1">
            <a:off x="5989382" y="2943949"/>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 name="Line 29"/>
          <p:cNvSpPr>
            <a:spLocks noChangeShapeType="1"/>
          </p:cNvSpPr>
          <p:nvPr/>
        </p:nvSpPr>
        <p:spPr bwMode="auto">
          <a:xfrm flipH="1">
            <a:off x="5459156" y="2943949"/>
            <a:ext cx="1" cy="396875"/>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 name="Text Box 28"/>
          <p:cNvSpPr txBox="1">
            <a:spLocks noChangeArrowheads="1"/>
          </p:cNvSpPr>
          <p:nvPr/>
        </p:nvSpPr>
        <p:spPr bwMode="auto">
          <a:xfrm>
            <a:off x="5256948" y="3360429"/>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37" name="Text Box 32"/>
          <p:cNvSpPr txBox="1">
            <a:spLocks noChangeArrowheads="1"/>
          </p:cNvSpPr>
          <p:nvPr/>
        </p:nvSpPr>
        <p:spPr bwMode="auto">
          <a:xfrm>
            <a:off x="6783132" y="2777261"/>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Tree>
    <p:extLst>
      <p:ext uri="{BB962C8B-B14F-4D97-AF65-F5344CB8AC3E}">
        <p14:creationId xmlns:p14="http://schemas.microsoft.com/office/powerpoint/2010/main" val="14914671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PQ as an Ordered list</a:t>
            </a:r>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insertItem</a:t>
            </a:r>
            <a:r>
              <a:rPr lang="en-US" b="1" dirty="0" smtClean="0"/>
              <a:t>(key</a:t>
            </a:r>
            <a:r>
              <a:rPr lang="en-US" dirty="0" smtClean="0"/>
              <a:t>, data)</a:t>
            </a:r>
          </a:p>
          <a:p>
            <a:endParaRPr lang="en-US" dirty="0" smtClean="0"/>
          </a:p>
          <a:p>
            <a:r>
              <a:rPr lang="en-US" dirty="0" smtClean="0"/>
              <a:t>Whether using a singly or doubly linked list we must start either at the front or the back of the list and walk through the list to find the correct place for the item</a:t>
            </a:r>
          </a:p>
          <a:p>
            <a:pPr lvl="1"/>
            <a:r>
              <a:rPr lang="en-US" dirty="0" smtClean="0"/>
              <a:t>This is O(n)… </a:t>
            </a:r>
            <a:endParaRPr lang="en-US" dirty="0"/>
          </a:p>
        </p:txBody>
      </p:sp>
      <p:sp>
        <p:nvSpPr>
          <p:cNvPr id="4" name="Rectangle 12"/>
          <p:cNvSpPr>
            <a:spLocks noChangeArrowheads="1"/>
          </p:cNvSpPr>
          <p:nvPr/>
        </p:nvSpPr>
        <p:spPr bwMode="auto">
          <a:xfrm>
            <a:off x="2198688"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837113"/>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5102226"/>
            <a:ext cx="2382838"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929188"/>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
        <p:nvSpPr>
          <p:cNvPr id="21" name="Text Box 13"/>
          <p:cNvSpPr txBox="1">
            <a:spLocks noChangeArrowheads="1"/>
          </p:cNvSpPr>
          <p:nvPr/>
        </p:nvSpPr>
        <p:spPr bwMode="auto">
          <a:xfrm>
            <a:off x="2260798"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3665370" y="4427918"/>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3257550" y="4046918"/>
            <a:ext cx="879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prevPtr</a:t>
            </a:r>
            <a:endParaRPr lang="en-US" altLang="en-US" dirty="0">
              <a:latin typeface="Calibri" pitchFamily="34" charset="0"/>
            </a:endParaRPr>
          </a:p>
        </p:txBody>
      </p:sp>
      <p:sp>
        <p:nvSpPr>
          <p:cNvPr id="29" name="Line 16"/>
          <p:cNvSpPr>
            <a:spLocks noChangeShapeType="1"/>
          </p:cNvSpPr>
          <p:nvPr/>
        </p:nvSpPr>
        <p:spPr bwMode="auto">
          <a:xfrm>
            <a:off x="7194550" y="4092513"/>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6733096" y="3724050"/>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
        <p:nvSpPr>
          <p:cNvPr id="32" name="Rectangle 20"/>
          <p:cNvSpPr>
            <a:spLocks noChangeArrowheads="1"/>
          </p:cNvSpPr>
          <p:nvPr/>
        </p:nvSpPr>
        <p:spPr bwMode="auto">
          <a:xfrm>
            <a:off x="5194044" y="2678836"/>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3" name="Rectangle 21"/>
          <p:cNvSpPr>
            <a:spLocks noChangeArrowheads="1"/>
          </p:cNvSpPr>
          <p:nvPr/>
        </p:nvSpPr>
        <p:spPr bwMode="auto">
          <a:xfrm>
            <a:off x="5724269" y="2678836"/>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 name="Line 22"/>
          <p:cNvSpPr>
            <a:spLocks noChangeShapeType="1"/>
          </p:cNvSpPr>
          <p:nvPr/>
        </p:nvSpPr>
        <p:spPr bwMode="auto">
          <a:xfrm flipV="1">
            <a:off x="5989382" y="2943949"/>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 name="Line 29"/>
          <p:cNvSpPr>
            <a:spLocks noChangeShapeType="1"/>
          </p:cNvSpPr>
          <p:nvPr/>
        </p:nvSpPr>
        <p:spPr bwMode="auto">
          <a:xfrm flipH="1">
            <a:off x="5459156" y="2943949"/>
            <a:ext cx="1" cy="396875"/>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 name="Text Box 28"/>
          <p:cNvSpPr txBox="1">
            <a:spLocks noChangeArrowheads="1"/>
          </p:cNvSpPr>
          <p:nvPr/>
        </p:nvSpPr>
        <p:spPr bwMode="auto">
          <a:xfrm>
            <a:off x="5256948" y="3360429"/>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37" name="Text Box 32"/>
          <p:cNvSpPr txBox="1">
            <a:spLocks noChangeArrowheads="1"/>
          </p:cNvSpPr>
          <p:nvPr/>
        </p:nvSpPr>
        <p:spPr bwMode="auto">
          <a:xfrm>
            <a:off x="6783132" y="2777261"/>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Tree>
    <p:extLst>
      <p:ext uri="{BB962C8B-B14F-4D97-AF65-F5344CB8AC3E}">
        <p14:creationId xmlns:p14="http://schemas.microsoft.com/office/powerpoint/2010/main" val="9207933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PQ as an Ordered list</a:t>
            </a:r>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insertItem</a:t>
            </a:r>
            <a:r>
              <a:rPr lang="en-US" b="1" dirty="0" smtClean="0"/>
              <a:t>(key</a:t>
            </a:r>
            <a:r>
              <a:rPr lang="en-US" dirty="0" smtClean="0"/>
              <a:t>, data)</a:t>
            </a:r>
          </a:p>
          <a:p>
            <a:endParaRPr lang="en-US" dirty="0" smtClean="0"/>
          </a:p>
          <a:p>
            <a:r>
              <a:rPr lang="en-US" dirty="0" smtClean="0"/>
              <a:t>Whether using a singly or doubly linked list we must start either at the front or the back of the list and walk through the list to find the correct place for the item</a:t>
            </a:r>
          </a:p>
          <a:p>
            <a:pPr lvl="1"/>
            <a:r>
              <a:rPr lang="en-US" dirty="0" smtClean="0"/>
              <a:t>This is O(n)… </a:t>
            </a:r>
            <a:endParaRPr lang="en-US" dirty="0"/>
          </a:p>
        </p:txBody>
      </p:sp>
      <p:sp>
        <p:nvSpPr>
          <p:cNvPr id="4" name="Rectangle 12"/>
          <p:cNvSpPr>
            <a:spLocks noChangeArrowheads="1"/>
          </p:cNvSpPr>
          <p:nvPr/>
        </p:nvSpPr>
        <p:spPr bwMode="auto">
          <a:xfrm>
            <a:off x="2198688"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837113"/>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5102226"/>
            <a:ext cx="2382838"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929188"/>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
        <p:nvSpPr>
          <p:cNvPr id="21" name="Text Box 13"/>
          <p:cNvSpPr txBox="1">
            <a:spLocks noChangeArrowheads="1"/>
          </p:cNvSpPr>
          <p:nvPr/>
        </p:nvSpPr>
        <p:spPr bwMode="auto">
          <a:xfrm>
            <a:off x="2260798"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3665370" y="4427918"/>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3257550" y="4046918"/>
            <a:ext cx="879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prevPtr</a:t>
            </a:r>
            <a:endParaRPr lang="en-US" altLang="en-US" dirty="0">
              <a:latin typeface="Calibri" pitchFamily="34" charset="0"/>
            </a:endParaRPr>
          </a:p>
        </p:txBody>
      </p:sp>
      <p:sp>
        <p:nvSpPr>
          <p:cNvPr id="29" name="Line 16"/>
          <p:cNvSpPr>
            <a:spLocks noChangeShapeType="1"/>
          </p:cNvSpPr>
          <p:nvPr/>
        </p:nvSpPr>
        <p:spPr bwMode="auto">
          <a:xfrm>
            <a:off x="7194550" y="4092513"/>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6733096" y="3724050"/>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
        <p:nvSpPr>
          <p:cNvPr id="32" name="TextBox 31"/>
          <p:cNvSpPr txBox="1"/>
          <p:nvPr/>
        </p:nvSpPr>
        <p:spPr>
          <a:xfrm rot="20830287">
            <a:off x="161186" y="3509355"/>
            <a:ext cx="2986715" cy="1323439"/>
          </a:xfrm>
          <a:prstGeom prst="rect">
            <a:avLst/>
          </a:prstGeom>
          <a:solidFill>
            <a:srgbClr val="FEFEBE"/>
          </a:solidFill>
          <a:ln>
            <a:solidFill>
              <a:schemeClr val="tx1"/>
            </a:solidFill>
          </a:ln>
        </p:spPr>
        <p:txBody>
          <a:bodyPr wrap="none" rtlCol="0">
            <a:spAutoFit/>
          </a:bodyPr>
          <a:lstStyle/>
          <a:p>
            <a:r>
              <a:rPr lang="en-US" sz="1600" dirty="0" err="1" smtClean="0">
                <a:latin typeface="Comic Sans MS" panose="030F0702030302020204" pitchFamily="66" charset="0"/>
              </a:rPr>
              <a:t>prevPtr’s</a:t>
            </a:r>
            <a:r>
              <a:rPr lang="en-US" sz="1600" dirty="0" smtClean="0">
                <a:latin typeface="Comic Sans MS" panose="030F0702030302020204" pitchFamily="66" charset="0"/>
              </a:rPr>
              <a:t> key &lt; 56</a:t>
            </a:r>
          </a:p>
          <a:p>
            <a:r>
              <a:rPr lang="en-US" sz="1600" dirty="0" err="1" smtClean="0">
                <a:latin typeface="Comic Sans MS" panose="030F0702030302020204" pitchFamily="66" charset="0"/>
              </a:rPr>
              <a:t>curPtr’s</a:t>
            </a:r>
            <a:r>
              <a:rPr lang="en-US" sz="1600" dirty="0" smtClean="0">
                <a:latin typeface="Comic Sans MS" panose="030F0702030302020204" pitchFamily="66" charset="0"/>
              </a:rPr>
              <a:t> key &gt; 56</a:t>
            </a:r>
          </a:p>
          <a:p>
            <a:r>
              <a:rPr lang="en-US" sz="1600" dirty="0" smtClean="0">
                <a:latin typeface="Comic Sans MS" panose="030F0702030302020204" pitchFamily="66" charset="0"/>
              </a:rPr>
              <a:t>So the place for key = 56 is </a:t>
            </a:r>
          </a:p>
          <a:p>
            <a:r>
              <a:rPr lang="en-US" sz="1600" dirty="0" smtClean="0">
                <a:latin typeface="Comic Sans MS" panose="030F0702030302020204" pitchFamily="66" charset="0"/>
              </a:rPr>
              <a:t>between them</a:t>
            </a:r>
          </a:p>
          <a:p>
            <a:r>
              <a:rPr lang="en-US" sz="1600" dirty="0" smtClean="0">
                <a:latin typeface="Comic Sans MS" panose="030F0702030302020204" pitchFamily="66" charset="0"/>
              </a:rPr>
              <a:t>Adjust pointers to make it so</a:t>
            </a:r>
          </a:p>
        </p:txBody>
      </p:sp>
      <p:sp>
        <p:nvSpPr>
          <p:cNvPr id="33" name="Rectangle 20"/>
          <p:cNvSpPr>
            <a:spLocks noChangeArrowheads="1"/>
          </p:cNvSpPr>
          <p:nvPr/>
        </p:nvSpPr>
        <p:spPr bwMode="auto">
          <a:xfrm>
            <a:off x="5194044" y="2678836"/>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 name="Rectangle 21"/>
          <p:cNvSpPr>
            <a:spLocks noChangeArrowheads="1"/>
          </p:cNvSpPr>
          <p:nvPr/>
        </p:nvSpPr>
        <p:spPr bwMode="auto">
          <a:xfrm>
            <a:off x="5724269" y="2678836"/>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 name="Line 22"/>
          <p:cNvSpPr>
            <a:spLocks noChangeShapeType="1"/>
          </p:cNvSpPr>
          <p:nvPr/>
        </p:nvSpPr>
        <p:spPr bwMode="auto">
          <a:xfrm flipV="1">
            <a:off x="5989382" y="2943949"/>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 name="Line 29"/>
          <p:cNvSpPr>
            <a:spLocks noChangeShapeType="1"/>
          </p:cNvSpPr>
          <p:nvPr/>
        </p:nvSpPr>
        <p:spPr bwMode="auto">
          <a:xfrm flipH="1">
            <a:off x="5459156" y="2943949"/>
            <a:ext cx="1" cy="396875"/>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 name="Text Box 28"/>
          <p:cNvSpPr txBox="1">
            <a:spLocks noChangeArrowheads="1"/>
          </p:cNvSpPr>
          <p:nvPr/>
        </p:nvSpPr>
        <p:spPr bwMode="auto">
          <a:xfrm>
            <a:off x="5256948" y="3360429"/>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38" name="Text Box 32"/>
          <p:cNvSpPr txBox="1">
            <a:spLocks noChangeArrowheads="1"/>
          </p:cNvSpPr>
          <p:nvPr/>
        </p:nvSpPr>
        <p:spPr bwMode="auto">
          <a:xfrm>
            <a:off x="6783132" y="2777261"/>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Tree>
    <p:extLst>
      <p:ext uri="{BB962C8B-B14F-4D97-AF65-F5344CB8AC3E}">
        <p14:creationId xmlns:p14="http://schemas.microsoft.com/office/powerpoint/2010/main" val="22335661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PQ as an Ordered list</a:t>
            </a:r>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insertItem</a:t>
            </a:r>
            <a:r>
              <a:rPr lang="en-US" b="1" dirty="0" smtClean="0"/>
              <a:t>(key</a:t>
            </a:r>
            <a:r>
              <a:rPr lang="en-US" dirty="0" smtClean="0"/>
              <a:t>, data)</a:t>
            </a:r>
          </a:p>
          <a:p>
            <a:endParaRPr lang="en-US" dirty="0" smtClean="0"/>
          </a:p>
          <a:p>
            <a:r>
              <a:rPr lang="en-US" dirty="0" smtClean="0"/>
              <a:t>Whether using a singly or doubly linked list we must start either at the front or the back of the list and walk through the list to find the correct place for the item</a:t>
            </a:r>
          </a:p>
          <a:p>
            <a:pPr lvl="1"/>
            <a:r>
              <a:rPr lang="en-US" dirty="0" smtClean="0"/>
              <a:t>This is O(n)… </a:t>
            </a:r>
            <a:endParaRPr lang="en-US" dirty="0"/>
          </a:p>
        </p:txBody>
      </p:sp>
      <p:sp>
        <p:nvSpPr>
          <p:cNvPr id="4" name="Rectangle 12"/>
          <p:cNvSpPr>
            <a:spLocks noChangeArrowheads="1"/>
          </p:cNvSpPr>
          <p:nvPr/>
        </p:nvSpPr>
        <p:spPr bwMode="auto">
          <a:xfrm>
            <a:off x="2198688"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837113"/>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3110635"/>
            <a:ext cx="523875" cy="199159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Rectangle 20"/>
          <p:cNvSpPr>
            <a:spLocks noChangeArrowheads="1"/>
          </p:cNvSpPr>
          <p:nvPr/>
        </p:nvSpPr>
        <p:spPr bwMode="auto">
          <a:xfrm>
            <a:off x="5194044" y="2678836"/>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2" name="Rectangle 21"/>
          <p:cNvSpPr>
            <a:spLocks noChangeArrowheads="1"/>
          </p:cNvSpPr>
          <p:nvPr/>
        </p:nvSpPr>
        <p:spPr bwMode="auto">
          <a:xfrm>
            <a:off x="5724269" y="2678836"/>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3" name="Line 22"/>
          <p:cNvSpPr>
            <a:spLocks noChangeShapeType="1"/>
          </p:cNvSpPr>
          <p:nvPr/>
        </p:nvSpPr>
        <p:spPr bwMode="auto">
          <a:xfrm>
            <a:off x="5989382" y="2943948"/>
            <a:ext cx="793750" cy="1985239"/>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Line 29"/>
          <p:cNvSpPr>
            <a:spLocks noChangeShapeType="1"/>
          </p:cNvSpPr>
          <p:nvPr/>
        </p:nvSpPr>
        <p:spPr bwMode="auto">
          <a:xfrm flipH="1">
            <a:off x="5459156" y="2943949"/>
            <a:ext cx="1" cy="396875"/>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929188"/>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
        <p:nvSpPr>
          <p:cNvPr id="21" name="Text Box 13"/>
          <p:cNvSpPr txBox="1">
            <a:spLocks noChangeArrowheads="1"/>
          </p:cNvSpPr>
          <p:nvPr/>
        </p:nvSpPr>
        <p:spPr bwMode="auto">
          <a:xfrm>
            <a:off x="2260798"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3" name="Text Box 28"/>
          <p:cNvSpPr txBox="1">
            <a:spLocks noChangeArrowheads="1"/>
          </p:cNvSpPr>
          <p:nvPr/>
        </p:nvSpPr>
        <p:spPr bwMode="auto">
          <a:xfrm>
            <a:off x="5256948" y="3360429"/>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3665370" y="4427918"/>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3257550" y="4046918"/>
            <a:ext cx="879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prevPtr</a:t>
            </a:r>
            <a:endParaRPr lang="en-US" altLang="en-US" dirty="0">
              <a:latin typeface="Calibri" pitchFamily="34" charset="0"/>
            </a:endParaRPr>
          </a:p>
        </p:txBody>
      </p:sp>
      <p:sp>
        <p:nvSpPr>
          <p:cNvPr id="29" name="Line 16"/>
          <p:cNvSpPr>
            <a:spLocks noChangeShapeType="1"/>
          </p:cNvSpPr>
          <p:nvPr/>
        </p:nvSpPr>
        <p:spPr bwMode="auto">
          <a:xfrm>
            <a:off x="7194550" y="4092513"/>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6733096" y="3724050"/>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
        <p:nvSpPr>
          <p:cNvPr id="32" name="TextBox 31"/>
          <p:cNvSpPr txBox="1"/>
          <p:nvPr/>
        </p:nvSpPr>
        <p:spPr>
          <a:xfrm rot="20830287">
            <a:off x="161186" y="3509355"/>
            <a:ext cx="2986715" cy="1323439"/>
          </a:xfrm>
          <a:prstGeom prst="rect">
            <a:avLst/>
          </a:prstGeom>
          <a:solidFill>
            <a:srgbClr val="FEFEBE"/>
          </a:solidFill>
          <a:ln>
            <a:solidFill>
              <a:schemeClr val="tx1"/>
            </a:solidFill>
          </a:ln>
        </p:spPr>
        <p:txBody>
          <a:bodyPr wrap="none" rtlCol="0">
            <a:spAutoFit/>
          </a:bodyPr>
          <a:lstStyle/>
          <a:p>
            <a:r>
              <a:rPr lang="en-US" sz="1600" dirty="0" err="1" smtClean="0">
                <a:latin typeface="Comic Sans MS" panose="030F0702030302020204" pitchFamily="66" charset="0"/>
              </a:rPr>
              <a:t>prevPtr’s</a:t>
            </a:r>
            <a:r>
              <a:rPr lang="en-US" sz="1600" dirty="0" smtClean="0">
                <a:latin typeface="Comic Sans MS" panose="030F0702030302020204" pitchFamily="66" charset="0"/>
              </a:rPr>
              <a:t> key &lt; 56</a:t>
            </a:r>
          </a:p>
          <a:p>
            <a:r>
              <a:rPr lang="en-US" sz="1600" dirty="0" err="1" smtClean="0">
                <a:latin typeface="Comic Sans MS" panose="030F0702030302020204" pitchFamily="66" charset="0"/>
              </a:rPr>
              <a:t>curPtr’s</a:t>
            </a:r>
            <a:r>
              <a:rPr lang="en-US" sz="1600" dirty="0" smtClean="0">
                <a:latin typeface="Comic Sans MS" panose="030F0702030302020204" pitchFamily="66" charset="0"/>
              </a:rPr>
              <a:t> key &gt; 56</a:t>
            </a:r>
          </a:p>
          <a:p>
            <a:r>
              <a:rPr lang="en-US" sz="1600" dirty="0" smtClean="0">
                <a:latin typeface="Comic Sans MS" panose="030F0702030302020204" pitchFamily="66" charset="0"/>
              </a:rPr>
              <a:t>So the place for key = 56 is </a:t>
            </a:r>
          </a:p>
          <a:p>
            <a:r>
              <a:rPr lang="en-US" sz="1600" dirty="0" smtClean="0">
                <a:latin typeface="Comic Sans MS" panose="030F0702030302020204" pitchFamily="66" charset="0"/>
              </a:rPr>
              <a:t>between them</a:t>
            </a:r>
          </a:p>
          <a:p>
            <a:r>
              <a:rPr lang="en-US" sz="1600" dirty="0" smtClean="0">
                <a:latin typeface="Comic Sans MS" panose="030F0702030302020204" pitchFamily="66" charset="0"/>
              </a:rPr>
              <a:t>Adjust pointers to make it so</a:t>
            </a:r>
          </a:p>
        </p:txBody>
      </p:sp>
    </p:spTree>
    <p:extLst>
      <p:ext uri="{BB962C8B-B14F-4D97-AF65-F5344CB8AC3E}">
        <p14:creationId xmlns:p14="http://schemas.microsoft.com/office/powerpoint/2010/main" val="377002718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PQ as an Ordered list</a:t>
            </a:r>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insertItem</a:t>
            </a:r>
            <a:r>
              <a:rPr lang="en-US" b="1" dirty="0" smtClean="0"/>
              <a:t>(key</a:t>
            </a:r>
            <a:r>
              <a:rPr lang="en-US" dirty="0" smtClean="0"/>
              <a:t>, data)</a:t>
            </a:r>
          </a:p>
          <a:p>
            <a:endParaRPr lang="en-US" dirty="0" smtClean="0"/>
          </a:p>
          <a:p>
            <a:r>
              <a:rPr lang="en-US" dirty="0" smtClean="0"/>
              <a:t>Whether using a singly or doubly linked list we must start either at the front or the back of the list and walk through the list to find the correct place for the item</a:t>
            </a:r>
          </a:p>
          <a:p>
            <a:pPr lvl="1"/>
            <a:r>
              <a:rPr lang="en-US" dirty="0" smtClean="0"/>
              <a:t>This is O(n)… </a:t>
            </a:r>
            <a:endParaRPr lang="en-US" dirty="0"/>
          </a:p>
        </p:txBody>
      </p:sp>
      <p:sp>
        <p:nvSpPr>
          <p:cNvPr id="4" name="Rectangle 12"/>
          <p:cNvSpPr>
            <a:spLocks noChangeArrowheads="1"/>
          </p:cNvSpPr>
          <p:nvPr/>
        </p:nvSpPr>
        <p:spPr bwMode="auto">
          <a:xfrm>
            <a:off x="2198688"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837113"/>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a:off x="4581525" y="5102224"/>
            <a:ext cx="770440" cy="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Rectangle 20"/>
          <p:cNvSpPr>
            <a:spLocks noChangeArrowheads="1"/>
          </p:cNvSpPr>
          <p:nvPr/>
        </p:nvSpPr>
        <p:spPr bwMode="auto">
          <a:xfrm>
            <a:off x="5351965" y="4837112"/>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2" name="Rectangle 21"/>
          <p:cNvSpPr>
            <a:spLocks noChangeArrowheads="1"/>
          </p:cNvSpPr>
          <p:nvPr/>
        </p:nvSpPr>
        <p:spPr bwMode="auto">
          <a:xfrm>
            <a:off x="5882190" y="4837112"/>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3" name="Line 22"/>
          <p:cNvSpPr>
            <a:spLocks noChangeShapeType="1"/>
          </p:cNvSpPr>
          <p:nvPr/>
        </p:nvSpPr>
        <p:spPr bwMode="auto">
          <a:xfrm>
            <a:off x="6147301" y="5102224"/>
            <a:ext cx="817062" cy="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837113"/>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837113"/>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5102226"/>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Line 29"/>
          <p:cNvSpPr>
            <a:spLocks noChangeShapeType="1"/>
          </p:cNvSpPr>
          <p:nvPr/>
        </p:nvSpPr>
        <p:spPr bwMode="auto">
          <a:xfrm flipH="1">
            <a:off x="5617076" y="5102225"/>
            <a:ext cx="1" cy="785812"/>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5102226"/>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929188"/>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rgbClr val="0000FF"/>
                </a:solidFill>
                <a:latin typeface="Calibri" pitchFamily="34" charset="0"/>
                <a:sym typeface="Symbol" charset="2"/>
              </a:rPr>
              <a:t></a:t>
            </a:r>
            <a:endParaRPr lang="en-US" altLang="en-US" b="1" dirty="0">
              <a:solidFill>
                <a:srgbClr val="0000FF"/>
              </a:solidFill>
              <a:latin typeface="Calibri" pitchFamily="34" charset="0"/>
            </a:endParaRPr>
          </a:p>
        </p:txBody>
      </p:sp>
      <p:sp>
        <p:nvSpPr>
          <p:cNvPr id="21" name="Text Box 13"/>
          <p:cNvSpPr txBox="1">
            <a:spLocks noChangeArrowheads="1"/>
          </p:cNvSpPr>
          <p:nvPr/>
        </p:nvSpPr>
        <p:spPr bwMode="auto">
          <a:xfrm>
            <a:off x="2260798"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3" name="Text Box 28"/>
          <p:cNvSpPr txBox="1">
            <a:spLocks noChangeArrowheads="1"/>
          </p:cNvSpPr>
          <p:nvPr/>
        </p:nvSpPr>
        <p:spPr bwMode="auto">
          <a:xfrm>
            <a:off x="5407725" y="588803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8880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3665370" y="4427918"/>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3257550" y="4046918"/>
            <a:ext cx="879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prevPtr</a:t>
            </a:r>
            <a:endParaRPr lang="en-US" altLang="en-US" dirty="0">
              <a:latin typeface="Calibri" pitchFamily="34" charset="0"/>
            </a:endParaRPr>
          </a:p>
        </p:txBody>
      </p:sp>
      <p:sp>
        <p:nvSpPr>
          <p:cNvPr id="29" name="Line 16"/>
          <p:cNvSpPr>
            <a:spLocks noChangeShapeType="1"/>
          </p:cNvSpPr>
          <p:nvPr/>
        </p:nvSpPr>
        <p:spPr bwMode="auto">
          <a:xfrm>
            <a:off x="7194550" y="4092513"/>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6733096" y="3724050"/>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
        <p:nvSpPr>
          <p:cNvPr id="32" name="TextBox 31"/>
          <p:cNvSpPr txBox="1"/>
          <p:nvPr/>
        </p:nvSpPr>
        <p:spPr>
          <a:xfrm rot="20830287">
            <a:off x="161186" y="3509355"/>
            <a:ext cx="2986715" cy="1323439"/>
          </a:xfrm>
          <a:prstGeom prst="rect">
            <a:avLst/>
          </a:prstGeom>
          <a:solidFill>
            <a:srgbClr val="FEFEBE"/>
          </a:solidFill>
          <a:ln>
            <a:solidFill>
              <a:schemeClr val="tx1"/>
            </a:solidFill>
          </a:ln>
        </p:spPr>
        <p:txBody>
          <a:bodyPr wrap="none" rtlCol="0">
            <a:spAutoFit/>
          </a:bodyPr>
          <a:lstStyle/>
          <a:p>
            <a:r>
              <a:rPr lang="en-US" sz="1600" dirty="0" err="1" smtClean="0">
                <a:latin typeface="Comic Sans MS" panose="030F0702030302020204" pitchFamily="66" charset="0"/>
              </a:rPr>
              <a:t>prevPtr’s</a:t>
            </a:r>
            <a:r>
              <a:rPr lang="en-US" sz="1600" dirty="0" smtClean="0">
                <a:latin typeface="Comic Sans MS" panose="030F0702030302020204" pitchFamily="66" charset="0"/>
              </a:rPr>
              <a:t> key &lt; 56</a:t>
            </a:r>
          </a:p>
          <a:p>
            <a:r>
              <a:rPr lang="en-US" sz="1600" dirty="0" err="1" smtClean="0">
                <a:latin typeface="Comic Sans MS" panose="030F0702030302020204" pitchFamily="66" charset="0"/>
              </a:rPr>
              <a:t>curPtr’s</a:t>
            </a:r>
            <a:r>
              <a:rPr lang="en-US" sz="1600" dirty="0" smtClean="0">
                <a:latin typeface="Comic Sans MS" panose="030F0702030302020204" pitchFamily="66" charset="0"/>
              </a:rPr>
              <a:t> key &gt; 56</a:t>
            </a:r>
          </a:p>
          <a:p>
            <a:r>
              <a:rPr lang="en-US" sz="1600" dirty="0" smtClean="0">
                <a:latin typeface="Comic Sans MS" panose="030F0702030302020204" pitchFamily="66" charset="0"/>
              </a:rPr>
              <a:t>So the place for key = 56 is </a:t>
            </a:r>
          </a:p>
          <a:p>
            <a:r>
              <a:rPr lang="en-US" sz="1600" dirty="0" smtClean="0">
                <a:latin typeface="Comic Sans MS" panose="030F0702030302020204" pitchFamily="66" charset="0"/>
              </a:rPr>
              <a:t>between them</a:t>
            </a:r>
          </a:p>
          <a:p>
            <a:r>
              <a:rPr lang="en-US" sz="1600" dirty="0" smtClean="0">
                <a:latin typeface="Comic Sans MS" panose="030F0702030302020204" pitchFamily="66" charset="0"/>
              </a:rPr>
              <a:t>Adjust pointers to make it so</a:t>
            </a:r>
          </a:p>
        </p:txBody>
      </p:sp>
    </p:spTree>
    <p:extLst>
      <p:ext uri="{BB962C8B-B14F-4D97-AF65-F5344CB8AC3E}">
        <p14:creationId xmlns:p14="http://schemas.microsoft.com/office/powerpoint/2010/main" val="10062045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PQ as an Ordered list</a:t>
            </a:r>
          </a:p>
        </p:txBody>
      </p:sp>
      <p:sp>
        <p:nvSpPr>
          <p:cNvPr id="3" name="Content Placeholder 2"/>
          <p:cNvSpPr>
            <a:spLocks noGrp="1"/>
          </p:cNvSpPr>
          <p:nvPr>
            <p:ph idx="1"/>
          </p:nvPr>
        </p:nvSpPr>
        <p:spPr>
          <a:xfrm>
            <a:off x="457200" y="1295400"/>
            <a:ext cx="8229600" cy="4830763"/>
          </a:xfrm>
        </p:spPr>
        <p:txBody>
          <a:bodyPr/>
          <a:lstStyle/>
          <a:p>
            <a:r>
              <a:rPr lang="en-US" dirty="0"/>
              <a:t>Let’s say we have a list of </a:t>
            </a:r>
            <a:r>
              <a:rPr lang="en-US" b="1" u="sng" dirty="0"/>
              <a:t>Ordered</a:t>
            </a:r>
            <a:r>
              <a:rPr lang="en-US" dirty="0"/>
              <a:t> stuff</a:t>
            </a:r>
          </a:p>
          <a:p>
            <a:r>
              <a:rPr lang="en-US" dirty="0" smtClean="0"/>
              <a:t>To make it a PQ we need the functions</a:t>
            </a:r>
          </a:p>
          <a:p>
            <a:pPr lvl="1"/>
            <a:r>
              <a:rPr lang="en-US" dirty="0" err="1" smtClean="0"/>
              <a:t>removeItem</a:t>
            </a:r>
            <a:r>
              <a:rPr lang="en-US" dirty="0" smtClean="0"/>
              <a:t>()</a:t>
            </a:r>
          </a:p>
          <a:p>
            <a:pPr lvl="2"/>
            <a:r>
              <a:rPr lang="en-US" dirty="0" smtClean="0"/>
              <a:t>Can be done in O(1)</a:t>
            </a:r>
          </a:p>
          <a:p>
            <a:pPr lvl="1"/>
            <a:endParaRPr lang="en-US" dirty="0"/>
          </a:p>
          <a:p>
            <a:pPr lvl="1"/>
            <a:r>
              <a:rPr lang="en-US" dirty="0" err="1"/>
              <a:t>insertItem</a:t>
            </a:r>
            <a:r>
              <a:rPr lang="en-US" dirty="0"/>
              <a:t>(key, data)</a:t>
            </a:r>
            <a:endParaRPr lang="en-US" dirty="0" smtClean="0"/>
          </a:p>
          <a:p>
            <a:pPr lvl="2"/>
            <a:r>
              <a:rPr lang="en-US" dirty="0" smtClean="0"/>
              <a:t>Requires O(n)</a:t>
            </a:r>
          </a:p>
        </p:txBody>
      </p:sp>
      <p:sp>
        <p:nvSpPr>
          <p:cNvPr id="4" name="TextBox 3"/>
          <p:cNvSpPr txBox="1"/>
          <p:nvPr/>
        </p:nvSpPr>
        <p:spPr>
          <a:xfrm rot="20830287">
            <a:off x="3639697" y="3943160"/>
            <a:ext cx="4828566" cy="1754326"/>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So either way, ordered or unordered</a:t>
            </a:r>
          </a:p>
          <a:p>
            <a:r>
              <a:rPr lang="en-US" dirty="0" smtClean="0">
                <a:latin typeface="Comic Sans MS" panose="030F0702030302020204" pitchFamily="66" charset="0"/>
              </a:rPr>
              <a:t>list implementations of Priority Queues</a:t>
            </a:r>
          </a:p>
          <a:p>
            <a:r>
              <a:rPr lang="en-US" dirty="0" smtClean="0">
                <a:latin typeface="Comic Sans MS" panose="030F0702030302020204" pitchFamily="66" charset="0"/>
              </a:rPr>
              <a:t>have at least one operation that is O(n)</a:t>
            </a:r>
          </a:p>
          <a:p>
            <a:endParaRPr lang="en-US" dirty="0">
              <a:latin typeface="Comic Sans MS" panose="030F0702030302020204" pitchFamily="66" charset="0"/>
            </a:endParaRPr>
          </a:p>
          <a:p>
            <a:r>
              <a:rPr lang="en-US" dirty="0" smtClean="0">
                <a:latin typeface="Comic Sans MS" panose="030F0702030302020204" pitchFamily="66" charset="0"/>
              </a:rPr>
              <a:t>There must be something better…</a:t>
            </a:r>
          </a:p>
          <a:p>
            <a:r>
              <a:rPr lang="en-US" dirty="0" smtClean="0">
                <a:latin typeface="Comic Sans MS" panose="030F0702030302020204" pitchFamily="66" charset="0"/>
              </a:rPr>
              <a:t>… else why would I be saying O(n) is bad  =)</a:t>
            </a:r>
          </a:p>
        </p:txBody>
      </p:sp>
    </p:spTree>
    <p:extLst>
      <p:ext uri="{BB962C8B-B14F-4D97-AF65-F5344CB8AC3E}">
        <p14:creationId xmlns:p14="http://schemas.microsoft.com/office/powerpoint/2010/main" val="103558770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04800"/>
            <a:ext cx="8658225" cy="1143000"/>
          </a:xfrm>
        </p:spPr>
        <p:txBody>
          <a:bodyPr/>
          <a:lstStyle/>
          <a:p>
            <a:pPr eaLnBrk="1" hangingPunct="1"/>
            <a:r>
              <a:rPr lang="en-US" altLang="en-US" dirty="0" smtClean="0"/>
              <a:t>Summary: List-based Priority Queue</a:t>
            </a:r>
          </a:p>
        </p:txBody>
      </p:sp>
      <p:sp>
        <p:nvSpPr>
          <p:cNvPr id="17411" name="Rectangle 3" descr="Rectangle: Click to edit Master text styles&#10;Second level&#10;Third level&#10;Fourth level&#10;Fifth level"/>
          <p:cNvSpPr>
            <a:spLocks noGrp="1" noChangeArrowheads="1"/>
          </p:cNvSpPr>
          <p:nvPr>
            <p:ph type="body" sz="half" idx="1"/>
          </p:nvPr>
        </p:nvSpPr>
        <p:spPr>
          <a:xfrm>
            <a:off x="381000" y="1752600"/>
            <a:ext cx="4267200" cy="4495800"/>
          </a:xfrm>
        </p:spPr>
        <p:txBody>
          <a:bodyPr/>
          <a:lstStyle/>
          <a:p>
            <a:pPr eaLnBrk="1" hangingPunct="1">
              <a:lnSpc>
                <a:spcPct val="90000"/>
              </a:lnSpc>
              <a:buFont typeface="Times" pitchFamily="18" charset="0"/>
              <a:buChar char="•"/>
            </a:pPr>
            <a:r>
              <a:rPr lang="en-US" altLang="en-US" sz="2000" u="sng" dirty="0" smtClean="0"/>
              <a:t>Unsorted list implementation</a:t>
            </a:r>
          </a:p>
          <a:p>
            <a:pPr lvl="1" eaLnBrk="1" hangingPunct="1">
              <a:lnSpc>
                <a:spcPct val="90000"/>
              </a:lnSpc>
              <a:buFont typeface="Times" pitchFamily="18" charset="0"/>
              <a:buChar char="•"/>
            </a:pPr>
            <a:r>
              <a:rPr lang="en-US" altLang="en-US" sz="1600" dirty="0" smtClean="0"/>
              <a:t>Store the items of the priority queue in a list-based sequence, in arbitrary order</a:t>
            </a:r>
          </a:p>
          <a:p>
            <a:pPr eaLnBrk="1" hangingPunct="1">
              <a:lnSpc>
                <a:spcPct val="90000"/>
              </a:lnSpc>
              <a:buFont typeface="Times" pitchFamily="18" charset="0"/>
              <a:buChar char="•"/>
            </a:pPr>
            <a:endParaRPr lang="en-US" altLang="en-US" sz="2000" dirty="0" smtClean="0"/>
          </a:p>
          <a:p>
            <a:pPr eaLnBrk="1" hangingPunct="1">
              <a:lnSpc>
                <a:spcPct val="90000"/>
              </a:lnSpc>
              <a:buFont typeface="Wingdings" pitchFamily="2" charset="2"/>
              <a:buNone/>
            </a:pPr>
            <a:endParaRPr lang="en-US" altLang="en-US" sz="2000" dirty="0" smtClean="0"/>
          </a:p>
          <a:p>
            <a:pPr eaLnBrk="1" hangingPunct="1">
              <a:lnSpc>
                <a:spcPct val="90000"/>
              </a:lnSpc>
              <a:buFont typeface="Times" pitchFamily="18" charset="0"/>
              <a:buChar char="•"/>
            </a:pPr>
            <a:r>
              <a:rPr lang="en-US" altLang="en-US" sz="2000" dirty="0" smtClean="0"/>
              <a:t>Performance:</a:t>
            </a:r>
          </a:p>
          <a:p>
            <a:pPr lvl="1" eaLnBrk="1" hangingPunct="1">
              <a:lnSpc>
                <a:spcPct val="90000"/>
              </a:lnSpc>
              <a:buFont typeface="Times" pitchFamily="18" charset="0"/>
              <a:buChar char="•"/>
            </a:pPr>
            <a:r>
              <a:rPr lang="en-US" altLang="en-US" sz="1800" dirty="0" err="1" smtClean="0">
                <a:solidFill>
                  <a:srgbClr val="FF0000"/>
                </a:solidFill>
              </a:rPr>
              <a:t>insertItem</a:t>
            </a:r>
            <a:r>
              <a:rPr lang="en-US" altLang="en-US" sz="1800" dirty="0" smtClean="0">
                <a:solidFill>
                  <a:srgbClr val="FF0000"/>
                </a:solidFill>
              </a:rPr>
              <a:t> </a:t>
            </a:r>
            <a:r>
              <a:rPr lang="en-US" altLang="en-US" sz="1800" dirty="0" smtClean="0"/>
              <a:t>takes </a:t>
            </a:r>
            <a:r>
              <a:rPr lang="en-US" altLang="en-US" sz="1800" b="1" i="1" dirty="0" smtClean="0">
                <a:latin typeface="Times New Roman" pitchFamily="18" charset="0"/>
              </a:rPr>
              <a:t>O</a:t>
            </a:r>
            <a:r>
              <a:rPr lang="en-US" altLang="en-US" sz="1800" dirty="0" smtClean="0">
                <a:latin typeface="Times New Roman" pitchFamily="18" charset="0"/>
              </a:rPr>
              <a:t>(1)</a:t>
            </a:r>
            <a:r>
              <a:rPr lang="en-US" altLang="en-US" sz="1800" dirty="0" smtClean="0"/>
              <a:t> time since we can insert the item at the beginning or end of the sequence</a:t>
            </a:r>
          </a:p>
          <a:p>
            <a:pPr lvl="1" eaLnBrk="1" hangingPunct="1">
              <a:lnSpc>
                <a:spcPct val="90000"/>
              </a:lnSpc>
              <a:buFont typeface="Times" pitchFamily="18" charset="0"/>
              <a:buChar char="•"/>
            </a:pPr>
            <a:r>
              <a:rPr lang="en-US" altLang="en-US" sz="1800" dirty="0" err="1" smtClean="0">
                <a:solidFill>
                  <a:srgbClr val="FF0000"/>
                </a:solidFill>
              </a:rPr>
              <a:t>removeMin</a:t>
            </a:r>
            <a:r>
              <a:rPr lang="en-US" altLang="en-US" sz="1800" dirty="0" smtClean="0">
                <a:solidFill>
                  <a:srgbClr val="FF0000"/>
                </a:solidFill>
              </a:rPr>
              <a:t>, </a:t>
            </a:r>
            <a:r>
              <a:rPr lang="en-US" altLang="en-US" sz="1800" dirty="0" err="1" smtClean="0">
                <a:solidFill>
                  <a:srgbClr val="FF0000"/>
                </a:solidFill>
              </a:rPr>
              <a:t>minKey</a:t>
            </a:r>
            <a:r>
              <a:rPr lang="en-US" altLang="en-US" sz="1800" dirty="0" smtClean="0">
                <a:solidFill>
                  <a:srgbClr val="FF0000"/>
                </a:solidFill>
              </a:rPr>
              <a:t> </a:t>
            </a:r>
            <a:r>
              <a:rPr lang="en-US" altLang="en-US" sz="1800" dirty="0" smtClean="0"/>
              <a:t>and </a:t>
            </a:r>
            <a:r>
              <a:rPr lang="en-US" altLang="en-US" sz="1800" dirty="0" err="1" smtClean="0">
                <a:solidFill>
                  <a:srgbClr val="FF0000"/>
                </a:solidFill>
              </a:rPr>
              <a:t>minElement</a:t>
            </a:r>
            <a:r>
              <a:rPr lang="en-US" altLang="en-US" sz="1800" dirty="0" smtClean="0"/>
              <a:t> take </a:t>
            </a:r>
            <a:r>
              <a:rPr lang="en-US" altLang="en-US" sz="1800" b="1" i="1" dirty="0" smtClean="0">
                <a:latin typeface="Times New Roman" pitchFamily="18" charset="0"/>
              </a:rPr>
              <a:t>O</a:t>
            </a:r>
            <a:r>
              <a:rPr lang="en-US" altLang="en-US" sz="1800" dirty="0" smtClean="0">
                <a:latin typeface="Times New Roman" pitchFamily="18" charset="0"/>
              </a:rPr>
              <a:t>(</a:t>
            </a:r>
            <a:r>
              <a:rPr lang="en-US" altLang="en-US" sz="1800" b="1" i="1" dirty="0" smtClean="0">
                <a:latin typeface="Times New Roman" pitchFamily="18" charset="0"/>
              </a:rPr>
              <a:t>n</a:t>
            </a:r>
            <a:r>
              <a:rPr lang="en-US" altLang="en-US" sz="1800" dirty="0" smtClean="0">
                <a:latin typeface="Times New Roman" pitchFamily="18" charset="0"/>
              </a:rPr>
              <a:t>)</a:t>
            </a:r>
            <a:r>
              <a:rPr lang="en-US" altLang="en-US" sz="1800" dirty="0" smtClean="0"/>
              <a:t> time since we have to traverse the entire sequence to find the smallest key </a:t>
            </a:r>
          </a:p>
        </p:txBody>
      </p:sp>
      <p:sp>
        <p:nvSpPr>
          <p:cNvPr id="17412" name="Rectangle 4" descr="Rectangle: Click to edit Master text styles&#10;Second level&#10;Third level&#10;Fourth level&#10;Fifth level"/>
          <p:cNvSpPr>
            <a:spLocks noGrp="1" noChangeArrowheads="1"/>
          </p:cNvSpPr>
          <p:nvPr>
            <p:ph type="body" sz="half" idx="2"/>
          </p:nvPr>
        </p:nvSpPr>
        <p:spPr>
          <a:xfrm>
            <a:off x="4800600" y="1752600"/>
            <a:ext cx="3810000" cy="4114800"/>
          </a:xfrm>
        </p:spPr>
        <p:txBody>
          <a:bodyPr/>
          <a:lstStyle/>
          <a:p>
            <a:pPr eaLnBrk="1" hangingPunct="1">
              <a:lnSpc>
                <a:spcPct val="90000"/>
              </a:lnSpc>
              <a:buFont typeface="Times" pitchFamily="18" charset="0"/>
              <a:buChar char="•"/>
            </a:pPr>
            <a:r>
              <a:rPr lang="en-US" altLang="en-US" sz="2000" u="sng" dirty="0" smtClean="0"/>
              <a:t>Sorted list implementation</a:t>
            </a:r>
            <a:endParaRPr lang="en-US" altLang="en-US" sz="2000" dirty="0" smtClean="0"/>
          </a:p>
          <a:p>
            <a:pPr lvl="1" algn="just" eaLnBrk="1" hangingPunct="1">
              <a:lnSpc>
                <a:spcPct val="90000"/>
              </a:lnSpc>
              <a:buFont typeface="Times" pitchFamily="18" charset="0"/>
              <a:buChar char="•"/>
            </a:pPr>
            <a:r>
              <a:rPr lang="en-US" altLang="en-US" sz="1600" dirty="0" smtClean="0"/>
              <a:t>Store the items of the priority queue in a sequence, sorted by key</a:t>
            </a:r>
          </a:p>
          <a:p>
            <a:pPr lvl="1" eaLnBrk="1" hangingPunct="1">
              <a:lnSpc>
                <a:spcPct val="90000"/>
              </a:lnSpc>
              <a:buFont typeface="Times" pitchFamily="18" charset="0"/>
              <a:buChar char="•"/>
            </a:pPr>
            <a:endParaRPr lang="en-US" altLang="en-US" sz="1800" dirty="0" smtClean="0"/>
          </a:p>
          <a:p>
            <a:pPr eaLnBrk="1" hangingPunct="1">
              <a:lnSpc>
                <a:spcPct val="90000"/>
              </a:lnSpc>
              <a:buFont typeface="Times" pitchFamily="18" charset="0"/>
              <a:buChar char="•"/>
            </a:pPr>
            <a:endParaRPr lang="en-US" altLang="en-US" sz="2000" dirty="0" smtClean="0"/>
          </a:p>
          <a:p>
            <a:pPr eaLnBrk="1" hangingPunct="1">
              <a:lnSpc>
                <a:spcPct val="90000"/>
              </a:lnSpc>
              <a:buFont typeface="Times" pitchFamily="18" charset="0"/>
              <a:buChar char="•"/>
            </a:pPr>
            <a:r>
              <a:rPr lang="en-US" altLang="en-US" sz="2000" dirty="0" smtClean="0"/>
              <a:t>Performance:</a:t>
            </a:r>
          </a:p>
          <a:p>
            <a:pPr lvl="1" eaLnBrk="1" hangingPunct="1">
              <a:lnSpc>
                <a:spcPct val="90000"/>
              </a:lnSpc>
              <a:buFont typeface="Times" pitchFamily="18" charset="0"/>
              <a:buChar char="•"/>
            </a:pPr>
            <a:r>
              <a:rPr lang="en-US" altLang="en-US" sz="1800" dirty="0" err="1" smtClean="0">
                <a:solidFill>
                  <a:srgbClr val="FF0000"/>
                </a:solidFill>
              </a:rPr>
              <a:t>insertItem</a:t>
            </a:r>
            <a:r>
              <a:rPr lang="en-US" altLang="en-US" sz="1800" dirty="0" smtClean="0"/>
              <a:t> takes </a:t>
            </a:r>
            <a:r>
              <a:rPr lang="en-US" altLang="en-US" sz="1800" b="1" i="1" dirty="0" smtClean="0">
                <a:latin typeface="Times New Roman" pitchFamily="18" charset="0"/>
              </a:rPr>
              <a:t>O</a:t>
            </a:r>
            <a:r>
              <a:rPr lang="en-US" altLang="en-US" sz="1800" dirty="0" smtClean="0">
                <a:latin typeface="Times New Roman" pitchFamily="18" charset="0"/>
              </a:rPr>
              <a:t>(</a:t>
            </a:r>
            <a:r>
              <a:rPr lang="en-US" altLang="en-US" sz="1800" b="1" i="1" dirty="0" smtClean="0">
                <a:latin typeface="Times New Roman" pitchFamily="18" charset="0"/>
              </a:rPr>
              <a:t>n</a:t>
            </a:r>
            <a:r>
              <a:rPr lang="en-US" altLang="en-US" sz="1800" dirty="0" smtClean="0">
                <a:latin typeface="Times New Roman" pitchFamily="18" charset="0"/>
              </a:rPr>
              <a:t>)</a:t>
            </a:r>
            <a:r>
              <a:rPr lang="en-US" altLang="en-US" sz="1800" dirty="0" smtClean="0"/>
              <a:t> time since we have to find the place where to insert the item</a:t>
            </a:r>
          </a:p>
          <a:p>
            <a:pPr lvl="1" eaLnBrk="1" hangingPunct="1">
              <a:lnSpc>
                <a:spcPct val="90000"/>
              </a:lnSpc>
              <a:buFont typeface="Times" pitchFamily="18" charset="0"/>
              <a:buChar char="•"/>
            </a:pPr>
            <a:r>
              <a:rPr lang="en-US" altLang="en-US" sz="1800" dirty="0" err="1" smtClean="0">
                <a:solidFill>
                  <a:srgbClr val="FF0000"/>
                </a:solidFill>
              </a:rPr>
              <a:t>removeMin</a:t>
            </a:r>
            <a:r>
              <a:rPr lang="en-US" altLang="en-US" sz="1800" dirty="0" smtClean="0">
                <a:solidFill>
                  <a:srgbClr val="FF0000"/>
                </a:solidFill>
              </a:rPr>
              <a:t>, </a:t>
            </a:r>
            <a:r>
              <a:rPr lang="en-US" altLang="en-US" sz="1800" dirty="0" err="1" smtClean="0">
                <a:solidFill>
                  <a:srgbClr val="FF0000"/>
                </a:solidFill>
              </a:rPr>
              <a:t>minKey</a:t>
            </a:r>
            <a:r>
              <a:rPr lang="en-US" altLang="en-US" sz="1800" dirty="0" smtClean="0">
                <a:solidFill>
                  <a:srgbClr val="FF0000"/>
                </a:solidFill>
              </a:rPr>
              <a:t> </a:t>
            </a:r>
            <a:r>
              <a:rPr lang="en-US" altLang="en-US" sz="1800" dirty="0" smtClean="0"/>
              <a:t>and </a:t>
            </a:r>
            <a:r>
              <a:rPr lang="en-US" altLang="en-US" sz="1800" dirty="0" err="1" smtClean="0">
                <a:solidFill>
                  <a:srgbClr val="FF0000"/>
                </a:solidFill>
              </a:rPr>
              <a:t>minElement</a:t>
            </a:r>
            <a:r>
              <a:rPr lang="en-US" altLang="en-US" sz="1800" dirty="0" smtClean="0"/>
              <a:t> take </a:t>
            </a:r>
            <a:r>
              <a:rPr lang="en-US" altLang="en-US" sz="1800" b="1" i="1" dirty="0" smtClean="0">
                <a:latin typeface="Times New Roman" pitchFamily="18" charset="0"/>
              </a:rPr>
              <a:t>O</a:t>
            </a:r>
            <a:r>
              <a:rPr lang="en-US" altLang="en-US" sz="1800" dirty="0" smtClean="0">
                <a:latin typeface="Times New Roman" pitchFamily="18" charset="0"/>
              </a:rPr>
              <a:t>(1)</a:t>
            </a:r>
            <a:r>
              <a:rPr lang="en-US" altLang="en-US" sz="1800" dirty="0" smtClean="0"/>
              <a:t> time since the smallest key is at the beginning of the sequence</a:t>
            </a:r>
          </a:p>
        </p:txBody>
      </p:sp>
      <p:grpSp>
        <p:nvGrpSpPr>
          <p:cNvPr id="17413" name="Group 5"/>
          <p:cNvGrpSpPr>
            <a:grpSpLocks/>
          </p:cNvGrpSpPr>
          <p:nvPr/>
        </p:nvGrpSpPr>
        <p:grpSpPr bwMode="auto">
          <a:xfrm>
            <a:off x="1143000" y="2819400"/>
            <a:ext cx="2971800" cy="304800"/>
            <a:chOff x="3264" y="2064"/>
            <a:chExt cx="1872" cy="192"/>
          </a:xfrm>
        </p:grpSpPr>
        <p:sp>
          <p:nvSpPr>
            <p:cNvPr id="24592" name="Line 6"/>
            <p:cNvSpPr>
              <a:spLocks noChangeShapeType="1"/>
            </p:cNvSpPr>
            <p:nvPr/>
          </p:nvSpPr>
          <p:spPr bwMode="auto">
            <a:xfrm>
              <a:off x="3456" y="2160"/>
              <a:ext cx="1488" cy="0"/>
            </a:xfrm>
            <a:prstGeom prst="line">
              <a:avLst/>
            </a:prstGeom>
            <a:noFill/>
            <a:ln w="19050">
              <a:solidFill>
                <a:schemeClr val="tx1"/>
              </a:solidFill>
              <a:round/>
              <a:headEnd/>
              <a:tailEnd/>
            </a:ln>
          </p:spPr>
          <p:txBody>
            <a:bodyPr wrap="none" anchor="ctr"/>
            <a:lstStyle/>
            <a:p>
              <a:pPr fontAlgn="auto">
                <a:spcBef>
                  <a:spcPts val="0"/>
                </a:spcBef>
                <a:spcAft>
                  <a:spcPts val="0"/>
                </a:spcAft>
                <a:defRPr/>
              </a:pPr>
              <a:endParaRPr lang="en-US">
                <a:solidFill>
                  <a:schemeClr val="accent3"/>
                </a:solidFill>
                <a:latin typeface="+mn-lt"/>
                <a:cs typeface="+mn-cs"/>
              </a:endParaRPr>
            </a:p>
          </p:txBody>
        </p:sp>
        <p:sp>
          <p:nvSpPr>
            <p:cNvPr id="24593" name="Oval 7"/>
            <p:cNvSpPr>
              <a:spLocks noChangeArrowheads="1"/>
            </p:cNvSpPr>
            <p:nvPr/>
          </p:nvSpPr>
          <p:spPr bwMode="auto">
            <a:xfrm>
              <a:off x="326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24594" name="Oval 8"/>
            <p:cNvSpPr>
              <a:spLocks noChangeArrowheads="1"/>
            </p:cNvSpPr>
            <p:nvPr/>
          </p:nvSpPr>
          <p:spPr bwMode="auto">
            <a:xfrm>
              <a:off x="368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sp>
          <p:nvSpPr>
            <p:cNvPr id="24595" name="Oval 9"/>
            <p:cNvSpPr>
              <a:spLocks noChangeArrowheads="1"/>
            </p:cNvSpPr>
            <p:nvPr/>
          </p:nvSpPr>
          <p:spPr bwMode="auto">
            <a:xfrm>
              <a:off x="410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24596" name="Oval 10"/>
            <p:cNvSpPr>
              <a:spLocks noChangeArrowheads="1"/>
            </p:cNvSpPr>
            <p:nvPr/>
          </p:nvSpPr>
          <p:spPr bwMode="auto">
            <a:xfrm>
              <a:off x="452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24597" name="Oval 11"/>
            <p:cNvSpPr>
              <a:spLocks noChangeArrowheads="1"/>
            </p:cNvSpPr>
            <p:nvPr/>
          </p:nvSpPr>
          <p:spPr bwMode="auto">
            <a:xfrm>
              <a:off x="494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grpSp>
      <p:grpSp>
        <p:nvGrpSpPr>
          <p:cNvPr id="17414" name="Group 12"/>
          <p:cNvGrpSpPr>
            <a:grpSpLocks/>
          </p:cNvGrpSpPr>
          <p:nvPr/>
        </p:nvGrpSpPr>
        <p:grpSpPr bwMode="auto">
          <a:xfrm>
            <a:off x="5181600" y="2819400"/>
            <a:ext cx="2971800" cy="304800"/>
            <a:chOff x="3264" y="3744"/>
            <a:chExt cx="1872" cy="192"/>
          </a:xfrm>
        </p:grpSpPr>
        <p:sp>
          <p:nvSpPr>
            <p:cNvPr id="24586" name="Line 13"/>
            <p:cNvSpPr>
              <a:spLocks noChangeShapeType="1"/>
            </p:cNvSpPr>
            <p:nvPr/>
          </p:nvSpPr>
          <p:spPr bwMode="auto">
            <a:xfrm>
              <a:off x="3456" y="3840"/>
              <a:ext cx="1488" cy="0"/>
            </a:xfrm>
            <a:prstGeom prst="line">
              <a:avLst/>
            </a:prstGeom>
            <a:noFill/>
            <a:ln w="19050">
              <a:solidFill>
                <a:schemeClr val="tx1"/>
              </a:solidFill>
              <a:round/>
              <a:headEnd/>
              <a:tailEnd/>
            </a:ln>
          </p:spPr>
          <p:txBody>
            <a:bodyPr wrap="none" anchor="ctr"/>
            <a:lstStyle/>
            <a:p>
              <a:pPr fontAlgn="auto">
                <a:spcBef>
                  <a:spcPts val="0"/>
                </a:spcBef>
                <a:spcAft>
                  <a:spcPts val="0"/>
                </a:spcAft>
                <a:defRPr/>
              </a:pPr>
              <a:endParaRPr lang="en-US">
                <a:solidFill>
                  <a:schemeClr val="accent3"/>
                </a:solidFill>
                <a:latin typeface="+mn-lt"/>
                <a:cs typeface="+mn-cs"/>
              </a:endParaRPr>
            </a:p>
          </p:txBody>
        </p:sp>
        <p:sp>
          <p:nvSpPr>
            <p:cNvPr id="24587" name="Oval 14"/>
            <p:cNvSpPr>
              <a:spLocks noChangeArrowheads="1"/>
            </p:cNvSpPr>
            <p:nvPr/>
          </p:nvSpPr>
          <p:spPr bwMode="auto">
            <a:xfrm>
              <a:off x="326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sp>
          <p:nvSpPr>
            <p:cNvPr id="24588" name="Oval 15"/>
            <p:cNvSpPr>
              <a:spLocks noChangeArrowheads="1"/>
            </p:cNvSpPr>
            <p:nvPr/>
          </p:nvSpPr>
          <p:spPr bwMode="auto">
            <a:xfrm>
              <a:off x="368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24589" name="Oval 16"/>
            <p:cNvSpPr>
              <a:spLocks noChangeArrowheads="1"/>
            </p:cNvSpPr>
            <p:nvPr/>
          </p:nvSpPr>
          <p:spPr bwMode="auto">
            <a:xfrm>
              <a:off x="410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24590" name="Oval 17"/>
            <p:cNvSpPr>
              <a:spLocks noChangeArrowheads="1"/>
            </p:cNvSpPr>
            <p:nvPr/>
          </p:nvSpPr>
          <p:spPr bwMode="auto">
            <a:xfrm>
              <a:off x="452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24591" name="Oval 18"/>
            <p:cNvSpPr>
              <a:spLocks noChangeArrowheads="1"/>
            </p:cNvSpPr>
            <p:nvPr/>
          </p:nvSpPr>
          <p:spPr bwMode="auto">
            <a:xfrm>
              <a:off x="494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grpSp>
    </p:spTree>
    <p:extLst>
      <p:ext uri="{BB962C8B-B14F-4D97-AF65-F5344CB8AC3E}">
        <p14:creationId xmlns:p14="http://schemas.microsoft.com/office/powerpoint/2010/main" val="28136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4" end="4"/>
                                            </p:txEl>
                                          </p:spTgt>
                                        </p:tgtEl>
                                        <p:attrNameLst>
                                          <p:attrName>style.visibility</p:attrName>
                                        </p:attrNameLst>
                                      </p:cBhvr>
                                      <p:to>
                                        <p:strVal val="visible"/>
                                      </p:to>
                                    </p:set>
                                    <p:animEffect transition="in" filter="fade">
                                      <p:cBhvr>
                                        <p:cTn id="12" dur="500"/>
                                        <p:tgtEl>
                                          <p:spTgt spid="17411">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animEffect transition="in" filter="fade">
                                      <p:cBhvr>
                                        <p:cTn id="15" dur="500"/>
                                        <p:tgtEl>
                                          <p:spTgt spid="17411">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11">
                                            <p:txEl>
                                              <p:pRg st="6" end="6"/>
                                            </p:txEl>
                                          </p:spTgt>
                                        </p:tgtEl>
                                        <p:attrNameLst>
                                          <p:attrName>style.visibility</p:attrName>
                                        </p:attrNameLst>
                                      </p:cBhvr>
                                      <p:to>
                                        <p:strVal val="visible"/>
                                      </p:to>
                                    </p:set>
                                    <p:animEffect transition="in" filter="fade">
                                      <p:cBhvr>
                                        <p:cTn id="20" dur="500"/>
                                        <p:tgtEl>
                                          <p:spTgt spid="17411">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412">
                                            <p:txEl>
                                              <p:pRg st="0" end="0"/>
                                            </p:txEl>
                                          </p:spTgt>
                                        </p:tgtEl>
                                        <p:attrNameLst>
                                          <p:attrName>style.visibility</p:attrName>
                                        </p:attrNameLst>
                                      </p:cBhvr>
                                      <p:to>
                                        <p:strVal val="visible"/>
                                      </p:to>
                                    </p:set>
                                    <p:animEffect transition="in" filter="fade">
                                      <p:cBhvr>
                                        <p:cTn id="25" dur="500"/>
                                        <p:tgtEl>
                                          <p:spTgt spid="17412">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412">
                                            <p:txEl>
                                              <p:pRg st="1" end="1"/>
                                            </p:txEl>
                                          </p:spTgt>
                                        </p:tgtEl>
                                        <p:attrNameLst>
                                          <p:attrName>style.visibility</p:attrName>
                                        </p:attrNameLst>
                                      </p:cBhvr>
                                      <p:to>
                                        <p:strVal val="visible"/>
                                      </p:to>
                                    </p:set>
                                    <p:animEffect transition="in" filter="fade">
                                      <p:cBhvr>
                                        <p:cTn id="28" dur="500"/>
                                        <p:tgtEl>
                                          <p:spTgt spid="1741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414"/>
                                        </p:tgtEl>
                                        <p:attrNameLst>
                                          <p:attrName>style.visibility</p:attrName>
                                        </p:attrNameLst>
                                      </p:cBhvr>
                                      <p:to>
                                        <p:strVal val="visible"/>
                                      </p:to>
                                    </p:set>
                                    <p:animEffect transition="in" filter="fade">
                                      <p:cBhvr>
                                        <p:cTn id="33" dur="500"/>
                                        <p:tgtEl>
                                          <p:spTgt spid="174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412">
                                            <p:txEl>
                                              <p:pRg st="4" end="4"/>
                                            </p:txEl>
                                          </p:spTgt>
                                        </p:tgtEl>
                                        <p:attrNameLst>
                                          <p:attrName>style.visibility</p:attrName>
                                        </p:attrNameLst>
                                      </p:cBhvr>
                                      <p:to>
                                        <p:strVal val="visible"/>
                                      </p:to>
                                    </p:set>
                                    <p:animEffect transition="in" filter="fade">
                                      <p:cBhvr>
                                        <p:cTn id="38" dur="500"/>
                                        <p:tgtEl>
                                          <p:spTgt spid="17412">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7412">
                                            <p:txEl>
                                              <p:pRg st="5" end="5"/>
                                            </p:txEl>
                                          </p:spTgt>
                                        </p:tgtEl>
                                        <p:attrNameLst>
                                          <p:attrName>style.visibility</p:attrName>
                                        </p:attrNameLst>
                                      </p:cBhvr>
                                      <p:to>
                                        <p:strVal val="visible"/>
                                      </p:to>
                                    </p:set>
                                    <p:animEffect transition="in" filter="fade">
                                      <p:cBhvr>
                                        <p:cTn id="41" dur="500"/>
                                        <p:tgtEl>
                                          <p:spTgt spid="1741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412">
                                            <p:txEl>
                                              <p:pRg st="6" end="6"/>
                                            </p:txEl>
                                          </p:spTgt>
                                        </p:tgtEl>
                                        <p:attrNameLst>
                                          <p:attrName>style.visibility</p:attrName>
                                        </p:attrNameLst>
                                      </p:cBhvr>
                                      <p:to>
                                        <p:strVal val="visible"/>
                                      </p:to>
                                    </p:set>
                                    <p:animEffect transition="in" filter="fade">
                                      <p:cBhvr>
                                        <p:cTn id="46" dur="500"/>
                                        <p:tgtEl>
                                          <p:spTgt spid="174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altLang="en-US" dirty="0" smtClean="0"/>
              <a:t>Application Example</a:t>
            </a:r>
            <a:br>
              <a:rPr lang="en-US" altLang="en-US" dirty="0" smtClean="0"/>
            </a:br>
            <a:r>
              <a:rPr lang="en-US" altLang="en-US" dirty="0" smtClean="0"/>
              <a:t>Decision Tree</a:t>
            </a:r>
          </a:p>
        </p:txBody>
      </p:sp>
      <p:sp>
        <p:nvSpPr>
          <p:cNvPr id="41987" name="Rectangle 3" descr="Rectangle: Click to edit Master text styles&#10;Second level&#10;Third level&#10;Fourth level&#10;Fifth level"/>
          <p:cNvSpPr>
            <a:spLocks noGrp="1" noChangeArrowheads="1"/>
          </p:cNvSpPr>
          <p:nvPr>
            <p:ph type="body" idx="1"/>
          </p:nvPr>
        </p:nvSpPr>
        <p:spPr>
          <a:xfrm>
            <a:off x="838200" y="1676400"/>
            <a:ext cx="7772400" cy="1828800"/>
          </a:xfrm>
        </p:spPr>
        <p:txBody>
          <a:bodyPr rtlCol="0">
            <a:normAutofit lnSpcReduction="10000"/>
          </a:bodyPr>
          <a:lstStyle/>
          <a:p>
            <a:pPr eaLnBrk="1" fontAlgn="auto" hangingPunct="1">
              <a:spcAft>
                <a:spcPts val="0"/>
              </a:spcAft>
              <a:buFont typeface="Times" charset="0"/>
              <a:buChar char="•"/>
              <a:defRPr/>
            </a:pPr>
            <a:r>
              <a:rPr lang="en-US" smtClean="0"/>
              <a:t>Binary tree associated with a decision process</a:t>
            </a:r>
          </a:p>
          <a:p>
            <a:pPr lvl="1" eaLnBrk="1" fontAlgn="auto" hangingPunct="1">
              <a:spcAft>
                <a:spcPts val="0"/>
              </a:spcAft>
              <a:buFont typeface="Times" charset="0"/>
              <a:buChar char="•"/>
              <a:defRPr/>
            </a:pPr>
            <a:r>
              <a:rPr lang="en-US" smtClean="0"/>
              <a:t>internal nodes: questions with yes/no answer</a:t>
            </a:r>
          </a:p>
          <a:p>
            <a:pPr lvl="1" eaLnBrk="1" fontAlgn="auto" hangingPunct="1">
              <a:spcAft>
                <a:spcPts val="0"/>
              </a:spcAft>
              <a:buFont typeface="Times" charset="0"/>
              <a:buChar char="•"/>
              <a:defRPr/>
            </a:pPr>
            <a:r>
              <a:rPr lang="en-US" smtClean="0"/>
              <a:t>leaves: decisions</a:t>
            </a:r>
          </a:p>
          <a:p>
            <a:pPr eaLnBrk="1" fontAlgn="auto" hangingPunct="1">
              <a:spcAft>
                <a:spcPts val="0"/>
              </a:spcAft>
              <a:buFont typeface="Times" charset="0"/>
              <a:buChar char="•"/>
              <a:defRPr/>
            </a:pPr>
            <a:r>
              <a:rPr lang="en-US" smtClean="0"/>
              <a:t>Example: dining decision</a:t>
            </a:r>
          </a:p>
        </p:txBody>
      </p:sp>
      <p:sp>
        <p:nvSpPr>
          <p:cNvPr id="41988" name="AutoShape 5"/>
          <p:cNvSpPr>
            <a:spLocks noChangeArrowheads="1"/>
          </p:cNvSpPr>
          <p:nvPr/>
        </p:nvSpPr>
        <p:spPr bwMode="auto">
          <a:xfrm>
            <a:off x="3273425" y="3611563"/>
            <a:ext cx="1906588" cy="4095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pPr fontAlgn="auto">
              <a:spcBef>
                <a:spcPts val="0"/>
              </a:spcBef>
              <a:spcAft>
                <a:spcPts val="0"/>
              </a:spcAft>
              <a:defRPr/>
            </a:pPr>
            <a:r>
              <a:rPr lang="en-US" dirty="0">
                <a:solidFill>
                  <a:schemeClr val="accent1">
                    <a:lumMod val="20000"/>
                    <a:lumOff val="80000"/>
                  </a:schemeClr>
                </a:solidFill>
                <a:latin typeface="+mn-lt"/>
                <a:cs typeface="+mn-cs"/>
              </a:rPr>
              <a:t>Want a fast meal?</a:t>
            </a:r>
          </a:p>
        </p:txBody>
      </p:sp>
      <p:sp>
        <p:nvSpPr>
          <p:cNvPr id="41989" name="AutoShape 6"/>
          <p:cNvSpPr>
            <a:spLocks noChangeArrowheads="1"/>
          </p:cNvSpPr>
          <p:nvPr/>
        </p:nvSpPr>
        <p:spPr bwMode="auto">
          <a:xfrm>
            <a:off x="1444625" y="4641850"/>
            <a:ext cx="2000250" cy="4095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pPr fontAlgn="auto">
              <a:spcBef>
                <a:spcPts val="0"/>
              </a:spcBef>
              <a:spcAft>
                <a:spcPts val="0"/>
              </a:spcAft>
              <a:defRPr/>
            </a:pPr>
            <a:r>
              <a:rPr lang="en-US" dirty="0">
                <a:solidFill>
                  <a:schemeClr val="accent1">
                    <a:lumMod val="20000"/>
                    <a:lumOff val="80000"/>
                  </a:schemeClr>
                </a:solidFill>
                <a:latin typeface="+mn-lt"/>
                <a:cs typeface="+mn-cs"/>
              </a:rPr>
              <a:t>How about coffee?</a:t>
            </a:r>
          </a:p>
        </p:txBody>
      </p:sp>
      <p:sp>
        <p:nvSpPr>
          <p:cNvPr id="41990" name="AutoShape 7"/>
          <p:cNvSpPr>
            <a:spLocks noChangeArrowheads="1"/>
          </p:cNvSpPr>
          <p:nvPr/>
        </p:nvSpPr>
        <p:spPr bwMode="auto">
          <a:xfrm>
            <a:off x="4876800" y="4641850"/>
            <a:ext cx="2212975" cy="409575"/>
          </a:xfrm>
          <a:prstGeom prst="roundRect">
            <a:avLst>
              <a:gd name="adj" fmla="val 16667"/>
            </a:avLst>
          </a:prstGeom>
          <a:solidFill>
            <a:schemeClr val="accent1"/>
          </a:solidFill>
          <a:ln w="19050">
            <a:solidFill>
              <a:schemeClr val="tx1"/>
            </a:solidFill>
            <a:round/>
            <a:headEnd/>
            <a:tailEnd/>
          </a:ln>
        </p:spPr>
        <p:txBody>
          <a:bodyPr wrap="none" anchor="ctr">
            <a:spAutoFit/>
          </a:bodyPr>
          <a:lstStyle/>
          <a:p>
            <a:pPr fontAlgn="auto">
              <a:spcBef>
                <a:spcPts val="0"/>
              </a:spcBef>
              <a:spcAft>
                <a:spcPts val="0"/>
              </a:spcAft>
              <a:defRPr/>
            </a:pPr>
            <a:r>
              <a:rPr lang="en-US" dirty="0">
                <a:solidFill>
                  <a:schemeClr val="accent1">
                    <a:lumMod val="20000"/>
                    <a:lumOff val="80000"/>
                  </a:schemeClr>
                </a:solidFill>
                <a:latin typeface="+mn-lt"/>
                <a:cs typeface="+mn-cs"/>
              </a:rPr>
              <a:t>On expense account?</a:t>
            </a:r>
          </a:p>
        </p:txBody>
      </p:sp>
      <p:sp>
        <p:nvSpPr>
          <p:cNvPr id="41991" name="Rectangle 9"/>
          <p:cNvSpPr>
            <a:spLocks noChangeArrowheads="1"/>
          </p:cNvSpPr>
          <p:nvPr/>
        </p:nvSpPr>
        <p:spPr bwMode="auto">
          <a:xfrm>
            <a:off x="1290638" y="5707063"/>
            <a:ext cx="1089025" cy="368300"/>
          </a:xfrm>
          <a:prstGeom prst="rect">
            <a:avLst/>
          </a:prstGeom>
          <a:solidFill>
            <a:schemeClr val="folHlink"/>
          </a:solidFill>
          <a:ln w="19050">
            <a:solidFill>
              <a:schemeClr val="tx1"/>
            </a:solidFill>
            <a:miter lim="800000"/>
            <a:headEnd/>
            <a:tailEnd/>
          </a:ln>
        </p:spPr>
        <p:txBody>
          <a:bodyPr wrap="none" anchor="ctr">
            <a:spAutoFit/>
          </a:bodyPr>
          <a:lstStyle/>
          <a:p>
            <a:pPr fontAlgn="auto">
              <a:spcBef>
                <a:spcPts val="0"/>
              </a:spcBef>
              <a:spcAft>
                <a:spcPts val="0"/>
              </a:spcAft>
              <a:defRPr/>
            </a:pPr>
            <a:r>
              <a:rPr lang="en-US" dirty="0">
                <a:solidFill>
                  <a:schemeClr val="accent1">
                    <a:lumMod val="20000"/>
                    <a:lumOff val="80000"/>
                  </a:schemeClr>
                </a:solidFill>
                <a:latin typeface="+mn-lt"/>
                <a:cs typeface="+mn-cs"/>
              </a:rPr>
              <a:t>Starbucks</a:t>
            </a:r>
          </a:p>
        </p:txBody>
      </p:sp>
      <p:sp>
        <p:nvSpPr>
          <p:cNvPr id="41992" name="Rectangle 10"/>
          <p:cNvSpPr>
            <a:spLocks noChangeArrowheads="1"/>
          </p:cNvSpPr>
          <p:nvPr/>
        </p:nvSpPr>
        <p:spPr bwMode="auto">
          <a:xfrm>
            <a:off x="3200400" y="5707063"/>
            <a:ext cx="1063625" cy="368300"/>
          </a:xfrm>
          <a:prstGeom prst="rect">
            <a:avLst/>
          </a:prstGeom>
          <a:solidFill>
            <a:schemeClr val="folHlink"/>
          </a:solidFill>
          <a:ln w="19050">
            <a:solidFill>
              <a:schemeClr val="tx1"/>
            </a:solidFill>
            <a:miter lim="800000"/>
            <a:headEnd/>
            <a:tailEnd/>
          </a:ln>
        </p:spPr>
        <p:txBody>
          <a:bodyPr wrap="none" anchor="ctr">
            <a:spAutoFit/>
          </a:bodyPr>
          <a:lstStyle/>
          <a:p>
            <a:pPr fontAlgn="auto">
              <a:spcBef>
                <a:spcPts val="0"/>
              </a:spcBef>
              <a:spcAft>
                <a:spcPts val="0"/>
              </a:spcAft>
              <a:defRPr/>
            </a:pPr>
            <a:r>
              <a:rPr lang="en-US" dirty="0">
                <a:solidFill>
                  <a:schemeClr val="accent1">
                    <a:lumMod val="20000"/>
                    <a:lumOff val="80000"/>
                  </a:schemeClr>
                </a:solidFill>
                <a:latin typeface="+mn-lt"/>
                <a:cs typeface="+mn-cs"/>
              </a:rPr>
              <a:t>Antonio’s</a:t>
            </a:r>
          </a:p>
        </p:txBody>
      </p:sp>
      <p:sp>
        <p:nvSpPr>
          <p:cNvPr id="41993" name="Rectangle 11"/>
          <p:cNvSpPr>
            <a:spLocks noChangeArrowheads="1"/>
          </p:cNvSpPr>
          <p:nvPr/>
        </p:nvSpPr>
        <p:spPr bwMode="auto">
          <a:xfrm>
            <a:off x="4724400" y="5707063"/>
            <a:ext cx="827088" cy="368300"/>
          </a:xfrm>
          <a:prstGeom prst="rect">
            <a:avLst/>
          </a:prstGeom>
          <a:solidFill>
            <a:schemeClr val="folHlink"/>
          </a:solidFill>
          <a:ln w="19050">
            <a:solidFill>
              <a:schemeClr val="tx1"/>
            </a:solidFill>
            <a:miter lim="800000"/>
            <a:headEnd/>
            <a:tailEnd/>
          </a:ln>
        </p:spPr>
        <p:txBody>
          <a:bodyPr wrap="none" anchor="ctr">
            <a:spAutoFit/>
          </a:bodyPr>
          <a:lstStyle/>
          <a:p>
            <a:pPr fontAlgn="auto">
              <a:spcBef>
                <a:spcPts val="0"/>
              </a:spcBef>
              <a:spcAft>
                <a:spcPts val="0"/>
              </a:spcAft>
              <a:defRPr/>
            </a:pPr>
            <a:r>
              <a:rPr lang="en-US" dirty="0" err="1">
                <a:solidFill>
                  <a:schemeClr val="accent1">
                    <a:lumMod val="20000"/>
                    <a:lumOff val="80000"/>
                  </a:schemeClr>
                </a:solidFill>
                <a:latin typeface="+mn-lt"/>
                <a:cs typeface="+mn-cs"/>
              </a:rPr>
              <a:t>Veritas</a:t>
            </a:r>
            <a:endParaRPr lang="en-US" dirty="0">
              <a:solidFill>
                <a:schemeClr val="accent1">
                  <a:lumMod val="20000"/>
                  <a:lumOff val="80000"/>
                </a:schemeClr>
              </a:solidFill>
              <a:latin typeface="+mn-lt"/>
              <a:cs typeface="+mn-cs"/>
            </a:endParaRPr>
          </a:p>
        </p:txBody>
      </p:sp>
      <p:sp>
        <p:nvSpPr>
          <p:cNvPr id="41994" name="Rectangle 12"/>
          <p:cNvSpPr>
            <a:spLocks noChangeArrowheads="1"/>
          </p:cNvSpPr>
          <p:nvPr/>
        </p:nvSpPr>
        <p:spPr bwMode="auto">
          <a:xfrm>
            <a:off x="6442075" y="5707063"/>
            <a:ext cx="723900" cy="368300"/>
          </a:xfrm>
          <a:prstGeom prst="rect">
            <a:avLst/>
          </a:prstGeom>
          <a:solidFill>
            <a:schemeClr val="folHlink"/>
          </a:solidFill>
          <a:ln w="19050">
            <a:solidFill>
              <a:schemeClr val="tx1"/>
            </a:solidFill>
            <a:miter lim="800000"/>
            <a:headEnd/>
            <a:tailEnd/>
          </a:ln>
        </p:spPr>
        <p:txBody>
          <a:bodyPr wrap="none" anchor="ctr">
            <a:spAutoFit/>
          </a:bodyPr>
          <a:lstStyle/>
          <a:p>
            <a:pPr fontAlgn="auto">
              <a:spcBef>
                <a:spcPts val="0"/>
              </a:spcBef>
              <a:spcAft>
                <a:spcPts val="0"/>
              </a:spcAft>
              <a:defRPr/>
            </a:pPr>
            <a:r>
              <a:rPr lang="en-US" dirty="0">
                <a:solidFill>
                  <a:schemeClr val="accent1">
                    <a:lumMod val="20000"/>
                    <a:lumOff val="80000"/>
                  </a:schemeClr>
                </a:solidFill>
                <a:latin typeface="+mn-lt"/>
                <a:cs typeface="+mn-cs"/>
              </a:rPr>
              <a:t>Chili’s</a:t>
            </a:r>
          </a:p>
        </p:txBody>
      </p:sp>
      <p:cxnSp>
        <p:nvCxnSpPr>
          <p:cNvPr id="18443" name="AutoShape 13"/>
          <p:cNvCxnSpPr>
            <a:cxnSpLocks noChangeShapeType="1"/>
            <a:stCxn id="41988" idx="2"/>
            <a:endCxn id="41989" idx="0"/>
          </p:cNvCxnSpPr>
          <p:nvPr/>
        </p:nvCxnSpPr>
        <p:spPr bwMode="auto">
          <a:xfrm flipH="1">
            <a:off x="2444750" y="4021138"/>
            <a:ext cx="1781175" cy="6207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8444" name="AutoShape 14"/>
          <p:cNvCxnSpPr>
            <a:cxnSpLocks noChangeShapeType="1"/>
            <a:stCxn id="41988" idx="2"/>
            <a:endCxn id="41990" idx="0"/>
          </p:cNvCxnSpPr>
          <p:nvPr/>
        </p:nvCxnSpPr>
        <p:spPr bwMode="auto">
          <a:xfrm>
            <a:off x="4225925" y="4021138"/>
            <a:ext cx="1757363" cy="6207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8445" name="AutoShape 15"/>
          <p:cNvCxnSpPr>
            <a:cxnSpLocks noChangeShapeType="1"/>
            <a:stCxn id="41991" idx="0"/>
            <a:endCxn id="41989" idx="2"/>
          </p:cNvCxnSpPr>
          <p:nvPr/>
        </p:nvCxnSpPr>
        <p:spPr bwMode="auto">
          <a:xfrm flipV="1">
            <a:off x="1835150" y="5051425"/>
            <a:ext cx="609600" cy="6556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8446" name="AutoShape 16"/>
          <p:cNvCxnSpPr>
            <a:cxnSpLocks noChangeShapeType="1"/>
            <a:stCxn id="41992" idx="0"/>
            <a:endCxn id="41989" idx="2"/>
          </p:cNvCxnSpPr>
          <p:nvPr/>
        </p:nvCxnSpPr>
        <p:spPr bwMode="auto">
          <a:xfrm flipH="1" flipV="1">
            <a:off x="2444750" y="5051425"/>
            <a:ext cx="1287463" cy="6556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8447" name="AutoShape 17"/>
          <p:cNvCxnSpPr>
            <a:cxnSpLocks noChangeShapeType="1"/>
            <a:stCxn id="41993" idx="0"/>
            <a:endCxn id="41990" idx="2"/>
          </p:cNvCxnSpPr>
          <p:nvPr/>
        </p:nvCxnSpPr>
        <p:spPr bwMode="auto">
          <a:xfrm flipV="1">
            <a:off x="5138738" y="5051425"/>
            <a:ext cx="844550" cy="6556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8448" name="AutoShape 18"/>
          <p:cNvCxnSpPr>
            <a:cxnSpLocks noChangeShapeType="1"/>
            <a:stCxn id="41994" idx="0"/>
            <a:endCxn id="41990" idx="2"/>
          </p:cNvCxnSpPr>
          <p:nvPr/>
        </p:nvCxnSpPr>
        <p:spPr bwMode="auto">
          <a:xfrm flipH="1" flipV="1">
            <a:off x="5983288" y="5051425"/>
            <a:ext cx="820737" cy="65563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8449" name="Text Box 19"/>
          <p:cNvSpPr txBox="1">
            <a:spLocks noChangeArrowheads="1"/>
          </p:cNvSpPr>
          <p:nvPr/>
        </p:nvSpPr>
        <p:spPr bwMode="auto">
          <a:xfrm>
            <a:off x="2514600" y="4098925"/>
            <a:ext cx="5762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Yes</a:t>
            </a:r>
          </a:p>
        </p:txBody>
      </p:sp>
      <p:sp>
        <p:nvSpPr>
          <p:cNvPr id="18450" name="Text Box 20"/>
          <p:cNvSpPr txBox="1">
            <a:spLocks noChangeArrowheads="1"/>
          </p:cNvSpPr>
          <p:nvPr/>
        </p:nvSpPr>
        <p:spPr bwMode="auto">
          <a:xfrm>
            <a:off x="5986463" y="4097338"/>
            <a:ext cx="49212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No</a:t>
            </a:r>
          </a:p>
        </p:txBody>
      </p:sp>
      <p:sp>
        <p:nvSpPr>
          <p:cNvPr id="18451" name="Text Box 21"/>
          <p:cNvSpPr txBox="1">
            <a:spLocks noChangeArrowheads="1"/>
          </p:cNvSpPr>
          <p:nvPr/>
        </p:nvSpPr>
        <p:spPr bwMode="auto">
          <a:xfrm>
            <a:off x="1676400" y="5181600"/>
            <a:ext cx="5762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Yes</a:t>
            </a:r>
          </a:p>
        </p:txBody>
      </p:sp>
      <p:sp>
        <p:nvSpPr>
          <p:cNvPr id="18452" name="Text Box 22"/>
          <p:cNvSpPr txBox="1">
            <a:spLocks noChangeArrowheads="1"/>
          </p:cNvSpPr>
          <p:nvPr/>
        </p:nvSpPr>
        <p:spPr bwMode="auto">
          <a:xfrm>
            <a:off x="3505200" y="5181600"/>
            <a:ext cx="4921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No</a:t>
            </a:r>
          </a:p>
        </p:txBody>
      </p:sp>
      <p:sp>
        <p:nvSpPr>
          <p:cNvPr id="18453" name="Text Box 23"/>
          <p:cNvSpPr txBox="1">
            <a:spLocks noChangeArrowheads="1"/>
          </p:cNvSpPr>
          <p:nvPr/>
        </p:nvSpPr>
        <p:spPr bwMode="auto">
          <a:xfrm>
            <a:off x="5029200" y="5181600"/>
            <a:ext cx="5762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Yes</a:t>
            </a:r>
          </a:p>
        </p:txBody>
      </p:sp>
      <p:sp>
        <p:nvSpPr>
          <p:cNvPr id="18454" name="Text Box 24"/>
          <p:cNvSpPr txBox="1">
            <a:spLocks noChangeArrowheads="1"/>
          </p:cNvSpPr>
          <p:nvPr/>
        </p:nvSpPr>
        <p:spPr bwMode="auto">
          <a:xfrm>
            <a:off x="6629400" y="5181600"/>
            <a:ext cx="4921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No</a:t>
            </a:r>
          </a:p>
        </p:txBody>
      </p:sp>
    </p:spTree>
    <p:extLst>
      <p:ext uri="{BB962C8B-B14F-4D97-AF65-F5344CB8AC3E}">
        <p14:creationId xmlns:p14="http://schemas.microsoft.com/office/powerpoint/2010/main" val="98873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 Better Data Structure for PQs?</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a:t>D</a:t>
            </a:r>
            <a:r>
              <a:rPr lang="en-US" dirty="0" smtClean="0"/>
              <a:t>oes there exist a better implementation? </a:t>
            </a:r>
          </a:p>
          <a:p>
            <a:r>
              <a:rPr lang="en-US" dirty="0" smtClean="0"/>
              <a:t>YES</a:t>
            </a:r>
            <a:endParaRPr lang="en-US" dirty="0"/>
          </a:p>
          <a:p>
            <a:endParaRPr lang="en-US" dirty="0" smtClean="0"/>
          </a:p>
          <a:p>
            <a:r>
              <a:rPr lang="en-US" dirty="0" smtClean="0"/>
              <a:t>But first a sidetrack</a:t>
            </a:r>
          </a:p>
          <a:p>
            <a:r>
              <a:rPr lang="en-US" dirty="0" smtClean="0"/>
              <a:t>What if our keys are not integers?</a:t>
            </a:r>
          </a:p>
          <a:p>
            <a:endParaRPr lang="en-US" dirty="0"/>
          </a:p>
          <a:p>
            <a:r>
              <a:rPr lang="en-US" dirty="0" smtClean="0"/>
              <a:t>How do we</a:t>
            </a:r>
            <a:br>
              <a:rPr lang="en-US" dirty="0" smtClean="0"/>
            </a:br>
            <a:r>
              <a:rPr lang="en-US" dirty="0" smtClean="0"/>
              <a:t>order things by them?</a:t>
            </a:r>
          </a:p>
          <a:p>
            <a:endParaRPr lang="en-US" dirty="0" smtClean="0"/>
          </a:p>
          <a:p>
            <a:r>
              <a:rPr lang="en-US" dirty="0" smtClean="0"/>
              <a:t>How do we compare </a:t>
            </a:r>
            <a:br>
              <a:rPr lang="en-US" dirty="0" smtClean="0"/>
            </a:br>
            <a:r>
              <a:rPr lang="en-US" dirty="0" smtClean="0"/>
              <a:t>them?</a:t>
            </a:r>
            <a:endParaRPr lang="en-US" dirty="0"/>
          </a:p>
        </p:txBody>
      </p:sp>
      <p:sp>
        <p:nvSpPr>
          <p:cNvPr id="4" name="Text Box 4"/>
          <p:cNvSpPr txBox="1">
            <a:spLocks noChangeArrowheads="1"/>
          </p:cNvSpPr>
          <p:nvPr/>
        </p:nvSpPr>
        <p:spPr bwMode="auto">
          <a:xfrm>
            <a:off x="4495800" y="4191000"/>
            <a:ext cx="4038600" cy="1815882"/>
          </a:xfrm>
          <a:prstGeom prst="rect">
            <a:avLst/>
          </a:prstGeom>
          <a:solidFill>
            <a:srgbClr val="FEFEBE"/>
          </a:solidFill>
          <a:ln w="9525">
            <a:solidFill>
              <a:schemeClr val="tx1"/>
            </a:solidFill>
            <a:miter lim="800000"/>
            <a:headEnd/>
            <a:tailEnd/>
          </a:ln>
          <a:extLst/>
        </p:spPr>
        <p:txBody>
          <a:bodyPr wrap="square">
            <a:spAutoFit/>
          </a:bodyPr>
          <a:lstStyle>
            <a:lvl1pPr defTabSz="228600" eaLnBrk="0" hangingPunct="0">
              <a:defRPr>
                <a:solidFill>
                  <a:schemeClr val="tx1"/>
                </a:solidFill>
                <a:latin typeface="Arial" charset="0"/>
                <a:cs typeface="Arial" charset="0"/>
              </a:defRPr>
            </a:lvl1pPr>
            <a:lvl2pPr marL="742950" indent="-285750" defTabSz="228600" eaLnBrk="0" hangingPunct="0">
              <a:defRPr>
                <a:solidFill>
                  <a:schemeClr val="tx1"/>
                </a:solidFill>
                <a:latin typeface="Arial" charset="0"/>
                <a:cs typeface="Arial" charset="0"/>
              </a:defRPr>
            </a:lvl2pPr>
            <a:lvl3pPr marL="1143000" indent="-228600" defTabSz="228600" eaLnBrk="0" hangingPunct="0">
              <a:defRPr>
                <a:solidFill>
                  <a:schemeClr val="tx1"/>
                </a:solidFill>
                <a:latin typeface="Arial" charset="0"/>
                <a:cs typeface="Arial" charset="0"/>
              </a:defRPr>
            </a:lvl3pPr>
            <a:lvl4pPr marL="1600200" indent="-228600" defTabSz="228600" eaLnBrk="0" hangingPunct="0">
              <a:defRPr>
                <a:solidFill>
                  <a:schemeClr val="tx1"/>
                </a:solidFill>
                <a:latin typeface="Arial" charset="0"/>
                <a:cs typeface="Arial" charset="0"/>
              </a:defRPr>
            </a:lvl4pPr>
            <a:lvl5pPr marL="2057400" indent="-228600" defTabSz="228600" eaLnBrk="0" hangingPunct="0">
              <a:defRPr>
                <a:solidFill>
                  <a:schemeClr val="tx1"/>
                </a:solidFill>
                <a:latin typeface="Arial" charset="0"/>
                <a:cs typeface="Arial" charset="0"/>
              </a:defRPr>
            </a:lvl5pPr>
            <a:lvl6pPr marL="2514600" indent="-228600" defTabSz="228600" eaLnBrk="0" fontAlgn="base" hangingPunct="0">
              <a:spcBef>
                <a:spcPct val="0"/>
              </a:spcBef>
              <a:spcAft>
                <a:spcPct val="0"/>
              </a:spcAft>
              <a:defRPr>
                <a:solidFill>
                  <a:schemeClr val="tx1"/>
                </a:solidFill>
                <a:latin typeface="Arial" charset="0"/>
                <a:cs typeface="Arial" charset="0"/>
              </a:defRPr>
            </a:lvl6pPr>
            <a:lvl7pPr marL="2971800" indent="-228600" defTabSz="228600" eaLnBrk="0" fontAlgn="base" hangingPunct="0">
              <a:spcBef>
                <a:spcPct val="0"/>
              </a:spcBef>
              <a:spcAft>
                <a:spcPct val="0"/>
              </a:spcAft>
              <a:defRPr>
                <a:solidFill>
                  <a:schemeClr val="tx1"/>
                </a:solidFill>
                <a:latin typeface="Arial" charset="0"/>
                <a:cs typeface="Arial" charset="0"/>
              </a:defRPr>
            </a:lvl7pPr>
            <a:lvl8pPr marL="3429000" indent="-228600" defTabSz="228600" eaLnBrk="0" fontAlgn="base" hangingPunct="0">
              <a:spcBef>
                <a:spcPct val="0"/>
              </a:spcBef>
              <a:spcAft>
                <a:spcPct val="0"/>
              </a:spcAft>
              <a:defRPr>
                <a:solidFill>
                  <a:schemeClr val="tx1"/>
                </a:solidFill>
                <a:latin typeface="Arial" charset="0"/>
                <a:cs typeface="Arial" charset="0"/>
              </a:defRPr>
            </a:lvl8pPr>
            <a:lvl9pPr marL="3886200" indent="-228600" defTabSz="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400" dirty="0">
                <a:solidFill>
                  <a:srgbClr val="0070C0"/>
                </a:solidFill>
                <a:latin typeface="Consolas" pitchFamily="49" charset="0"/>
                <a:cs typeface="Consolas" pitchFamily="49" charset="0"/>
              </a:rPr>
              <a:t>template</a:t>
            </a:r>
            <a:r>
              <a:rPr lang="en-US" altLang="en-US" sz="1400" dirty="0">
                <a:solidFill>
                  <a:srgbClr val="000000"/>
                </a:solidFill>
                <a:latin typeface="Consolas" pitchFamily="49" charset="0"/>
                <a:cs typeface="Consolas" pitchFamily="49" charset="0"/>
              </a:rPr>
              <a:t> </a:t>
            </a:r>
            <a:r>
              <a:rPr lang="en-US" altLang="en-US" sz="1400" dirty="0" smtClean="0">
                <a:solidFill>
                  <a:srgbClr val="000000"/>
                </a:solidFill>
                <a:latin typeface="Consolas" pitchFamily="49" charset="0"/>
                <a:cs typeface="Consolas" pitchFamily="49" charset="0"/>
              </a:rPr>
              <a:t>&lt;</a:t>
            </a:r>
            <a:r>
              <a:rPr lang="en-US" altLang="en-US" sz="1400" dirty="0" err="1" smtClean="0">
                <a:solidFill>
                  <a:srgbClr val="0070C0"/>
                </a:solidFill>
                <a:latin typeface="Consolas" pitchFamily="49" charset="0"/>
                <a:cs typeface="Consolas" pitchFamily="49" charset="0"/>
              </a:rPr>
              <a:t>typename</a:t>
            </a:r>
            <a:r>
              <a:rPr lang="en-US" altLang="en-US" sz="1400" dirty="0" smtClean="0">
                <a:solidFill>
                  <a:srgbClr val="0070C0"/>
                </a:solidFill>
                <a:latin typeface="Consolas" pitchFamily="49" charset="0"/>
                <a:cs typeface="Consolas" pitchFamily="49" charset="0"/>
              </a:rPr>
              <a:t> </a:t>
            </a:r>
            <a:r>
              <a:rPr lang="en-US" altLang="en-US" sz="1400" dirty="0" smtClean="0">
                <a:latin typeface="Consolas" pitchFamily="49" charset="0"/>
                <a:cs typeface="Consolas" pitchFamily="49" charset="0"/>
              </a:rPr>
              <a:t>T1, </a:t>
            </a:r>
            <a:r>
              <a:rPr lang="en-US" altLang="en-US" sz="1400" dirty="0" err="1">
                <a:solidFill>
                  <a:srgbClr val="0070C0"/>
                </a:solidFill>
                <a:latin typeface="Consolas" pitchFamily="49" charset="0"/>
                <a:cs typeface="Consolas" pitchFamily="49" charset="0"/>
              </a:rPr>
              <a:t>typename</a:t>
            </a:r>
            <a:r>
              <a:rPr lang="en-US" altLang="en-US" sz="1400" dirty="0">
                <a:solidFill>
                  <a:srgbClr val="0070C0"/>
                </a:solidFill>
                <a:latin typeface="Consolas" pitchFamily="49" charset="0"/>
                <a:cs typeface="Consolas" pitchFamily="49" charset="0"/>
              </a:rPr>
              <a:t> </a:t>
            </a:r>
            <a:r>
              <a:rPr lang="en-US" altLang="en-US" sz="1400" dirty="0" smtClean="0">
                <a:latin typeface="Consolas" pitchFamily="49" charset="0"/>
                <a:cs typeface="Consolas" pitchFamily="49" charset="0"/>
              </a:rPr>
              <a:t>T2 </a:t>
            </a:r>
            <a:r>
              <a:rPr lang="en-US" altLang="en-US" sz="1400" dirty="0" smtClean="0">
                <a:solidFill>
                  <a:srgbClr val="000000"/>
                </a:solidFill>
                <a:latin typeface="Consolas" pitchFamily="49" charset="0"/>
                <a:cs typeface="Consolas" pitchFamily="49" charset="0"/>
              </a:rPr>
              <a:t>&gt;</a:t>
            </a:r>
            <a:r>
              <a:rPr lang="en-US" altLang="en-US" sz="1400" dirty="0">
                <a:solidFill>
                  <a:srgbClr val="000000"/>
                </a:solidFill>
                <a:latin typeface="Consolas" pitchFamily="49" charset="0"/>
                <a:cs typeface="Consolas" pitchFamily="49" charset="0"/>
              </a:rPr>
              <a:t/>
            </a:r>
            <a:br>
              <a:rPr lang="en-US" altLang="en-US" sz="1400" dirty="0">
                <a:solidFill>
                  <a:srgbClr val="000000"/>
                </a:solidFill>
                <a:latin typeface="Consolas" pitchFamily="49" charset="0"/>
                <a:cs typeface="Consolas" pitchFamily="49" charset="0"/>
              </a:rPr>
            </a:br>
            <a:r>
              <a:rPr lang="en-US" altLang="en-US" sz="1400" dirty="0">
                <a:solidFill>
                  <a:srgbClr val="0070C0"/>
                </a:solidFill>
                <a:latin typeface="Consolas" pitchFamily="49" charset="0"/>
                <a:cs typeface="Consolas" pitchFamily="49" charset="0"/>
              </a:rPr>
              <a:t>class</a:t>
            </a: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Item {</a:t>
            </a:r>
            <a:r>
              <a:rPr lang="en-US" altLang="en-US" sz="1400" dirty="0">
                <a:latin typeface="Consolas" pitchFamily="49" charset="0"/>
                <a:cs typeface="Consolas" pitchFamily="49" charset="0"/>
              </a:rPr>
              <a:t/>
            </a:r>
            <a:br>
              <a:rPr lang="en-US" altLang="en-US" sz="1400" dirty="0">
                <a:latin typeface="Consolas" pitchFamily="49" charset="0"/>
                <a:cs typeface="Consolas" pitchFamily="49" charset="0"/>
              </a:rPr>
            </a:br>
            <a:r>
              <a:rPr lang="en-US" altLang="en-US" sz="1400" dirty="0">
                <a:solidFill>
                  <a:srgbClr val="0070C0"/>
                </a:solidFill>
                <a:latin typeface="Consolas" pitchFamily="49" charset="0"/>
                <a:cs typeface="Consolas" pitchFamily="49" charset="0"/>
              </a:rPr>
              <a:t>public</a:t>
            </a:r>
            <a:r>
              <a:rPr lang="en-US" altLang="en-US" sz="1400" dirty="0">
                <a:latin typeface="Consolas" pitchFamily="49" charset="0"/>
                <a:cs typeface="Consolas" pitchFamily="49" charset="0"/>
              </a:rPr>
              <a:t>:</a:t>
            </a:r>
            <a:br>
              <a:rPr lang="en-US" altLang="en-US" sz="1400" dirty="0">
                <a:latin typeface="Consolas" pitchFamily="49" charset="0"/>
                <a:cs typeface="Consolas" pitchFamily="49" charset="0"/>
              </a:rPr>
            </a:br>
            <a:r>
              <a:rPr lang="en-US" altLang="en-US" sz="1400" dirty="0" smtClean="0">
                <a:latin typeface="Consolas" pitchFamily="49" charset="0"/>
                <a:cs typeface="Consolas" pitchFamily="49" charset="0"/>
              </a:rPr>
              <a:t>    T1 key;</a:t>
            </a:r>
            <a:br>
              <a:rPr lang="en-US" altLang="en-US" sz="1400" dirty="0" smtClean="0">
                <a:latin typeface="Consolas" pitchFamily="49" charset="0"/>
                <a:cs typeface="Consolas" pitchFamily="49" charset="0"/>
              </a:rPr>
            </a:br>
            <a:r>
              <a:rPr lang="en-US" altLang="en-US" sz="1400" dirty="0" smtClean="0">
                <a:latin typeface="Consolas" pitchFamily="49" charset="0"/>
                <a:cs typeface="Consolas" pitchFamily="49" charset="0"/>
              </a:rPr>
              <a:t>    T2 data;</a:t>
            </a:r>
            <a:endParaRPr lang="en-US" altLang="en-US" sz="1400" dirty="0">
              <a:latin typeface="Consolas" pitchFamily="49" charset="0"/>
              <a:cs typeface="Consolas" pitchFamily="49" charset="0"/>
            </a:endParaRPr>
          </a:p>
          <a:p>
            <a:pPr eaLnBrk="1" hangingPunct="1">
              <a:spcBef>
                <a:spcPct val="50000"/>
              </a:spcBef>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Item&lt;T1, T2&gt; </a:t>
            </a:r>
            <a:r>
              <a:rPr lang="en-US" altLang="en-US" sz="1400" dirty="0">
                <a:latin typeface="Consolas" pitchFamily="49" charset="0"/>
                <a:cs typeface="Consolas" pitchFamily="49" charset="0"/>
              </a:rPr>
              <a:t>*</a:t>
            </a:r>
            <a:r>
              <a:rPr lang="en-US" altLang="en-US" sz="1400" dirty="0" err="1">
                <a:latin typeface="Consolas" pitchFamily="49" charset="0"/>
                <a:cs typeface="Consolas" pitchFamily="49" charset="0"/>
              </a:rPr>
              <a:t>prev</a:t>
            </a:r>
            <a:r>
              <a:rPr lang="en-US" altLang="en-US" sz="1400" dirty="0">
                <a:latin typeface="Consolas" pitchFamily="49" charset="0"/>
                <a:cs typeface="Consolas" pitchFamily="49" charset="0"/>
              </a:rPr>
              <a:t>, *next;</a:t>
            </a:r>
          </a:p>
          <a:p>
            <a:pPr eaLnBrk="1" hangingPunct="1">
              <a:spcBef>
                <a:spcPct val="50000"/>
              </a:spcBef>
            </a:pPr>
            <a:r>
              <a:rPr lang="en-US" altLang="en-US" sz="1400" dirty="0">
                <a:latin typeface="Consolas" pitchFamily="49" charset="0"/>
                <a:cs typeface="Consolas" pitchFamily="49" charset="0"/>
              </a:rPr>
              <a:t>};</a:t>
            </a:r>
          </a:p>
        </p:txBody>
      </p:sp>
      <p:sp>
        <p:nvSpPr>
          <p:cNvPr id="5" name="Rounded Rectangle 4"/>
          <p:cNvSpPr/>
          <p:nvPr/>
        </p:nvSpPr>
        <p:spPr>
          <a:xfrm>
            <a:off x="4800600" y="4800600"/>
            <a:ext cx="990600" cy="2983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endCxn id="5" idx="0"/>
          </p:cNvCxnSpPr>
          <p:nvPr/>
        </p:nvCxnSpPr>
        <p:spPr>
          <a:xfrm>
            <a:off x="3810000" y="3505200"/>
            <a:ext cx="1485900" cy="1295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252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Comparator ADT</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Typically keys are integers and we can use &lt; or &gt;</a:t>
            </a:r>
          </a:p>
          <a:p>
            <a:r>
              <a:rPr lang="en-US" dirty="0" smtClean="0"/>
              <a:t>But if not</a:t>
            </a:r>
          </a:p>
          <a:p>
            <a:endParaRPr lang="en-US" dirty="0" smtClean="0"/>
          </a:p>
          <a:p>
            <a:r>
              <a:rPr lang="en-US" dirty="0" smtClean="0"/>
              <a:t>To compare keys, we use </a:t>
            </a:r>
            <a:r>
              <a:rPr lang="en-US" b="1" i="1" dirty="0" smtClean="0">
                <a:solidFill>
                  <a:srgbClr val="FF0000"/>
                </a:solidFill>
              </a:rPr>
              <a:t>comparator objects</a:t>
            </a:r>
          </a:p>
          <a:p>
            <a:pPr lvl="1"/>
            <a:r>
              <a:rPr lang="en-US" dirty="0" smtClean="0"/>
              <a:t>These are external to the keys </a:t>
            </a:r>
          </a:p>
          <a:p>
            <a:pPr lvl="1"/>
            <a:r>
              <a:rPr lang="en-US" dirty="0" smtClean="0"/>
              <a:t>They define a set of </a:t>
            </a:r>
            <a:br>
              <a:rPr lang="en-US" dirty="0" smtClean="0"/>
            </a:br>
            <a:r>
              <a:rPr lang="en-US" dirty="0" smtClean="0"/>
              <a:t>operations that take </a:t>
            </a:r>
            <a:br>
              <a:rPr lang="en-US" dirty="0" smtClean="0"/>
            </a:br>
            <a:r>
              <a:rPr lang="en-US" dirty="0" smtClean="0"/>
              <a:t>parameters of the same </a:t>
            </a:r>
            <a:br>
              <a:rPr lang="en-US" dirty="0" smtClean="0"/>
            </a:br>
            <a:r>
              <a:rPr lang="en-US" dirty="0" smtClean="0"/>
              <a:t>type as the keys</a:t>
            </a:r>
          </a:p>
          <a:p>
            <a:pPr lvl="2"/>
            <a:r>
              <a:rPr lang="en-US" dirty="0" smtClean="0"/>
              <a:t>Thus our keys don’t </a:t>
            </a:r>
            <a:br>
              <a:rPr lang="en-US" dirty="0" smtClean="0"/>
            </a:br>
            <a:r>
              <a:rPr lang="en-US" dirty="0" smtClean="0"/>
              <a:t>have to be integers</a:t>
            </a:r>
          </a:p>
        </p:txBody>
      </p:sp>
      <p:sp>
        <p:nvSpPr>
          <p:cNvPr id="4" name="Text Box 4"/>
          <p:cNvSpPr txBox="1">
            <a:spLocks noChangeArrowheads="1"/>
          </p:cNvSpPr>
          <p:nvPr/>
        </p:nvSpPr>
        <p:spPr bwMode="auto">
          <a:xfrm>
            <a:off x="4495800" y="4191000"/>
            <a:ext cx="4038600" cy="1815882"/>
          </a:xfrm>
          <a:prstGeom prst="rect">
            <a:avLst/>
          </a:prstGeom>
          <a:solidFill>
            <a:srgbClr val="FEFEBE"/>
          </a:solidFill>
          <a:ln w="9525">
            <a:solidFill>
              <a:schemeClr val="tx1"/>
            </a:solidFill>
            <a:miter lim="800000"/>
            <a:headEnd/>
            <a:tailEnd/>
          </a:ln>
          <a:extLst/>
        </p:spPr>
        <p:txBody>
          <a:bodyPr wrap="square">
            <a:spAutoFit/>
          </a:bodyPr>
          <a:lstStyle>
            <a:lvl1pPr defTabSz="228600" eaLnBrk="0" hangingPunct="0">
              <a:defRPr>
                <a:solidFill>
                  <a:schemeClr val="tx1"/>
                </a:solidFill>
                <a:latin typeface="Arial" charset="0"/>
                <a:cs typeface="Arial" charset="0"/>
              </a:defRPr>
            </a:lvl1pPr>
            <a:lvl2pPr marL="742950" indent="-285750" defTabSz="228600" eaLnBrk="0" hangingPunct="0">
              <a:defRPr>
                <a:solidFill>
                  <a:schemeClr val="tx1"/>
                </a:solidFill>
                <a:latin typeface="Arial" charset="0"/>
                <a:cs typeface="Arial" charset="0"/>
              </a:defRPr>
            </a:lvl2pPr>
            <a:lvl3pPr marL="1143000" indent="-228600" defTabSz="228600" eaLnBrk="0" hangingPunct="0">
              <a:defRPr>
                <a:solidFill>
                  <a:schemeClr val="tx1"/>
                </a:solidFill>
                <a:latin typeface="Arial" charset="0"/>
                <a:cs typeface="Arial" charset="0"/>
              </a:defRPr>
            </a:lvl3pPr>
            <a:lvl4pPr marL="1600200" indent="-228600" defTabSz="228600" eaLnBrk="0" hangingPunct="0">
              <a:defRPr>
                <a:solidFill>
                  <a:schemeClr val="tx1"/>
                </a:solidFill>
                <a:latin typeface="Arial" charset="0"/>
                <a:cs typeface="Arial" charset="0"/>
              </a:defRPr>
            </a:lvl4pPr>
            <a:lvl5pPr marL="2057400" indent="-228600" defTabSz="228600" eaLnBrk="0" hangingPunct="0">
              <a:defRPr>
                <a:solidFill>
                  <a:schemeClr val="tx1"/>
                </a:solidFill>
                <a:latin typeface="Arial" charset="0"/>
                <a:cs typeface="Arial" charset="0"/>
              </a:defRPr>
            </a:lvl5pPr>
            <a:lvl6pPr marL="2514600" indent="-228600" defTabSz="228600" eaLnBrk="0" fontAlgn="base" hangingPunct="0">
              <a:spcBef>
                <a:spcPct val="0"/>
              </a:spcBef>
              <a:spcAft>
                <a:spcPct val="0"/>
              </a:spcAft>
              <a:defRPr>
                <a:solidFill>
                  <a:schemeClr val="tx1"/>
                </a:solidFill>
                <a:latin typeface="Arial" charset="0"/>
                <a:cs typeface="Arial" charset="0"/>
              </a:defRPr>
            </a:lvl6pPr>
            <a:lvl7pPr marL="2971800" indent="-228600" defTabSz="228600" eaLnBrk="0" fontAlgn="base" hangingPunct="0">
              <a:spcBef>
                <a:spcPct val="0"/>
              </a:spcBef>
              <a:spcAft>
                <a:spcPct val="0"/>
              </a:spcAft>
              <a:defRPr>
                <a:solidFill>
                  <a:schemeClr val="tx1"/>
                </a:solidFill>
                <a:latin typeface="Arial" charset="0"/>
                <a:cs typeface="Arial" charset="0"/>
              </a:defRPr>
            </a:lvl7pPr>
            <a:lvl8pPr marL="3429000" indent="-228600" defTabSz="228600" eaLnBrk="0" fontAlgn="base" hangingPunct="0">
              <a:spcBef>
                <a:spcPct val="0"/>
              </a:spcBef>
              <a:spcAft>
                <a:spcPct val="0"/>
              </a:spcAft>
              <a:defRPr>
                <a:solidFill>
                  <a:schemeClr val="tx1"/>
                </a:solidFill>
                <a:latin typeface="Arial" charset="0"/>
                <a:cs typeface="Arial" charset="0"/>
              </a:defRPr>
            </a:lvl8pPr>
            <a:lvl9pPr marL="3886200" indent="-228600" defTabSz="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400" dirty="0">
                <a:solidFill>
                  <a:srgbClr val="0070C0"/>
                </a:solidFill>
                <a:latin typeface="Consolas" pitchFamily="49" charset="0"/>
                <a:cs typeface="Consolas" pitchFamily="49" charset="0"/>
              </a:rPr>
              <a:t>template</a:t>
            </a:r>
            <a:r>
              <a:rPr lang="en-US" altLang="en-US" sz="1400" dirty="0">
                <a:solidFill>
                  <a:srgbClr val="000000"/>
                </a:solidFill>
                <a:latin typeface="Consolas" pitchFamily="49" charset="0"/>
                <a:cs typeface="Consolas" pitchFamily="49" charset="0"/>
              </a:rPr>
              <a:t> </a:t>
            </a:r>
            <a:r>
              <a:rPr lang="en-US" altLang="en-US" sz="1400" dirty="0" smtClean="0">
                <a:solidFill>
                  <a:srgbClr val="000000"/>
                </a:solidFill>
                <a:latin typeface="Consolas" pitchFamily="49" charset="0"/>
                <a:cs typeface="Consolas" pitchFamily="49" charset="0"/>
              </a:rPr>
              <a:t>&lt;</a:t>
            </a:r>
            <a:r>
              <a:rPr lang="en-US" altLang="en-US" sz="1400" dirty="0" err="1" smtClean="0">
                <a:solidFill>
                  <a:srgbClr val="0070C0"/>
                </a:solidFill>
                <a:latin typeface="Consolas" pitchFamily="49" charset="0"/>
                <a:cs typeface="Consolas" pitchFamily="49" charset="0"/>
              </a:rPr>
              <a:t>typename</a:t>
            </a:r>
            <a:r>
              <a:rPr lang="en-US" altLang="en-US" sz="1400" dirty="0" smtClean="0">
                <a:solidFill>
                  <a:srgbClr val="0070C0"/>
                </a:solidFill>
                <a:latin typeface="Consolas" pitchFamily="49" charset="0"/>
                <a:cs typeface="Consolas" pitchFamily="49" charset="0"/>
              </a:rPr>
              <a:t> </a:t>
            </a:r>
            <a:r>
              <a:rPr lang="en-US" altLang="en-US" sz="1400" dirty="0" smtClean="0">
                <a:latin typeface="Consolas" pitchFamily="49" charset="0"/>
                <a:cs typeface="Consolas" pitchFamily="49" charset="0"/>
              </a:rPr>
              <a:t>T1, </a:t>
            </a:r>
            <a:r>
              <a:rPr lang="en-US" altLang="en-US" sz="1400" dirty="0" err="1">
                <a:solidFill>
                  <a:srgbClr val="0070C0"/>
                </a:solidFill>
                <a:latin typeface="Consolas" pitchFamily="49" charset="0"/>
                <a:cs typeface="Consolas" pitchFamily="49" charset="0"/>
              </a:rPr>
              <a:t>typename</a:t>
            </a:r>
            <a:r>
              <a:rPr lang="en-US" altLang="en-US" sz="1400" dirty="0">
                <a:solidFill>
                  <a:srgbClr val="0070C0"/>
                </a:solidFill>
                <a:latin typeface="Consolas" pitchFamily="49" charset="0"/>
                <a:cs typeface="Consolas" pitchFamily="49" charset="0"/>
              </a:rPr>
              <a:t> </a:t>
            </a:r>
            <a:r>
              <a:rPr lang="en-US" altLang="en-US" sz="1400" dirty="0" smtClean="0">
                <a:latin typeface="Consolas" pitchFamily="49" charset="0"/>
                <a:cs typeface="Consolas" pitchFamily="49" charset="0"/>
              </a:rPr>
              <a:t>T2 </a:t>
            </a:r>
            <a:r>
              <a:rPr lang="en-US" altLang="en-US" sz="1400" dirty="0" smtClean="0">
                <a:solidFill>
                  <a:srgbClr val="000000"/>
                </a:solidFill>
                <a:latin typeface="Consolas" pitchFamily="49" charset="0"/>
                <a:cs typeface="Consolas" pitchFamily="49" charset="0"/>
              </a:rPr>
              <a:t>&gt;</a:t>
            </a:r>
            <a:r>
              <a:rPr lang="en-US" altLang="en-US" sz="1400" dirty="0">
                <a:solidFill>
                  <a:srgbClr val="000000"/>
                </a:solidFill>
                <a:latin typeface="Consolas" pitchFamily="49" charset="0"/>
                <a:cs typeface="Consolas" pitchFamily="49" charset="0"/>
              </a:rPr>
              <a:t/>
            </a:r>
            <a:br>
              <a:rPr lang="en-US" altLang="en-US" sz="1400" dirty="0">
                <a:solidFill>
                  <a:srgbClr val="000000"/>
                </a:solidFill>
                <a:latin typeface="Consolas" pitchFamily="49" charset="0"/>
                <a:cs typeface="Consolas" pitchFamily="49" charset="0"/>
              </a:rPr>
            </a:br>
            <a:r>
              <a:rPr lang="en-US" altLang="en-US" sz="1400" dirty="0">
                <a:solidFill>
                  <a:srgbClr val="0070C0"/>
                </a:solidFill>
                <a:latin typeface="Consolas" pitchFamily="49" charset="0"/>
                <a:cs typeface="Consolas" pitchFamily="49" charset="0"/>
              </a:rPr>
              <a:t>class</a:t>
            </a: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Item {</a:t>
            </a:r>
            <a:r>
              <a:rPr lang="en-US" altLang="en-US" sz="1400" dirty="0">
                <a:latin typeface="Consolas" pitchFamily="49" charset="0"/>
                <a:cs typeface="Consolas" pitchFamily="49" charset="0"/>
              </a:rPr>
              <a:t/>
            </a:r>
            <a:br>
              <a:rPr lang="en-US" altLang="en-US" sz="1400" dirty="0">
                <a:latin typeface="Consolas" pitchFamily="49" charset="0"/>
                <a:cs typeface="Consolas" pitchFamily="49" charset="0"/>
              </a:rPr>
            </a:br>
            <a:r>
              <a:rPr lang="en-US" altLang="en-US" sz="1400" dirty="0">
                <a:solidFill>
                  <a:srgbClr val="0070C0"/>
                </a:solidFill>
                <a:latin typeface="Consolas" pitchFamily="49" charset="0"/>
                <a:cs typeface="Consolas" pitchFamily="49" charset="0"/>
              </a:rPr>
              <a:t>public</a:t>
            </a:r>
            <a:r>
              <a:rPr lang="en-US" altLang="en-US" sz="1400" dirty="0">
                <a:latin typeface="Consolas" pitchFamily="49" charset="0"/>
                <a:cs typeface="Consolas" pitchFamily="49" charset="0"/>
              </a:rPr>
              <a:t>:</a:t>
            </a:r>
            <a:br>
              <a:rPr lang="en-US" altLang="en-US" sz="1400" dirty="0">
                <a:latin typeface="Consolas" pitchFamily="49" charset="0"/>
                <a:cs typeface="Consolas" pitchFamily="49" charset="0"/>
              </a:rPr>
            </a:br>
            <a:r>
              <a:rPr lang="en-US" altLang="en-US" sz="1400" dirty="0" smtClean="0">
                <a:latin typeface="Consolas" pitchFamily="49" charset="0"/>
                <a:cs typeface="Consolas" pitchFamily="49" charset="0"/>
              </a:rPr>
              <a:t>    T1 key;</a:t>
            </a:r>
            <a:br>
              <a:rPr lang="en-US" altLang="en-US" sz="1400" dirty="0" smtClean="0">
                <a:latin typeface="Consolas" pitchFamily="49" charset="0"/>
                <a:cs typeface="Consolas" pitchFamily="49" charset="0"/>
              </a:rPr>
            </a:br>
            <a:r>
              <a:rPr lang="en-US" altLang="en-US" sz="1400" dirty="0" smtClean="0">
                <a:latin typeface="Consolas" pitchFamily="49" charset="0"/>
                <a:cs typeface="Consolas" pitchFamily="49" charset="0"/>
              </a:rPr>
              <a:t>    T2 data;</a:t>
            </a:r>
            <a:endParaRPr lang="en-US" altLang="en-US" sz="1400" dirty="0">
              <a:latin typeface="Consolas" pitchFamily="49" charset="0"/>
              <a:cs typeface="Consolas" pitchFamily="49" charset="0"/>
            </a:endParaRPr>
          </a:p>
          <a:p>
            <a:pPr eaLnBrk="1" hangingPunct="1">
              <a:spcBef>
                <a:spcPct val="50000"/>
              </a:spcBef>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Item&lt;T1, T2&gt; </a:t>
            </a:r>
            <a:r>
              <a:rPr lang="en-US" altLang="en-US" sz="1400" dirty="0">
                <a:latin typeface="Consolas" pitchFamily="49" charset="0"/>
                <a:cs typeface="Consolas" pitchFamily="49" charset="0"/>
              </a:rPr>
              <a:t>*</a:t>
            </a:r>
            <a:r>
              <a:rPr lang="en-US" altLang="en-US" sz="1400" dirty="0" err="1">
                <a:latin typeface="Consolas" pitchFamily="49" charset="0"/>
                <a:cs typeface="Consolas" pitchFamily="49" charset="0"/>
              </a:rPr>
              <a:t>prev</a:t>
            </a:r>
            <a:r>
              <a:rPr lang="en-US" altLang="en-US" sz="1400" dirty="0">
                <a:latin typeface="Consolas" pitchFamily="49" charset="0"/>
                <a:cs typeface="Consolas" pitchFamily="49" charset="0"/>
              </a:rPr>
              <a:t>, *next;</a:t>
            </a:r>
          </a:p>
          <a:p>
            <a:pPr eaLnBrk="1" hangingPunct="1">
              <a:spcBef>
                <a:spcPct val="50000"/>
              </a:spcBef>
            </a:pPr>
            <a:r>
              <a:rPr lang="en-US" altLang="en-US" sz="1400" dirty="0">
                <a:latin typeface="Consolas" pitchFamily="49" charset="0"/>
                <a:cs typeface="Consolas" pitchFamily="49" charset="0"/>
              </a:rPr>
              <a:t>};</a:t>
            </a:r>
          </a:p>
        </p:txBody>
      </p:sp>
      <p:sp>
        <p:nvSpPr>
          <p:cNvPr id="5" name="Rounded Rectangle 4"/>
          <p:cNvSpPr/>
          <p:nvPr/>
        </p:nvSpPr>
        <p:spPr>
          <a:xfrm>
            <a:off x="4800600" y="4800600"/>
            <a:ext cx="990600" cy="2983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5" idx="1"/>
          </p:cNvCxnSpPr>
          <p:nvPr/>
        </p:nvCxnSpPr>
        <p:spPr>
          <a:xfrm flipV="1">
            <a:off x="4038600" y="4949771"/>
            <a:ext cx="762000" cy="3080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12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Comparator Operations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2400" dirty="0"/>
              <a:t>Comparators allow items to be compared with respect to a specified ordering relationship</a:t>
            </a:r>
            <a:r>
              <a:rPr lang="en-US" sz="2400" dirty="0" smtClean="0"/>
              <a:t>.</a:t>
            </a:r>
          </a:p>
          <a:p>
            <a:r>
              <a:rPr lang="en-US" sz="2400" dirty="0" smtClean="0"/>
              <a:t>Typical operations of a comparator object include:</a:t>
            </a:r>
          </a:p>
          <a:p>
            <a:pPr>
              <a:buFont typeface="Monotype Sorts" charset="0"/>
              <a:buNone/>
            </a:pPr>
            <a:r>
              <a:rPr lang="en-US" altLang="en-US" sz="2000" dirty="0" smtClean="0"/>
              <a:t>	</a:t>
            </a:r>
            <a:r>
              <a:rPr lang="en-US" altLang="en-US" sz="2000" dirty="0" err="1" smtClean="0"/>
              <a:t>lessThan</a:t>
            </a:r>
            <a:r>
              <a:rPr lang="en-US" altLang="en-US" sz="2000" dirty="0" smtClean="0"/>
              <a:t> </a:t>
            </a:r>
            <a:r>
              <a:rPr lang="en-US" altLang="en-US" sz="2000" dirty="0"/>
              <a:t>(</a:t>
            </a:r>
            <a:r>
              <a:rPr lang="en-US" altLang="en-US" sz="2000" dirty="0" err="1"/>
              <a:t>a,b</a:t>
            </a:r>
            <a:r>
              <a:rPr lang="en-US" altLang="en-US" sz="2000" dirty="0"/>
              <a:t>)                             Returns true if </a:t>
            </a:r>
            <a:r>
              <a:rPr lang="en-US" altLang="en-US" sz="2000" b="1" dirty="0"/>
              <a:t>a</a:t>
            </a:r>
            <a:r>
              <a:rPr lang="en-US" altLang="en-US" sz="2000" dirty="0"/>
              <a:t> is less than </a:t>
            </a:r>
            <a:r>
              <a:rPr lang="en-US" altLang="en-US" sz="2000" b="1" dirty="0"/>
              <a:t>b</a:t>
            </a:r>
            <a:endParaRPr lang="en-US" altLang="en-US" sz="2000" dirty="0"/>
          </a:p>
          <a:p>
            <a:pPr>
              <a:buFont typeface="Monotype Sorts" charset="0"/>
              <a:buNone/>
            </a:pPr>
            <a:r>
              <a:rPr lang="en-US" altLang="en-US" sz="2000" dirty="0"/>
              <a:t>     </a:t>
            </a:r>
            <a:r>
              <a:rPr lang="en-US" altLang="en-US" sz="2000" dirty="0" smtClean="0"/>
              <a:t>	</a:t>
            </a:r>
            <a:r>
              <a:rPr lang="en-US" altLang="en-US" sz="2000" dirty="0" err="1" smtClean="0"/>
              <a:t>lessThanOrEqual</a:t>
            </a:r>
            <a:r>
              <a:rPr lang="en-US" altLang="en-US" sz="2000" dirty="0" smtClean="0"/>
              <a:t> </a:t>
            </a:r>
            <a:r>
              <a:rPr lang="en-US" altLang="en-US" sz="2000" dirty="0"/>
              <a:t>(</a:t>
            </a:r>
            <a:r>
              <a:rPr lang="en-US" altLang="en-US" sz="2000" dirty="0" err="1"/>
              <a:t>a,b</a:t>
            </a:r>
            <a:r>
              <a:rPr lang="en-US" altLang="en-US" sz="2000" dirty="0"/>
              <a:t>)               </a:t>
            </a:r>
            <a:r>
              <a:rPr lang="en-US" altLang="en-US" sz="2000" dirty="0" smtClean="0"/>
              <a:t>Returns </a:t>
            </a:r>
            <a:r>
              <a:rPr lang="en-US" altLang="en-US" sz="2000" dirty="0"/>
              <a:t>true if </a:t>
            </a:r>
            <a:r>
              <a:rPr lang="en-US" altLang="en-US" sz="2000" b="1" dirty="0"/>
              <a:t>a</a:t>
            </a:r>
            <a:r>
              <a:rPr lang="en-US" altLang="en-US" sz="2000" dirty="0"/>
              <a:t> is less than or equal to </a:t>
            </a:r>
            <a:r>
              <a:rPr lang="en-US" altLang="en-US" sz="2000" b="1" dirty="0"/>
              <a:t>b</a:t>
            </a:r>
            <a:endParaRPr lang="en-US" altLang="en-US" sz="2000" dirty="0"/>
          </a:p>
          <a:p>
            <a:pPr>
              <a:buFont typeface="Monotype Sorts" charset="0"/>
              <a:buNone/>
            </a:pPr>
            <a:r>
              <a:rPr lang="en-US" altLang="en-US" sz="2000" dirty="0"/>
              <a:t>     </a:t>
            </a:r>
            <a:r>
              <a:rPr lang="en-US" altLang="en-US" sz="2000" dirty="0" smtClean="0"/>
              <a:t>	</a:t>
            </a:r>
            <a:r>
              <a:rPr lang="en-US" altLang="en-US" sz="2000" dirty="0" err="1" smtClean="0"/>
              <a:t>greaterThan</a:t>
            </a:r>
            <a:r>
              <a:rPr lang="en-US" altLang="en-US" sz="2000" dirty="0" smtClean="0"/>
              <a:t> </a:t>
            </a:r>
            <a:r>
              <a:rPr lang="en-US" altLang="en-US" sz="2000" dirty="0"/>
              <a:t>(</a:t>
            </a:r>
            <a:r>
              <a:rPr lang="en-US" altLang="en-US" sz="2000" dirty="0" err="1"/>
              <a:t>a,b</a:t>
            </a:r>
            <a:r>
              <a:rPr lang="en-US" altLang="en-US" sz="2000" dirty="0"/>
              <a:t>)                        Returns true if </a:t>
            </a:r>
            <a:r>
              <a:rPr lang="en-US" altLang="en-US" sz="2000" b="1" dirty="0"/>
              <a:t>a</a:t>
            </a:r>
            <a:r>
              <a:rPr lang="en-US" altLang="en-US" sz="2000" dirty="0"/>
              <a:t> is greater than </a:t>
            </a:r>
            <a:r>
              <a:rPr lang="en-US" altLang="en-US" sz="2000" b="1" dirty="0"/>
              <a:t>b</a:t>
            </a:r>
            <a:endParaRPr lang="en-US" altLang="en-US" sz="2000" dirty="0"/>
          </a:p>
          <a:p>
            <a:pPr>
              <a:buFont typeface="Monotype Sorts" charset="0"/>
              <a:buNone/>
            </a:pPr>
            <a:r>
              <a:rPr lang="en-US" altLang="en-US" sz="2000" dirty="0"/>
              <a:t>     </a:t>
            </a:r>
            <a:r>
              <a:rPr lang="en-US" altLang="en-US" sz="2000" dirty="0" smtClean="0"/>
              <a:t>	</a:t>
            </a:r>
            <a:r>
              <a:rPr lang="en-US" altLang="en-US" sz="2000" dirty="0" err="1" smtClean="0"/>
              <a:t>greaterThanOrEqual</a:t>
            </a:r>
            <a:r>
              <a:rPr lang="en-US" altLang="en-US" sz="2000" dirty="0" smtClean="0"/>
              <a:t> </a:t>
            </a:r>
            <a:r>
              <a:rPr lang="en-US" altLang="en-US" sz="2000" dirty="0"/>
              <a:t>(</a:t>
            </a:r>
            <a:r>
              <a:rPr lang="en-US" altLang="en-US" sz="2000" dirty="0" err="1"/>
              <a:t>a,b</a:t>
            </a:r>
            <a:r>
              <a:rPr lang="en-US" altLang="en-US" sz="2000" dirty="0"/>
              <a:t>)           Returns true if </a:t>
            </a:r>
            <a:r>
              <a:rPr lang="en-US" altLang="en-US" sz="2000" b="1" dirty="0"/>
              <a:t>a</a:t>
            </a:r>
            <a:r>
              <a:rPr lang="en-US" altLang="en-US" sz="2000" dirty="0"/>
              <a:t> is greater than or equal to </a:t>
            </a:r>
            <a:r>
              <a:rPr lang="en-US" altLang="en-US" sz="2000" b="1" dirty="0"/>
              <a:t>b</a:t>
            </a:r>
            <a:endParaRPr lang="en-US" altLang="en-US" sz="2000" dirty="0"/>
          </a:p>
          <a:p>
            <a:pPr>
              <a:buFont typeface="Monotype Sorts" charset="0"/>
              <a:buNone/>
            </a:pPr>
            <a:r>
              <a:rPr lang="en-US" altLang="en-US" sz="2000" dirty="0"/>
              <a:t>     </a:t>
            </a:r>
            <a:r>
              <a:rPr lang="en-US" altLang="en-US" sz="2000" dirty="0" smtClean="0"/>
              <a:t>	equal </a:t>
            </a:r>
            <a:r>
              <a:rPr lang="en-US" altLang="en-US" sz="2000" dirty="0"/>
              <a:t>(</a:t>
            </a:r>
            <a:r>
              <a:rPr lang="en-US" altLang="en-US" sz="2000" dirty="0" err="1"/>
              <a:t>a,b</a:t>
            </a:r>
            <a:r>
              <a:rPr lang="en-US" altLang="en-US" sz="2000" dirty="0"/>
              <a:t>)                                   Returns true if </a:t>
            </a:r>
            <a:r>
              <a:rPr lang="en-US" altLang="en-US" sz="2000" b="1" dirty="0"/>
              <a:t>a</a:t>
            </a:r>
            <a:r>
              <a:rPr lang="en-US" altLang="en-US" sz="2000" dirty="0"/>
              <a:t> is equal </a:t>
            </a:r>
            <a:r>
              <a:rPr lang="en-US" altLang="en-US" sz="2000" b="1" dirty="0"/>
              <a:t>b</a:t>
            </a:r>
            <a:endParaRPr lang="en-US" altLang="en-US" sz="2000" dirty="0"/>
          </a:p>
          <a:p>
            <a:pPr>
              <a:buFont typeface="Monotype Sorts" charset="0"/>
              <a:buNone/>
            </a:pPr>
            <a:r>
              <a:rPr lang="en-US" altLang="en-US" sz="2000" dirty="0"/>
              <a:t>     </a:t>
            </a:r>
            <a:r>
              <a:rPr lang="en-US" altLang="en-US" sz="2000" dirty="0" smtClean="0"/>
              <a:t>	comparable </a:t>
            </a:r>
            <a:r>
              <a:rPr lang="en-US" altLang="en-US" sz="2000" dirty="0"/>
              <a:t>(a)                            Returns true if </a:t>
            </a:r>
            <a:r>
              <a:rPr lang="en-US" altLang="en-US" sz="2000" b="1" dirty="0"/>
              <a:t>a</a:t>
            </a:r>
            <a:r>
              <a:rPr lang="en-US" altLang="en-US" sz="2000" dirty="0"/>
              <a:t> can be compared</a:t>
            </a:r>
            <a:endParaRPr lang="en-US" sz="4000" dirty="0"/>
          </a:p>
        </p:txBody>
      </p:sp>
      <p:sp>
        <p:nvSpPr>
          <p:cNvPr id="4" name="TextBox 3"/>
          <p:cNvSpPr txBox="1"/>
          <p:nvPr/>
        </p:nvSpPr>
        <p:spPr>
          <a:xfrm>
            <a:off x="914400" y="1219200"/>
            <a:ext cx="7576113" cy="1569660"/>
          </a:xfrm>
          <a:prstGeom prst="rect">
            <a:avLst/>
          </a:prstGeom>
          <a:solidFill>
            <a:srgbClr val="FEFEBE"/>
          </a:solidFill>
          <a:ln>
            <a:solidFill>
              <a:schemeClr val="tx1"/>
            </a:solidFill>
          </a:ln>
        </p:spPr>
        <p:txBody>
          <a:bodyPr wrap="none" rtlCol="0">
            <a:spAutoFit/>
          </a:bodyPr>
          <a:lstStyle/>
          <a:p>
            <a:r>
              <a:rPr lang="en-US" sz="2400" dirty="0" smtClean="0">
                <a:latin typeface="Comic Sans MS" panose="030F0702030302020204" pitchFamily="66" charset="0"/>
              </a:rPr>
              <a:t>Example:</a:t>
            </a:r>
          </a:p>
          <a:p>
            <a:endParaRPr lang="en-US" sz="2400" dirty="0" smtClean="0">
              <a:latin typeface="Comic Sans MS" panose="030F0702030302020204" pitchFamily="66" charset="0"/>
            </a:endParaRPr>
          </a:p>
          <a:p>
            <a:r>
              <a:rPr lang="en-US" sz="2400" dirty="0" smtClean="0">
                <a:latin typeface="Comic Sans MS" panose="030F0702030302020204" pitchFamily="66" charset="0"/>
              </a:rPr>
              <a:t>So a min priority queue’s items would</a:t>
            </a:r>
          </a:p>
          <a:p>
            <a:r>
              <a:rPr lang="en-US" sz="2400" dirty="0" smtClean="0">
                <a:latin typeface="Comic Sans MS" panose="030F0702030302020204" pitchFamily="66" charset="0"/>
              </a:rPr>
              <a:t>likely be compared with the </a:t>
            </a:r>
            <a:r>
              <a:rPr lang="en-US" sz="2400" dirty="0" err="1" smtClean="0">
                <a:latin typeface="Comic Sans MS" panose="030F0702030302020204" pitchFamily="66" charset="0"/>
              </a:rPr>
              <a:t>lessThan</a:t>
            </a:r>
            <a:r>
              <a:rPr lang="en-US" sz="2400" dirty="0" smtClean="0">
                <a:latin typeface="Comic Sans MS" panose="030F0702030302020204" pitchFamily="66" charset="0"/>
              </a:rPr>
              <a:t>(a, b) operator</a:t>
            </a:r>
          </a:p>
        </p:txBody>
      </p:sp>
      <p:sp>
        <p:nvSpPr>
          <p:cNvPr id="5" name="TextBox 4"/>
          <p:cNvSpPr txBox="1"/>
          <p:nvPr/>
        </p:nvSpPr>
        <p:spPr>
          <a:xfrm>
            <a:off x="762000" y="3962400"/>
            <a:ext cx="8121134" cy="2677656"/>
          </a:xfrm>
          <a:prstGeom prst="rect">
            <a:avLst/>
          </a:prstGeom>
          <a:solidFill>
            <a:srgbClr val="FEFEBE"/>
          </a:solidFill>
          <a:ln>
            <a:solidFill>
              <a:schemeClr val="tx1"/>
            </a:solidFill>
          </a:ln>
        </p:spPr>
        <p:txBody>
          <a:bodyPr wrap="none" rtlCol="0">
            <a:spAutoFit/>
          </a:bodyPr>
          <a:lstStyle/>
          <a:p>
            <a:r>
              <a:rPr lang="en-US" sz="2400" dirty="0" smtClean="0">
                <a:latin typeface="Comic Sans MS" panose="030F0702030302020204" pitchFamily="66" charset="0"/>
              </a:rPr>
              <a:t>But </a:t>
            </a:r>
          </a:p>
          <a:p>
            <a:r>
              <a:rPr lang="en-US" sz="2400" dirty="0" smtClean="0">
                <a:latin typeface="Comic Sans MS" panose="030F0702030302020204" pitchFamily="66" charset="0"/>
              </a:rPr>
              <a:t>a max priority queue’s items would</a:t>
            </a:r>
          </a:p>
          <a:p>
            <a:endParaRPr lang="en-US" sz="2400" dirty="0" smtClean="0">
              <a:latin typeface="Comic Sans MS" panose="030F0702030302020204" pitchFamily="66" charset="0"/>
            </a:endParaRPr>
          </a:p>
          <a:p>
            <a:r>
              <a:rPr lang="en-US" sz="2400" dirty="0" smtClean="0">
                <a:latin typeface="Comic Sans MS" panose="030F0702030302020204" pitchFamily="66" charset="0"/>
              </a:rPr>
              <a:t>likely be compared with the </a:t>
            </a:r>
            <a:r>
              <a:rPr lang="en-US" sz="2400" dirty="0" err="1" smtClean="0">
                <a:latin typeface="Comic Sans MS" panose="030F0702030302020204" pitchFamily="66" charset="0"/>
              </a:rPr>
              <a:t>greaterThan</a:t>
            </a:r>
            <a:r>
              <a:rPr lang="en-US" sz="2400" dirty="0" smtClean="0">
                <a:latin typeface="Comic Sans MS" panose="030F0702030302020204" pitchFamily="66" charset="0"/>
              </a:rPr>
              <a:t>(a, b) operator</a:t>
            </a:r>
          </a:p>
          <a:p>
            <a:endParaRPr lang="en-US" sz="2400" dirty="0" smtClean="0">
              <a:latin typeface="Comic Sans MS" panose="030F0702030302020204" pitchFamily="66" charset="0"/>
            </a:endParaRPr>
          </a:p>
          <a:p>
            <a:r>
              <a:rPr lang="en-US" sz="2400" dirty="0" smtClean="0">
                <a:latin typeface="Comic Sans MS" panose="030F0702030302020204" pitchFamily="66" charset="0"/>
              </a:rPr>
              <a:t>Only code change needed is specifying </a:t>
            </a:r>
          </a:p>
          <a:p>
            <a:r>
              <a:rPr lang="en-US" sz="2400" dirty="0" smtClean="0">
                <a:latin typeface="Comic Sans MS" panose="030F0702030302020204" pitchFamily="66" charset="0"/>
              </a:rPr>
              <a:t>which comparator to use</a:t>
            </a:r>
          </a:p>
        </p:txBody>
      </p:sp>
    </p:spTree>
    <p:extLst>
      <p:ext uri="{BB962C8B-B14F-4D97-AF65-F5344CB8AC3E}">
        <p14:creationId xmlns:p14="http://schemas.microsoft.com/office/powerpoint/2010/main" val="2022052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Comparator</a:t>
            </a:r>
            <a:endParaRPr lang="en-US" dirty="0"/>
          </a:p>
        </p:txBody>
      </p:sp>
      <p:sp>
        <p:nvSpPr>
          <p:cNvPr id="3" name="Content Placeholder 2"/>
          <p:cNvSpPr>
            <a:spLocks noGrp="1"/>
          </p:cNvSpPr>
          <p:nvPr>
            <p:ph idx="1"/>
          </p:nvPr>
        </p:nvSpPr>
        <p:spPr>
          <a:xfrm>
            <a:off x="457200" y="1600201"/>
            <a:ext cx="8229600" cy="1219199"/>
          </a:xfrm>
        </p:spPr>
        <p:txBody>
          <a:bodyPr>
            <a:normAutofit/>
          </a:bodyPr>
          <a:lstStyle/>
          <a:p>
            <a:r>
              <a:rPr lang="en-US" sz="2800" dirty="0" smtClean="0"/>
              <a:t>It is possible to get “fancy” with comparators in C++.</a:t>
            </a:r>
          </a:p>
          <a:p>
            <a:r>
              <a:rPr lang="en-US" sz="2800" dirty="0" smtClean="0"/>
              <a:t>A common trick is to overload the operator ()</a:t>
            </a:r>
            <a:endParaRPr lang="en-US" sz="2800" dirty="0"/>
          </a:p>
        </p:txBody>
      </p:sp>
      <p:sp>
        <p:nvSpPr>
          <p:cNvPr id="4" name="TextBox 7"/>
          <p:cNvSpPr txBox="1">
            <a:spLocks noChangeArrowheads="1"/>
          </p:cNvSpPr>
          <p:nvPr/>
        </p:nvSpPr>
        <p:spPr bwMode="auto">
          <a:xfrm>
            <a:off x="1066800" y="2941093"/>
            <a:ext cx="4724400" cy="304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solidFill>
                  <a:srgbClr val="0070C0"/>
                </a:solidFill>
                <a:latin typeface="Consolas" pitchFamily="49" charset="0"/>
                <a:cs typeface="Consolas" pitchFamily="49" charset="0"/>
              </a:rPr>
              <a:t>class</a:t>
            </a:r>
            <a:r>
              <a:rPr lang="en-US" altLang="en-US" sz="1600" dirty="0">
                <a:latin typeface="Consolas" pitchFamily="49" charset="0"/>
                <a:cs typeface="Consolas" pitchFamily="49" charset="0"/>
              </a:rPr>
              <a:t> </a:t>
            </a:r>
            <a:r>
              <a:rPr lang="en-US" altLang="en-US" sz="1600" dirty="0" err="1">
                <a:latin typeface="Consolas" pitchFamily="49" charset="0"/>
                <a:cs typeface="Consolas" pitchFamily="49" charset="0"/>
              </a:rPr>
              <a:t>LexCompare</a:t>
            </a:r>
            <a:r>
              <a:rPr lang="en-US" altLang="en-US" sz="1600" dirty="0">
                <a:latin typeface="Consolas" pitchFamily="49" charset="0"/>
                <a:cs typeface="Consolas" pitchFamily="49" charset="0"/>
              </a:rPr>
              <a:t> </a:t>
            </a:r>
            <a:endParaRPr lang="en-US" altLang="en-US" sz="1600" dirty="0" smtClean="0">
              <a:latin typeface="Consolas" pitchFamily="49" charset="0"/>
              <a:cs typeface="Consolas" pitchFamily="49" charset="0"/>
            </a:endParaRPr>
          </a:p>
          <a:p>
            <a:pPr eaLnBrk="1" hangingPunct="1"/>
            <a:r>
              <a:rPr lang="en-US" altLang="en-US" sz="1600" dirty="0" smtClean="0">
                <a:latin typeface="Consolas" pitchFamily="49" charset="0"/>
                <a:cs typeface="Consolas" pitchFamily="49" charset="0"/>
              </a:rPr>
              <a:t>{</a:t>
            </a:r>
            <a:r>
              <a:rPr lang="en-US" altLang="en-US" sz="1600" dirty="0">
                <a:latin typeface="Consolas" pitchFamily="49" charset="0"/>
                <a:cs typeface="Consolas" pitchFamily="49" charset="0"/>
              </a:rPr>
              <a:t/>
            </a:r>
            <a:br>
              <a:rPr lang="en-US" altLang="en-US" sz="1600" dirty="0">
                <a:latin typeface="Consolas" pitchFamily="49" charset="0"/>
                <a:cs typeface="Consolas" pitchFamily="49" charset="0"/>
              </a:rPr>
            </a:br>
            <a:r>
              <a:rPr lang="en-US" altLang="en-US" sz="1600" dirty="0" smtClean="0">
                <a:latin typeface="Consolas" pitchFamily="49" charset="0"/>
                <a:cs typeface="Consolas" pitchFamily="49" charset="0"/>
              </a:rPr>
              <a:t> </a:t>
            </a:r>
            <a:r>
              <a:rPr lang="en-US" altLang="en-US" sz="1600" dirty="0" smtClean="0">
                <a:solidFill>
                  <a:srgbClr val="0070C0"/>
                </a:solidFill>
                <a:latin typeface="Consolas" pitchFamily="49" charset="0"/>
                <a:cs typeface="Consolas" pitchFamily="49" charset="0"/>
              </a:rPr>
              <a:t>public</a:t>
            </a:r>
            <a:r>
              <a:rPr lang="en-US" altLang="en-US" sz="1600" dirty="0">
                <a:latin typeface="Consolas" pitchFamily="49" charset="0"/>
                <a:cs typeface="Consolas" pitchFamily="49" charset="0"/>
              </a:rPr>
              <a:t>:</a:t>
            </a:r>
            <a:br>
              <a:rPr lang="en-US" altLang="en-US" sz="1600" dirty="0">
                <a:latin typeface="Consolas" pitchFamily="49" charset="0"/>
                <a:cs typeface="Consolas" pitchFamily="49" charset="0"/>
              </a:rPr>
            </a:br>
            <a:r>
              <a:rPr lang="en-US" altLang="en-US" sz="1600" dirty="0">
                <a:latin typeface="Consolas" pitchFamily="49" charset="0"/>
                <a:cs typeface="Consolas" pitchFamily="49" charset="0"/>
              </a:rPr>
              <a:t>   </a:t>
            </a:r>
            <a:r>
              <a:rPr lang="en-US" altLang="en-US" sz="1600" dirty="0" err="1">
                <a:solidFill>
                  <a:srgbClr val="0070C0"/>
                </a:solidFill>
                <a:latin typeface="Consolas" pitchFamily="49" charset="0"/>
                <a:cs typeface="Consolas" pitchFamily="49" charset="0"/>
              </a:rPr>
              <a:t>int</a:t>
            </a:r>
            <a:r>
              <a:rPr lang="en-US" altLang="en-US" sz="1600" dirty="0">
                <a:latin typeface="Consolas" pitchFamily="49" charset="0"/>
                <a:cs typeface="Consolas" pitchFamily="49" charset="0"/>
              </a:rPr>
              <a:t> </a:t>
            </a:r>
            <a:r>
              <a:rPr lang="en-US" altLang="en-US" sz="1600" dirty="0">
                <a:solidFill>
                  <a:srgbClr val="0070C0"/>
                </a:solidFill>
                <a:latin typeface="Consolas" pitchFamily="49" charset="0"/>
                <a:cs typeface="Consolas" pitchFamily="49" charset="0"/>
              </a:rPr>
              <a:t>operator</a:t>
            </a:r>
            <a:r>
              <a:rPr lang="en-US" altLang="en-US" sz="1600" dirty="0">
                <a:latin typeface="Consolas" pitchFamily="49" charset="0"/>
                <a:cs typeface="Consolas" pitchFamily="49" charset="0"/>
              </a:rPr>
              <a:t>()(Point a, Point b) </a:t>
            </a:r>
            <a:endParaRPr lang="en-US" altLang="en-US" sz="1600" dirty="0" smtClean="0">
              <a:latin typeface="Consolas" pitchFamily="49" charset="0"/>
              <a:cs typeface="Consolas" pitchFamily="49" charset="0"/>
            </a:endParaRPr>
          </a:p>
          <a:p>
            <a:pPr eaLnBrk="1" hangingPunct="1"/>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a:t>
            </a:r>
            <a:r>
              <a:rPr lang="en-US" altLang="en-US" sz="1600" dirty="0">
                <a:latin typeface="Consolas" pitchFamily="49" charset="0"/>
                <a:cs typeface="Consolas" pitchFamily="49" charset="0"/>
              </a:rPr>
              <a:t/>
            </a:r>
            <a:br>
              <a:rPr lang="en-US" altLang="en-US" sz="1600" dirty="0">
                <a:latin typeface="Consolas" pitchFamily="49" charset="0"/>
                <a:cs typeface="Consolas" pitchFamily="49" charset="0"/>
              </a:rPr>
            </a:br>
            <a:r>
              <a:rPr lang="en-US" altLang="en-US" sz="1600" dirty="0">
                <a:latin typeface="Consolas" pitchFamily="49" charset="0"/>
                <a:cs typeface="Consolas" pitchFamily="49" charset="0"/>
              </a:rPr>
              <a:t>      </a:t>
            </a:r>
            <a:r>
              <a:rPr lang="en-US" altLang="en-US" sz="1600" dirty="0">
                <a:solidFill>
                  <a:srgbClr val="0070C0"/>
                </a:solidFill>
                <a:latin typeface="Consolas" pitchFamily="49" charset="0"/>
                <a:cs typeface="Consolas" pitchFamily="49" charset="0"/>
              </a:rPr>
              <a:t>if</a:t>
            </a:r>
            <a:r>
              <a:rPr lang="en-US" altLang="en-US" sz="1600" dirty="0">
                <a:latin typeface="Consolas" pitchFamily="49" charset="0"/>
                <a:cs typeface="Consolas" pitchFamily="49" charset="0"/>
              </a:rPr>
              <a:t> (</a:t>
            </a:r>
            <a:r>
              <a:rPr lang="en-US" altLang="en-US" sz="1600" dirty="0" err="1">
                <a:latin typeface="Consolas" pitchFamily="49" charset="0"/>
                <a:cs typeface="Consolas" pitchFamily="49" charset="0"/>
              </a:rPr>
              <a:t>a.x</a:t>
            </a:r>
            <a:r>
              <a:rPr lang="en-US" altLang="en-US" sz="1600" dirty="0">
                <a:latin typeface="Consolas" pitchFamily="49" charset="0"/>
                <a:cs typeface="Consolas" pitchFamily="49" charset="0"/>
              </a:rPr>
              <a:t> &lt; </a:t>
            </a:r>
            <a:r>
              <a:rPr lang="en-US" altLang="en-US" sz="1600" dirty="0" err="1">
                <a:latin typeface="Consolas" pitchFamily="49" charset="0"/>
                <a:cs typeface="Consolas" pitchFamily="49" charset="0"/>
              </a:rPr>
              <a:t>b.x</a:t>
            </a:r>
            <a:r>
              <a:rPr lang="en-US" altLang="en-US" sz="1600" dirty="0">
                <a:latin typeface="Consolas" pitchFamily="49" charset="0"/>
                <a:cs typeface="Consolas" pitchFamily="49" charset="0"/>
              </a:rPr>
              <a:t>)      </a:t>
            </a:r>
            <a:r>
              <a:rPr lang="en-US" altLang="en-US" sz="1600" dirty="0">
                <a:solidFill>
                  <a:srgbClr val="0070C0"/>
                </a:solidFill>
                <a:latin typeface="Consolas" pitchFamily="49" charset="0"/>
                <a:cs typeface="Consolas" pitchFamily="49" charset="0"/>
              </a:rPr>
              <a:t>return </a:t>
            </a:r>
            <a:r>
              <a:rPr lang="en-US" altLang="en-US" sz="1600" dirty="0">
                <a:latin typeface="Consolas" pitchFamily="49" charset="0"/>
                <a:cs typeface="Consolas" pitchFamily="49" charset="0"/>
              </a:rPr>
              <a:t>–1;</a:t>
            </a:r>
            <a:br>
              <a:rPr lang="en-US" altLang="en-US" sz="1600" dirty="0">
                <a:latin typeface="Consolas" pitchFamily="49" charset="0"/>
                <a:cs typeface="Consolas" pitchFamily="49" charset="0"/>
              </a:rPr>
            </a:br>
            <a:r>
              <a:rPr lang="en-US" altLang="en-US" sz="1600" dirty="0">
                <a:latin typeface="Consolas" pitchFamily="49" charset="0"/>
                <a:cs typeface="Consolas" pitchFamily="49" charset="0"/>
              </a:rPr>
              <a:t>      </a:t>
            </a:r>
            <a:r>
              <a:rPr lang="en-US" altLang="en-US" sz="1600" dirty="0">
                <a:solidFill>
                  <a:srgbClr val="0070C0"/>
                </a:solidFill>
                <a:latin typeface="Consolas" pitchFamily="49" charset="0"/>
                <a:cs typeface="Consolas" pitchFamily="49" charset="0"/>
              </a:rPr>
              <a:t>else if </a:t>
            </a:r>
            <a:r>
              <a:rPr lang="en-US" altLang="en-US" sz="1600" dirty="0">
                <a:latin typeface="Consolas" pitchFamily="49" charset="0"/>
                <a:cs typeface="Consolas" pitchFamily="49" charset="0"/>
              </a:rPr>
              <a:t>(</a:t>
            </a:r>
            <a:r>
              <a:rPr lang="en-US" altLang="en-US" sz="1600" dirty="0" err="1">
                <a:latin typeface="Consolas" pitchFamily="49" charset="0"/>
                <a:cs typeface="Consolas" pitchFamily="49" charset="0"/>
              </a:rPr>
              <a:t>a.x</a:t>
            </a:r>
            <a:r>
              <a:rPr lang="en-US" altLang="en-US" sz="1600" dirty="0">
                <a:latin typeface="Consolas" pitchFamily="49" charset="0"/>
                <a:cs typeface="Consolas" pitchFamily="49" charset="0"/>
              </a:rPr>
              <a:t> &gt; </a:t>
            </a:r>
            <a:r>
              <a:rPr lang="en-US" altLang="en-US" sz="1600" dirty="0" err="1">
                <a:latin typeface="Consolas" pitchFamily="49" charset="0"/>
                <a:cs typeface="Consolas" pitchFamily="49" charset="0"/>
              </a:rPr>
              <a:t>b.x</a:t>
            </a:r>
            <a:r>
              <a:rPr lang="en-US" altLang="en-US" sz="1600" dirty="0">
                <a:latin typeface="Consolas" pitchFamily="49" charset="0"/>
                <a:cs typeface="Consolas" pitchFamily="49" charset="0"/>
              </a:rPr>
              <a:t>) </a:t>
            </a:r>
            <a:r>
              <a:rPr lang="en-US" altLang="en-US" sz="1600" dirty="0">
                <a:solidFill>
                  <a:srgbClr val="0070C0"/>
                </a:solidFill>
                <a:latin typeface="Consolas" pitchFamily="49" charset="0"/>
                <a:cs typeface="Consolas" pitchFamily="49" charset="0"/>
              </a:rPr>
              <a:t>return</a:t>
            </a:r>
            <a:r>
              <a:rPr lang="en-US" altLang="en-US" sz="1600" dirty="0">
                <a:latin typeface="Consolas" pitchFamily="49" charset="0"/>
                <a:cs typeface="Consolas" pitchFamily="49" charset="0"/>
              </a:rPr>
              <a:t> +1;</a:t>
            </a:r>
            <a:br>
              <a:rPr lang="en-US" altLang="en-US" sz="1600" dirty="0">
                <a:latin typeface="Consolas" pitchFamily="49" charset="0"/>
                <a:cs typeface="Consolas" pitchFamily="49" charset="0"/>
              </a:rPr>
            </a:br>
            <a:r>
              <a:rPr lang="en-US" altLang="en-US" sz="1600" dirty="0">
                <a:latin typeface="Consolas" pitchFamily="49" charset="0"/>
                <a:cs typeface="Consolas" pitchFamily="49" charset="0"/>
              </a:rPr>
              <a:t>      </a:t>
            </a:r>
            <a:r>
              <a:rPr lang="en-US" altLang="en-US" sz="1600" dirty="0">
                <a:solidFill>
                  <a:srgbClr val="0070C0"/>
                </a:solidFill>
                <a:latin typeface="Consolas" pitchFamily="49" charset="0"/>
                <a:cs typeface="Consolas" pitchFamily="49" charset="0"/>
              </a:rPr>
              <a:t>else if </a:t>
            </a:r>
            <a:r>
              <a:rPr lang="en-US" altLang="en-US" sz="1600" dirty="0">
                <a:latin typeface="Consolas" pitchFamily="49" charset="0"/>
                <a:cs typeface="Consolas" pitchFamily="49" charset="0"/>
              </a:rPr>
              <a:t>(</a:t>
            </a:r>
            <a:r>
              <a:rPr lang="en-US" altLang="en-US" sz="1600" dirty="0" err="1">
                <a:latin typeface="Consolas" pitchFamily="49" charset="0"/>
                <a:cs typeface="Consolas" pitchFamily="49" charset="0"/>
              </a:rPr>
              <a:t>a.y</a:t>
            </a:r>
            <a:r>
              <a:rPr lang="en-US" altLang="en-US" sz="1600" dirty="0">
                <a:latin typeface="Consolas" pitchFamily="49" charset="0"/>
                <a:cs typeface="Consolas" pitchFamily="49" charset="0"/>
              </a:rPr>
              <a:t> &lt; </a:t>
            </a:r>
            <a:r>
              <a:rPr lang="en-US" altLang="en-US" sz="1600" dirty="0" err="1">
                <a:latin typeface="Consolas" pitchFamily="49" charset="0"/>
                <a:cs typeface="Consolas" pitchFamily="49" charset="0"/>
              </a:rPr>
              <a:t>b.y</a:t>
            </a:r>
            <a:r>
              <a:rPr lang="en-US" altLang="en-US" sz="1600" dirty="0">
                <a:latin typeface="Consolas" pitchFamily="49" charset="0"/>
                <a:cs typeface="Consolas" pitchFamily="49" charset="0"/>
              </a:rPr>
              <a:t>) </a:t>
            </a:r>
            <a:r>
              <a:rPr lang="en-US" altLang="en-US" sz="1600" dirty="0">
                <a:solidFill>
                  <a:srgbClr val="0070C0"/>
                </a:solidFill>
                <a:latin typeface="Consolas" pitchFamily="49" charset="0"/>
                <a:cs typeface="Consolas" pitchFamily="49" charset="0"/>
              </a:rPr>
              <a:t>return</a:t>
            </a:r>
            <a:r>
              <a:rPr lang="en-US" altLang="en-US" sz="1600" dirty="0">
                <a:latin typeface="Consolas" pitchFamily="49" charset="0"/>
                <a:cs typeface="Consolas" pitchFamily="49" charset="0"/>
              </a:rPr>
              <a:t> –1;</a:t>
            </a:r>
            <a:br>
              <a:rPr lang="en-US" altLang="en-US" sz="1600" dirty="0">
                <a:latin typeface="Consolas" pitchFamily="49" charset="0"/>
                <a:cs typeface="Consolas" pitchFamily="49" charset="0"/>
              </a:rPr>
            </a:br>
            <a:r>
              <a:rPr lang="en-US" altLang="en-US" sz="1600" dirty="0">
                <a:latin typeface="Consolas" pitchFamily="49" charset="0"/>
                <a:cs typeface="Consolas" pitchFamily="49" charset="0"/>
              </a:rPr>
              <a:t>      </a:t>
            </a:r>
            <a:r>
              <a:rPr lang="en-US" altLang="en-US" sz="1600" dirty="0">
                <a:solidFill>
                  <a:srgbClr val="0070C0"/>
                </a:solidFill>
                <a:latin typeface="Consolas" pitchFamily="49" charset="0"/>
                <a:cs typeface="Consolas" pitchFamily="49" charset="0"/>
              </a:rPr>
              <a:t>else if </a:t>
            </a:r>
            <a:r>
              <a:rPr lang="en-US" altLang="en-US" sz="1600" dirty="0">
                <a:latin typeface="Consolas" pitchFamily="49" charset="0"/>
                <a:cs typeface="Consolas" pitchFamily="49" charset="0"/>
              </a:rPr>
              <a:t>(</a:t>
            </a:r>
            <a:r>
              <a:rPr lang="en-US" altLang="en-US" sz="1600" dirty="0" err="1">
                <a:latin typeface="Consolas" pitchFamily="49" charset="0"/>
                <a:cs typeface="Consolas" pitchFamily="49" charset="0"/>
              </a:rPr>
              <a:t>a.y</a:t>
            </a:r>
            <a:r>
              <a:rPr lang="en-US" altLang="en-US" sz="1600" dirty="0">
                <a:latin typeface="Consolas" pitchFamily="49" charset="0"/>
                <a:cs typeface="Consolas" pitchFamily="49" charset="0"/>
              </a:rPr>
              <a:t> &gt; </a:t>
            </a:r>
            <a:r>
              <a:rPr lang="en-US" altLang="en-US" sz="1600" dirty="0" err="1">
                <a:latin typeface="Consolas" pitchFamily="49" charset="0"/>
                <a:cs typeface="Consolas" pitchFamily="49" charset="0"/>
              </a:rPr>
              <a:t>b.y</a:t>
            </a:r>
            <a:r>
              <a:rPr lang="en-US" altLang="en-US" sz="1600" dirty="0">
                <a:latin typeface="Consolas" pitchFamily="49" charset="0"/>
                <a:cs typeface="Consolas" pitchFamily="49" charset="0"/>
              </a:rPr>
              <a:t>) </a:t>
            </a:r>
            <a:r>
              <a:rPr lang="en-US" altLang="en-US" sz="1600" dirty="0">
                <a:solidFill>
                  <a:srgbClr val="0070C0"/>
                </a:solidFill>
                <a:latin typeface="Consolas" pitchFamily="49" charset="0"/>
                <a:cs typeface="Consolas" pitchFamily="49" charset="0"/>
              </a:rPr>
              <a:t>return </a:t>
            </a:r>
            <a:r>
              <a:rPr lang="en-US" altLang="en-US" sz="1600" dirty="0">
                <a:latin typeface="Consolas" pitchFamily="49" charset="0"/>
                <a:cs typeface="Consolas" pitchFamily="49" charset="0"/>
              </a:rPr>
              <a:t>+1;</a:t>
            </a:r>
            <a:br>
              <a:rPr lang="en-US" altLang="en-US" sz="1600" dirty="0">
                <a:latin typeface="Consolas" pitchFamily="49" charset="0"/>
                <a:cs typeface="Consolas" pitchFamily="49" charset="0"/>
              </a:rPr>
            </a:br>
            <a:r>
              <a:rPr lang="en-US" altLang="en-US" sz="1600" dirty="0">
                <a:latin typeface="Consolas" pitchFamily="49" charset="0"/>
                <a:cs typeface="Consolas" pitchFamily="49" charset="0"/>
              </a:rPr>
              <a:t>      </a:t>
            </a:r>
            <a:r>
              <a:rPr lang="en-US" altLang="en-US" sz="1600" dirty="0">
                <a:solidFill>
                  <a:srgbClr val="0070C0"/>
                </a:solidFill>
                <a:latin typeface="Consolas" pitchFamily="49" charset="0"/>
                <a:cs typeface="Consolas" pitchFamily="49" charset="0"/>
              </a:rPr>
              <a:t>else return </a:t>
            </a:r>
            <a:r>
              <a:rPr lang="en-US" altLang="en-US" sz="1600" dirty="0">
                <a:latin typeface="Consolas" pitchFamily="49" charset="0"/>
                <a:cs typeface="Consolas" pitchFamily="49" charset="0"/>
              </a:rPr>
              <a:t>0;</a:t>
            </a:r>
            <a:br>
              <a:rPr lang="en-US" altLang="en-US" sz="1600" dirty="0">
                <a:latin typeface="Consolas" pitchFamily="49" charset="0"/>
                <a:cs typeface="Consolas" pitchFamily="49" charset="0"/>
              </a:rPr>
            </a:br>
            <a:r>
              <a:rPr lang="en-US" altLang="en-US" sz="1600" dirty="0">
                <a:latin typeface="Consolas" pitchFamily="49" charset="0"/>
                <a:cs typeface="Consolas" pitchFamily="49" charset="0"/>
              </a:rPr>
              <a:t>   }</a:t>
            </a:r>
            <a:br>
              <a:rPr lang="en-US" altLang="en-US" sz="1600" dirty="0">
                <a:latin typeface="Consolas" pitchFamily="49" charset="0"/>
                <a:cs typeface="Consolas" pitchFamily="49" charset="0"/>
              </a:rPr>
            </a:br>
            <a:r>
              <a:rPr lang="en-US" altLang="en-US" sz="1600" dirty="0">
                <a:latin typeface="Consolas" pitchFamily="49" charset="0"/>
                <a:cs typeface="Consolas" pitchFamily="49" charset="0"/>
              </a:rPr>
              <a:t>};</a:t>
            </a:r>
          </a:p>
        </p:txBody>
      </p:sp>
      <p:sp>
        <p:nvSpPr>
          <p:cNvPr id="5" name="TextBox 4"/>
          <p:cNvSpPr txBox="1"/>
          <p:nvPr/>
        </p:nvSpPr>
        <p:spPr>
          <a:xfrm>
            <a:off x="6096000" y="2617927"/>
            <a:ext cx="2268570" cy="646331"/>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Here the “key” </a:t>
            </a:r>
          </a:p>
          <a:p>
            <a:r>
              <a:rPr lang="en-US" dirty="0" smtClean="0">
                <a:latin typeface="Comic Sans MS" panose="030F0702030302020204" pitchFamily="66" charset="0"/>
              </a:rPr>
              <a:t>type would be Point</a:t>
            </a:r>
          </a:p>
        </p:txBody>
      </p:sp>
      <p:sp>
        <p:nvSpPr>
          <p:cNvPr id="6" name="Rounded Rectangle 5"/>
          <p:cNvSpPr/>
          <p:nvPr/>
        </p:nvSpPr>
        <p:spPr>
          <a:xfrm>
            <a:off x="3048000" y="3657600"/>
            <a:ext cx="1981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6" idx="0"/>
          </p:cNvCxnSpPr>
          <p:nvPr/>
        </p:nvCxnSpPr>
        <p:spPr>
          <a:xfrm flipH="1">
            <a:off x="4038600" y="2941092"/>
            <a:ext cx="2057400" cy="7165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93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a:xfrm>
            <a:off x="457200" y="1066800"/>
            <a:ext cx="8229600" cy="5257800"/>
          </a:xfrm>
        </p:spPr>
        <p:txBody>
          <a:bodyPr>
            <a:normAutofit lnSpcReduction="10000"/>
          </a:bodyPr>
          <a:lstStyle/>
          <a:p>
            <a:r>
              <a:rPr lang="en-US" dirty="0" smtClean="0"/>
              <a:t>Questions </a:t>
            </a:r>
            <a:r>
              <a:rPr lang="en-US" dirty="0"/>
              <a:t>on:</a:t>
            </a:r>
          </a:p>
          <a:p>
            <a:pPr lvl="1"/>
            <a:r>
              <a:rPr lang="en-US" dirty="0"/>
              <a:t>Trees</a:t>
            </a:r>
          </a:p>
          <a:p>
            <a:pPr lvl="1"/>
            <a:r>
              <a:rPr lang="en-US" dirty="0" smtClean="0"/>
              <a:t>Priority </a:t>
            </a:r>
            <a:r>
              <a:rPr lang="en-US" dirty="0"/>
              <a:t>Queues</a:t>
            </a:r>
          </a:p>
          <a:p>
            <a:pPr lvl="2"/>
            <a:r>
              <a:rPr lang="en-US" dirty="0" smtClean="0"/>
              <a:t>From the Book stuff</a:t>
            </a:r>
          </a:p>
          <a:p>
            <a:pPr lvl="2"/>
            <a:r>
              <a:rPr lang="en-US" dirty="0"/>
              <a:t>Reboot: back to selection sort and insertion sort</a:t>
            </a:r>
          </a:p>
          <a:p>
            <a:pPr lvl="2"/>
            <a:r>
              <a:rPr lang="en-US" dirty="0"/>
              <a:t>Setting up for ‘generic’ sorting algorithm</a:t>
            </a:r>
          </a:p>
          <a:p>
            <a:pPr lvl="3"/>
            <a:r>
              <a:rPr lang="en-US" dirty="0"/>
              <a:t>Where performance depends on the data structure being used</a:t>
            </a:r>
          </a:p>
          <a:p>
            <a:pPr lvl="2"/>
            <a:r>
              <a:rPr lang="en-US" dirty="0"/>
              <a:t>Implementations</a:t>
            </a:r>
          </a:p>
          <a:p>
            <a:pPr lvl="3"/>
            <a:r>
              <a:rPr lang="en-US" dirty="0"/>
              <a:t>Unordered List</a:t>
            </a:r>
          </a:p>
          <a:p>
            <a:pPr lvl="3"/>
            <a:r>
              <a:rPr lang="en-US" dirty="0"/>
              <a:t>Ordered List</a:t>
            </a:r>
          </a:p>
          <a:p>
            <a:pPr lvl="3"/>
            <a:r>
              <a:rPr lang="en-US" i="1" dirty="0" smtClean="0"/>
              <a:t>Heap </a:t>
            </a:r>
            <a:r>
              <a:rPr lang="en-US" i="1" dirty="0" smtClean="0">
                <a:sym typeface="Wingdings" panose="05000000000000000000" pitchFamily="2" charset="2"/>
              </a:rPr>
              <a:t> details of this will come later</a:t>
            </a:r>
            <a:endParaRPr lang="en-US" i="1" dirty="0"/>
          </a:p>
          <a:p>
            <a:r>
              <a:rPr lang="en-US" dirty="0" smtClean="0"/>
              <a:t>Next:</a:t>
            </a:r>
          </a:p>
          <a:p>
            <a:pPr lvl="1"/>
            <a:r>
              <a:rPr lang="en-US" dirty="0" smtClean="0"/>
              <a:t>Heap</a:t>
            </a:r>
          </a:p>
          <a:p>
            <a:pPr lvl="1"/>
            <a:r>
              <a:rPr lang="en-US" dirty="0" smtClean="0"/>
              <a:t>Implementing a Heap</a:t>
            </a:r>
          </a:p>
        </p:txBody>
      </p:sp>
      <p:pic>
        <p:nvPicPr>
          <p:cNvPr id="4" name="Picture 2" descr="http://assets1.ignimgs.com/2010/11/23/back-to-the-future-the-adventure-series-20101123102524044-3357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724400"/>
            <a:ext cx="2426041" cy="136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4852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Better Implementation of PQs</a:t>
            </a:r>
            <a:endParaRPr lang="en-US" dirty="0"/>
          </a:p>
        </p:txBody>
      </p:sp>
      <p:sp>
        <p:nvSpPr>
          <p:cNvPr id="3" name="Content Placeholder 2"/>
          <p:cNvSpPr>
            <a:spLocks noGrp="1"/>
          </p:cNvSpPr>
          <p:nvPr>
            <p:ph idx="1"/>
          </p:nvPr>
        </p:nvSpPr>
        <p:spPr/>
        <p:txBody>
          <a:bodyPr/>
          <a:lstStyle/>
          <a:p>
            <a:r>
              <a:rPr lang="en-US" dirty="0" smtClean="0"/>
              <a:t>Priority Queues can be implemented using a Binary Heap (or just Heap for now)</a:t>
            </a:r>
          </a:p>
          <a:p>
            <a:endParaRPr lang="en-US" dirty="0" smtClean="0"/>
          </a:p>
          <a:p>
            <a:r>
              <a:rPr lang="en-US" dirty="0" smtClean="0"/>
              <a:t>A </a:t>
            </a:r>
            <a:r>
              <a:rPr lang="en-US" b="1" dirty="0" smtClean="0">
                <a:solidFill>
                  <a:srgbClr val="FF0000"/>
                </a:solidFill>
              </a:rPr>
              <a:t>Heap</a:t>
            </a:r>
            <a:r>
              <a:rPr lang="en-US" dirty="0" smtClean="0">
                <a:solidFill>
                  <a:srgbClr val="FF0000"/>
                </a:solidFill>
              </a:rPr>
              <a:t> </a:t>
            </a:r>
            <a:r>
              <a:rPr lang="en-US" dirty="0" smtClean="0"/>
              <a:t>is a binary tree with </a:t>
            </a:r>
            <a:r>
              <a:rPr lang="en-US" b="1" dirty="0" smtClean="0">
                <a:solidFill>
                  <a:srgbClr val="FF0000"/>
                </a:solidFill>
              </a:rPr>
              <a:t>two properties</a:t>
            </a:r>
          </a:p>
          <a:p>
            <a:pPr lvl="1"/>
            <a:r>
              <a:rPr lang="en-US" b="1" dirty="0" smtClean="0">
                <a:solidFill>
                  <a:srgbClr val="FF0000"/>
                </a:solidFill>
              </a:rPr>
              <a:t>Structure</a:t>
            </a:r>
            <a:r>
              <a:rPr lang="en-US" dirty="0" smtClean="0">
                <a:solidFill>
                  <a:srgbClr val="FF0000"/>
                </a:solidFill>
              </a:rPr>
              <a:t> </a:t>
            </a:r>
            <a:r>
              <a:rPr lang="en-US" dirty="0" smtClean="0"/>
              <a:t>Property</a:t>
            </a:r>
          </a:p>
          <a:p>
            <a:pPr lvl="1"/>
            <a:r>
              <a:rPr lang="en-US" b="1" dirty="0" smtClean="0">
                <a:solidFill>
                  <a:srgbClr val="FF0000"/>
                </a:solidFill>
              </a:rPr>
              <a:t>Heap-Order</a:t>
            </a:r>
            <a:r>
              <a:rPr lang="en-US" dirty="0" smtClean="0"/>
              <a:t> Property</a:t>
            </a:r>
          </a:p>
          <a:p>
            <a:pPr lvl="2"/>
            <a:r>
              <a:rPr lang="en-US" dirty="0" smtClean="0"/>
              <a:t>Max Heap</a:t>
            </a:r>
          </a:p>
          <a:p>
            <a:pPr lvl="2"/>
            <a:r>
              <a:rPr lang="en-US" dirty="0" smtClean="0"/>
              <a:t>Min Heap</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59382"/>
            <a:ext cx="3918044" cy="2593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46083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Structure Property</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A Heap </a:t>
            </a:r>
            <a:br>
              <a:rPr lang="en-US" dirty="0" smtClean="0"/>
            </a:br>
            <a:r>
              <a:rPr lang="en-US" dirty="0" smtClean="0"/>
              <a:t>is a complete </a:t>
            </a:r>
            <a:br>
              <a:rPr lang="en-US" dirty="0" smtClean="0"/>
            </a:br>
            <a:r>
              <a:rPr lang="en-US" dirty="0" smtClean="0"/>
              <a:t>binary tree</a:t>
            </a:r>
          </a:p>
        </p:txBody>
      </p:sp>
      <p:grpSp>
        <p:nvGrpSpPr>
          <p:cNvPr id="5" name="Group 3"/>
          <p:cNvGrpSpPr>
            <a:grpSpLocks/>
          </p:cNvGrpSpPr>
          <p:nvPr/>
        </p:nvGrpSpPr>
        <p:grpSpPr bwMode="auto">
          <a:xfrm>
            <a:off x="2871788" y="4610100"/>
            <a:ext cx="3186112" cy="1570038"/>
            <a:chOff x="1809" y="2904"/>
            <a:chExt cx="2007" cy="989"/>
          </a:xfrm>
          <a:solidFill>
            <a:schemeClr val="accent1">
              <a:lumMod val="40000"/>
              <a:lumOff val="60000"/>
            </a:schemeClr>
          </a:solidFill>
        </p:grpSpPr>
        <p:sp>
          <p:nvSpPr>
            <p:cNvPr id="6" name="AutoShape 4"/>
            <p:cNvSpPr>
              <a:spLocks noChangeArrowheads="1"/>
            </p:cNvSpPr>
            <p:nvPr/>
          </p:nvSpPr>
          <p:spPr bwMode="auto">
            <a:xfrm>
              <a:off x="1809" y="2904"/>
              <a:ext cx="2008" cy="990"/>
            </a:xfrm>
            <a:prstGeom prst="roundRect">
              <a:avLst>
                <a:gd name="adj" fmla="val 12523"/>
              </a:avLst>
            </a:prstGeom>
            <a:grpFill/>
            <a:ln w="12600">
              <a:solidFill>
                <a:srgbClr val="000000"/>
              </a:solidFill>
              <a:round/>
              <a:headEnd/>
              <a:tailEnd/>
            </a:ln>
            <a:effectLst>
              <a:outerShdw dist="107933" dir="2700000" algn="ctr" rotWithShape="0">
                <a:srgbClr val="000000">
                  <a:alpha val="50000"/>
                </a:srgbClr>
              </a:outerShdw>
            </a:effectLst>
          </p:spPr>
          <p:txBody>
            <a:bodyPr wrap="none" anchor="ctr"/>
            <a:lstStyle/>
            <a:p>
              <a:pPr>
                <a:defRPr/>
              </a:pPr>
              <a:endParaRPr lang="en-US">
                <a:latin typeface="Times New Roman" pitchFamily="16" charset="0"/>
                <a:cs typeface="+mn-cs"/>
              </a:endParaRPr>
            </a:p>
          </p:txBody>
        </p:sp>
        <p:sp>
          <p:nvSpPr>
            <p:cNvPr id="7" name="AutoShape 5"/>
            <p:cNvSpPr>
              <a:spLocks noChangeArrowheads="1"/>
            </p:cNvSpPr>
            <p:nvPr/>
          </p:nvSpPr>
          <p:spPr bwMode="auto">
            <a:xfrm>
              <a:off x="1850" y="2945"/>
              <a:ext cx="1926" cy="908"/>
            </a:xfrm>
            <a:prstGeom prst="roundRect">
              <a:avLst>
                <a:gd name="adj" fmla="val 10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3000"/>
                </a:lnSpc>
                <a:buClr>
                  <a:srgbClr val="E0E0E0"/>
                </a:buClr>
                <a:buSzPct val="100000"/>
                <a:buFont typeface="Arial" charset="0"/>
                <a:buNone/>
              </a:pPr>
              <a:r>
                <a:rPr lang="en-GB" altLang="en-US" sz="2400">
                  <a:solidFill>
                    <a:schemeClr val="tx1"/>
                  </a:solidFill>
                </a:rPr>
                <a:t>When a complete</a:t>
              </a:r>
            </a:p>
            <a:p>
              <a:pPr algn="ctr">
                <a:buClr>
                  <a:srgbClr val="E0E0E0"/>
                </a:buClr>
                <a:buSzPct val="100000"/>
                <a:buFont typeface="Arial" charset="0"/>
                <a:buNone/>
              </a:pPr>
              <a:r>
                <a:rPr lang="en-GB" altLang="en-US" sz="2400">
                  <a:solidFill>
                    <a:schemeClr val="tx1"/>
                  </a:solidFill>
                </a:rPr>
                <a:t>binary tree is built,</a:t>
              </a:r>
            </a:p>
            <a:p>
              <a:pPr algn="ctr">
                <a:buClr>
                  <a:srgbClr val="E0E0E0"/>
                </a:buClr>
                <a:buSzPct val="100000"/>
                <a:buFont typeface="Arial" charset="0"/>
                <a:buNone/>
              </a:pPr>
              <a:r>
                <a:rPr lang="en-GB" altLang="en-US" sz="2400">
                  <a:solidFill>
                    <a:schemeClr val="tx1"/>
                  </a:solidFill>
                </a:rPr>
                <a:t>its first node must be</a:t>
              </a:r>
            </a:p>
            <a:p>
              <a:pPr algn="ctr">
                <a:buClr>
                  <a:srgbClr val="E0E0E0"/>
                </a:buClr>
                <a:buSzPct val="100000"/>
                <a:buFont typeface="Arial" charset="0"/>
                <a:buNone/>
              </a:pPr>
              <a:r>
                <a:rPr lang="en-GB" altLang="en-US" sz="2400">
                  <a:solidFill>
                    <a:schemeClr val="tx1"/>
                  </a:solidFill>
                </a:rPr>
                <a:t>the root.</a:t>
              </a:r>
            </a:p>
          </p:txBody>
        </p:sp>
      </p:grpSp>
      <p:sp>
        <p:nvSpPr>
          <p:cNvPr id="8" name="AutoShape 6"/>
          <p:cNvSpPr>
            <a:spLocks noChangeArrowheads="1"/>
          </p:cNvSpPr>
          <p:nvPr/>
        </p:nvSpPr>
        <p:spPr bwMode="auto">
          <a:xfrm>
            <a:off x="6376988" y="13319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9" name="AutoShape 7"/>
          <p:cNvSpPr>
            <a:spLocks noChangeArrowheads="1"/>
          </p:cNvSpPr>
          <p:nvPr/>
        </p:nvSpPr>
        <p:spPr bwMode="auto">
          <a:xfrm>
            <a:off x="7299325" y="1081088"/>
            <a:ext cx="776288" cy="457200"/>
          </a:xfrm>
          <a:prstGeom prst="roundRect">
            <a:avLst>
              <a:gd name="adj" fmla="val 347"/>
            </a:avLst>
          </a:prstGeom>
          <a:noFill/>
          <a:ln>
            <a:noFill/>
          </a:ln>
        </p:spPr>
        <p:txBody>
          <a:bodyPr wrap="none" lIns="90360" tIns="44280" rIns="90360" bIns="4428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nSpc>
                <a:spcPct val="95000"/>
              </a:lnSpc>
              <a:buClr>
                <a:srgbClr val="E0E0E0"/>
              </a:buClr>
              <a:buSzPct val="100000"/>
              <a:buFont typeface="Times New Roman" pitchFamily="18" charset="0"/>
              <a:buNone/>
            </a:pPr>
            <a:r>
              <a:rPr lang="en-GB" altLang="en-US" sz="2400">
                <a:solidFill>
                  <a:schemeClr val="tx1"/>
                </a:solidFill>
              </a:rPr>
              <a:t>Root</a:t>
            </a:r>
          </a:p>
        </p:txBody>
      </p:sp>
    </p:spTree>
    <p:extLst>
      <p:ext uri="{BB962C8B-B14F-4D97-AF65-F5344CB8AC3E}">
        <p14:creationId xmlns:p14="http://schemas.microsoft.com/office/powerpoint/2010/main" val="343407657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Property</a:t>
            </a:r>
          </a:p>
        </p:txBody>
      </p:sp>
      <p:sp>
        <p:nvSpPr>
          <p:cNvPr id="3" name="Content Placeholder 2"/>
          <p:cNvSpPr>
            <a:spLocks noGrp="1"/>
          </p:cNvSpPr>
          <p:nvPr>
            <p:ph idx="1"/>
          </p:nvPr>
        </p:nvSpPr>
        <p:spPr/>
        <p:txBody>
          <a:bodyPr/>
          <a:lstStyle/>
          <a:p>
            <a:r>
              <a:rPr lang="en-US" dirty="0"/>
              <a:t>A Heap </a:t>
            </a:r>
            <a:br>
              <a:rPr lang="en-US" dirty="0"/>
            </a:br>
            <a:r>
              <a:rPr lang="en-US" dirty="0"/>
              <a:t>is a complete </a:t>
            </a:r>
            <a:r>
              <a:rPr lang="en-US" dirty="0" smtClean="0"/>
              <a:t/>
            </a:r>
            <a:br>
              <a:rPr lang="en-US" dirty="0" smtClean="0"/>
            </a:br>
            <a:r>
              <a:rPr lang="en-US" dirty="0" smtClean="0"/>
              <a:t>binary </a:t>
            </a:r>
            <a:r>
              <a:rPr lang="en-US" dirty="0"/>
              <a:t>tree</a:t>
            </a:r>
          </a:p>
          <a:p>
            <a:endParaRPr lang="en-US" dirty="0"/>
          </a:p>
        </p:txBody>
      </p:sp>
      <p:sp>
        <p:nvSpPr>
          <p:cNvPr id="4" name="Line 1"/>
          <p:cNvSpPr>
            <a:spLocks noChangeShapeType="1"/>
          </p:cNvSpPr>
          <p:nvPr/>
        </p:nvSpPr>
        <p:spPr bwMode="auto">
          <a:xfrm flipH="1">
            <a:off x="5867400" y="20272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AutoShape 4"/>
          <p:cNvSpPr>
            <a:spLocks noChangeArrowheads="1"/>
          </p:cNvSpPr>
          <p:nvPr/>
        </p:nvSpPr>
        <p:spPr bwMode="auto">
          <a:xfrm>
            <a:off x="6376988" y="13319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6" name="AutoShape 5"/>
          <p:cNvSpPr>
            <a:spLocks noChangeArrowheads="1"/>
          </p:cNvSpPr>
          <p:nvPr/>
        </p:nvSpPr>
        <p:spPr bwMode="auto">
          <a:xfrm>
            <a:off x="4271963" y="1857375"/>
            <a:ext cx="1377950" cy="1187450"/>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360" tIns="44280" rIns="90360" bIns="4428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nSpc>
                <a:spcPct val="95000"/>
              </a:lnSpc>
              <a:buClr>
                <a:srgbClr val="E0E0E0"/>
              </a:buClr>
              <a:buSzPct val="100000"/>
              <a:buFont typeface="Times New Roman" pitchFamily="18" charset="0"/>
              <a:buNone/>
            </a:pPr>
            <a:r>
              <a:rPr lang="en-GB" altLang="en-US" sz="2400" dirty="0">
                <a:solidFill>
                  <a:schemeClr val="tx1"/>
                </a:solidFill>
              </a:rPr>
              <a:t>Left child</a:t>
            </a:r>
          </a:p>
          <a:p>
            <a:pPr>
              <a:buClr>
                <a:srgbClr val="E0E0E0"/>
              </a:buClr>
              <a:buSzPct val="100000"/>
              <a:buFont typeface="Times New Roman" pitchFamily="18" charset="0"/>
              <a:buNone/>
            </a:pPr>
            <a:r>
              <a:rPr lang="en-GB" altLang="en-US" sz="2400" dirty="0">
                <a:solidFill>
                  <a:schemeClr val="tx1"/>
                </a:solidFill>
              </a:rPr>
              <a:t>of the</a:t>
            </a:r>
          </a:p>
          <a:p>
            <a:pPr>
              <a:buClr>
                <a:srgbClr val="E0E0E0"/>
              </a:buClr>
              <a:buSzPct val="100000"/>
              <a:buFont typeface="Times New Roman" pitchFamily="18" charset="0"/>
              <a:buNone/>
            </a:pPr>
            <a:r>
              <a:rPr lang="en-GB" altLang="en-US" sz="2400" dirty="0">
                <a:solidFill>
                  <a:schemeClr val="tx1"/>
                </a:solidFill>
              </a:rPr>
              <a:t>root</a:t>
            </a:r>
          </a:p>
        </p:txBody>
      </p:sp>
      <p:grpSp>
        <p:nvGrpSpPr>
          <p:cNvPr id="7" name="Group 6"/>
          <p:cNvGrpSpPr>
            <a:grpSpLocks/>
          </p:cNvGrpSpPr>
          <p:nvPr/>
        </p:nvGrpSpPr>
        <p:grpSpPr bwMode="auto">
          <a:xfrm>
            <a:off x="2871788" y="4610100"/>
            <a:ext cx="3186112" cy="1570038"/>
            <a:chOff x="1809" y="2904"/>
            <a:chExt cx="2007" cy="989"/>
          </a:xfrm>
          <a:solidFill>
            <a:schemeClr val="accent1">
              <a:lumMod val="40000"/>
              <a:lumOff val="60000"/>
            </a:schemeClr>
          </a:solidFill>
        </p:grpSpPr>
        <p:sp>
          <p:nvSpPr>
            <p:cNvPr id="8" name="AutoShape 7"/>
            <p:cNvSpPr>
              <a:spLocks noChangeArrowheads="1"/>
            </p:cNvSpPr>
            <p:nvPr/>
          </p:nvSpPr>
          <p:spPr bwMode="auto">
            <a:xfrm>
              <a:off x="1809" y="2904"/>
              <a:ext cx="2008" cy="990"/>
            </a:xfrm>
            <a:prstGeom prst="roundRect">
              <a:avLst>
                <a:gd name="adj" fmla="val 12523"/>
              </a:avLst>
            </a:prstGeom>
            <a:grpFill/>
            <a:ln w="12600">
              <a:solidFill>
                <a:srgbClr val="000000"/>
              </a:solidFill>
              <a:round/>
              <a:headEnd/>
              <a:tailEnd/>
            </a:ln>
            <a:effectLst>
              <a:outerShdw dist="107933" dir="2700000" algn="ctr" rotWithShape="0">
                <a:srgbClr val="000000">
                  <a:alpha val="50000"/>
                </a:srgbClr>
              </a:outerShdw>
            </a:effectLst>
          </p:spPr>
          <p:txBody>
            <a:bodyPr wrap="none" anchor="ctr"/>
            <a:lstStyle/>
            <a:p>
              <a:pPr>
                <a:defRPr/>
              </a:pPr>
              <a:endParaRPr lang="en-US">
                <a:latin typeface="Times New Roman" pitchFamily="16" charset="0"/>
                <a:cs typeface="+mn-cs"/>
              </a:endParaRPr>
            </a:p>
          </p:txBody>
        </p:sp>
        <p:sp>
          <p:nvSpPr>
            <p:cNvPr id="9" name="AutoShape 8"/>
            <p:cNvSpPr>
              <a:spLocks noChangeArrowheads="1"/>
            </p:cNvSpPr>
            <p:nvPr/>
          </p:nvSpPr>
          <p:spPr bwMode="auto">
            <a:xfrm>
              <a:off x="1850" y="2945"/>
              <a:ext cx="1926" cy="908"/>
            </a:xfrm>
            <a:prstGeom prst="roundRect">
              <a:avLst>
                <a:gd name="adj" fmla="val 10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3000"/>
                </a:lnSpc>
                <a:buClr>
                  <a:srgbClr val="E0E0E0"/>
                </a:buClr>
                <a:buSzPct val="100000"/>
                <a:buFont typeface="Arial" charset="0"/>
                <a:buNone/>
              </a:pPr>
              <a:r>
                <a:rPr lang="en-GB" altLang="en-US" sz="2400">
                  <a:solidFill>
                    <a:schemeClr val="tx1"/>
                  </a:solidFill>
                </a:rPr>
                <a:t>The second node is</a:t>
              </a:r>
            </a:p>
            <a:p>
              <a:pPr algn="ctr">
                <a:buClr>
                  <a:srgbClr val="E0E0E0"/>
                </a:buClr>
                <a:buSzPct val="100000"/>
                <a:buFont typeface="Arial" charset="0"/>
                <a:buNone/>
              </a:pPr>
              <a:r>
                <a:rPr lang="en-GB" altLang="en-US" sz="2400">
                  <a:solidFill>
                    <a:schemeClr val="tx1"/>
                  </a:solidFill>
                </a:rPr>
                <a:t>always the left child</a:t>
              </a:r>
            </a:p>
            <a:p>
              <a:pPr algn="ctr">
                <a:buClr>
                  <a:srgbClr val="E0E0E0"/>
                </a:buClr>
                <a:buSzPct val="100000"/>
                <a:buFont typeface="Arial" charset="0"/>
                <a:buNone/>
              </a:pPr>
              <a:r>
                <a:rPr lang="en-GB" altLang="en-US" sz="2400">
                  <a:solidFill>
                    <a:schemeClr val="tx1"/>
                  </a:solidFill>
                </a:rPr>
                <a:t>of the root.</a:t>
              </a:r>
            </a:p>
          </p:txBody>
        </p:sp>
      </p:grpSp>
      <p:sp>
        <p:nvSpPr>
          <p:cNvPr id="10" name="AutoShape 9"/>
          <p:cNvSpPr>
            <a:spLocks noChangeArrowheads="1"/>
          </p:cNvSpPr>
          <p:nvPr/>
        </p:nvSpPr>
        <p:spPr bwMode="auto">
          <a:xfrm>
            <a:off x="5273675" y="2398713"/>
            <a:ext cx="795338"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Tree>
    <p:extLst>
      <p:ext uri="{BB962C8B-B14F-4D97-AF65-F5344CB8AC3E}">
        <p14:creationId xmlns:p14="http://schemas.microsoft.com/office/powerpoint/2010/main" val="28686847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Property</a:t>
            </a:r>
            <a:endParaRPr lang="en-US" dirty="0"/>
          </a:p>
        </p:txBody>
      </p:sp>
      <p:sp>
        <p:nvSpPr>
          <p:cNvPr id="3" name="Content Placeholder 2"/>
          <p:cNvSpPr>
            <a:spLocks noGrp="1"/>
          </p:cNvSpPr>
          <p:nvPr>
            <p:ph idx="1"/>
          </p:nvPr>
        </p:nvSpPr>
        <p:spPr/>
        <p:txBody>
          <a:bodyPr/>
          <a:lstStyle/>
          <a:p>
            <a:r>
              <a:rPr lang="en-US" dirty="0" smtClean="0"/>
              <a:t>A Heap </a:t>
            </a:r>
            <a:br>
              <a:rPr lang="en-US" dirty="0" smtClean="0"/>
            </a:br>
            <a:r>
              <a:rPr lang="en-US" dirty="0" smtClean="0"/>
              <a:t>is a complete </a:t>
            </a:r>
            <a:br>
              <a:rPr lang="en-US" dirty="0" smtClean="0"/>
            </a:br>
            <a:r>
              <a:rPr lang="en-US" dirty="0" smtClean="0"/>
              <a:t>binary tree</a:t>
            </a:r>
          </a:p>
        </p:txBody>
      </p:sp>
      <p:sp>
        <p:nvSpPr>
          <p:cNvPr id="10" name="Line 1"/>
          <p:cNvSpPr>
            <a:spLocks noChangeShapeType="1"/>
          </p:cNvSpPr>
          <p:nvPr/>
        </p:nvSpPr>
        <p:spPr bwMode="auto">
          <a:xfrm>
            <a:off x="7102475" y="1981200"/>
            <a:ext cx="563563" cy="639763"/>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AutoShape 4"/>
          <p:cNvSpPr>
            <a:spLocks noChangeArrowheads="1"/>
          </p:cNvSpPr>
          <p:nvPr/>
        </p:nvSpPr>
        <p:spPr bwMode="auto">
          <a:xfrm>
            <a:off x="7580313" y="1919288"/>
            <a:ext cx="1547812" cy="1187450"/>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360" tIns="44280" rIns="90360" bIns="4428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r">
              <a:lnSpc>
                <a:spcPct val="95000"/>
              </a:lnSpc>
              <a:buClr>
                <a:srgbClr val="E0E0E0"/>
              </a:buClr>
              <a:buSzPct val="100000"/>
              <a:buFont typeface="Times New Roman" pitchFamily="18" charset="0"/>
              <a:buNone/>
            </a:pPr>
            <a:r>
              <a:rPr lang="en-GB" altLang="en-US" sz="2400" dirty="0">
                <a:solidFill>
                  <a:schemeClr val="tx1"/>
                </a:solidFill>
              </a:rPr>
              <a:t>Right child</a:t>
            </a:r>
          </a:p>
          <a:p>
            <a:pPr algn="r">
              <a:buClr>
                <a:srgbClr val="E0E0E0"/>
              </a:buClr>
              <a:buSzPct val="100000"/>
              <a:buFont typeface="Times New Roman" pitchFamily="18" charset="0"/>
              <a:buNone/>
            </a:pPr>
            <a:r>
              <a:rPr lang="en-GB" altLang="en-US" sz="2400" dirty="0">
                <a:solidFill>
                  <a:schemeClr val="tx1"/>
                </a:solidFill>
              </a:rPr>
              <a:t>of the</a:t>
            </a:r>
          </a:p>
          <a:p>
            <a:pPr algn="r">
              <a:buClr>
                <a:srgbClr val="E0E0E0"/>
              </a:buClr>
              <a:buSzPct val="100000"/>
              <a:buFont typeface="Times New Roman" pitchFamily="18" charset="0"/>
              <a:buNone/>
            </a:pPr>
            <a:r>
              <a:rPr lang="en-GB" altLang="en-US" sz="2400" dirty="0">
                <a:solidFill>
                  <a:schemeClr val="tx1"/>
                </a:solidFill>
              </a:rPr>
              <a:t>root</a:t>
            </a:r>
          </a:p>
        </p:txBody>
      </p:sp>
      <p:grpSp>
        <p:nvGrpSpPr>
          <p:cNvPr id="12" name="Group 5"/>
          <p:cNvGrpSpPr>
            <a:grpSpLocks/>
          </p:cNvGrpSpPr>
          <p:nvPr/>
        </p:nvGrpSpPr>
        <p:grpSpPr bwMode="auto">
          <a:xfrm>
            <a:off x="2871788" y="4610100"/>
            <a:ext cx="3186112" cy="1570038"/>
            <a:chOff x="1809" y="2904"/>
            <a:chExt cx="2007" cy="989"/>
          </a:xfrm>
          <a:solidFill>
            <a:schemeClr val="accent1">
              <a:lumMod val="40000"/>
              <a:lumOff val="60000"/>
            </a:schemeClr>
          </a:solidFill>
        </p:grpSpPr>
        <p:sp>
          <p:nvSpPr>
            <p:cNvPr id="13" name="AutoShape 6"/>
            <p:cNvSpPr>
              <a:spLocks noChangeArrowheads="1"/>
            </p:cNvSpPr>
            <p:nvPr/>
          </p:nvSpPr>
          <p:spPr bwMode="auto">
            <a:xfrm>
              <a:off x="1809" y="2904"/>
              <a:ext cx="2008" cy="990"/>
            </a:xfrm>
            <a:prstGeom prst="roundRect">
              <a:avLst>
                <a:gd name="adj" fmla="val 12523"/>
              </a:avLst>
            </a:prstGeom>
            <a:grpFill/>
            <a:ln w="12600">
              <a:solidFill>
                <a:srgbClr val="000000"/>
              </a:solidFill>
              <a:round/>
              <a:headEnd/>
              <a:tailEnd/>
            </a:ln>
            <a:effectLst>
              <a:outerShdw dist="107933" dir="2700000" algn="ctr" rotWithShape="0">
                <a:srgbClr val="000000">
                  <a:alpha val="50000"/>
                </a:srgbClr>
              </a:outerShdw>
            </a:effectLst>
          </p:spPr>
          <p:txBody>
            <a:bodyPr wrap="none" anchor="ctr"/>
            <a:lstStyle/>
            <a:p>
              <a:pPr>
                <a:defRPr/>
              </a:pPr>
              <a:endParaRPr lang="en-US">
                <a:latin typeface="Times New Roman" pitchFamily="16" charset="0"/>
                <a:cs typeface="+mn-cs"/>
              </a:endParaRPr>
            </a:p>
          </p:txBody>
        </p:sp>
        <p:sp>
          <p:nvSpPr>
            <p:cNvPr id="14" name="AutoShape 7"/>
            <p:cNvSpPr>
              <a:spLocks noChangeArrowheads="1"/>
            </p:cNvSpPr>
            <p:nvPr/>
          </p:nvSpPr>
          <p:spPr bwMode="auto">
            <a:xfrm>
              <a:off x="1850" y="2945"/>
              <a:ext cx="1926" cy="908"/>
            </a:xfrm>
            <a:prstGeom prst="roundRect">
              <a:avLst>
                <a:gd name="adj" fmla="val 10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3000"/>
                </a:lnSpc>
                <a:buClr>
                  <a:srgbClr val="E0E0E0"/>
                </a:buClr>
                <a:buSzPct val="100000"/>
                <a:buFont typeface="Arial" charset="0"/>
                <a:buNone/>
              </a:pPr>
              <a:r>
                <a:rPr lang="en-GB" altLang="en-US" sz="2400">
                  <a:solidFill>
                    <a:schemeClr val="tx1"/>
                  </a:solidFill>
                </a:rPr>
                <a:t>The third node is</a:t>
              </a:r>
            </a:p>
            <a:p>
              <a:pPr algn="ctr">
                <a:buClr>
                  <a:srgbClr val="E0E0E0"/>
                </a:buClr>
                <a:buSzPct val="100000"/>
                <a:buFont typeface="Arial" charset="0"/>
                <a:buNone/>
              </a:pPr>
              <a:r>
                <a:rPr lang="en-GB" altLang="en-US" sz="2400">
                  <a:solidFill>
                    <a:schemeClr val="tx1"/>
                  </a:solidFill>
                </a:rPr>
                <a:t>always the right child</a:t>
              </a:r>
            </a:p>
            <a:p>
              <a:pPr algn="ctr">
                <a:buClr>
                  <a:srgbClr val="E0E0E0"/>
                </a:buClr>
                <a:buSzPct val="100000"/>
                <a:buFont typeface="Arial" charset="0"/>
                <a:buNone/>
              </a:pPr>
              <a:r>
                <a:rPr lang="en-GB" altLang="en-US" sz="2400">
                  <a:solidFill>
                    <a:schemeClr val="tx1"/>
                  </a:solidFill>
                </a:rPr>
                <a:t>of the root.</a:t>
              </a:r>
            </a:p>
          </p:txBody>
        </p:sp>
      </p:grpSp>
      <p:sp>
        <p:nvSpPr>
          <p:cNvPr id="15" name="AutoShape 8"/>
          <p:cNvSpPr>
            <a:spLocks noChangeArrowheads="1"/>
          </p:cNvSpPr>
          <p:nvPr/>
        </p:nvSpPr>
        <p:spPr bwMode="auto">
          <a:xfrm>
            <a:off x="7437438" y="23987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6" name="Line 9"/>
          <p:cNvSpPr>
            <a:spLocks noChangeShapeType="1"/>
          </p:cNvSpPr>
          <p:nvPr/>
        </p:nvSpPr>
        <p:spPr bwMode="auto">
          <a:xfrm flipH="1">
            <a:off x="5867400" y="20272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AutoShape 10"/>
          <p:cNvSpPr>
            <a:spLocks noChangeArrowheads="1"/>
          </p:cNvSpPr>
          <p:nvPr/>
        </p:nvSpPr>
        <p:spPr bwMode="auto">
          <a:xfrm>
            <a:off x="6376988" y="13319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8" name="AutoShape 11"/>
          <p:cNvSpPr>
            <a:spLocks noChangeArrowheads="1"/>
          </p:cNvSpPr>
          <p:nvPr/>
        </p:nvSpPr>
        <p:spPr bwMode="auto">
          <a:xfrm>
            <a:off x="5273675" y="2398713"/>
            <a:ext cx="795338"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Tree>
    <p:extLst>
      <p:ext uri="{BB962C8B-B14F-4D97-AF65-F5344CB8AC3E}">
        <p14:creationId xmlns:p14="http://schemas.microsoft.com/office/powerpoint/2010/main" val="272154847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Property</a:t>
            </a:r>
            <a:endParaRPr lang="en-US" dirty="0"/>
          </a:p>
        </p:txBody>
      </p:sp>
      <p:sp>
        <p:nvSpPr>
          <p:cNvPr id="3" name="Content Placeholder 2"/>
          <p:cNvSpPr>
            <a:spLocks noGrp="1"/>
          </p:cNvSpPr>
          <p:nvPr>
            <p:ph idx="1"/>
          </p:nvPr>
        </p:nvSpPr>
        <p:spPr/>
        <p:txBody>
          <a:bodyPr/>
          <a:lstStyle/>
          <a:p>
            <a:r>
              <a:rPr lang="en-US" dirty="0" smtClean="0"/>
              <a:t>A Heap </a:t>
            </a:r>
            <a:br>
              <a:rPr lang="en-US" dirty="0" smtClean="0"/>
            </a:br>
            <a:r>
              <a:rPr lang="en-US" dirty="0" smtClean="0"/>
              <a:t>is a complete </a:t>
            </a:r>
            <a:br>
              <a:rPr lang="en-US" dirty="0" smtClean="0"/>
            </a:br>
            <a:r>
              <a:rPr lang="en-US" dirty="0" smtClean="0"/>
              <a:t>binary tree</a:t>
            </a:r>
          </a:p>
        </p:txBody>
      </p:sp>
      <p:grpSp>
        <p:nvGrpSpPr>
          <p:cNvPr id="4" name="Group 1"/>
          <p:cNvGrpSpPr>
            <a:grpSpLocks/>
          </p:cNvGrpSpPr>
          <p:nvPr/>
        </p:nvGrpSpPr>
        <p:grpSpPr bwMode="auto">
          <a:xfrm>
            <a:off x="4679950" y="2941638"/>
            <a:ext cx="1157288" cy="1103312"/>
            <a:chOff x="2948" y="1853"/>
            <a:chExt cx="729" cy="695"/>
          </a:xfrm>
          <a:solidFill>
            <a:schemeClr val="accent1">
              <a:lumMod val="40000"/>
              <a:lumOff val="60000"/>
            </a:schemeClr>
          </a:solidFill>
        </p:grpSpPr>
        <p:sp>
          <p:nvSpPr>
            <p:cNvPr id="5" name="Line 2"/>
            <p:cNvSpPr>
              <a:spLocks noChangeShapeType="1"/>
            </p:cNvSpPr>
            <p:nvPr/>
          </p:nvSpPr>
          <p:spPr bwMode="auto">
            <a:xfrm flipH="1">
              <a:off x="3322" y="1853"/>
              <a:ext cx="357" cy="403"/>
            </a:xfrm>
            <a:prstGeom prst="line">
              <a:avLst/>
            </a:prstGeom>
            <a:grpFill/>
            <a:ln w="12600">
              <a:solidFill>
                <a:srgbClr val="FF8000"/>
              </a:solidFill>
              <a:round/>
              <a:headEnd/>
              <a:tailEnd/>
            </a:ln>
            <a:extLst/>
          </p:spPr>
          <p:txBody>
            <a:bodyPr/>
            <a:lstStyle/>
            <a:p>
              <a:endParaRPr lang="en-US"/>
            </a:p>
          </p:txBody>
        </p:sp>
        <p:sp>
          <p:nvSpPr>
            <p:cNvPr id="6" name="AutoShape 3"/>
            <p:cNvSpPr>
              <a:spLocks noChangeArrowheads="1"/>
            </p:cNvSpPr>
            <p:nvPr/>
          </p:nvSpPr>
          <p:spPr bwMode="auto">
            <a:xfrm>
              <a:off x="294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7" name="Group 6"/>
          <p:cNvGrpSpPr>
            <a:grpSpLocks/>
          </p:cNvGrpSpPr>
          <p:nvPr/>
        </p:nvGrpSpPr>
        <p:grpSpPr bwMode="auto">
          <a:xfrm>
            <a:off x="2871788" y="4610100"/>
            <a:ext cx="3186112" cy="1570038"/>
            <a:chOff x="1809" y="2904"/>
            <a:chExt cx="2007" cy="989"/>
          </a:xfrm>
          <a:solidFill>
            <a:schemeClr val="accent1">
              <a:lumMod val="40000"/>
              <a:lumOff val="60000"/>
            </a:schemeClr>
          </a:solidFill>
        </p:grpSpPr>
        <p:sp>
          <p:nvSpPr>
            <p:cNvPr id="8" name="AutoShape 7"/>
            <p:cNvSpPr>
              <a:spLocks noChangeArrowheads="1"/>
            </p:cNvSpPr>
            <p:nvPr/>
          </p:nvSpPr>
          <p:spPr bwMode="auto">
            <a:xfrm>
              <a:off x="1809" y="2904"/>
              <a:ext cx="2008" cy="990"/>
            </a:xfrm>
            <a:prstGeom prst="roundRect">
              <a:avLst>
                <a:gd name="adj" fmla="val 12523"/>
              </a:avLst>
            </a:prstGeom>
            <a:grpFill/>
            <a:ln w="12600">
              <a:solidFill>
                <a:srgbClr val="000000"/>
              </a:solidFill>
              <a:round/>
              <a:headEnd/>
              <a:tailEnd/>
            </a:ln>
            <a:effectLst>
              <a:outerShdw dist="107933" dir="2700000" algn="ctr" rotWithShape="0">
                <a:srgbClr val="000000">
                  <a:alpha val="50000"/>
                </a:srgbClr>
              </a:outerShdw>
            </a:effectLst>
          </p:spPr>
          <p:txBody>
            <a:bodyPr wrap="none" anchor="ctr"/>
            <a:lstStyle/>
            <a:p>
              <a:pPr>
                <a:defRPr/>
              </a:pPr>
              <a:endParaRPr lang="en-US">
                <a:latin typeface="Times New Roman" pitchFamily="16" charset="0"/>
                <a:cs typeface="+mn-cs"/>
              </a:endParaRPr>
            </a:p>
          </p:txBody>
        </p:sp>
        <p:sp>
          <p:nvSpPr>
            <p:cNvPr id="9" name="AutoShape 8"/>
            <p:cNvSpPr>
              <a:spLocks noChangeArrowheads="1"/>
            </p:cNvSpPr>
            <p:nvPr/>
          </p:nvSpPr>
          <p:spPr bwMode="auto">
            <a:xfrm>
              <a:off x="1850" y="2945"/>
              <a:ext cx="1926" cy="908"/>
            </a:xfrm>
            <a:prstGeom prst="roundRect">
              <a:avLst>
                <a:gd name="adj" fmla="val 106"/>
              </a:avLst>
            </a:prstGeom>
            <a:grpFill/>
            <a:ln w="9525">
              <a:noFill/>
              <a:round/>
              <a:headEnd/>
              <a:tailEnd/>
            </a:ln>
          </p:spPr>
          <p:txBody>
            <a:bodyPr lIns="90360" tIns="44280" rIns="90360" bIns="44280" anchor="ctr" anchorCtr="1"/>
            <a:lstStyle/>
            <a:p>
              <a:pPr algn="ctr">
                <a:lnSpc>
                  <a:spcPct val="93000"/>
                </a:lnSpc>
                <a:buClr>
                  <a:srgbClr val="E0E0E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chemeClr val="tx1"/>
                  </a:solidFill>
                  <a:latin typeface="Times New Roman" pitchFamily="16" charset="0"/>
                  <a:cs typeface="+mn-cs"/>
                </a:rPr>
                <a:t>The next nodes</a:t>
              </a:r>
            </a:p>
            <a:p>
              <a:pPr algn="ctr">
                <a:buClr>
                  <a:srgbClr val="E0E0E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chemeClr val="tx1"/>
                  </a:solidFill>
                  <a:latin typeface="Times New Roman" pitchFamily="16" charset="0"/>
                  <a:cs typeface="+mn-cs"/>
                </a:rPr>
                <a:t>always fill the next</a:t>
              </a:r>
            </a:p>
            <a:p>
              <a:pPr algn="ctr">
                <a:buClr>
                  <a:srgbClr val="E0E0E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a:solidFill>
                    <a:schemeClr val="tx1"/>
                  </a:solidFill>
                  <a:latin typeface="Times New Roman" pitchFamily="16" charset="0"/>
                  <a:cs typeface="+mn-cs"/>
                </a:rPr>
                <a:t>level from left-to-right</a:t>
              </a:r>
              <a:r>
                <a:rPr lang="en-GB" sz="2400">
                  <a:solidFill>
                    <a:schemeClr val="tx1"/>
                  </a:solidFill>
                  <a:effectLst>
                    <a:outerShdw blurRad="38100" dist="38100" dir="2700000" algn="tl">
                      <a:srgbClr val="FFFFFF"/>
                    </a:outerShdw>
                  </a:effectLst>
                  <a:latin typeface="Times New Roman" pitchFamily="16" charset="0"/>
                  <a:cs typeface="+mn-cs"/>
                </a:rPr>
                <a:t>.</a:t>
              </a:r>
            </a:p>
          </p:txBody>
        </p:sp>
      </p:grpSp>
      <p:sp>
        <p:nvSpPr>
          <p:cNvPr id="10" name="Line 9"/>
          <p:cNvSpPr>
            <a:spLocks noChangeShapeType="1"/>
          </p:cNvSpPr>
          <p:nvPr/>
        </p:nvSpPr>
        <p:spPr bwMode="auto">
          <a:xfrm>
            <a:off x="7102475" y="1981200"/>
            <a:ext cx="563563" cy="639763"/>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AutoShape 10"/>
          <p:cNvSpPr>
            <a:spLocks noChangeArrowheads="1"/>
          </p:cNvSpPr>
          <p:nvPr/>
        </p:nvSpPr>
        <p:spPr bwMode="auto">
          <a:xfrm>
            <a:off x="7437438" y="23987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2" name="Line 11"/>
          <p:cNvSpPr>
            <a:spLocks noChangeShapeType="1"/>
          </p:cNvSpPr>
          <p:nvPr/>
        </p:nvSpPr>
        <p:spPr bwMode="auto">
          <a:xfrm flipH="1">
            <a:off x="5867400" y="20272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AutoShape 12"/>
          <p:cNvSpPr>
            <a:spLocks noChangeArrowheads="1"/>
          </p:cNvSpPr>
          <p:nvPr/>
        </p:nvSpPr>
        <p:spPr bwMode="auto">
          <a:xfrm>
            <a:off x="6376988" y="13319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4" name="AutoShape 13"/>
          <p:cNvSpPr>
            <a:spLocks noChangeArrowheads="1"/>
          </p:cNvSpPr>
          <p:nvPr/>
        </p:nvSpPr>
        <p:spPr bwMode="auto">
          <a:xfrm>
            <a:off x="5273675" y="2398713"/>
            <a:ext cx="795338"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Tree>
    <p:extLst>
      <p:ext uri="{BB962C8B-B14F-4D97-AF65-F5344CB8AC3E}">
        <p14:creationId xmlns:p14="http://schemas.microsoft.com/office/powerpoint/2010/main" val="3806649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lstStyle/>
          <a:p>
            <a:r>
              <a:rPr lang="en-US" dirty="0" smtClean="0"/>
              <a:t>Questions </a:t>
            </a:r>
            <a:r>
              <a:rPr lang="en-US" dirty="0"/>
              <a:t>on:</a:t>
            </a:r>
          </a:p>
          <a:p>
            <a:pPr lvl="1"/>
            <a:r>
              <a:rPr lang="en-US" dirty="0"/>
              <a:t>Trees</a:t>
            </a:r>
          </a:p>
          <a:p>
            <a:pPr lvl="2"/>
            <a:r>
              <a:rPr lang="en-US" dirty="0"/>
              <a:t>Review Some Definitions of Binary Trees</a:t>
            </a:r>
          </a:p>
          <a:p>
            <a:pPr lvl="2"/>
            <a:r>
              <a:rPr lang="en-US" dirty="0"/>
              <a:t>Applications of Binary Trees</a:t>
            </a:r>
          </a:p>
          <a:p>
            <a:pPr lvl="2"/>
            <a:endParaRPr lang="en-US" dirty="0"/>
          </a:p>
          <a:p>
            <a:r>
              <a:rPr lang="en-US" dirty="0"/>
              <a:t>Next:</a:t>
            </a:r>
          </a:p>
          <a:p>
            <a:pPr lvl="1"/>
            <a:r>
              <a:rPr lang="en-US" dirty="0"/>
              <a:t>Trees</a:t>
            </a:r>
          </a:p>
          <a:p>
            <a:pPr lvl="2"/>
            <a:r>
              <a:rPr lang="en-US" dirty="0" smtClean="0"/>
              <a:t>Tree </a:t>
            </a:r>
            <a:r>
              <a:rPr lang="en-US" dirty="0"/>
              <a:t>Traversals</a:t>
            </a:r>
          </a:p>
          <a:p>
            <a:pPr lvl="1"/>
            <a:r>
              <a:rPr lang="en-US" dirty="0"/>
              <a:t>Priority Queues</a:t>
            </a:r>
          </a:p>
        </p:txBody>
      </p:sp>
    </p:spTree>
    <p:extLst>
      <p:ext uri="{BB962C8B-B14F-4D97-AF65-F5344CB8AC3E}">
        <p14:creationId xmlns:p14="http://schemas.microsoft.com/office/powerpoint/2010/main" val="413215982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Property</a:t>
            </a:r>
            <a:endParaRPr lang="en-US" dirty="0"/>
          </a:p>
        </p:txBody>
      </p:sp>
      <p:sp>
        <p:nvSpPr>
          <p:cNvPr id="3" name="Content Placeholder 2"/>
          <p:cNvSpPr>
            <a:spLocks noGrp="1"/>
          </p:cNvSpPr>
          <p:nvPr>
            <p:ph idx="1"/>
          </p:nvPr>
        </p:nvSpPr>
        <p:spPr/>
        <p:txBody>
          <a:bodyPr/>
          <a:lstStyle/>
          <a:p>
            <a:r>
              <a:rPr lang="en-US" dirty="0" smtClean="0"/>
              <a:t>A Heap </a:t>
            </a:r>
            <a:br>
              <a:rPr lang="en-US" dirty="0" smtClean="0"/>
            </a:br>
            <a:r>
              <a:rPr lang="en-US" dirty="0" smtClean="0"/>
              <a:t>is a complete </a:t>
            </a:r>
            <a:br>
              <a:rPr lang="en-US" dirty="0" smtClean="0"/>
            </a:br>
            <a:r>
              <a:rPr lang="en-US" dirty="0" smtClean="0"/>
              <a:t>binary tree</a:t>
            </a:r>
          </a:p>
        </p:txBody>
      </p:sp>
      <p:grpSp>
        <p:nvGrpSpPr>
          <p:cNvPr id="4" name="Group 1"/>
          <p:cNvGrpSpPr>
            <a:grpSpLocks/>
          </p:cNvGrpSpPr>
          <p:nvPr/>
        </p:nvGrpSpPr>
        <p:grpSpPr bwMode="auto">
          <a:xfrm>
            <a:off x="5516563" y="2941638"/>
            <a:ext cx="1157287" cy="1103312"/>
            <a:chOff x="3475" y="1853"/>
            <a:chExt cx="729" cy="695"/>
          </a:xfrm>
          <a:solidFill>
            <a:schemeClr val="accent1">
              <a:lumMod val="40000"/>
              <a:lumOff val="60000"/>
            </a:schemeClr>
          </a:solidFill>
        </p:grpSpPr>
        <p:sp>
          <p:nvSpPr>
            <p:cNvPr id="5" name="Line 2"/>
            <p:cNvSpPr>
              <a:spLocks noChangeShapeType="1"/>
            </p:cNvSpPr>
            <p:nvPr/>
          </p:nvSpPr>
          <p:spPr bwMode="auto">
            <a:xfrm>
              <a:off x="3475" y="1853"/>
              <a:ext cx="355" cy="403"/>
            </a:xfrm>
            <a:prstGeom prst="line">
              <a:avLst/>
            </a:prstGeom>
            <a:grpFill/>
            <a:ln w="12600">
              <a:solidFill>
                <a:srgbClr val="FF8000"/>
              </a:solidFill>
              <a:round/>
              <a:headEnd/>
              <a:tailEnd/>
            </a:ln>
            <a:extLst/>
          </p:spPr>
          <p:txBody>
            <a:bodyPr/>
            <a:lstStyle/>
            <a:p>
              <a:endParaRPr lang="en-US"/>
            </a:p>
          </p:txBody>
        </p:sp>
        <p:sp>
          <p:nvSpPr>
            <p:cNvPr id="6" name="AutoShape 3"/>
            <p:cNvSpPr>
              <a:spLocks noChangeArrowheads="1"/>
            </p:cNvSpPr>
            <p:nvPr/>
          </p:nvSpPr>
          <p:spPr bwMode="auto">
            <a:xfrm>
              <a:off x="3704"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7" name="Group 6"/>
          <p:cNvGrpSpPr>
            <a:grpSpLocks/>
          </p:cNvGrpSpPr>
          <p:nvPr/>
        </p:nvGrpSpPr>
        <p:grpSpPr bwMode="auto">
          <a:xfrm>
            <a:off x="2871788" y="4610100"/>
            <a:ext cx="3186112" cy="1570038"/>
            <a:chOff x="1809" y="2904"/>
            <a:chExt cx="2007" cy="989"/>
          </a:xfrm>
          <a:solidFill>
            <a:schemeClr val="accent1">
              <a:lumMod val="40000"/>
              <a:lumOff val="60000"/>
            </a:schemeClr>
          </a:solidFill>
        </p:grpSpPr>
        <p:sp>
          <p:nvSpPr>
            <p:cNvPr id="8" name="AutoShape 7"/>
            <p:cNvSpPr>
              <a:spLocks noChangeArrowheads="1"/>
            </p:cNvSpPr>
            <p:nvPr/>
          </p:nvSpPr>
          <p:spPr bwMode="auto">
            <a:xfrm>
              <a:off x="1809" y="2904"/>
              <a:ext cx="2008" cy="990"/>
            </a:xfrm>
            <a:prstGeom prst="roundRect">
              <a:avLst>
                <a:gd name="adj" fmla="val 12523"/>
              </a:avLst>
            </a:prstGeom>
            <a:grpFill/>
            <a:ln w="12600">
              <a:solidFill>
                <a:srgbClr val="000000"/>
              </a:solidFill>
              <a:round/>
              <a:headEnd/>
              <a:tailEnd/>
            </a:ln>
            <a:effectLst>
              <a:outerShdw dist="107933" dir="2700000" algn="ctr" rotWithShape="0">
                <a:srgbClr val="000000">
                  <a:alpha val="50000"/>
                </a:srgbClr>
              </a:outerShdw>
            </a:effectLst>
          </p:spPr>
          <p:txBody>
            <a:bodyPr wrap="none" anchor="ctr"/>
            <a:lstStyle/>
            <a:p>
              <a:pPr>
                <a:defRPr/>
              </a:pPr>
              <a:endParaRPr lang="en-US">
                <a:latin typeface="Times New Roman" pitchFamily="16" charset="0"/>
                <a:cs typeface="+mn-cs"/>
              </a:endParaRPr>
            </a:p>
          </p:txBody>
        </p:sp>
        <p:sp>
          <p:nvSpPr>
            <p:cNvPr id="9" name="AutoShape 8"/>
            <p:cNvSpPr>
              <a:spLocks noChangeArrowheads="1"/>
            </p:cNvSpPr>
            <p:nvPr/>
          </p:nvSpPr>
          <p:spPr bwMode="auto">
            <a:xfrm>
              <a:off x="1850" y="2945"/>
              <a:ext cx="1926" cy="908"/>
            </a:xfrm>
            <a:prstGeom prst="roundRect">
              <a:avLst>
                <a:gd name="adj" fmla="val 10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3000"/>
                </a:lnSpc>
                <a:buClr>
                  <a:srgbClr val="E0E0E0"/>
                </a:buClr>
                <a:buSzPct val="100000"/>
                <a:buFont typeface="Arial" charset="0"/>
                <a:buNone/>
              </a:pPr>
              <a:r>
                <a:rPr lang="en-GB" altLang="en-US" sz="2400">
                  <a:solidFill>
                    <a:schemeClr val="tx1"/>
                  </a:solidFill>
                </a:rPr>
                <a:t>The next nodes</a:t>
              </a:r>
            </a:p>
            <a:p>
              <a:pPr algn="ctr">
                <a:buClr>
                  <a:srgbClr val="E0E0E0"/>
                </a:buClr>
                <a:buSzPct val="100000"/>
                <a:buFont typeface="Arial" charset="0"/>
                <a:buNone/>
              </a:pPr>
              <a:r>
                <a:rPr lang="en-GB" altLang="en-US" sz="2400">
                  <a:solidFill>
                    <a:schemeClr val="tx1"/>
                  </a:solidFill>
                </a:rPr>
                <a:t>always fill the next</a:t>
              </a:r>
            </a:p>
            <a:p>
              <a:pPr algn="ctr">
                <a:buClr>
                  <a:srgbClr val="E0E0E0"/>
                </a:buClr>
                <a:buSzPct val="100000"/>
                <a:buFont typeface="Arial" charset="0"/>
                <a:buNone/>
              </a:pPr>
              <a:r>
                <a:rPr lang="en-GB" altLang="en-US" sz="2400">
                  <a:solidFill>
                    <a:schemeClr val="tx1"/>
                  </a:solidFill>
                </a:rPr>
                <a:t>level from left-to-right.</a:t>
              </a:r>
            </a:p>
          </p:txBody>
        </p:sp>
      </p:grpSp>
      <p:grpSp>
        <p:nvGrpSpPr>
          <p:cNvPr id="10" name="Group 9"/>
          <p:cNvGrpSpPr>
            <a:grpSpLocks/>
          </p:cNvGrpSpPr>
          <p:nvPr/>
        </p:nvGrpSpPr>
        <p:grpSpPr bwMode="auto">
          <a:xfrm>
            <a:off x="4679950" y="2941638"/>
            <a:ext cx="1157288" cy="1103312"/>
            <a:chOff x="2948" y="1853"/>
            <a:chExt cx="729" cy="695"/>
          </a:xfrm>
          <a:solidFill>
            <a:schemeClr val="accent1">
              <a:lumMod val="40000"/>
              <a:lumOff val="60000"/>
            </a:schemeClr>
          </a:solidFill>
        </p:grpSpPr>
        <p:sp>
          <p:nvSpPr>
            <p:cNvPr id="11" name="Line 10"/>
            <p:cNvSpPr>
              <a:spLocks noChangeShapeType="1"/>
            </p:cNvSpPr>
            <p:nvPr/>
          </p:nvSpPr>
          <p:spPr bwMode="auto">
            <a:xfrm flipH="1">
              <a:off x="3322" y="1853"/>
              <a:ext cx="357" cy="403"/>
            </a:xfrm>
            <a:prstGeom prst="line">
              <a:avLst/>
            </a:prstGeom>
            <a:grpFill/>
            <a:ln w="12600">
              <a:solidFill>
                <a:srgbClr val="FF8000"/>
              </a:solidFill>
              <a:round/>
              <a:headEnd/>
              <a:tailEnd/>
            </a:ln>
            <a:extLst/>
          </p:spPr>
          <p:txBody>
            <a:bodyPr/>
            <a:lstStyle/>
            <a:p>
              <a:endParaRPr lang="en-US"/>
            </a:p>
          </p:txBody>
        </p:sp>
        <p:sp>
          <p:nvSpPr>
            <p:cNvPr id="12" name="AutoShape 11"/>
            <p:cNvSpPr>
              <a:spLocks noChangeArrowheads="1"/>
            </p:cNvSpPr>
            <p:nvPr/>
          </p:nvSpPr>
          <p:spPr bwMode="auto">
            <a:xfrm>
              <a:off x="294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sp>
        <p:nvSpPr>
          <p:cNvPr id="13" name="Line 12"/>
          <p:cNvSpPr>
            <a:spLocks noChangeShapeType="1"/>
          </p:cNvSpPr>
          <p:nvPr/>
        </p:nvSpPr>
        <p:spPr bwMode="auto">
          <a:xfrm>
            <a:off x="7102475" y="1981200"/>
            <a:ext cx="563563" cy="639763"/>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AutoShape 13"/>
          <p:cNvSpPr>
            <a:spLocks noChangeArrowheads="1"/>
          </p:cNvSpPr>
          <p:nvPr/>
        </p:nvSpPr>
        <p:spPr bwMode="auto">
          <a:xfrm>
            <a:off x="7437438" y="23987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5" name="Line 14"/>
          <p:cNvSpPr>
            <a:spLocks noChangeShapeType="1"/>
          </p:cNvSpPr>
          <p:nvPr/>
        </p:nvSpPr>
        <p:spPr bwMode="auto">
          <a:xfrm flipH="1">
            <a:off x="5867400" y="20272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AutoShape 15"/>
          <p:cNvSpPr>
            <a:spLocks noChangeArrowheads="1"/>
          </p:cNvSpPr>
          <p:nvPr/>
        </p:nvSpPr>
        <p:spPr bwMode="auto">
          <a:xfrm>
            <a:off x="6376988" y="13319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7" name="AutoShape 16"/>
          <p:cNvSpPr>
            <a:spLocks noChangeArrowheads="1"/>
          </p:cNvSpPr>
          <p:nvPr/>
        </p:nvSpPr>
        <p:spPr bwMode="auto">
          <a:xfrm>
            <a:off x="5273675" y="2398713"/>
            <a:ext cx="795338"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Tree>
    <p:extLst>
      <p:ext uri="{BB962C8B-B14F-4D97-AF65-F5344CB8AC3E}">
        <p14:creationId xmlns:p14="http://schemas.microsoft.com/office/powerpoint/2010/main" val="360975869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Property</a:t>
            </a:r>
            <a:endParaRPr lang="en-US" dirty="0"/>
          </a:p>
        </p:txBody>
      </p:sp>
      <p:sp>
        <p:nvSpPr>
          <p:cNvPr id="3" name="Content Placeholder 2"/>
          <p:cNvSpPr>
            <a:spLocks noGrp="1"/>
          </p:cNvSpPr>
          <p:nvPr>
            <p:ph idx="1"/>
          </p:nvPr>
        </p:nvSpPr>
        <p:spPr/>
        <p:txBody>
          <a:bodyPr/>
          <a:lstStyle/>
          <a:p>
            <a:r>
              <a:rPr lang="en-US" dirty="0" smtClean="0"/>
              <a:t>A Heap </a:t>
            </a:r>
            <a:br>
              <a:rPr lang="en-US" dirty="0" smtClean="0"/>
            </a:br>
            <a:r>
              <a:rPr lang="en-US" dirty="0" smtClean="0"/>
              <a:t>is a complete </a:t>
            </a:r>
            <a:br>
              <a:rPr lang="en-US" dirty="0" smtClean="0"/>
            </a:br>
            <a:r>
              <a:rPr lang="en-US" dirty="0" smtClean="0"/>
              <a:t>binary tree</a:t>
            </a:r>
          </a:p>
        </p:txBody>
      </p:sp>
      <p:grpSp>
        <p:nvGrpSpPr>
          <p:cNvPr id="4" name="Group 3"/>
          <p:cNvGrpSpPr>
            <a:grpSpLocks/>
          </p:cNvGrpSpPr>
          <p:nvPr/>
        </p:nvGrpSpPr>
        <p:grpSpPr bwMode="auto">
          <a:xfrm>
            <a:off x="2871788" y="4610100"/>
            <a:ext cx="3186112" cy="1570038"/>
            <a:chOff x="1809" y="2904"/>
            <a:chExt cx="2007" cy="989"/>
          </a:xfrm>
          <a:solidFill>
            <a:schemeClr val="accent1">
              <a:lumMod val="40000"/>
              <a:lumOff val="60000"/>
            </a:schemeClr>
          </a:solidFill>
        </p:grpSpPr>
        <p:sp>
          <p:nvSpPr>
            <p:cNvPr id="5" name="AutoShape 4"/>
            <p:cNvSpPr>
              <a:spLocks noChangeArrowheads="1"/>
            </p:cNvSpPr>
            <p:nvPr/>
          </p:nvSpPr>
          <p:spPr bwMode="auto">
            <a:xfrm>
              <a:off x="1809" y="2904"/>
              <a:ext cx="2008" cy="990"/>
            </a:xfrm>
            <a:prstGeom prst="roundRect">
              <a:avLst>
                <a:gd name="adj" fmla="val 12523"/>
              </a:avLst>
            </a:prstGeom>
            <a:grpFill/>
            <a:ln w="12600">
              <a:solidFill>
                <a:srgbClr val="000000"/>
              </a:solidFill>
              <a:round/>
              <a:headEnd/>
              <a:tailEnd/>
            </a:ln>
            <a:effectLst>
              <a:outerShdw dist="107933" dir="2700000" algn="ctr" rotWithShape="0">
                <a:srgbClr val="000000">
                  <a:alpha val="50000"/>
                </a:srgbClr>
              </a:outerShdw>
            </a:effectLst>
          </p:spPr>
          <p:txBody>
            <a:bodyPr wrap="none" anchor="ctr"/>
            <a:lstStyle/>
            <a:p>
              <a:pPr>
                <a:defRPr/>
              </a:pPr>
              <a:endParaRPr lang="en-US">
                <a:latin typeface="Times New Roman" pitchFamily="16" charset="0"/>
                <a:cs typeface="+mn-cs"/>
              </a:endParaRPr>
            </a:p>
          </p:txBody>
        </p:sp>
        <p:sp>
          <p:nvSpPr>
            <p:cNvPr id="6" name="AutoShape 5"/>
            <p:cNvSpPr>
              <a:spLocks noChangeArrowheads="1"/>
            </p:cNvSpPr>
            <p:nvPr/>
          </p:nvSpPr>
          <p:spPr bwMode="auto">
            <a:xfrm>
              <a:off x="1850" y="2945"/>
              <a:ext cx="1926" cy="908"/>
            </a:xfrm>
            <a:prstGeom prst="roundRect">
              <a:avLst>
                <a:gd name="adj" fmla="val 10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3000"/>
                </a:lnSpc>
                <a:buClr>
                  <a:srgbClr val="E0E0E0"/>
                </a:buClr>
                <a:buSzPct val="100000"/>
                <a:buFont typeface="Arial" charset="0"/>
                <a:buNone/>
              </a:pPr>
              <a:r>
                <a:rPr lang="en-GB" altLang="en-US" sz="2400">
                  <a:solidFill>
                    <a:schemeClr val="tx1"/>
                  </a:solidFill>
                </a:rPr>
                <a:t>The next nodes</a:t>
              </a:r>
            </a:p>
            <a:p>
              <a:pPr algn="ctr">
                <a:buClr>
                  <a:srgbClr val="E0E0E0"/>
                </a:buClr>
                <a:buSzPct val="100000"/>
                <a:buFont typeface="Arial" charset="0"/>
                <a:buNone/>
              </a:pPr>
              <a:r>
                <a:rPr lang="en-GB" altLang="en-US" sz="2400">
                  <a:solidFill>
                    <a:schemeClr val="tx1"/>
                  </a:solidFill>
                </a:rPr>
                <a:t>always fill the next</a:t>
              </a:r>
            </a:p>
            <a:p>
              <a:pPr algn="ctr">
                <a:buClr>
                  <a:srgbClr val="E0E0E0"/>
                </a:buClr>
                <a:buSzPct val="100000"/>
                <a:buFont typeface="Arial" charset="0"/>
                <a:buNone/>
              </a:pPr>
              <a:r>
                <a:rPr lang="en-GB" altLang="en-US" sz="2400">
                  <a:solidFill>
                    <a:schemeClr val="tx1"/>
                  </a:solidFill>
                </a:rPr>
                <a:t>level from left-to-right.</a:t>
              </a:r>
            </a:p>
          </p:txBody>
        </p:sp>
      </p:grpSp>
      <p:grpSp>
        <p:nvGrpSpPr>
          <p:cNvPr id="7" name="Group 6"/>
          <p:cNvGrpSpPr>
            <a:grpSpLocks/>
          </p:cNvGrpSpPr>
          <p:nvPr/>
        </p:nvGrpSpPr>
        <p:grpSpPr bwMode="auto">
          <a:xfrm>
            <a:off x="6892925" y="2941638"/>
            <a:ext cx="1157288" cy="1103312"/>
            <a:chOff x="4342" y="1853"/>
            <a:chExt cx="729" cy="695"/>
          </a:xfrm>
          <a:solidFill>
            <a:schemeClr val="accent1">
              <a:lumMod val="40000"/>
              <a:lumOff val="60000"/>
            </a:schemeClr>
          </a:solidFill>
        </p:grpSpPr>
        <p:sp>
          <p:nvSpPr>
            <p:cNvPr id="8" name="Line 7"/>
            <p:cNvSpPr>
              <a:spLocks noChangeShapeType="1"/>
            </p:cNvSpPr>
            <p:nvPr/>
          </p:nvSpPr>
          <p:spPr bwMode="auto">
            <a:xfrm flipH="1">
              <a:off x="4716" y="1853"/>
              <a:ext cx="357" cy="403"/>
            </a:xfrm>
            <a:prstGeom prst="line">
              <a:avLst/>
            </a:prstGeom>
            <a:grpFill/>
            <a:ln w="12600">
              <a:solidFill>
                <a:srgbClr val="FF8000"/>
              </a:solidFill>
              <a:round/>
              <a:headEnd/>
              <a:tailEnd/>
            </a:ln>
            <a:extLst/>
          </p:spPr>
          <p:txBody>
            <a:bodyPr/>
            <a:lstStyle/>
            <a:p>
              <a:endParaRPr lang="en-US"/>
            </a:p>
          </p:txBody>
        </p:sp>
        <p:sp>
          <p:nvSpPr>
            <p:cNvPr id="9" name="AutoShape 8"/>
            <p:cNvSpPr>
              <a:spLocks noChangeArrowheads="1"/>
            </p:cNvSpPr>
            <p:nvPr/>
          </p:nvSpPr>
          <p:spPr bwMode="auto">
            <a:xfrm>
              <a:off x="4342"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10" name="Group 9"/>
          <p:cNvGrpSpPr>
            <a:grpSpLocks/>
          </p:cNvGrpSpPr>
          <p:nvPr/>
        </p:nvGrpSpPr>
        <p:grpSpPr bwMode="auto">
          <a:xfrm>
            <a:off x="5516563" y="2941638"/>
            <a:ext cx="1157287" cy="1103312"/>
            <a:chOff x="3475" y="1853"/>
            <a:chExt cx="729" cy="695"/>
          </a:xfrm>
          <a:solidFill>
            <a:schemeClr val="accent1">
              <a:lumMod val="40000"/>
              <a:lumOff val="60000"/>
            </a:schemeClr>
          </a:solidFill>
        </p:grpSpPr>
        <p:sp>
          <p:nvSpPr>
            <p:cNvPr id="11" name="Line 10"/>
            <p:cNvSpPr>
              <a:spLocks noChangeShapeType="1"/>
            </p:cNvSpPr>
            <p:nvPr/>
          </p:nvSpPr>
          <p:spPr bwMode="auto">
            <a:xfrm>
              <a:off x="3475" y="1853"/>
              <a:ext cx="355" cy="403"/>
            </a:xfrm>
            <a:prstGeom prst="line">
              <a:avLst/>
            </a:prstGeom>
            <a:grpFill/>
            <a:ln w="12600">
              <a:solidFill>
                <a:srgbClr val="FF8000"/>
              </a:solidFill>
              <a:round/>
              <a:headEnd/>
              <a:tailEnd/>
            </a:ln>
            <a:extLst/>
          </p:spPr>
          <p:txBody>
            <a:bodyPr/>
            <a:lstStyle/>
            <a:p>
              <a:endParaRPr lang="en-US"/>
            </a:p>
          </p:txBody>
        </p:sp>
        <p:sp>
          <p:nvSpPr>
            <p:cNvPr id="12" name="AutoShape 11"/>
            <p:cNvSpPr>
              <a:spLocks noChangeArrowheads="1"/>
            </p:cNvSpPr>
            <p:nvPr/>
          </p:nvSpPr>
          <p:spPr bwMode="auto">
            <a:xfrm>
              <a:off x="3704"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13" name="Group 12"/>
          <p:cNvGrpSpPr>
            <a:grpSpLocks/>
          </p:cNvGrpSpPr>
          <p:nvPr/>
        </p:nvGrpSpPr>
        <p:grpSpPr bwMode="auto">
          <a:xfrm>
            <a:off x="4679950" y="2941638"/>
            <a:ext cx="1157288" cy="1103312"/>
            <a:chOff x="2948" y="1853"/>
            <a:chExt cx="729" cy="695"/>
          </a:xfrm>
          <a:solidFill>
            <a:schemeClr val="accent1">
              <a:lumMod val="40000"/>
              <a:lumOff val="60000"/>
            </a:schemeClr>
          </a:solidFill>
        </p:grpSpPr>
        <p:sp>
          <p:nvSpPr>
            <p:cNvPr id="14" name="Line 13"/>
            <p:cNvSpPr>
              <a:spLocks noChangeShapeType="1"/>
            </p:cNvSpPr>
            <p:nvPr/>
          </p:nvSpPr>
          <p:spPr bwMode="auto">
            <a:xfrm flipH="1">
              <a:off x="3322" y="1853"/>
              <a:ext cx="357" cy="403"/>
            </a:xfrm>
            <a:prstGeom prst="line">
              <a:avLst/>
            </a:prstGeom>
            <a:grpFill/>
            <a:ln w="12600">
              <a:solidFill>
                <a:srgbClr val="FF8000"/>
              </a:solidFill>
              <a:round/>
              <a:headEnd/>
              <a:tailEnd/>
            </a:ln>
            <a:extLst/>
          </p:spPr>
          <p:txBody>
            <a:bodyPr/>
            <a:lstStyle/>
            <a:p>
              <a:endParaRPr lang="en-US"/>
            </a:p>
          </p:txBody>
        </p:sp>
        <p:sp>
          <p:nvSpPr>
            <p:cNvPr id="15" name="AutoShape 14"/>
            <p:cNvSpPr>
              <a:spLocks noChangeArrowheads="1"/>
            </p:cNvSpPr>
            <p:nvPr/>
          </p:nvSpPr>
          <p:spPr bwMode="auto">
            <a:xfrm>
              <a:off x="294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sp>
        <p:nvSpPr>
          <p:cNvPr id="16" name="Line 15"/>
          <p:cNvSpPr>
            <a:spLocks noChangeShapeType="1"/>
          </p:cNvSpPr>
          <p:nvPr/>
        </p:nvSpPr>
        <p:spPr bwMode="auto">
          <a:xfrm>
            <a:off x="7102475" y="1981200"/>
            <a:ext cx="563563" cy="639763"/>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AutoShape 16"/>
          <p:cNvSpPr>
            <a:spLocks noChangeArrowheads="1"/>
          </p:cNvSpPr>
          <p:nvPr/>
        </p:nvSpPr>
        <p:spPr bwMode="auto">
          <a:xfrm>
            <a:off x="7437438" y="23987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8" name="Line 17"/>
          <p:cNvSpPr>
            <a:spLocks noChangeShapeType="1"/>
          </p:cNvSpPr>
          <p:nvPr/>
        </p:nvSpPr>
        <p:spPr bwMode="auto">
          <a:xfrm flipH="1">
            <a:off x="5867400" y="20272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AutoShape 18"/>
          <p:cNvSpPr>
            <a:spLocks noChangeArrowheads="1"/>
          </p:cNvSpPr>
          <p:nvPr/>
        </p:nvSpPr>
        <p:spPr bwMode="auto">
          <a:xfrm>
            <a:off x="6376988" y="13319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0" name="AutoShape 19"/>
          <p:cNvSpPr>
            <a:spLocks noChangeArrowheads="1"/>
          </p:cNvSpPr>
          <p:nvPr/>
        </p:nvSpPr>
        <p:spPr bwMode="auto">
          <a:xfrm>
            <a:off x="5273675" y="2398713"/>
            <a:ext cx="795338"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Tree>
    <p:extLst>
      <p:ext uri="{BB962C8B-B14F-4D97-AF65-F5344CB8AC3E}">
        <p14:creationId xmlns:p14="http://schemas.microsoft.com/office/powerpoint/2010/main" val="192944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Property</a:t>
            </a:r>
            <a:endParaRPr lang="en-US" dirty="0"/>
          </a:p>
        </p:txBody>
      </p:sp>
      <p:sp>
        <p:nvSpPr>
          <p:cNvPr id="3" name="Content Placeholder 2"/>
          <p:cNvSpPr>
            <a:spLocks noGrp="1"/>
          </p:cNvSpPr>
          <p:nvPr>
            <p:ph idx="1"/>
          </p:nvPr>
        </p:nvSpPr>
        <p:spPr/>
        <p:txBody>
          <a:bodyPr/>
          <a:lstStyle/>
          <a:p>
            <a:r>
              <a:rPr lang="en-US" dirty="0" smtClean="0"/>
              <a:t>A Heap </a:t>
            </a:r>
            <a:br>
              <a:rPr lang="en-US" dirty="0" smtClean="0"/>
            </a:br>
            <a:r>
              <a:rPr lang="en-US" dirty="0" smtClean="0"/>
              <a:t>is a complete </a:t>
            </a:r>
            <a:br>
              <a:rPr lang="en-US" dirty="0" smtClean="0"/>
            </a:br>
            <a:r>
              <a:rPr lang="en-US" dirty="0" smtClean="0"/>
              <a:t>binary tree</a:t>
            </a:r>
          </a:p>
        </p:txBody>
      </p:sp>
      <p:grpSp>
        <p:nvGrpSpPr>
          <p:cNvPr id="4" name="Group 1"/>
          <p:cNvGrpSpPr>
            <a:grpSpLocks/>
          </p:cNvGrpSpPr>
          <p:nvPr/>
        </p:nvGrpSpPr>
        <p:grpSpPr bwMode="auto">
          <a:xfrm>
            <a:off x="7697788" y="2941638"/>
            <a:ext cx="1157287" cy="1103312"/>
            <a:chOff x="4849" y="1853"/>
            <a:chExt cx="729" cy="695"/>
          </a:xfrm>
          <a:solidFill>
            <a:schemeClr val="accent1">
              <a:lumMod val="40000"/>
              <a:lumOff val="60000"/>
            </a:schemeClr>
          </a:solidFill>
        </p:grpSpPr>
        <p:sp>
          <p:nvSpPr>
            <p:cNvPr id="5" name="Line 2"/>
            <p:cNvSpPr>
              <a:spLocks noChangeShapeType="1"/>
            </p:cNvSpPr>
            <p:nvPr/>
          </p:nvSpPr>
          <p:spPr bwMode="auto">
            <a:xfrm>
              <a:off x="4849" y="1853"/>
              <a:ext cx="355" cy="403"/>
            </a:xfrm>
            <a:prstGeom prst="line">
              <a:avLst/>
            </a:prstGeom>
            <a:grpFill/>
            <a:ln w="12600">
              <a:solidFill>
                <a:srgbClr val="FF8000"/>
              </a:solidFill>
              <a:round/>
              <a:headEnd/>
              <a:tailEnd/>
            </a:ln>
            <a:extLst/>
          </p:spPr>
          <p:txBody>
            <a:bodyPr/>
            <a:lstStyle/>
            <a:p>
              <a:endParaRPr lang="en-US"/>
            </a:p>
          </p:txBody>
        </p:sp>
        <p:sp>
          <p:nvSpPr>
            <p:cNvPr id="6" name="AutoShape 3"/>
            <p:cNvSpPr>
              <a:spLocks noChangeArrowheads="1"/>
            </p:cNvSpPr>
            <p:nvPr/>
          </p:nvSpPr>
          <p:spPr bwMode="auto">
            <a:xfrm>
              <a:off x="507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7" name="Group 6"/>
          <p:cNvGrpSpPr>
            <a:grpSpLocks/>
          </p:cNvGrpSpPr>
          <p:nvPr/>
        </p:nvGrpSpPr>
        <p:grpSpPr bwMode="auto">
          <a:xfrm>
            <a:off x="2871788" y="4610100"/>
            <a:ext cx="3186112" cy="1570038"/>
            <a:chOff x="1809" y="2904"/>
            <a:chExt cx="2007" cy="989"/>
          </a:xfrm>
          <a:solidFill>
            <a:schemeClr val="accent1">
              <a:lumMod val="40000"/>
              <a:lumOff val="60000"/>
            </a:schemeClr>
          </a:solidFill>
        </p:grpSpPr>
        <p:sp>
          <p:nvSpPr>
            <p:cNvPr id="8" name="AutoShape 7"/>
            <p:cNvSpPr>
              <a:spLocks noChangeArrowheads="1"/>
            </p:cNvSpPr>
            <p:nvPr/>
          </p:nvSpPr>
          <p:spPr bwMode="auto">
            <a:xfrm>
              <a:off x="1809" y="2904"/>
              <a:ext cx="2008" cy="990"/>
            </a:xfrm>
            <a:prstGeom prst="roundRect">
              <a:avLst>
                <a:gd name="adj" fmla="val 12523"/>
              </a:avLst>
            </a:prstGeom>
            <a:grpFill/>
            <a:ln w="12600">
              <a:solidFill>
                <a:srgbClr val="000000"/>
              </a:solidFill>
              <a:round/>
              <a:headEnd/>
              <a:tailEnd/>
            </a:ln>
            <a:effectLst>
              <a:outerShdw dist="107933" dir="2700000" algn="ctr" rotWithShape="0">
                <a:srgbClr val="000000">
                  <a:alpha val="50000"/>
                </a:srgbClr>
              </a:outerShdw>
            </a:effectLst>
          </p:spPr>
          <p:txBody>
            <a:bodyPr wrap="none" anchor="ctr"/>
            <a:lstStyle/>
            <a:p>
              <a:pPr>
                <a:defRPr/>
              </a:pPr>
              <a:endParaRPr lang="en-US">
                <a:latin typeface="Times New Roman" pitchFamily="16" charset="0"/>
                <a:cs typeface="+mn-cs"/>
              </a:endParaRPr>
            </a:p>
          </p:txBody>
        </p:sp>
        <p:sp>
          <p:nvSpPr>
            <p:cNvPr id="9" name="AutoShape 8"/>
            <p:cNvSpPr>
              <a:spLocks noChangeArrowheads="1"/>
            </p:cNvSpPr>
            <p:nvPr/>
          </p:nvSpPr>
          <p:spPr bwMode="auto">
            <a:xfrm>
              <a:off x="1850" y="2945"/>
              <a:ext cx="1926" cy="908"/>
            </a:xfrm>
            <a:prstGeom prst="roundRect">
              <a:avLst>
                <a:gd name="adj" fmla="val 10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3000"/>
                </a:lnSpc>
                <a:buClr>
                  <a:srgbClr val="E0E0E0"/>
                </a:buClr>
                <a:buSzPct val="100000"/>
                <a:buFont typeface="Arial" charset="0"/>
                <a:buNone/>
              </a:pPr>
              <a:r>
                <a:rPr lang="en-GB" altLang="en-US" sz="2400">
                  <a:solidFill>
                    <a:schemeClr val="tx1"/>
                  </a:solidFill>
                </a:rPr>
                <a:t>The next nodes</a:t>
              </a:r>
            </a:p>
            <a:p>
              <a:pPr algn="ctr">
                <a:buClr>
                  <a:srgbClr val="E0E0E0"/>
                </a:buClr>
                <a:buSzPct val="100000"/>
                <a:buFont typeface="Arial" charset="0"/>
                <a:buNone/>
              </a:pPr>
              <a:r>
                <a:rPr lang="en-GB" altLang="en-US" sz="2400">
                  <a:solidFill>
                    <a:schemeClr val="tx1"/>
                  </a:solidFill>
                </a:rPr>
                <a:t>always fill the next</a:t>
              </a:r>
            </a:p>
            <a:p>
              <a:pPr algn="ctr">
                <a:buClr>
                  <a:srgbClr val="E0E0E0"/>
                </a:buClr>
                <a:buSzPct val="100000"/>
                <a:buFont typeface="Arial" charset="0"/>
                <a:buNone/>
              </a:pPr>
              <a:r>
                <a:rPr lang="en-GB" altLang="en-US" sz="2400">
                  <a:solidFill>
                    <a:schemeClr val="tx1"/>
                  </a:solidFill>
                </a:rPr>
                <a:t>level from left-to-right.</a:t>
              </a:r>
            </a:p>
          </p:txBody>
        </p:sp>
      </p:grpSp>
      <p:grpSp>
        <p:nvGrpSpPr>
          <p:cNvPr id="10" name="Group 9"/>
          <p:cNvGrpSpPr>
            <a:grpSpLocks/>
          </p:cNvGrpSpPr>
          <p:nvPr/>
        </p:nvGrpSpPr>
        <p:grpSpPr bwMode="auto">
          <a:xfrm>
            <a:off x="6892925" y="2941638"/>
            <a:ext cx="1157288" cy="1103312"/>
            <a:chOff x="4342" y="1853"/>
            <a:chExt cx="729" cy="695"/>
          </a:xfrm>
          <a:solidFill>
            <a:schemeClr val="accent1">
              <a:lumMod val="40000"/>
              <a:lumOff val="60000"/>
            </a:schemeClr>
          </a:solidFill>
        </p:grpSpPr>
        <p:sp>
          <p:nvSpPr>
            <p:cNvPr id="11" name="Line 10"/>
            <p:cNvSpPr>
              <a:spLocks noChangeShapeType="1"/>
            </p:cNvSpPr>
            <p:nvPr/>
          </p:nvSpPr>
          <p:spPr bwMode="auto">
            <a:xfrm flipH="1">
              <a:off x="4716" y="1853"/>
              <a:ext cx="357" cy="403"/>
            </a:xfrm>
            <a:prstGeom prst="line">
              <a:avLst/>
            </a:prstGeom>
            <a:grpFill/>
            <a:ln w="12600">
              <a:solidFill>
                <a:srgbClr val="FF8000"/>
              </a:solidFill>
              <a:round/>
              <a:headEnd/>
              <a:tailEnd/>
            </a:ln>
            <a:extLst/>
          </p:spPr>
          <p:txBody>
            <a:bodyPr/>
            <a:lstStyle/>
            <a:p>
              <a:endParaRPr lang="en-US"/>
            </a:p>
          </p:txBody>
        </p:sp>
        <p:sp>
          <p:nvSpPr>
            <p:cNvPr id="12" name="AutoShape 11"/>
            <p:cNvSpPr>
              <a:spLocks noChangeArrowheads="1"/>
            </p:cNvSpPr>
            <p:nvPr/>
          </p:nvSpPr>
          <p:spPr bwMode="auto">
            <a:xfrm>
              <a:off x="4342"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13" name="Group 12"/>
          <p:cNvGrpSpPr>
            <a:grpSpLocks/>
          </p:cNvGrpSpPr>
          <p:nvPr/>
        </p:nvGrpSpPr>
        <p:grpSpPr bwMode="auto">
          <a:xfrm>
            <a:off x="5516563" y="2941638"/>
            <a:ext cx="1157287" cy="1103312"/>
            <a:chOff x="3475" y="1853"/>
            <a:chExt cx="729" cy="695"/>
          </a:xfrm>
          <a:solidFill>
            <a:schemeClr val="accent1">
              <a:lumMod val="40000"/>
              <a:lumOff val="60000"/>
            </a:schemeClr>
          </a:solidFill>
        </p:grpSpPr>
        <p:sp>
          <p:nvSpPr>
            <p:cNvPr id="14" name="Line 13"/>
            <p:cNvSpPr>
              <a:spLocks noChangeShapeType="1"/>
            </p:cNvSpPr>
            <p:nvPr/>
          </p:nvSpPr>
          <p:spPr bwMode="auto">
            <a:xfrm>
              <a:off x="3475" y="1853"/>
              <a:ext cx="355" cy="403"/>
            </a:xfrm>
            <a:prstGeom prst="line">
              <a:avLst/>
            </a:prstGeom>
            <a:grpFill/>
            <a:ln w="12600">
              <a:solidFill>
                <a:srgbClr val="FF8000"/>
              </a:solidFill>
              <a:round/>
              <a:headEnd/>
              <a:tailEnd/>
            </a:ln>
            <a:extLst/>
          </p:spPr>
          <p:txBody>
            <a:bodyPr/>
            <a:lstStyle/>
            <a:p>
              <a:endParaRPr lang="en-US"/>
            </a:p>
          </p:txBody>
        </p:sp>
        <p:sp>
          <p:nvSpPr>
            <p:cNvPr id="15" name="AutoShape 14"/>
            <p:cNvSpPr>
              <a:spLocks noChangeArrowheads="1"/>
            </p:cNvSpPr>
            <p:nvPr/>
          </p:nvSpPr>
          <p:spPr bwMode="auto">
            <a:xfrm>
              <a:off x="3704"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16" name="Group 15"/>
          <p:cNvGrpSpPr>
            <a:grpSpLocks/>
          </p:cNvGrpSpPr>
          <p:nvPr/>
        </p:nvGrpSpPr>
        <p:grpSpPr bwMode="auto">
          <a:xfrm>
            <a:off x="4679950" y="2941638"/>
            <a:ext cx="1157288" cy="1103312"/>
            <a:chOff x="2948" y="1853"/>
            <a:chExt cx="729" cy="695"/>
          </a:xfrm>
          <a:solidFill>
            <a:schemeClr val="accent1">
              <a:lumMod val="40000"/>
              <a:lumOff val="60000"/>
            </a:schemeClr>
          </a:solidFill>
        </p:grpSpPr>
        <p:sp>
          <p:nvSpPr>
            <p:cNvPr id="17" name="Line 16"/>
            <p:cNvSpPr>
              <a:spLocks noChangeShapeType="1"/>
            </p:cNvSpPr>
            <p:nvPr/>
          </p:nvSpPr>
          <p:spPr bwMode="auto">
            <a:xfrm flipH="1">
              <a:off x="3322" y="1853"/>
              <a:ext cx="357" cy="403"/>
            </a:xfrm>
            <a:prstGeom prst="line">
              <a:avLst/>
            </a:prstGeom>
            <a:grpFill/>
            <a:ln w="12600">
              <a:solidFill>
                <a:srgbClr val="FF8000"/>
              </a:solidFill>
              <a:round/>
              <a:headEnd/>
              <a:tailEnd/>
            </a:ln>
            <a:extLst/>
          </p:spPr>
          <p:txBody>
            <a:bodyPr/>
            <a:lstStyle/>
            <a:p>
              <a:endParaRPr lang="en-US"/>
            </a:p>
          </p:txBody>
        </p:sp>
        <p:sp>
          <p:nvSpPr>
            <p:cNvPr id="18" name="AutoShape 17"/>
            <p:cNvSpPr>
              <a:spLocks noChangeArrowheads="1"/>
            </p:cNvSpPr>
            <p:nvPr/>
          </p:nvSpPr>
          <p:spPr bwMode="auto">
            <a:xfrm>
              <a:off x="294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sp>
        <p:nvSpPr>
          <p:cNvPr id="19" name="Line 18"/>
          <p:cNvSpPr>
            <a:spLocks noChangeShapeType="1"/>
          </p:cNvSpPr>
          <p:nvPr/>
        </p:nvSpPr>
        <p:spPr bwMode="auto">
          <a:xfrm>
            <a:off x="7102475" y="1981200"/>
            <a:ext cx="563563" cy="639763"/>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AutoShape 19"/>
          <p:cNvSpPr>
            <a:spLocks noChangeArrowheads="1"/>
          </p:cNvSpPr>
          <p:nvPr/>
        </p:nvSpPr>
        <p:spPr bwMode="auto">
          <a:xfrm>
            <a:off x="7437438" y="23987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1" name="Line 20"/>
          <p:cNvSpPr>
            <a:spLocks noChangeShapeType="1"/>
          </p:cNvSpPr>
          <p:nvPr/>
        </p:nvSpPr>
        <p:spPr bwMode="auto">
          <a:xfrm flipH="1">
            <a:off x="5867400" y="20272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AutoShape 21"/>
          <p:cNvSpPr>
            <a:spLocks noChangeArrowheads="1"/>
          </p:cNvSpPr>
          <p:nvPr/>
        </p:nvSpPr>
        <p:spPr bwMode="auto">
          <a:xfrm>
            <a:off x="6376988" y="13319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3" name="AutoShape 22"/>
          <p:cNvSpPr>
            <a:spLocks noChangeArrowheads="1"/>
          </p:cNvSpPr>
          <p:nvPr/>
        </p:nvSpPr>
        <p:spPr bwMode="auto">
          <a:xfrm>
            <a:off x="5273675" y="2398713"/>
            <a:ext cx="795338"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Tree>
    <p:extLst>
      <p:ext uri="{BB962C8B-B14F-4D97-AF65-F5344CB8AC3E}">
        <p14:creationId xmlns:p14="http://schemas.microsoft.com/office/powerpoint/2010/main" val="199055233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Property</a:t>
            </a:r>
            <a:endParaRPr lang="en-US" dirty="0"/>
          </a:p>
        </p:txBody>
      </p:sp>
      <p:sp>
        <p:nvSpPr>
          <p:cNvPr id="3" name="Content Placeholder 2"/>
          <p:cNvSpPr>
            <a:spLocks noGrp="1"/>
          </p:cNvSpPr>
          <p:nvPr>
            <p:ph idx="1"/>
          </p:nvPr>
        </p:nvSpPr>
        <p:spPr/>
        <p:txBody>
          <a:bodyPr/>
          <a:lstStyle/>
          <a:p>
            <a:r>
              <a:rPr lang="en-US" dirty="0" smtClean="0"/>
              <a:t>A Heap </a:t>
            </a:r>
            <a:br>
              <a:rPr lang="en-US" dirty="0" smtClean="0"/>
            </a:br>
            <a:r>
              <a:rPr lang="en-US" dirty="0" smtClean="0"/>
              <a:t>is a complete </a:t>
            </a:r>
            <a:br>
              <a:rPr lang="en-US" dirty="0" smtClean="0"/>
            </a:br>
            <a:r>
              <a:rPr lang="en-US" dirty="0" smtClean="0"/>
              <a:t>binary tree</a:t>
            </a:r>
          </a:p>
        </p:txBody>
      </p:sp>
      <p:grpSp>
        <p:nvGrpSpPr>
          <p:cNvPr id="4" name="Group 1"/>
          <p:cNvGrpSpPr>
            <a:grpSpLocks/>
          </p:cNvGrpSpPr>
          <p:nvPr/>
        </p:nvGrpSpPr>
        <p:grpSpPr bwMode="auto">
          <a:xfrm>
            <a:off x="3917950" y="3883025"/>
            <a:ext cx="1157288" cy="1103313"/>
            <a:chOff x="2468" y="2446"/>
            <a:chExt cx="729" cy="695"/>
          </a:xfrm>
          <a:solidFill>
            <a:schemeClr val="accent1">
              <a:lumMod val="40000"/>
              <a:lumOff val="60000"/>
            </a:schemeClr>
          </a:solidFill>
        </p:grpSpPr>
        <p:sp>
          <p:nvSpPr>
            <p:cNvPr id="5" name="Line 2"/>
            <p:cNvSpPr>
              <a:spLocks noChangeShapeType="1"/>
            </p:cNvSpPr>
            <p:nvPr/>
          </p:nvSpPr>
          <p:spPr bwMode="auto">
            <a:xfrm flipH="1">
              <a:off x="2842" y="2446"/>
              <a:ext cx="357" cy="403"/>
            </a:xfrm>
            <a:prstGeom prst="line">
              <a:avLst/>
            </a:prstGeom>
            <a:grpFill/>
            <a:ln w="12600">
              <a:solidFill>
                <a:srgbClr val="FF8000"/>
              </a:solidFill>
              <a:round/>
              <a:headEnd/>
              <a:tailEnd/>
            </a:ln>
            <a:extLst/>
          </p:spPr>
          <p:txBody>
            <a:bodyPr/>
            <a:lstStyle/>
            <a:p>
              <a:endParaRPr lang="en-US"/>
            </a:p>
          </p:txBody>
        </p:sp>
        <p:sp>
          <p:nvSpPr>
            <p:cNvPr id="6" name="AutoShape 3"/>
            <p:cNvSpPr>
              <a:spLocks noChangeArrowheads="1"/>
            </p:cNvSpPr>
            <p:nvPr/>
          </p:nvSpPr>
          <p:spPr bwMode="auto">
            <a:xfrm>
              <a:off x="2468" y="2680"/>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7" name="Group 4"/>
          <p:cNvGrpSpPr>
            <a:grpSpLocks/>
          </p:cNvGrpSpPr>
          <p:nvPr/>
        </p:nvGrpSpPr>
        <p:grpSpPr bwMode="auto">
          <a:xfrm>
            <a:off x="7697788" y="2941638"/>
            <a:ext cx="1157287" cy="1103312"/>
            <a:chOff x="4849" y="1853"/>
            <a:chExt cx="729" cy="695"/>
          </a:xfrm>
          <a:solidFill>
            <a:schemeClr val="accent1">
              <a:lumMod val="40000"/>
              <a:lumOff val="60000"/>
            </a:schemeClr>
          </a:solidFill>
        </p:grpSpPr>
        <p:sp>
          <p:nvSpPr>
            <p:cNvPr id="8" name="Line 5"/>
            <p:cNvSpPr>
              <a:spLocks noChangeShapeType="1"/>
            </p:cNvSpPr>
            <p:nvPr/>
          </p:nvSpPr>
          <p:spPr bwMode="auto">
            <a:xfrm>
              <a:off x="4849" y="1853"/>
              <a:ext cx="355" cy="403"/>
            </a:xfrm>
            <a:prstGeom prst="line">
              <a:avLst/>
            </a:prstGeom>
            <a:grpFill/>
            <a:ln w="12600">
              <a:solidFill>
                <a:srgbClr val="FF8000"/>
              </a:solidFill>
              <a:round/>
              <a:headEnd/>
              <a:tailEnd/>
            </a:ln>
            <a:extLst/>
          </p:spPr>
          <p:txBody>
            <a:bodyPr/>
            <a:lstStyle/>
            <a:p>
              <a:endParaRPr lang="en-US"/>
            </a:p>
          </p:txBody>
        </p:sp>
        <p:sp>
          <p:nvSpPr>
            <p:cNvPr id="9" name="AutoShape 6"/>
            <p:cNvSpPr>
              <a:spLocks noChangeArrowheads="1"/>
            </p:cNvSpPr>
            <p:nvPr/>
          </p:nvSpPr>
          <p:spPr bwMode="auto">
            <a:xfrm>
              <a:off x="507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10" name="Group 9"/>
          <p:cNvGrpSpPr>
            <a:grpSpLocks/>
          </p:cNvGrpSpPr>
          <p:nvPr/>
        </p:nvGrpSpPr>
        <p:grpSpPr bwMode="auto">
          <a:xfrm>
            <a:off x="6892925" y="2941638"/>
            <a:ext cx="1157288" cy="1103312"/>
            <a:chOff x="4342" y="1853"/>
            <a:chExt cx="729" cy="695"/>
          </a:xfrm>
          <a:solidFill>
            <a:schemeClr val="accent1">
              <a:lumMod val="40000"/>
              <a:lumOff val="60000"/>
            </a:schemeClr>
          </a:solidFill>
        </p:grpSpPr>
        <p:sp>
          <p:nvSpPr>
            <p:cNvPr id="11" name="Line 10"/>
            <p:cNvSpPr>
              <a:spLocks noChangeShapeType="1"/>
            </p:cNvSpPr>
            <p:nvPr/>
          </p:nvSpPr>
          <p:spPr bwMode="auto">
            <a:xfrm flipH="1">
              <a:off x="4716" y="1853"/>
              <a:ext cx="357" cy="403"/>
            </a:xfrm>
            <a:prstGeom prst="line">
              <a:avLst/>
            </a:prstGeom>
            <a:grpFill/>
            <a:ln w="12600">
              <a:solidFill>
                <a:srgbClr val="FF8000"/>
              </a:solidFill>
              <a:round/>
              <a:headEnd/>
              <a:tailEnd/>
            </a:ln>
            <a:extLst/>
          </p:spPr>
          <p:txBody>
            <a:bodyPr/>
            <a:lstStyle/>
            <a:p>
              <a:endParaRPr lang="en-US"/>
            </a:p>
          </p:txBody>
        </p:sp>
        <p:sp>
          <p:nvSpPr>
            <p:cNvPr id="12" name="AutoShape 11"/>
            <p:cNvSpPr>
              <a:spLocks noChangeArrowheads="1"/>
            </p:cNvSpPr>
            <p:nvPr/>
          </p:nvSpPr>
          <p:spPr bwMode="auto">
            <a:xfrm>
              <a:off x="4342"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13" name="Group 12"/>
          <p:cNvGrpSpPr>
            <a:grpSpLocks/>
          </p:cNvGrpSpPr>
          <p:nvPr/>
        </p:nvGrpSpPr>
        <p:grpSpPr bwMode="auto">
          <a:xfrm>
            <a:off x="5516563" y="2941638"/>
            <a:ext cx="1157287" cy="1103312"/>
            <a:chOff x="3475" y="1853"/>
            <a:chExt cx="729" cy="695"/>
          </a:xfrm>
          <a:solidFill>
            <a:schemeClr val="accent1">
              <a:lumMod val="40000"/>
              <a:lumOff val="60000"/>
            </a:schemeClr>
          </a:solidFill>
        </p:grpSpPr>
        <p:sp>
          <p:nvSpPr>
            <p:cNvPr id="14" name="Line 13"/>
            <p:cNvSpPr>
              <a:spLocks noChangeShapeType="1"/>
            </p:cNvSpPr>
            <p:nvPr/>
          </p:nvSpPr>
          <p:spPr bwMode="auto">
            <a:xfrm>
              <a:off x="3475" y="1853"/>
              <a:ext cx="355" cy="403"/>
            </a:xfrm>
            <a:prstGeom prst="line">
              <a:avLst/>
            </a:prstGeom>
            <a:grpFill/>
            <a:ln w="12600">
              <a:solidFill>
                <a:srgbClr val="FF8000"/>
              </a:solidFill>
              <a:round/>
              <a:headEnd/>
              <a:tailEnd/>
            </a:ln>
            <a:extLst/>
          </p:spPr>
          <p:txBody>
            <a:bodyPr/>
            <a:lstStyle/>
            <a:p>
              <a:endParaRPr lang="en-US"/>
            </a:p>
          </p:txBody>
        </p:sp>
        <p:sp>
          <p:nvSpPr>
            <p:cNvPr id="15" name="AutoShape 14"/>
            <p:cNvSpPr>
              <a:spLocks noChangeArrowheads="1"/>
            </p:cNvSpPr>
            <p:nvPr/>
          </p:nvSpPr>
          <p:spPr bwMode="auto">
            <a:xfrm>
              <a:off x="3704"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grpSp>
        <p:nvGrpSpPr>
          <p:cNvPr id="16" name="Group 15"/>
          <p:cNvGrpSpPr>
            <a:grpSpLocks/>
          </p:cNvGrpSpPr>
          <p:nvPr/>
        </p:nvGrpSpPr>
        <p:grpSpPr bwMode="auto">
          <a:xfrm>
            <a:off x="4679950" y="2941638"/>
            <a:ext cx="1157288" cy="1103312"/>
            <a:chOff x="2948" y="1853"/>
            <a:chExt cx="729" cy="695"/>
          </a:xfrm>
          <a:solidFill>
            <a:schemeClr val="accent1">
              <a:lumMod val="40000"/>
              <a:lumOff val="60000"/>
            </a:schemeClr>
          </a:solidFill>
        </p:grpSpPr>
        <p:sp>
          <p:nvSpPr>
            <p:cNvPr id="17" name="Line 16"/>
            <p:cNvSpPr>
              <a:spLocks noChangeShapeType="1"/>
            </p:cNvSpPr>
            <p:nvPr/>
          </p:nvSpPr>
          <p:spPr bwMode="auto">
            <a:xfrm flipH="1">
              <a:off x="3322" y="1853"/>
              <a:ext cx="357" cy="403"/>
            </a:xfrm>
            <a:prstGeom prst="line">
              <a:avLst/>
            </a:prstGeom>
            <a:grpFill/>
            <a:ln w="12600">
              <a:solidFill>
                <a:srgbClr val="FF8000"/>
              </a:solidFill>
              <a:round/>
              <a:headEnd/>
              <a:tailEnd/>
            </a:ln>
            <a:extLst/>
          </p:spPr>
          <p:txBody>
            <a:bodyPr/>
            <a:lstStyle/>
            <a:p>
              <a:endParaRPr lang="en-US"/>
            </a:p>
          </p:txBody>
        </p:sp>
        <p:sp>
          <p:nvSpPr>
            <p:cNvPr id="18" name="AutoShape 17"/>
            <p:cNvSpPr>
              <a:spLocks noChangeArrowheads="1"/>
            </p:cNvSpPr>
            <p:nvPr/>
          </p:nvSpPr>
          <p:spPr bwMode="auto">
            <a:xfrm>
              <a:off x="294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grpSp>
      <p:sp>
        <p:nvSpPr>
          <p:cNvPr id="19" name="Line 18"/>
          <p:cNvSpPr>
            <a:spLocks noChangeShapeType="1"/>
          </p:cNvSpPr>
          <p:nvPr/>
        </p:nvSpPr>
        <p:spPr bwMode="auto">
          <a:xfrm>
            <a:off x="7102475" y="1981200"/>
            <a:ext cx="563563" cy="639763"/>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AutoShape 19"/>
          <p:cNvSpPr>
            <a:spLocks noChangeArrowheads="1"/>
          </p:cNvSpPr>
          <p:nvPr/>
        </p:nvSpPr>
        <p:spPr bwMode="auto">
          <a:xfrm>
            <a:off x="7437438" y="23987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1" name="Line 20"/>
          <p:cNvSpPr>
            <a:spLocks noChangeShapeType="1"/>
          </p:cNvSpPr>
          <p:nvPr/>
        </p:nvSpPr>
        <p:spPr bwMode="auto">
          <a:xfrm flipH="1">
            <a:off x="5867400" y="20272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AutoShape 21"/>
          <p:cNvSpPr>
            <a:spLocks noChangeArrowheads="1"/>
          </p:cNvSpPr>
          <p:nvPr/>
        </p:nvSpPr>
        <p:spPr bwMode="auto">
          <a:xfrm>
            <a:off x="6376988" y="1331913"/>
            <a:ext cx="795337"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3" name="AutoShape 22"/>
          <p:cNvSpPr>
            <a:spLocks noChangeArrowheads="1"/>
          </p:cNvSpPr>
          <p:nvPr/>
        </p:nvSpPr>
        <p:spPr bwMode="auto">
          <a:xfrm>
            <a:off x="5273675" y="2398713"/>
            <a:ext cx="795338" cy="733425"/>
          </a:xfrm>
          <a:prstGeom prst="roundRect">
            <a:avLst>
              <a:gd name="adj" fmla="val 12551"/>
            </a:avLst>
          </a:prstGeom>
          <a:solidFill>
            <a:schemeClr val="accent1">
              <a:lumMod val="40000"/>
              <a:lumOff val="60000"/>
            </a:schemeClr>
          </a:solid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Tree>
    <p:extLst>
      <p:ext uri="{BB962C8B-B14F-4D97-AF65-F5344CB8AC3E}">
        <p14:creationId xmlns:p14="http://schemas.microsoft.com/office/powerpoint/2010/main" val="332811409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Property</a:t>
            </a:r>
            <a:endParaRPr lang="en-US" dirty="0"/>
          </a:p>
        </p:txBody>
      </p:sp>
      <p:sp>
        <p:nvSpPr>
          <p:cNvPr id="3" name="Content Placeholder 2"/>
          <p:cNvSpPr>
            <a:spLocks noGrp="1"/>
          </p:cNvSpPr>
          <p:nvPr>
            <p:ph idx="1"/>
          </p:nvPr>
        </p:nvSpPr>
        <p:spPr/>
        <p:txBody>
          <a:bodyPr/>
          <a:lstStyle/>
          <a:p>
            <a:r>
              <a:rPr lang="en-US" dirty="0" smtClean="0"/>
              <a:t>A Heap </a:t>
            </a:r>
            <a:br>
              <a:rPr lang="en-US" dirty="0" smtClean="0"/>
            </a:br>
            <a:r>
              <a:rPr lang="en-US" dirty="0" smtClean="0"/>
              <a:t>is a complete </a:t>
            </a:r>
            <a:br>
              <a:rPr lang="en-US" dirty="0" smtClean="0"/>
            </a:br>
            <a:r>
              <a:rPr lang="en-US" dirty="0" smtClean="0"/>
              <a:t>binary tree</a:t>
            </a:r>
          </a:p>
        </p:txBody>
      </p:sp>
      <p:grpSp>
        <p:nvGrpSpPr>
          <p:cNvPr id="4" name="Group 3"/>
          <p:cNvGrpSpPr>
            <a:grpSpLocks/>
          </p:cNvGrpSpPr>
          <p:nvPr/>
        </p:nvGrpSpPr>
        <p:grpSpPr bwMode="auto">
          <a:xfrm>
            <a:off x="4975225" y="4610100"/>
            <a:ext cx="3186113" cy="1570038"/>
            <a:chOff x="3134" y="2904"/>
            <a:chExt cx="2007" cy="989"/>
          </a:xfrm>
          <a:solidFill>
            <a:schemeClr val="accent1">
              <a:lumMod val="40000"/>
              <a:lumOff val="60000"/>
            </a:schemeClr>
          </a:solidFill>
        </p:grpSpPr>
        <p:sp>
          <p:nvSpPr>
            <p:cNvPr id="5" name="AutoShape 4"/>
            <p:cNvSpPr>
              <a:spLocks noChangeArrowheads="1"/>
            </p:cNvSpPr>
            <p:nvPr/>
          </p:nvSpPr>
          <p:spPr bwMode="auto">
            <a:xfrm>
              <a:off x="3134" y="2904"/>
              <a:ext cx="2008" cy="990"/>
            </a:xfrm>
            <a:prstGeom prst="roundRect">
              <a:avLst>
                <a:gd name="adj" fmla="val 12523"/>
              </a:avLst>
            </a:prstGeom>
            <a:grpFill/>
            <a:ln w="12600">
              <a:solidFill>
                <a:srgbClr val="000000"/>
              </a:solidFill>
              <a:round/>
              <a:headEnd/>
              <a:tailEnd/>
            </a:ln>
            <a:effectLst>
              <a:outerShdw dist="107933" dir="2700000" algn="ctr" rotWithShape="0">
                <a:srgbClr val="000000">
                  <a:alpha val="50000"/>
                </a:srgbClr>
              </a:outerShdw>
            </a:effectLst>
          </p:spPr>
          <p:txBody>
            <a:bodyPr wrap="none" anchor="ctr"/>
            <a:lstStyle/>
            <a:p>
              <a:pPr>
                <a:defRPr/>
              </a:pPr>
              <a:endParaRPr lang="en-US">
                <a:latin typeface="Times New Roman" pitchFamily="16" charset="0"/>
                <a:cs typeface="+mn-cs"/>
              </a:endParaRPr>
            </a:p>
          </p:txBody>
        </p:sp>
        <p:sp>
          <p:nvSpPr>
            <p:cNvPr id="6" name="AutoShape 5"/>
            <p:cNvSpPr>
              <a:spLocks noChangeArrowheads="1"/>
            </p:cNvSpPr>
            <p:nvPr/>
          </p:nvSpPr>
          <p:spPr bwMode="auto">
            <a:xfrm>
              <a:off x="3175" y="2945"/>
              <a:ext cx="1926" cy="908"/>
            </a:xfrm>
            <a:prstGeom prst="roundRect">
              <a:avLst>
                <a:gd name="adj" fmla="val 10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3000"/>
                </a:lnSpc>
                <a:buClr>
                  <a:srgbClr val="E0E0E0"/>
                </a:buClr>
                <a:buSzPct val="100000"/>
                <a:buFont typeface="Arial" charset="0"/>
                <a:buNone/>
              </a:pPr>
              <a:r>
                <a:rPr lang="en-GB" altLang="en-US" sz="2400">
                  <a:solidFill>
                    <a:schemeClr val="tx1"/>
                  </a:solidFill>
                </a:rPr>
                <a:t>Each node in a heap</a:t>
              </a:r>
            </a:p>
            <a:p>
              <a:pPr algn="ctr">
                <a:buClr>
                  <a:srgbClr val="E0E0E0"/>
                </a:buClr>
                <a:buSzPct val="100000"/>
                <a:buFont typeface="Arial" charset="0"/>
                <a:buNone/>
              </a:pPr>
              <a:r>
                <a:rPr lang="en-GB" altLang="en-US" sz="2400">
                  <a:solidFill>
                    <a:schemeClr val="tx1"/>
                  </a:solidFill>
                </a:rPr>
                <a:t>contains a key that</a:t>
              </a:r>
            </a:p>
            <a:p>
              <a:pPr algn="ctr">
                <a:buClr>
                  <a:srgbClr val="E0E0E0"/>
                </a:buClr>
                <a:buSzPct val="100000"/>
                <a:buFont typeface="Arial" charset="0"/>
                <a:buNone/>
              </a:pPr>
              <a:r>
                <a:rPr lang="en-GB" altLang="en-US" sz="2400">
                  <a:solidFill>
                    <a:schemeClr val="tx1"/>
                  </a:solidFill>
                </a:rPr>
                <a:t>can be compared to</a:t>
              </a:r>
            </a:p>
            <a:p>
              <a:pPr algn="ctr">
                <a:buClr>
                  <a:srgbClr val="E0E0E0"/>
                </a:buClr>
                <a:buSzPct val="100000"/>
                <a:buFont typeface="Arial" charset="0"/>
                <a:buNone/>
              </a:pPr>
              <a:r>
                <a:rPr lang="en-GB" altLang="en-US" sz="2400">
                  <a:solidFill>
                    <a:schemeClr val="tx1"/>
                  </a:solidFill>
                </a:rPr>
                <a:t>other nodes' keys.</a:t>
              </a:r>
            </a:p>
          </p:txBody>
        </p:sp>
      </p:grpSp>
      <p:sp>
        <p:nvSpPr>
          <p:cNvPr id="7" name="Line 6"/>
          <p:cNvSpPr>
            <a:spLocks noChangeShapeType="1"/>
          </p:cNvSpPr>
          <p:nvPr/>
        </p:nvSpPr>
        <p:spPr bwMode="auto">
          <a:xfrm flipH="1">
            <a:off x="4511675" y="3883025"/>
            <a:ext cx="566738" cy="639763"/>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 name="Group 7"/>
          <p:cNvGrpSpPr>
            <a:grpSpLocks/>
          </p:cNvGrpSpPr>
          <p:nvPr/>
        </p:nvGrpSpPr>
        <p:grpSpPr bwMode="auto">
          <a:xfrm>
            <a:off x="3917950" y="4254500"/>
            <a:ext cx="793750" cy="731838"/>
            <a:chOff x="2468" y="2680"/>
            <a:chExt cx="500" cy="461"/>
          </a:xfrm>
          <a:solidFill>
            <a:schemeClr val="accent1">
              <a:lumMod val="40000"/>
              <a:lumOff val="60000"/>
            </a:schemeClr>
          </a:solidFill>
        </p:grpSpPr>
        <p:sp>
          <p:nvSpPr>
            <p:cNvPr id="9" name="AutoShape 8"/>
            <p:cNvSpPr>
              <a:spLocks noChangeArrowheads="1"/>
            </p:cNvSpPr>
            <p:nvPr/>
          </p:nvSpPr>
          <p:spPr bwMode="auto">
            <a:xfrm>
              <a:off x="2468" y="2680"/>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0" name="AutoShape 9"/>
            <p:cNvSpPr>
              <a:spLocks noChangeArrowheads="1"/>
            </p:cNvSpPr>
            <p:nvPr/>
          </p:nvSpPr>
          <p:spPr bwMode="auto">
            <a:xfrm>
              <a:off x="2487" y="2699"/>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19</a:t>
              </a:r>
            </a:p>
          </p:txBody>
        </p:sp>
      </p:grpSp>
      <p:sp>
        <p:nvSpPr>
          <p:cNvPr id="11" name="Line 10"/>
          <p:cNvSpPr>
            <a:spLocks noChangeShapeType="1"/>
          </p:cNvSpPr>
          <p:nvPr/>
        </p:nvSpPr>
        <p:spPr bwMode="auto">
          <a:xfrm>
            <a:off x="7697788" y="2941638"/>
            <a:ext cx="563562"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 name="Group 11"/>
          <p:cNvGrpSpPr>
            <a:grpSpLocks/>
          </p:cNvGrpSpPr>
          <p:nvPr/>
        </p:nvGrpSpPr>
        <p:grpSpPr bwMode="auto">
          <a:xfrm>
            <a:off x="8061325" y="3313113"/>
            <a:ext cx="793750" cy="731837"/>
            <a:chOff x="5078" y="2087"/>
            <a:chExt cx="500" cy="461"/>
          </a:xfrm>
          <a:solidFill>
            <a:schemeClr val="accent1">
              <a:lumMod val="40000"/>
              <a:lumOff val="60000"/>
            </a:schemeClr>
          </a:solidFill>
        </p:grpSpPr>
        <p:sp>
          <p:nvSpPr>
            <p:cNvPr id="13" name="AutoShape 12"/>
            <p:cNvSpPr>
              <a:spLocks noChangeArrowheads="1"/>
            </p:cNvSpPr>
            <p:nvPr/>
          </p:nvSpPr>
          <p:spPr bwMode="auto">
            <a:xfrm>
              <a:off x="507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4" name="AutoShape 13"/>
            <p:cNvSpPr>
              <a:spLocks noChangeArrowheads="1"/>
            </p:cNvSpPr>
            <p:nvPr/>
          </p:nvSpPr>
          <p:spPr bwMode="auto">
            <a:xfrm>
              <a:off x="5097" y="2106"/>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4</a:t>
              </a:r>
            </a:p>
          </p:txBody>
        </p:sp>
      </p:grpSp>
      <p:sp>
        <p:nvSpPr>
          <p:cNvPr id="15" name="Line 14"/>
          <p:cNvSpPr>
            <a:spLocks noChangeShapeType="1"/>
          </p:cNvSpPr>
          <p:nvPr/>
        </p:nvSpPr>
        <p:spPr bwMode="auto">
          <a:xfrm flipH="1">
            <a:off x="7486650" y="29416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 name="Group 15"/>
          <p:cNvGrpSpPr>
            <a:grpSpLocks/>
          </p:cNvGrpSpPr>
          <p:nvPr/>
        </p:nvGrpSpPr>
        <p:grpSpPr bwMode="auto">
          <a:xfrm>
            <a:off x="6892925" y="3313113"/>
            <a:ext cx="793750" cy="731837"/>
            <a:chOff x="4342" y="2087"/>
            <a:chExt cx="500" cy="461"/>
          </a:xfrm>
          <a:solidFill>
            <a:schemeClr val="accent1">
              <a:lumMod val="40000"/>
              <a:lumOff val="60000"/>
            </a:schemeClr>
          </a:solidFill>
        </p:grpSpPr>
        <p:sp>
          <p:nvSpPr>
            <p:cNvPr id="17" name="AutoShape 16"/>
            <p:cNvSpPr>
              <a:spLocks noChangeArrowheads="1"/>
            </p:cNvSpPr>
            <p:nvPr/>
          </p:nvSpPr>
          <p:spPr bwMode="auto">
            <a:xfrm>
              <a:off x="4342"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8" name="AutoShape 17"/>
            <p:cNvSpPr>
              <a:spLocks noChangeArrowheads="1"/>
            </p:cNvSpPr>
            <p:nvPr/>
          </p:nvSpPr>
          <p:spPr bwMode="auto">
            <a:xfrm>
              <a:off x="4361" y="2106"/>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22</a:t>
              </a:r>
            </a:p>
          </p:txBody>
        </p:sp>
      </p:grpSp>
      <p:sp>
        <p:nvSpPr>
          <p:cNvPr id="19" name="Line 18"/>
          <p:cNvSpPr>
            <a:spLocks noChangeShapeType="1"/>
          </p:cNvSpPr>
          <p:nvPr/>
        </p:nvSpPr>
        <p:spPr bwMode="auto">
          <a:xfrm>
            <a:off x="5516563" y="2941638"/>
            <a:ext cx="563562"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19"/>
          <p:cNvGrpSpPr>
            <a:grpSpLocks/>
          </p:cNvGrpSpPr>
          <p:nvPr/>
        </p:nvGrpSpPr>
        <p:grpSpPr bwMode="auto">
          <a:xfrm>
            <a:off x="5880100" y="3313113"/>
            <a:ext cx="793750" cy="731837"/>
            <a:chOff x="3704" y="2087"/>
            <a:chExt cx="500" cy="461"/>
          </a:xfrm>
          <a:solidFill>
            <a:schemeClr val="accent1">
              <a:lumMod val="40000"/>
              <a:lumOff val="60000"/>
            </a:schemeClr>
          </a:solidFill>
        </p:grpSpPr>
        <p:sp>
          <p:nvSpPr>
            <p:cNvPr id="21" name="AutoShape 20"/>
            <p:cNvSpPr>
              <a:spLocks noChangeArrowheads="1"/>
            </p:cNvSpPr>
            <p:nvPr/>
          </p:nvSpPr>
          <p:spPr bwMode="auto">
            <a:xfrm>
              <a:off x="3704"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2" name="AutoShape 21"/>
            <p:cNvSpPr>
              <a:spLocks noChangeArrowheads="1"/>
            </p:cNvSpPr>
            <p:nvPr/>
          </p:nvSpPr>
          <p:spPr bwMode="auto">
            <a:xfrm>
              <a:off x="3723" y="2106"/>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21</a:t>
              </a:r>
            </a:p>
          </p:txBody>
        </p:sp>
      </p:grpSp>
      <p:sp>
        <p:nvSpPr>
          <p:cNvPr id="23" name="Line 22"/>
          <p:cNvSpPr>
            <a:spLocks noChangeShapeType="1"/>
          </p:cNvSpPr>
          <p:nvPr/>
        </p:nvSpPr>
        <p:spPr bwMode="auto">
          <a:xfrm flipH="1">
            <a:off x="5273675" y="29416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 name="Group 23"/>
          <p:cNvGrpSpPr>
            <a:grpSpLocks/>
          </p:cNvGrpSpPr>
          <p:nvPr/>
        </p:nvGrpSpPr>
        <p:grpSpPr bwMode="auto">
          <a:xfrm>
            <a:off x="4679950" y="3313113"/>
            <a:ext cx="793750" cy="731837"/>
            <a:chOff x="2948" y="2087"/>
            <a:chExt cx="500" cy="461"/>
          </a:xfrm>
          <a:solidFill>
            <a:schemeClr val="accent1">
              <a:lumMod val="40000"/>
              <a:lumOff val="60000"/>
            </a:schemeClr>
          </a:solidFill>
        </p:grpSpPr>
        <p:sp>
          <p:nvSpPr>
            <p:cNvPr id="25" name="AutoShape 24"/>
            <p:cNvSpPr>
              <a:spLocks noChangeArrowheads="1"/>
            </p:cNvSpPr>
            <p:nvPr/>
          </p:nvSpPr>
          <p:spPr bwMode="auto">
            <a:xfrm>
              <a:off x="294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6" name="AutoShape 25"/>
            <p:cNvSpPr>
              <a:spLocks noChangeArrowheads="1"/>
            </p:cNvSpPr>
            <p:nvPr/>
          </p:nvSpPr>
          <p:spPr bwMode="auto">
            <a:xfrm>
              <a:off x="2967" y="2106"/>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27</a:t>
              </a:r>
            </a:p>
          </p:txBody>
        </p:sp>
      </p:grpSp>
      <p:sp>
        <p:nvSpPr>
          <p:cNvPr id="27" name="Line 26"/>
          <p:cNvSpPr>
            <a:spLocks noChangeShapeType="1"/>
          </p:cNvSpPr>
          <p:nvPr/>
        </p:nvSpPr>
        <p:spPr bwMode="auto">
          <a:xfrm>
            <a:off x="7102475" y="1981200"/>
            <a:ext cx="563563" cy="639763"/>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 name="Group 27"/>
          <p:cNvGrpSpPr>
            <a:grpSpLocks/>
          </p:cNvGrpSpPr>
          <p:nvPr/>
        </p:nvGrpSpPr>
        <p:grpSpPr bwMode="auto">
          <a:xfrm>
            <a:off x="7437438" y="2398713"/>
            <a:ext cx="793750" cy="731837"/>
            <a:chOff x="4685" y="1511"/>
            <a:chExt cx="500" cy="461"/>
          </a:xfrm>
          <a:solidFill>
            <a:schemeClr val="accent1">
              <a:lumMod val="40000"/>
              <a:lumOff val="60000"/>
            </a:schemeClr>
          </a:solidFill>
        </p:grpSpPr>
        <p:sp>
          <p:nvSpPr>
            <p:cNvPr id="29" name="AutoShape 28"/>
            <p:cNvSpPr>
              <a:spLocks noChangeArrowheads="1"/>
            </p:cNvSpPr>
            <p:nvPr/>
          </p:nvSpPr>
          <p:spPr bwMode="auto">
            <a:xfrm>
              <a:off x="4685" y="1511"/>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30" name="AutoShape 29"/>
            <p:cNvSpPr>
              <a:spLocks noChangeArrowheads="1"/>
            </p:cNvSpPr>
            <p:nvPr/>
          </p:nvSpPr>
          <p:spPr bwMode="auto">
            <a:xfrm>
              <a:off x="4704" y="1530"/>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23</a:t>
              </a:r>
            </a:p>
          </p:txBody>
        </p:sp>
      </p:grpSp>
      <p:sp>
        <p:nvSpPr>
          <p:cNvPr id="31" name="Line 30"/>
          <p:cNvSpPr>
            <a:spLocks noChangeShapeType="1"/>
          </p:cNvSpPr>
          <p:nvPr/>
        </p:nvSpPr>
        <p:spPr bwMode="auto">
          <a:xfrm flipH="1">
            <a:off x="5867400" y="20272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 name="Group 31"/>
          <p:cNvGrpSpPr>
            <a:grpSpLocks/>
          </p:cNvGrpSpPr>
          <p:nvPr/>
        </p:nvGrpSpPr>
        <p:grpSpPr bwMode="auto">
          <a:xfrm>
            <a:off x="6376988" y="1331913"/>
            <a:ext cx="793750" cy="731837"/>
            <a:chOff x="4017" y="839"/>
            <a:chExt cx="500" cy="461"/>
          </a:xfrm>
          <a:solidFill>
            <a:schemeClr val="accent1">
              <a:lumMod val="40000"/>
              <a:lumOff val="60000"/>
            </a:schemeClr>
          </a:solidFill>
        </p:grpSpPr>
        <p:sp>
          <p:nvSpPr>
            <p:cNvPr id="33" name="AutoShape 32"/>
            <p:cNvSpPr>
              <a:spLocks noChangeArrowheads="1"/>
            </p:cNvSpPr>
            <p:nvPr/>
          </p:nvSpPr>
          <p:spPr bwMode="auto">
            <a:xfrm>
              <a:off x="4017" y="839"/>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34" name="AutoShape 33"/>
            <p:cNvSpPr>
              <a:spLocks noChangeArrowheads="1"/>
            </p:cNvSpPr>
            <p:nvPr/>
          </p:nvSpPr>
          <p:spPr bwMode="auto">
            <a:xfrm>
              <a:off x="4036" y="858"/>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45</a:t>
              </a:r>
            </a:p>
          </p:txBody>
        </p:sp>
      </p:grpSp>
      <p:grpSp>
        <p:nvGrpSpPr>
          <p:cNvPr id="35" name="Group 34"/>
          <p:cNvGrpSpPr>
            <a:grpSpLocks/>
          </p:cNvGrpSpPr>
          <p:nvPr/>
        </p:nvGrpSpPr>
        <p:grpSpPr bwMode="auto">
          <a:xfrm>
            <a:off x="5273675" y="2398713"/>
            <a:ext cx="793750" cy="731837"/>
            <a:chOff x="3322" y="1511"/>
            <a:chExt cx="500" cy="461"/>
          </a:xfrm>
          <a:solidFill>
            <a:schemeClr val="accent1">
              <a:lumMod val="40000"/>
              <a:lumOff val="60000"/>
            </a:schemeClr>
          </a:solidFill>
        </p:grpSpPr>
        <p:sp>
          <p:nvSpPr>
            <p:cNvPr id="36" name="AutoShape 35"/>
            <p:cNvSpPr>
              <a:spLocks noChangeArrowheads="1"/>
            </p:cNvSpPr>
            <p:nvPr/>
          </p:nvSpPr>
          <p:spPr bwMode="auto">
            <a:xfrm>
              <a:off x="3322" y="1511"/>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37" name="AutoShape 36"/>
            <p:cNvSpPr>
              <a:spLocks noChangeArrowheads="1"/>
            </p:cNvSpPr>
            <p:nvPr/>
          </p:nvSpPr>
          <p:spPr bwMode="auto">
            <a:xfrm>
              <a:off x="3341" y="1530"/>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a:solidFill>
                    <a:schemeClr val="tx1"/>
                  </a:solidFill>
                </a:rPr>
                <a:t>35</a:t>
              </a:r>
            </a:p>
          </p:txBody>
        </p:sp>
      </p:grpSp>
    </p:spTree>
    <p:extLst>
      <p:ext uri="{BB962C8B-B14F-4D97-AF65-F5344CB8AC3E}">
        <p14:creationId xmlns:p14="http://schemas.microsoft.com/office/powerpoint/2010/main" val="171740326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Heap Order Property</a:t>
            </a:r>
            <a:endParaRPr lang="en-US" b="1" dirty="0">
              <a:solidFill>
                <a:srgbClr val="FF0000"/>
              </a:solidFill>
            </a:endParaRPr>
          </a:p>
        </p:txBody>
      </p:sp>
      <p:sp>
        <p:nvSpPr>
          <p:cNvPr id="3" name="Content Placeholder 2"/>
          <p:cNvSpPr>
            <a:spLocks noGrp="1"/>
          </p:cNvSpPr>
          <p:nvPr>
            <p:ph idx="1"/>
          </p:nvPr>
        </p:nvSpPr>
        <p:spPr>
          <a:xfrm>
            <a:off x="457200" y="1600200"/>
            <a:ext cx="3490913" cy="4525963"/>
          </a:xfrm>
        </p:spPr>
        <p:txBody>
          <a:bodyPr>
            <a:noAutofit/>
          </a:bodyPr>
          <a:lstStyle/>
          <a:p>
            <a:r>
              <a:rPr lang="en-US" sz="2700" dirty="0" smtClean="0"/>
              <a:t>For a “</a:t>
            </a:r>
            <a:r>
              <a:rPr lang="en-US" sz="2700" b="1" dirty="0" err="1" smtClean="0">
                <a:solidFill>
                  <a:srgbClr val="FF0000"/>
                </a:solidFill>
              </a:rPr>
              <a:t>MaxHeap</a:t>
            </a:r>
            <a:r>
              <a:rPr lang="en-US" sz="2700" dirty="0" smtClean="0"/>
              <a:t>”</a:t>
            </a:r>
          </a:p>
          <a:p>
            <a:endParaRPr lang="en-US" sz="2700" dirty="0" smtClean="0"/>
          </a:p>
          <a:p>
            <a:r>
              <a:rPr lang="en-US" sz="2700" dirty="0" smtClean="0"/>
              <a:t>The key value of each node is at least as large as the key value of  its children.</a:t>
            </a:r>
          </a:p>
          <a:p>
            <a:endParaRPr lang="en-US" sz="2700" dirty="0" smtClean="0"/>
          </a:p>
          <a:p>
            <a:r>
              <a:rPr lang="en-US" sz="2700" dirty="0" smtClean="0"/>
              <a:t>The root of the heap is the largest value in the tree</a:t>
            </a:r>
          </a:p>
        </p:txBody>
      </p:sp>
      <p:grpSp>
        <p:nvGrpSpPr>
          <p:cNvPr id="4" name="Group 3"/>
          <p:cNvGrpSpPr>
            <a:grpSpLocks/>
          </p:cNvGrpSpPr>
          <p:nvPr/>
        </p:nvGrpSpPr>
        <p:grpSpPr bwMode="auto">
          <a:xfrm>
            <a:off x="4975226" y="4610101"/>
            <a:ext cx="3635374" cy="1571626"/>
            <a:chOff x="3134" y="2904"/>
            <a:chExt cx="2008" cy="990"/>
          </a:xfrm>
          <a:solidFill>
            <a:schemeClr val="accent1">
              <a:lumMod val="40000"/>
              <a:lumOff val="60000"/>
            </a:schemeClr>
          </a:solidFill>
        </p:grpSpPr>
        <p:sp>
          <p:nvSpPr>
            <p:cNvPr id="5" name="AutoShape 4"/>
            <p:cNvSpPr>
              <a:spLocks noChangeArrowheads="1"/>
            </p:cNvSpPr>
            <p:nvPr/>
          </p:nvSpPr>
          <p:spPr bwMode="auto">
            <a:xfrm>
              <a:off x="3134" y="2904"/>
              <a:ext cx="2008" cy="990"/>
            </a:xfrm>
            <a:prstGeom prst="roundRect">
              <a:avLst>
                <a:gd name="adj" fmla="val 12523"/>
              </a:avLst>
            </a:prstGeom>
            <a:grpFill/>
            <a:ln w="12600">
              <a:solidFill>
                <a:srgbClr val="000000"/>
              </a:solidFill>
              <a:round/>
              <a:headEnd/>
              <a:tailEnd/>
            </a:ln>
            <a:effectLst>
              <a:outerShdw dist="107933" dir="2700000" algn="ctr" rotWithShape="0">
                <a:srgbClr val="000000">
                  <a:alpha val="50000"/>
                </a:srgbClr>
              </a:outerShdw>
            </a:effectLst>
          </p:spPr>
          <p:txBody>
            <a:bodyPr wrap="none" anchor="ctr"/>
            <a:lstStyle/>
            <a:p>
              <a:pPr>
                <a:defRPr/>
              </a:pPr>
              <a:endParaRPr lang="en-US">
                <a:latin typeface="Times New Roman" pitchFamily="16" charset="0"/>
                <a:cs typeface="+mn-cs"/>
              </a:endParaRPr>
            </a:p>
          </p:txBody>
        </p:sp>
        <p:sp>
          <p:nvSpPr>
            <p:cNvPr id="6" name="AutoShape 5"/>
            <p:cNvSpPr>
              <a:spLocks noChangeArrowheads="1"/>
            </p:cNvSpPr>
            <p:nvPr/>
          </p:nvSpPr>
          <p:spPr bwMode="auto">
            <a:xfrm>
              <a:off x="3175" y="2945"/>
              <a:ext cx="1926" cy="908"/>
            </a:xfrm>
            <a:prstGeom prst="roundRect">
              <a:avLst>
                <a:gd name="adj" fmla="val 10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3000"/>
                </a:lnSpc>
                <a:buClr>
                  <a:srgbClr val="E0E0E0"/>
                </a:buClr>
                <a:buSzPct val="100000"/>
                <a:buFont typeface="Arial" charset="0"/>
                <a:buNone/>
              </a:pPr>
              <a:r>
                <a:rPr lang="en-GB" altLang="en-US" sz="2400" dirty="0">
                  <a:solidFill>
                    <a:schemeClr val="tx1"/>
                  </a:solidFill>
                </a:rPr>
                <a:t>The </a:t>
              </a:r>
              <a:r>
                <a:rPr lang="en-GB" altLang="en-US" sz="2400" dirty="0" smtClean="0">
                  <a:solidFill>
                    <a:schemeClr val="tx1"/>
                  </a:solidFill>
                </a:rPr>
                <a:t>“max heap </a:t>
              </a:r>
              <a:r>
                <a:rPr lang="en-GB" altLang="en-US" sz="2400" dirty="0">
                  <a:solidFill>
                    <a:schemeClr val="tx1"/>
                  </a:solidFill>
                </a:rPr>
                <a:t>property"</a:t>
              </a:r>
            </a:p>
            <a:p>
              <a:pPr algn="ctr">
                <a:buClr>
                  <a:srgbClr val="E0E0E0"/>
                </a:buClr>
                <a:buSzPct val="100000"/>
                <a:buFont typeface="Arial" charset="0"/>
                <a:buNone/>
              </a:pPr>
              <a:r>
                <a:rPr lang="en-GB" altLang="en-US" sz="2400" dirty="0">
                  <a:solidFill>
                    <a:schemeClr val="tx1"/>
                  </a:solidFill>
                </a:rPr>
                <a:t>requires that each</a:t>
              </a:r>
            </a:p>
            <a:p>
              <a:pPr algn="ctr">
                <a:buClr>
                  <a:srgbClr val="E0E0E0"/>
                </a:buClr>
                <a:buSzPct val="100000"/>
                <a:buFont typeface="Arial" charset="0"/>
                <a:buNone/>
              </a:pPr>
              <a:r>
                <a:rPr lang="en-GB" altLang="en-US" sz="2400" dirty="0">
                  <a:solidFill>
                    <a:schemeClr val="tx1"/>
                  </a:solidFill>
                </a:rPr>
                <a:t>node's key is &gt;= the</a:t>
              </a:r>
            </a:p>
            <a:p>
              <a:pPr algn="ctr">
                <a:buClr>
                  <a:srgbClr val="E0E0E0"/>
                </a:buClr>
                <a:buSzPct val="100000"/>
                <a:buFont typeface="Arial" charset="0"/>
                <a:buNone/>
              </a:pPr>
              <a:r>
                <a:rPr lang="en-GB" altLang="en-US" sz="2400" dirty="0">
                  <a:solidFill>
                    <a:schemeClr val="tx1"/>
                  </a:solidFill>
                </a:rPr>
                <a:t>keys of its children</a:t>
              </a:r>
            </a:p>
          </p:txBody>
        </p:sp>
      </p:grpSp>
      <p:sp>
        <p:nvSpPr>
          <p:cNvPr id="7" name="Line 6"/>
          <p:cNvSpPr>
            <a:spLocks noChangeShapeType="1"/>
          </p:cNvSpPr>
          <p:nvPr/>
        </p:nvSpPr>
        <p:spPr bwMode="auto">
          <a:xfrm flipH="1">
            <a:off x="4511675" y="3883025"/>
            <a:ext cx="566738" cy="639763"/>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 name="Group 7"/>
          <p:cNvGrpSpPr>
            <a:grpSpLocks/>
          </p:cNvGrpSpPr>
          <p:nvPr/>
        </p:nvGrpSpPr>
        <p:grpSpPr bwMode="auto">
          <a:xfrm>
            <a:off x="3917950" y="4254500"/>
            <a:ext cx="793750" cy="731838"/>
            <a:chOff x="2468" y="2680"/>
            <a:chExt cx="500" cy="461"/>
          </a:xfrm>
          <a:solidFill>
            <a:schemeClr val="accent1">
              <a:lumMod val="40000"/>
              <a:lumOff val="60000"/>
            </a:schemeClr>
          </a:solidFill>
        </p:grpSpPr>
        <p:sp>
          <p:nvSpPr>
            <p:cNvPr id="9" name="AutoShape 8"/>
            <p:cNvSpPr>
              <a:spLocks noChangeArrowheads="1"/>
            </p:cNvSpPr>
            <p:nvPr/>
          </p:nvSpPr>
          <p:spPr bwMode="auto">
            <a:xfrm>
              <a:off x="2468" y="2680"/>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0" name="AutoShape 9"/>
            <p:cNvSpPr>
              <a:spLocks noChangeArrowheads="1"/>
            </p:cNvSpPr>
            <p:nvPr/>
          </p:nvSpPr>
          <p:spPr bwMode="auto">
            <a:xfrm>
              <a:off x="2487" y="2699"/>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19</a:t>
              </a:r>
            </a:p>
          </p:txBody>
        </p:sp>
      </p:grpSp>
      <p:sp>
        <p:nvSpPr>
          <p:cNvPr id="11" name="Line 10"/>
          <p:cNvSpPr>
            <a:spLocks noChangeShapeType="1"/>
          </p:cNvSpPr>
          <p:nvPr/>
        </p:nvSpPr>
        <p:spPr bwMode="auto">
          <a:xfrm>
            <a:off x="7697788" y="2941638"/>
            <a:ext cx="563562"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 name="Group 11"/>
          <p:cNvGrpSpPr>
            <a:grpSpLocks/>
          </p:cNvGrpSpPr>
          <p:nvPr/>
        </p:nvGrpSpPr>
        <p:grpSpPr bwMode="auto">
          <a:xfrm>
            <a:off x="8061325" y="3313113"/>
            <a:ext cx="793750" cy="731837"/>
            <a:chOff x="5078" y="2087"/>
            <a:chExt cx="500" cy="461"/>
          </a:xfrm>
          <a:solidFill>
            <a:schemeClr val="accent1">
              <a:lumMod val="40000"/>
              <a:lumOff val="60000"/>
            </a:schemeClr>
          </a:solidFill>
        </p:grpSpPr>
        <p:sp>
          <p:nvSpPr>
            <p:cNvPr id="13" name="AutoShape 12"/>
            <p:cNvSpPr>
              <a:spLocks noChangeArrowheads="1"/>
            </p:cNvSpPr>
            <p:nvPr/>
          </p:nvSpPr>
          <p:spPr bwMode="auto">
            <a:xfrm>
              <a:off x="507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4" name="AutoShape 13"/>
            <p:cNvSpPr>
              <a:spLocks noChangeArrowheads="1"/>
            </p:cNvSpPr>
            <p:nvPr/>
          </p:nvSpPr>
          <p:spPr bwMode="auto">
            <a:xfrm>
              <a:off x="5097" y="2106"/>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4</a:t>
              </a:r>
            </a:p>
          </p:txBody>
        </p:sp>
      </p:grpSp>
      <p:sp>
        <p:nvSpPr>
          <p:cNvPr id="15" name="Line 14"/>
          <p:cNvSpPr>
            <a:spLocks noChangeShapeType="1"/>
          </p:cNvSpPr>
          <p:nvPr/>
        </p:nvSpPr>
        <p:spPr bwMode="auto">
          <a:xfrm flipH="1">
            <a:off x="7486650" y="29416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 name="Group 15"/>
          <p:cNvGrpSpPr>
            <a:grpSpLocks/>
          </p:cNvGrpSpPr>
          <p:nvPr/>
        </p:nvGrpSpPr>
        <p:grpSpPr bwMode="auto">
          <a:xfrm>
            <a:off x="6892925" y="3313113"/>
            <a:ext cx="793750" cy="731837"/>
            <a:chOff x="4342" y="2087"/>
            <a:chExt cx="500" cy="461"/>
          </a:xfrm>
          <a:solidFill>
            <a:schemeClr val="accent1">
              <a:lumMod val="40000"/>
              <a:lumOff val="60000"/>
            </a:schemeClr>
          </a:solidFill>
        </p:grpSpPr>
        <p:sp>
          <p:nvSpPr>
            <p:cNvPr id="17" name="AutoShape 16"/>
            <p:cNvSpPr>
              <a:spLocks noChangeArrowheads="1"/>
            </p:cNvSpPr>
            <p:nvPr/>
          </p:nvSpPr>
          <p:spPr bwMode="auto">
            <a:xfrm>
              <a:off x="4342"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8" name="AutoShape 17"/>
            <p:cNvSpPr>
              <a:spLocks noChangeArrowheads="1"/>
            </p:cNvSpPr>
            <p:nvPr/>
          </p:nvSpPr>
          <p:spPr bwMode="auto">
            <a:xfrm>
              <a:off x="4361" y="2106"/>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22</a:t>
              </a:r>
            </a:p>
          </p:txBody>
        </p:sp>
      </p:grpSp>
      <p:sp>
        <p:nvSpPr>
          <p:cNvPr id="19" name="Line 18"/>
          <p:cNvSpPr>
            <a:spLocks noChangeShapeType="1"/>
          </p:cNvSpPr>
          <p:nvPr/>
        </p:nvSpPr>
        <p:spPr bwMode="auto">
          <a:xfrm>
            <a:off x="5516563" y="2941638"/>
            <a:ext cx="563562"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19"/>
          <p:cNvGrpSpPr>
            <a:grpSpLocks/>
          </p:cNvGrpSpPr>
          <p:nvPr/>
        </p:nvGrpSpPr>
        <p:grpSpPr bwMode="auto">
          <a:xfrm>
            <a:off x="5880100" y="3313113"/>
            <a:ext cx="793750" cy="731837"/>
            <a:chOff x="3704" y="2087"/>
            <a:chExt cx="500" cy="461"/>
          </a:xfrm>
          <a:solidFill>
            <a:schemeClr val="accent1">
              <a:lumMod val="40000"/>
              <a:lumOff val="60000"/>
            </a:schemeClr>
          </a:solidFill>
        </p:grpSpPr>
        <p:sp>
          <p:nvSpPr>
            <p:cNvPr id="21" name="AutoShape 20"/>
            <p:cNvSpPr>
              <a:spLocks noChangeArrowheads="1"/>
            </p:cNvSpPr>
            <p:nvPr/>
          </p:nvSpPr>
          <p:spPr bwMode="auto">
            <a:xfrm>
              <a:off x="3704"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2" name="AutoShape 21"/>
            <p:cNvSpPr>
              <a:spLocks noChangeArrowheads="1"/>
            </p:cNvSpPr>
            <p:nvPr/>
          </p:nvSpPr>
          <p:spPr bwMode="auto">
            <a:xfrm>
              <a:off x="3723" y="2106"/>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21</a:t>
              </a:r>
            </a:p>
          </p:txBody>
        </p:sp>
      </p:grpSp>
      <p:sp>
        <p:nvSpPr>
          <p:cNvPr id="23" name="Line 22"/>
          <p:cNvSpPr>
            <a:spLocks noChangeShapeType="1"/>
          </p:cNvSpPr>
          <p:nvPr/>
        </p:nvSpPr>
        <p:spPr bwMode="auto">
          <a:xfrm flipH="1">
            <a:off x="5273675" y="29416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 name="Group 23"/>
          <p:cNvGrpSpPr>
            <a:grpSpLocks/>
          </p:cNvGrpSpPr>
          <p:nvPr/>
        </p:nvGrpSpPr>
        <p:grpSpPr bwMode="auto">
          <a:xfrm>
            <a:off x="4679950" y="3313113"/>
            <a:ext cx="793750" cy="731837"/>
            <a:chOff x="2948" y="2087"/>
            <a:chExt cx="500" cy="461"/>
          </a:xfrm>
          <a:solidFill>
            <a:schemeClr val="accent1">
              <a:lumMod val="40000"/>
              <a:lumOff val="60000"/>
            </a:schemeClr>
          </a:solidFill>
        </p:grpSpPr>
        <p:sp>
          <p:nvSpPr>
            <p:cNvPr id="25" name="AutoShape 24"/>
            <p:cNvSpPr>
              <a:spLocks noChangeArrowheads="1"/>
            </p:cNvSpPr>
            <p:nvPr/>
          </p:nvSpPr>
          <p:spPr bwMode="auto">
            <a:xfrm>
              <a:off x="2948" y="2087"/>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6" name="AutoShape 25"/>
            <p:cNvSpPr>
              <a:spLocks noChangeArrowheads="1"/>
            </p:cNvSpPr>
            <p:nvPr/>
          </p:nvSpPr>
          <p:spPr bwMode="auto">
            <a:xfrm>
              <a:off x="2967" y="2106"/>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27</a:t>
              </a:r>
            </a:p>
          </p:txBody>
        </p:sp>
      </p:grpSp>
      <p:sp>
        <p:nvSpPr>
          <p:cNvPr id="27" name="Line 26"/>
          <p:cNvSpPr>
            <a:spLocks noChangeShapeType="1"/>
          </p:cNvSpPr>
          <p:nvPr/>
        </p:nvSpPr>
        <p:spPr bwMode="auto">
          <a:xfrm>
            <a:off x="7102475" y="1981200"/>
            <a:ext cx="563563" cy="639763"/>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 name="Group 27"/>
          <p:cNvGrpSpPr>
            <a:grpSpLocks/>
          </p:cNvGrpSpPr>
          <p:nvPr/>
        </p:nvGrpSpPr>
        <p:grpSpPr bwMode="auto">
          <a:xfrm>
            <a:off x="7437438" y="2398713"/>
            <a:ext cx="793750" cy="731837"/>
            <a:chOff x="4685" y="1511"/>
            <a:chExt cx="500" cy="461"/>
          </a:xfrm>
          <a:solidFill>
            <a:schemeClr val="accent1">
              <a:lumMod val="40000"/>
              <a:lumOff val="60000"/>
            </a:schemeClr>
          </a:solidFill>
        </p:grpSpPr>
        <p:sp>
          <p:nvSpPr>
            <p:cNvPr id="29" name="AutoShape 28"/>
            <p:cNvSpPr>
              <a:spLocks noChangeArrowheads="1"/>
            </p:cNvSpPr>
            <p:nvPr/>
          </p:nvSpPr>
          <p:spPr bwMode="auto">
            <a:xfrm>
              <a:off x="4685" y="1511"/>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30" name="AutoShape 29"/>
            <p:cNvSpPr>
              <a:spLocks noChangeArrowheads="1"/>
            </p:cNvSpPr>
            <p:nvPr/>
          </p:nvSpPr>
          <p:spPr bwMode="auto">
            <a:xfrm>
              <a:off x="4704" y="1530"/>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23</a:t>
              </a:r>
            </a:p>
          </p:txBody>
        </p:sp>
      </p:grpSp>
      <p:sp>
        <p:nvSpPr>
          <p:cNvPr id="31" name="Line 30"/>
          <p:cNvSpPr>
            <a:spLocks noChangeShapeType="1"/>
          </p:cNvSpPr>
          <p:nvPr/>
        </p:nvSpPr>
        <p:spPr bwMode="auto">
          <a:xfrm flipH="1">
            <a:off x="5867400" y="2027238"/>
            <a:ext cx="566738" cy="639762"/>
          </a:xfrm>
          <a:prstGeom prst="line">
            <a:avLst/>
          </a:prstGeom>
          <a:noFill/>
          <a:ln w="12600">
            <a:solidFill>
              <a:srgbClr val="FF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 name="Group 31"/>
          <p:cNvGrpSpPr>
            <a:grpSpLocks/>
          </p:cNvGrpSpPr>
          <p:nvPr/>
        </p:nvGrpSpPr>
        <p:grpSpPr bwMode="auto">
          <a:xfrm>
            <a:off x="6376988" y="1331913"/>
            <a:ext cx="793750" cy="731837"/>
            <a:chOff x="4017" y="839"/>
            <a:chExt cx="500" cy="461"/>
          </a:xfrm>
          <a:solidFill>
            <a:schemeClr val="accent1">
              <a:lumMod val="40000"/>
              <a:lumOff val="60000"/>
            </a:schemeClr>
          </a:solidFill>
        </p:grpSpPr>
        <p:sp>
          <p:nvSpPr>
            <p:cNvPr id="33" name="AutoShape 32"/>
            <p:cNvSpPr>
              <a:spLocks noChangeArrowheads="1"/>
            </p:cNvSpPr>
            <p:nvPr/>
          </p:nvSpPr>
          <p:spPr bwMode="auto">
            <a:xfrm>
              <a:off x="4017" y="839"/>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34" name="AutoShape 33"/>
            <p:cNvSpPr>
              <a:spLocks noChangeArrowheads="1"/>
            </p:cNvSpPr>
            <p:nvPr/>
          </p:nvSpPr>
          <p:spPr bwMode="auto">
            <a:xfrm>
              <a:off x="4036" y="858"/>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45</a:t>
              </a:r>
            </a:p>
          </p:txBody>
        </p:sp>
      </p:grpSp>
      <p:grpSp>
        <p:nvGrpSpPr>
          <p:cNvPr id="35" name="Group 34"/>
          <p:cNvGrpSpPr>
            <a:grpSpLocks/>
          </p:cNvGrpSpPr>
          <p:nvPr/>
        </p:nvGrpSpPr>
        <p:grpSpPr bwMode="auto">
          <a:xfrm>
            <a:off x="5273675" y="2398713"/>
            <a:ext cx="793750" cy="731837"/>
            <a:chOff x="3322" y="1511"/>
            <a:chExt cx="500" cy="461"/>
          </a:xfrm>
          <a:solidFill>
            <a:schemeClr val="accent1">
              <a:lumMod val="40000"/>
              <a:lumOff val="60000"/>
            </a:schemeClr>
          </a:solidFill>
        </p:grpSpPr>
        <p:sp>
          <p:nvSpPr>
            <p:cNvPr id="36" name="AutoShape 35"/>
            <p:cNvSpPr>
              <a:spLocks noChangeArrowheads="1"/>
            </p:cNvSpPr>
            <p:nvPr/>
          </p:nvSpPr>
          <p:spPr bwMode="auto">
            <a:xfrm>
              <a:off x="3322" y="1511"/>
              <a:ext cx="501" cy="462"/>
            </a:xfrm>
            <a:prstGeom prst="roundRect">
              <a:avLst>
                <a:gd name="adj" fmla="val 12551"/>
              </a:avLst>
            </a:prstGeom>
            <a:grpFill/>
            <a:ln w="12600">
              <a:solidFill>
                <a:srgbClr val="E0E0E0"/>
              </a:solid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37" name="AutoShape 36"/>
            <p:cNvSpPr>
              <a:spLocks noChangeArrowheads="1"/>
            </p:cNvSpPr>
            <p:nvPr/>
          </p:nvSpPr>
          <p:spPr bwMode="auto">
            <a:xfrm>
              <a:off x="3341" y="1530"/>
              <a:ext cx="463" cy="424"/>
            </a:xfrm>
            <a:prstGeom prst="roundRect">
              <a:avLst>
                <a:gd name="adj" fmla="val 23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a:solidFill>
                    <a:schemeClr val="tx1"/>
                  </a:solidFill>
                </a:rPr>
                <a:t>35</a:t>
              </a:r>
            </a:p>
          </p:txBody>
        </p:sp>
      </p:grpSp>
    </p:spTree>
    <p:extLst>
      <p:ext uri="{BB962C8B-B14F-4D97-AF65-F5344CB8AC3E}">
        <p14:creationId xmlns:p14="http://schemas.microsoft.com/office/powerpoint/2010/main" val="223451704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Heap Order Property</a:t>
            </a:r>
            <a:endParaRPr lang="en-US" dirty="0"/>
          </a:p>
        </p:txBody>
      </p:sp>
      <p:sp>
        <p:nvSpPr>
          <p:cNvPr id="3" name="Content Placeholder 2"/>
          <p:cNvSpPr>
            <a:spLocks noGrp="1"/>
          </p:cNvSpPr>
          <p:nvPr>
            <p:ph idx="1"/>
          </p:nvPr>
        </p:nvSpPr>
        <p:spPr>
          <a:xfrm>
            <a:off x="457200" y="1600200"/>
            <a:ext cx="3490913" cy="4525963"/>
          </a:xfrm>
        </p:spPr>
        <p:txBody>
          <a:bodyPr>
            <a:normAutofit fontScale="92500"/>
          </a:bodyPr>
          <a:lstStyle/>
          <a:p>
            <a:r>
              <a:rPr lang="en-US" dirty="0" smtClean="0"/>
              <a:t>For a “</a:t>
            </a:r>
            <a:r>
              <a:rPr lang="en-US" b="1" dirty="0" err="1" smtClean="0">
                <a:solidFill>
                  <a:srgbClr val="FF0000"/>
                </a:solidFill>
              </a:rPr>
              <a:t>MinHeap</a:t>
            </a:r>
            <a:r>
              <a:rPr lang="en-US" dirty="0" smtClean="0"/>
              <a:t>”</a:t>
            </a:r>
          </a:p>
          <a:p>
            <a:endParaRPr lang="en-US" dirty="0" smtClean="0"/>
          </a:p>
          <a:p>
            <a:r>
              <a:rPr lang="en-US" dirty="0" smtClean="0"/>
              <a:t>The key value of each node is the same or smaller than the key value of  its children.</a:t>
            </a:r>
          </a:p>
          <a:p>
            <a:endParaRPr lang="en-US" dirty="0" smtClean="0"/>
          </a:p>
          <a:p>
            <a:r>
              <a:rPr lang="en-US" dirty="0" smtClean="0"/>
              <a:t>The root of the heap is the smallest value in the tree</a:t>
            </a:r>
          </a:p>
        </p:txBody>
      </p:sp>
      <p:sp>
        <p:nvSpPr>
          <p:cNvPr id="7" name="Line 6"/>
          <p:cNvSpPr>
            <a:spLocks noChangeShapeType="1"/>
          </p:cNvSpPr>
          <p:nvPr/>
        </p:nvSpPr>
        <p:spPr bwMode="auto">
          <a:xfrm flipH="1">
            <a:off x="4511675" y="3883025"/>
            <a:ext cx="566738" cy="639763"/>
          </a:xfrm>
          <a:prstGeom prst="line">
            <a:avLst/>
          </a:prstGeom>
          <a:noFill/>
          <a:ln w="12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 name="Group 7"/>
          <p:cNvGrpSpPr>
            <a:grpSpLocks/>
          </p:cNvGrpSpPr>
          <p:nvPr/>
        </p:nvGrpSpPr>
        <p:grpSpPr bwMode="auto">
          <a:xfrm>
            <a:off x="3917950" y="4254500"/>
            <a:ext cx="793750" cy="731838"/>
            <a:chOff x="2468" y="2680"/>
            <a:chExt cx="500" cy="461"/>
          </a:xfrm>
          <a:solidFill>
            <a:schemeClr val="accent1">
              <a:lumMod val="40000"/>
              <a:lumOff val="60000"/>
            </a:schemeClr>
          </a:solidFill>
        </p:grpSpPr>
        <p:sp>
          <p:nvSpPr>
            <p:cNvPr id="9" name="AutoShape 8"/>
            <p:cNvSpPr>
              <a:spLocks noChangeArrowheads="1"/>
            </p:cNvSpPr>
            <p:nvPr/>
          </p:nvSpPr>
          <p:spPr bwMode="auto">
            <a:xfrm>
              <a:off x="2468" y="2680"/>
              <a:ext cx="501" cy="462"/>
            </a:xfrm>
            <a:prstGeom prst="roundRect">
              <a:avLst>
                <a:gd name="adj" fmla="val 12551"/>
              </a:avLst>
            </a:prstGeom>
            <a:grpFill/>
            <a:ln w="12600">
              <a:no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0" name="AutoShape 9"/>
            <p:cNvSpPr>
              <a:spLocks noChangeArrowheads="1"/>
            </p:cNvSpPr>
            <p:nvPr/>
          </p:nvSpPr>
          <p:spPr bwMode="auto">
            <a:xfrm>
              <a:off x="2487" y="2699"/>
              <a:ext cx="463" cy="424"/>
            </a:xfrm>
            <a:prstGeom prst="roundRect">
              <a:avLst>
                <a:gd name="adj" fmla="val 231"/>
              </a:avLst>
            </a:prstGeom>
            <a:grpFill/>
            <a:ln w="9525">
              <a:noFill/>
              <a:round/>
              <a:headEnd/>
              <a:tailEnd/>
            </a:ln>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dirty="0" smtClean="0">
                  <a:solidFill>
                    <a:schemeClr val="tx1"/>
                  </a:solidFill>
                </a:rPr>
                <a:t>35</a:t>
              </a:r>
              <a:endParaRPr lang="en-GB" altLang="en-US" sz="2400" b="1" dirty="0">
                <a:solidFill>
                  <a:schemeClr val="tx1"/>
                </a:solidFill>
              </a:endParaRPr>
            </a:p>
          </p:txBody>
        </p:sp>
      </p:grpSp>
      <p:sp>
        <p:nvSpPr>
          <p:cNvPr id="11" name="Line 10"/>
          <p:cNvSpPr>
            <a:spLocks noChangeShapeType="1"/>
          </p:cNvSpPr>
          <p:nvPr/>
        </p:nvSpPr>
        <p:spPr bwMode="auto">
          <a:xfrm>
            <a:off x="7697788" y="2941638"/>
            <a:ext cx="563562" cy="639762"/>
          </a:xfrm>
          <a:prstGeom prst="line">
            <a:avLst/>
          </a:prstGeom>
          <a:noFill/>
          <a:ln w="12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 name="Group 11"/>
          <p:cNvGrpSpPr>
            <a:grpSpLocks/>
          </p:cNvGrpSpPr>
          <p:nvPr/>
        </p:nvGrpSpPr>
        <p:grpSpPr bwMode="auto">
          <a:xfrm>
            <a:off x="8061325" y="3313113"/>
            <a:ext cx="793750" cy="731837"/>
            <a:chOff x="5078" y="2087"/>
            <a:chExt cx="500" cy="461"/>
          </a:xfrm>
          <a:solidFill>
            <a:schemeClr val="accent1">
              <a:lumMod val="40000"/>
              <a:lumOff val="60000"/>
            </a:schemeClr>
          </a:solidFill>
        </p:grpSpPr>
        <p:sp>
          <p:nvSpPr>
            <p:cNvPr id="13" name="AutoShape 12"/>
            <p:cNvSpPr>
              <a:spLocks noChangeArrowheads="1"/>
            </p:cNvSpPr>
            <p:nvPr/>
          </p:nvSpPr>
          <p:spPr bwMode="auto">
            <a:xfrm>
              <a:off x="5078" y="2087"/>
              <a:ext cx="501" cy="462"/>
            </a:xfrm>
            <a:prstGeom prst="roundRect">
              <a:avLst>
                <a:gd name="adj" fmla="val 12551"/>
              </a:avLst>
            </a:prstGeom>
            <a:grpFill/>
            <a:ln w="12600">
              <a:no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4" name="AutoShape 13"/>
            <p:cNvSpPr>
              <a:spLocks noChangeArrowheads="1"/>
            </p:cNvSpPr>
            <p:nvPr/>
          </p:nvSpPr>
          <p:spPr bwMode="auto">
            <a:xfrm>
              <a:off x="5097" y="2106"/>
              <a:ext cx="463" cy="424"/>
            </a:xfrm>
            <a:prstGeom prst="roundRect">
              <a:avLst>
                <a:gd name="adj" fmla="val 231"/>
              </a:avLst>
            </a:prstGeom>
            <a:grpFill/>
            <a:ln w="9525">
              <a:noFill/>
              <a:round/>
              <a:headEnd/>
              <a:tailEnd/>
            </a:ln>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dirty="0" smtClean="0">
                  <a:solidFill>
                    <a:schemeClr val="tx1"/>
                  </a:solidFill>
                </a:rPr>
                <a:t>45</a:t>
              </a:r>
              <a:endParaRPr lang="en-GB" altLang="en-US" sz="2400" b="1" dirty="0">
                <a:solidFill>
                  <a:schemeClr val="tx1"/>
                </a:solidFill>
              </a:endParaRPr>
            </a:p>
          </p:txBody>
        </p:sp>
      </p:grpSp>
      <p:sp>
        <p:nvSpPr>
          <p:cNvPr id="15" name="Line 14"/>
          <p:cNvSpPr>
            <a:spLocks noChangeShapeType="1"/>
          </p:cNvSpPr>
          <p:nvPr/>
        </p:nvSpPr>
        <p:spPr bwMode="auto">
          <a:xfrm flipH="1">
            <a:off x="7486650" y="2941638"/>
            <a:ext cx="566738" cy="639762"/>
          </a:xfrm>
          <a:prstGeom prst="line">
            <a:avLst/>
          </a:prstGeom>
          <a:noFill/>
          <a:ln w="12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 name="Group 15"/>
          <p:cNvGrpSpPr>
            <a:grpSpLocks/>
          </p:cNvGrpSpPr>
          <p:nvPr/>
        </p:nvGrpSpPr>
        <p:grpSpPr bwMode="auto">
          <a:xfrm>
            <a:off x="6892925" y="3313113"/>
            <a:ext cx="793750" cy="731837"/>
            <a:chOff x="4342" y="2087"/>
            <a:chExt cx="500" cy="461"/>
          </a:xfrm>
          <a:solidFill>
            <a:schemeClr val="accent1">
              <a:lumMod val="40000"/>
              <a:lumOff val="60000"/>
            </a:schemeClr>
          </a:solidFill>
        </p:grpSpPr>
        <p:sp>
          <p:nvSpPr>
            <p:cNvPr id="17" name="AutoShape 16"/>
            <p:cNvSpPr>
              <a:spLocks noChangeArrowheads="1"/>
            </p:cNvSpPr>
            <p:nvPr/>
          </p:nvSpPr>
          <p:spPr bwMode="auto">
            <a:xfrm>
              <a:off x="4342" y="2087"/>
              <a:ext cx="501" cy="462"/>
            </a:xfrm>
            <a:prstGeom prst="roundRect">
              <a:avLst>
                <a:gd name="adj" fmla="val 12551"/>
              </a:avLst>
            </a:prstGeom>
            <a:grpFill/>
            <a:ln w="12600">
              <a:no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18" name="AutoShape 17"/>
            <p:cNvSpPr>
              <a:spLocks noChangeArrowheads="1"/>
            </p:cNvSpPr>
            <p:nvPr/>
          </p:nvSpPr>
          <p:spPr bwMode="auto">
            <a:xfrm>
              <a:off x="4361" y="2106"/>
              <a:ext cx="463" cy="424"/>
            </a:xfrm>
            <a:prstGeom prst="roundRect">
              <a:avLst>
                <a:gd name="adj" fmla="val 231"/>
              </a:avLst>
            </a:prstGeom>
            <a:grpFill/>
            <a:ln w="9525">
              <a:noFill/>
              <a:round/>
              <a:headEnd/>
              <a:tailEnd/>
            </a:ln>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dirty="0" smtClean="0">
                  <a:solidFill>
                    <a:schemeClr val="tx1"/>
                  </a:solidFill>
                </a:rPr>
                <a:t>23</a:t>
              </a:r>
              <a:endParaRPr lang="en-GB" altLang="en-US" sz="2400" b="1" dirty="0">
                <a:solidFill>
                  <a:schemeClr val="tx1"/>
                </a:solidFill>
              </a:endParaRPr>
            </a:p>
          </p:txBody>
        </p:sp>
      </p:grpSp>
      <p:sp>
        <p:nvSpPr>
          <p:cNvPr id="19" name="Line 18"/>
          <p:cNvSpPr>
            <a:spLocks noChangeShapeType="1"/>
          </p:cNvSpPr>
          <p:nvPr/>
        </p:nvSpPr>
        <p:spPr bwMode="auto">
          <a:xfrm>
            <a:off x="5516563" y="2941638"/>
            <a:ext cx="563562" cy="639762"/>
          </a:xfrm>
          <a:prstGeom prst="line">
            <a:avLst/>
          </a:prstGeom>
          <a:noFill/>
          <a:ln w="12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19"/>
          <p:cNvGrpSpPr>
            <a:grpSpLocks/>
          </p:cNvGrpSpPr>
          <p:nvPr/>
        </p:nvGrpSpPr>
        <p:grpSpPr bwMode="auto">
          <a:xfrm>
            <a:off x="5880100" y="3313113"/>
            <a:ext cx="793750" cy="731837"/>
            <a:chOff x="3704" y="2087"/>
            <a:chExt cx="500" cy="461"/>
          </a:xfrm>
          <a:solidFill>
            <a:schemeClr val="accent1">
              <a:lumMod val="40000"/>
              <a:lumOff val="60000"/>
            </a:schemeClr>
          </a:solidFill>
        </p:grpSpPr>
        <p:sp>
          <p:nvSpPr>
            <p:cNvPr id="21" name="AutoShape 20"/>
            <p:cNvSpPr>
              <a:spLocks noChangeArrowheads="1"/>
            </p:cNvSpPr>
            <p:nvPr/>
          </p:nvSpPr>
          <p:spPr bwMode="auto">
            <a:xfrm>
              <a:off x="3704" y="2087"/>
              <a:ext cx="501" cy="462"/>
            </a:xfrm>
            <a:prstGeom prst="roundRect">
              <a:avLst>
                <a:gd name="adj" fmla="val 12551"/>
              </a:avLst>
            </a:prstGeom>
            <a:grpFill/>
            <a:ln w="12600">
              <a:no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2" name="AutoShape 21"/>
            <p:cNvSpPr>
              <a:spLocks noChangeArrowheads="1"/>
            </p:cNvSpPr>
            <p:nvPr/>
          </p:nvSpPr>
          <p:spPr bwMode="auto">
            <a:xfrm>
              <a:off x="3723" y="2106"/>
              <a:ext cx="463" cy="424"/>
            </a:xfrm>
            <a:prstGeom prst="roundRect">
              <a:avLst>
                <a:gd name="adj" fmla="val 231"/>
              </a:avLst>
            </a:prstGeom>
            <a:grpFill/>
            <a:ln w="9525">
              <a:noFill/>
              <a:round/>
              <a:headEnd/>
              <a:tailEnd/>
            </a:ln>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21</a:t>
              </a:r>
            </a:p>
          </p:txBody>
        </p:sp>
      </p:grpSp>
      <p:sp>
        <p:nvSpPr>
          <p:cNvPr id="23" name="Line 22"/>
          <p:cNvSpPr>
            <a:spLocks noChangeShapeType="1"/>
          </p:cNvSpPr>
          <p:nvPr/>
        </p:nvSpPr>
        <p:spPr bwMode="auto">
          <a:xfrm flipH="1">
            <a:off x="5273675" y="2941638"/>
            <a:ext cx="566738" cy="639762"/>
          </a:xfrm>
          <a:prstGeom prst="line">
            <a:avLst/>
          </a:prstGeom>
          <a:noFill/>
          <a:ln w="12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 name="Group 23"/>
          <p:cNvGrpSpPr>
            <a:grpSpLocks/>
          </p:cNvGrpSpPr>
          <p:nvPr/>
        </p:nvGrpSpPr>
        <p:grpSpPr bwMode="auto">
          <a:xfrm>
            <a:off x="4679950" y="3313113"/>
            <a:ext cx="793750" cy="731837"/>
            <a:chOff x="2948" y="2087"/>
            <a:chExt cx="500" cy="461"/>
          </a:xfrm>
          <a:solidFill>
            <a:schemeClr val="accent1">
              <a:lumMod val="40000"/>
              <a:lumOff val="60000"/>
            </a:schemeClr>
          </a:solidFill>
        </p:grpSpPr>
        <p:sp>
          <p:nvSpPr>
            <p:cNvPr id="25" name="AutoShape 24"/>
            <p:cNvSpPr>
              <a:spLocks noChangeArrowheads="1"/>
            </p:cNvSpPr>
            <p:nvPr/>
          </p:nvSpPr>
          <p:spPr bwMode="auto">
            <a:xfrm>
              <a:off x="2948" y="2087"/>
              <a:ext cx="501" cy="462"/>
            </a:xfrm>
            <a:prstGeom prst="roundRect">
              <a:avLst>
                <a:gd name="adj" fmla="val 12551"/>
              </a:avLst>
            </a:prstGeom>
            <a:grpFill/>
            <a:ln w="12600">
              <a:no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26" name="AutoShape 25"/>
            <p:cNvSpPr>
              <a:spLocks noChangeArrowheads="1"/>
            </p:cNvSpPr>
            <p:nvPr/>
          </p:nvSpPr>
          <p:spPr bwMode="auto">
            <a:xfrm>
              <a:off x="2967" y="2106"/>
              <a:ext cx="463" cy="424"/>
            </a:xfrm>
            <a:prstGeom prst="roundRect">
              <a:avLst>
                <a:gd name="adj" fmla="val 231"/>
              </a:avLst>
            </a:prstGeom>
            <a:grpFill/>
            <a:ln w="9525">
              <a:noFill/>
              <a:round/>
              <a:headEnd/>
              <a:tailEnd/>
            </a:ln>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a:solidFill>
                    <a:schemeClr val="tx1"/>
                  </a:solidFill>
                </a:rPr>
                <a:t>27</a:t>
              </a:r>
            </a:p>
          </p:txBody>
        </p:sp>
      </p:grpSp>
      <p:sp>
        <p:nvSpPr>
          <p:cNvPr id="27" name="Line 26"/>
          <p:cNvSpPr>
            <a:spLocks noChangeShapeType="1"/>
          </p:cNvSpPr>
          <p:nvPr/>
        </p:nvSpPr>
        <p:spPr bwMode="auto">
          <a:xfrm>
            <a:off x="7102475" y="1981200"/>
            <a:ext cx="563563" cy="639763"/>
          </a:xfrm>
          <a:prstGeom prst="line">
            <a:avLst/>
          </a:prstGeom>
          <a:noFill/>
          <a:ln w="12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 name="Group 27"/>
          <p:cNvGrpSpPr>
            <a:grpSpLocks/>
          </p:cNvGrpSpPr>
          <p:nvPr/>
        </p:nvGrpSpPr>
        <p:grpSpPr bwMode="auto">
          <a:xfrm>
            <a:off x="7437438" y="2398713"/>
            <a:ext cx="793750" cy="731837"/>
            <a:chOff x="4685" y="1511"/>
            <a:chExt cx="500" cy="461"/>
          </a:xfrm>
          <a:solidFill>
            <a:schemeClr val="accent1">
              <a:lumMod val="40000"/>
              <a:lumOff val="60000"/>
            </a:schemeClr>
          </a:solidFill>
        </p:grpSpPr>
        <p:sp>
          <p:nvSpPr>
            <p:cNvPr id="29" name="AutoShape 28"/>
            <p:cNvSpPr>
              <a:spLocks noChangeArrowheads="1"/>
            </p:cNvSpPr>
            <p:nvPr/>
          </p:nvSpPr>
          <p:spPr bwMode="auto">
            <a:xfrm>
              <a:off x="4685" y="1511"/>
              <a:ext cx="501" cy="462"/>
            </a:xfrm>
            <a:prstGeom prst="roundRect">
              <a:avLst>
                <a:gd name="adj" fmla="val 12551"/>
              </a:avLst>
            </a:prstGeom>
            <a:grpFill/>
            <a:ln w="12600">
              <a:no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30" name="AutoShape 29"/>
            <p:cNvSpPr>
              <a:spLocks noChangeArrowheads="1"/>
            </p:cNvSpPr>
            <p:nvPr/>
          </p:nvSpPr>
          <p:spPr bwMode="auto">
            <a:xfrm>
              <a:off x="4704" y="1530"/>
              <a:ext cx="463" cy="424"/>
            </a:xfrm>
            <a:prstGeom prst="roundRect">
              <a:avLst>
                <a:gd name="adj" fmla="val 231"/>
              </a:avLst>
            </a:prstGeom>
            <a:grpFill/>
            <a:ln w="9525">
              <a:noFill/>
              <a:round/>
              <a:headEnd/>
              <a:tailEnd/>
            </a:ln>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dirty="0" smtClean="0">
                  <a:solidFill>
                    <a:schemeClr val="tx1"/>
                  </a:solidFill>
                </a:rPr>
                <a:t>22</a:t>
              </a:r>
              <a:endParaRPr lang="en-GB" altLang="en-US" sz="2400" b="1" dirty="0">
                <a:solidFill>
                  <a:schemeClr val="tx1"/>
                </a:solidFill>
              </a:endParaRPr>
            </a:p>
          </p:txBody>
        </p:sp>
      </p:grpSp>
      <p:sp>
        <p:nvSpPr>
          <p:cNvPr id="31" name="Line 30"/>
          <p:cNvSpPr>
            <a:spLocks noChangeShapeType="1"/>
          </p:cNvSpPr>
          <p:nvPr/>
        </p:nvSpPr>
        <p:spPr bwMode="auto">
          <a:xfrm flipH="1">
            <a:off x="5867400" y="2027238"/>
            <a:ext cx="566738" cy="639762"/>
          </a:xfrm>
          <a:prstGeom prst="line">
            <a:avLst/>
          </a:prstGeom>
          <a:noFill/>
          <a:ln w="12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 name="Group 31"/>
          <p:cNvGrpSpPr>
            <a:grpSpLocks/>
          </p:cNvGrpSpPr>
          <p:nvPr/>
        </p:nvGrpSpPr>
        <p:grpSpPr bwMode="auto">
          <a:xfrm>
            <a:off x="6376988" y="1331913"/>
            <a:ext cx="793750" cy="731837"/>
            <a:chOff x="4017" y="839"/>
            <a:chExt cx="500" cy="461"/>
          </a:xfrm>
          <a:solidFill>
            <a:schemeClr val="accent1">
              <a:lumMod val="40000"/>
              <a:lumOff val="60000"/>
            </a:schemeClr>
          </a:solidFill>
        </p:grpSpPr>
        <p:sp>
          <p:nvSpPr>
            <p:cNvPr id="33" name="AutoShape 32"/>
            <p:cNvSpPr>
              <a:spLocks noChangeArrowheads="1"/>
            </p:cNvSpPr>
            <p:nvPr/>
          </p:nvSpPr>
          <p:spPr bwMode="auto">
            <a:xfrm>
              <a:off x="4017" y="839"/>
              <a:ext cx="501" cy="462"/>
            </a:xfrm>
            <a:prstGeom prst="roundRect">
              <a:avLst>
                <a:gd name="adj" fmla="val 12551"/>
              </a:avLst>
            </a:prstGeom>
            <a:grpFill/>
            <a:ln w="12600">
              <a:no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34" name="AutoShape 33"/>
            <p:cNvSpPr>
              <a:spLocks noChangeArrowheads="1"/>
            </p:cNvSpPr>
            <p:nvPr/>
          </p:nvSpPr>
          <p:spPr bwMode="auto">
            <a:xfrm>
              <a:off x="4036" y="858"/>
              <a:ext cx="463" cy="424"/>
            </a:xfrm>
            <a:prstGeom prst="roundRect">
              <a:avLst>
                <a:gd name="adj" fmla="val 231"/>
              </a:avLst>
            </a:prstGeom>
            <a:grpFill/>
            <a:ln w="9525">
              <a:noFill/>
              <a:round/>
              <a:headEnd/>
              <a:tailEnd/>
            </a:ln>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b="1" dirty="0" smtClean="0">
                  <a:solidFill>
                    <a:schemeClr val="tx1"/>
                  </a:solidFill>
                </a:rPr>
                <a:t>4</a:t>
              </a:r>
              <a:endParaRPr lang="en-GB" altLang="en-US" sz="2400" b="1" dirty="0">
                <a:solidFill>
                  <a:schemeClr val="tx1"/>
                </a:solidFill>
              </a:endParaRPr>
            </a:p>
          </p:txBody>
        </p:sp>
      </p:grpSp>
      <p:grpSp>
        <p:nvGrpSpPr>
          <p:cNvPr id="35" name="Group 34"/>
          <p:cNvGrpSpPr>
            <a:grpSpLocks/>
          </p:cNvGrpSpPr>
          <p:nvPr/>
        </p:nvGrpSpPr>
        <p:grpSpPr bwMode="auto">
          <a:xfrm>
            <a:off x="5273675" y="2398713"/>
            <a:ext cx="793750" cy="731837"/>
            <a:chOff x="3322" y="1511"/>
            <a:chExt cx="500" cy="461"/>
          </a:xfrm>
          <a:solidFill>
            <a:schemeClr val="accent1">
              <a:lumMod val="40000"/>
              <a:lumOff val="60000"/>
            </a:schemeClr>
          </a:solidFill>
        </p:grpSpPr>
        <p:sp>
          <p:nvSpPr>
            <p:cNvPr id="36" name="AutoShape 35"/>
            <p:cNvSpPr>
              <a:spLocks noChangeArrowheads="1"/>
            </p:cNvSpPr>
            <p:nvPr/>
          </p:nvSpPr>
          <p:spPr bwMode="auto">
            <a:xfrm>
              <a:off x="3322" y="1511"/>
              <a:ext cx="501" cy="462"/>
            </a:xfrm>
            <a:prstGeom prst="roundRect">
              <a:avLst>
                <a:gd name="adj" fmla="val 12551"/>
              </a:avLst>
            </a:prstGeom>
            <a:grpFill/>
            <a:ln w="12600">
              <a:noFill/>
              <a:round/>
              <a:headEnd/>
              <a:tailEnd/>
            </a:ln>
          </p:spPr>
          <p:txBody>
            <a:bodyPr wrap="none" anchor="ctr"/>
            <a:lstStyle>
              <a:lvl1pPr>
                <a:defRPr>
                  <a:solidFill>
                    <a:schemeClr val="bg1"/>
                  </a:solidFill>
                  <a:latin typeface="Times New Roman" pitchFamily="18" charset="0"/>
                  <a:cs typeface="Arial Unicode MS" charset="0"/>
                </a:defRPr>
              </a:lvl1pPr>
              <a:lvl2pPr marL="742950" indent="-285750">
                <a:defRPr>
                  <a:solidFill>
                    <a:schemeClr val="bg1"/>
                  </a:solidFill>
                  <a:latin typeface="Times New Roman" pitchFamily="18" charset="0"/>
                  <a:cs typeface="Arial Unicode MS" charset="0"/>
                </a:defRPr>
              </a:lvl2pPr>
              <a:lvl3pPr marL="1143000" indent="-228600">
                <a:defRPr>
                  <a:solidFill>
                    <a:schemeClr val="bg1"/>
                  </a:solidFill>
                  <a:latin typeface="Times New Roman" pitchFamily="18" charset="0"/>
                  <a:cs typeface="Arial Unicode MS" charset="0"/>
                </a:defRPr>
              </a:lvl3pPr>
              <a:lvl4pPr marL="1600200" indent="-228600">
                <a:defRPr>
                  <a:solidFill>
                    <a:schemeClr val="bg1"/>
                  </a:solidFill>
                  <a:latin typeface="Times New Roman" pitchFamily="18" charset="0"/>
                  <a:cs typeface="Arial Unicode MS" charset="0"/>
                </a:defRPr>
              </a:lvl4pPr>
              <a:lvl5pPr marL="2057400" indent="-228600">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defRPr>
                  <a:solidFill>
                    <a:schemeClr val="bg1"/>
                  </a:solidFill>
                  <a:latin typeface="Times New Roman" pitchFamily="18" charset="0"/>
                  <a:cs typeface="Arial Unicode MS" charset="0"/>
                </a:defRPr>
              </a:lvl9pPr>
            </a:lstStyle>
            <a:p>
              <a:endParaRPr lang="en-US" altLang="en-US"/>
            </a:p>
          </p:txBody>
        </p:sp>
        <p:sp>
          <p:nvSpPr>
            <p:cNvPr id="37" name="AutoShape 36"/>
            <p:cNvSpPr>
              <a:spLocks noChangeArrowheads="1"/>
            </p:cNvSpPr>
            <p:nvPr/>
          </p:nvSpPr>
          <p:spPr bwMode="auto">
            <a:xfrm>
              <a:off x="3341" y="1530"/>
              <a:ext cx="463" cy="424"/>
            </a:xfrm>
            <a:prstGeom prst="roundRect">
              <a:avLst>
                <a:gd name="adj" fmla="val 231"/>
              </a:avLst>
            </a:prstGeom>
            <a:grpFill/>
            <a:ln w="9525">
              <a:noFill/>
              <a:round/>
              <a:headEnd/>
              <a:tailEnd/>
            </a:ln>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5000"/>
                </a:lnSpc>
                <a:buClr>
                  <a:srgbClr val="E0E0E0"/>
                </a:buClr>
                <a:buSzPct val="100000"/>
                <a:buFont typeface="Times New Roman" pitchFamily="18" charset="0"/>
                <a:buNone/>
              </a:pPr>
              <a:r>
                <a:rPr lang="en-GB" altLang="en-US" sz="2400" dirty="0" smtClean="0">
                  <a:solidFill>
                    <a:schemeClr val="tx1"/>
                  </a:solidFill>
                </a:rPr>
                <a:t>19</a:t>
              </a:r>
              <a:endParaRPr lang="en-GB" altLang="en-US" sz="2400" dirty="0">
                <a:solidFill>
                  <a:schemeClr val="tx1"/>
                </a:solidFill>
              </a:endParaRPr>
            </a:p>
          </p:txBody>
        </p:sp>
      </p:grpSp>
      <p:grpSp>
        <p:nvGrpSpPr>
          <p:cNvPr id="38" name="Group 37"/>
          <p:cNvGrpSpPr>
            <a:grpSpLocks/>
          </p:cNvGrpSpPr>
          <p:nvPr/>
        </p:nvGrpSpPr>
        <p:grpSpPr bwMode="auto">
          <a:xfrm>
            <a:off x="4975226" y="4610101"/>
            <a:ext cx="3635374" cy="1571626"/>
            <a:chOff x="3134" y="2904"/>
            <a:chExt cx="2008" cy="990"/>
          </a:xfrm>
          <a:solidFill>
            <a:schemeClr val="accent1">
              <a:lumMod val="40000"/>
              <a:lumOff val="60000"/>
            </a:schemeClr>
          </a:solidFill>
        </p:grpSpPr>
        <p:sp>
          <p:nvSpPr>
            <p:cNvPr id="39" name="AutoShape 4"/>
            <p:cNvSpPr>
              <a:spLocks noChangeArrowheads="1"/>
            </p:cNvSpPr>
            <p:nvPr/>
          </p:nvSpPr>
          <p:spPr bwMode="auto">
            <a:xfrm>
              <a:off x="3134" y="2904"/>
              <a:ext cx="2008" cy="990"/>
            </a:xfrm>
            <a:prstGeom prst="roundRect">
              <a:avLst>
                <a:gd name="adj" fmla="val 12523"/>
              </a:avLst>
            </a:prstGeom>
            <a:grpFill/>
            <a:ln w="12600">
              <a:noFill/>
              <a:round/>
              <a:headEnd/>
              <a:tailEnd/>
            </a:ln>
            <a:effectLst>
              <a:outerShdw dist="107933" dir="2700000" algn="ctr" rotWithShape="0">
                <a:srgbClr val="000000">
                  <a:alpha val="50000"/>
                </a:srgbClr>
              </a:outerShdw>
            </a:effectLst>
          </p:spPr>
          <p:txBody>
            <a:bodyPr wrap="none" anchor="ctr"/>
            <a:lstStyle/>
            <a:p>
              <a:pPr>
                <a:defRPr/>
              </a:pPr>
              <a:endParaRPr lang="en-US">
                <a:latin typeface="Times New Roman" pitchFamily="16" charset="0"/>
                <a:cs typeface="+mn-cs"/>
              </a:endParaRPr>
            </a:p>
          </p:txBody>
        </p:sp>
        <p:sp>
          <p:nvSpPr>
            <p:cNvPr id="40" name="AutoShape 5"/>
            <p:cNvSpPr>
              <a:spLocks noChangeArrowheads="1"/>
            </p:cNvSpPr>
            <p:nvPr/>
          </p:nvSpPr>
          <p:spPr bwMode="auto">
            <a:xfrm>
              <a:off x="3175" y="2945"/>
              <a:ext cx="1926" cy="908"/>
            </a:xfrm>
            <a:prstGeom prst="roundRect">
              <a:avLst>
                <a:gd name="adj" fmla="val 106"/>
              </a:avLst>
            </a:prstGeom>
            <a:grpFill/>
            <a:ln w="9525">
              <a:noFill/>
              <a:round/>
              <a:headEnd/>
              <a:tailEnd/>
            </a:ln>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imes New Roman" pitchFamily="18" charset="0"/>
                  <a:cs typeface="Arial Unicode MS" charset="0"/>
                </a:defRPr>
              </a:lvl9pPr>
            </a:lstStyle>
            <a:p>
              <a:pPr algn="ctr">
                <a:lnSpc>
                  <a:spcPct val="93000"/>
                </a:lnSpc>
                <a:buClr>
                  <a:srgbClr val="E0E0E0"/>
                </a:buClr>
                <a:buSzPct val="100000"/>
                <a:buFont typeface="Arial" charset="0"/>
                <a:buNone/>
              </a:pPr>
              <a:r>
                <a:rPr lang="en-GB" altLang="en-US" sz="2400" dirty="0">
                  <a:solidFill>
                    <a:schemeClr val="tx1"/>
                  </a:solidFill>
                </a:rPr>
                <a:t>The </a:t>
              </a:r>
              <a:r>
                <a:rPr lang="en-GB" altLang="en-US" sz="2400" dirty="0" smtClean="0">
                  <a:solidFill>
                    <a:schemeClr val="tx1"/>
                  </a:solidFill>
                </a:rPr>
                <a:t>“min heap </a:t>
              </a:r>
              <a:r>
                <a:rPr lang="en-GB" altLang="en-US" sz="2400" dirty="0">
                  <a:solidFill>
                    <a:schemeClr val="tx1"/>
                  </a:solidFill>
                </a:rPr>
                <a:t>property"</a:t>
              </a:r>
            </a:p>
            <a:p>
              <a:pPr algn="ctr">
                <a:buClr>
                  <a:srgbClr val="E0E0E0"/>
                </a:buClr>
                <a:buSzPct val="100000"/>
                <a:buFont typeface="Arial" charset="0"/>
                <a:buNone/>
              </a:pPr>
              <a:r>
                <a:rPr lang="en-GB" altLang="en-US" sz="2400" dirty="0">
                  <a:solidFill>
                    <a:schemeClr val="tx1"/>
                  </a:solidFill>
                </a:rPr>
                <a:t>requires that each</a:t>
              </a:r>
            </a:p>
            <a:p>
              <a:pPr algn="ctr">
                <a:buClr>
                  <a:srgbClr val="E0E0E0"/>
                </a:buClr>
                <a:buSzPct val="100000"/>
                <a:buFont typeface="Arial" charset="0"/>
                <a:buNone/>
              </a:pPr>
              <a:r>
                <a:rPr lang="en-GB" altLang="en-US" sz="2400" dirty="0">
                  <a:solidFill>
                    <a:schemeClr val="tx1"/>
                  </a:solidFill>
                </a:rPr>
                <a:t>node's key is </a:t>
              </a:r>
              <a:r>
                <a:rPr lang="en-GB" altLang="en-US" sz="2400" dirty="0" smtClean="0">
                  <a:solidFill>
                    <a:schemeClr val="tx1"/>
                  </a:solidFill>
                </a:rPr>
                <a:t>&lt;= </a:t>
              </a:r>
              <a:r>
                <a:rPr lang="en-GB" altLang="en-US" sz="2400" dirty="0">
                  <a:solidFill>
                    <a:schemeClr val="tx1"/>
                  </a:solidFill>
                </a:rPr>
                <a:t>the</a:t>
              </a:r>
            </a:p>
            <a:p>
              <a:pPr algn="ctr">
                <a:buClr>
                  <a:srgbClr val="E0E0E0"/>
                </a:buClr>
                <a:buSzPct val="100000"/>
                <a:buFont typeface="Arial" charset="0"/>
                <a:buNone/>
              </a:pPr>
              <a:r>
                <a:rPr lang="en-GB" altLang="en-US" sz="2400" dirty="0">
                  <a:solidFill>
                    <a:schemeClr val="tx1"/>
                  </a:solidFill>
                </a:rPr>
                <a:t>keys of its children</a:t>
              </a:r>
            </a:p>
          </p:txBody>
        </p:sp>
      </p:grpSp>
    </p:spTree>
    <p:extLst>
      <p:ext uri="{BB962C8B-B14F-4D97-AF65-F5344CB8AC3E}">
        <p14:creationId xmlns:p14="http://schemas.microsoft.com/office/powerpoint/2010/main" val="6878703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Heap Examples</a:t>
            </a:r>
            <a:endParaRPr lang="en-US" dirty="0"/>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8135937"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0705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a:t>
            </a:r>
            <a:r>
              <a:rPr lang="en-US" dirty="0" smtClean="0"/>
              <a:t> Max Heaps</a:t>
            </a:r>
            <a:endParaRPr lang="en-US" dirty="0"/>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745287"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3345892"/>
            <a:ext cx="2971800" cy="523220"/>
          </a:xfrm>
          <a:prstGeom prst="rect">
            <a:avLst/>
          </a:prstGeom>
          <a:solidFill>
            <a:schemeClr val="bg1"/>
          </a:solidFill>
        </p:spPr>
        <p:txBody>
          <a:bodyPr wrap="square" rtlCol="0">
            <a:spAutoFit/>
          </a:bodyPr>
          <a:lstStyle/>
          <a:p>
            <a:r>
              <a:rPr lang="en-US" sz="2800" dirty="0" smtClean="0"/>
              <a:t>Not complete</a:t>
            </a:r>
            <a:endParaRPr lang="en-US" sz="2800" dirty="0"/>
          </a:p>
        </p:txBody>
      </p:sp>
      <p:sp>
        <p:nvSpPr>
          <p:cNvPr id="6" name="TextBox 5"/>
          <p:cNvSpPr txBox="1"/>
          <p:nvPr/>
        </p:nvSpPr>
        <p:spPr>
          <a:xfrm>
            <a:off x="4875544" y="3332671"/>
            <a:ext cx="2971800" cy="523220"/>
          </a:xfrm>
          <a:prstGeom prst="rect">
            <a:avLst/>
          </a:prstGeom>
          <a:solidFill>
            <a:schemeClr val="bg1"/>
          </a:solidFill>
        </p:spPr>
        <p:txBody>
          <a:bodyPr wrap="square" rtlCol="0">
            <a:spAutoFit/>
          </a:bodyPr>
          <a:lstStyle/>
          <a:p>
            <a:r>
              <a:rPr lang="en-US" sz="2800" dirty="0" smtClean="0"/>
              <a:t>Not complete</a:t>
            </a:r>
            <a:endParaRPr lang="en-US" sz="2800" dirty="0"/>
          </a:p>
        </p:txBody>
      </p:sp>
      <p:sp>
        <p:nvSpPr>
          <p:cNvPr id="7" name="TextBox 6"/>
          <p:cNvSpPr txBox="1"/>
          <p:nvPr/>
        </p:nvSpPr>
        <p:spPr>
          <a:xfrm>
            <a:off x="1245358" y="5892052"/>
            <a:ext cx="2971800" cy="523220"/>
          </a:xfrm>
          <a:prstGeom prst="rect">
            <a:avLst/>
          </a:prstGeom>
          <a:solidFill>
            <a:schemeClr val="bg1"/>
          </a:solidFill>
        </p:spPr>
        <p:txBody>
          <a:bodyPr wrap="square" rtlCol="0">
            <a:spAutoFit/>
          </a:bodyPr>
          <a:lstStyle/>
          <a:p>
            <a:r>
              <a:rPr lang="en-US" sz="2800" dirty="0" smtClean="0"/>
              <a:t>Root NOT largest</a:t>
            </a:r>
            <a:endParaRPr lang="en-US" sz="2800" dirty="0"/>
          </a:p>
        </p:txBody>
      </p:sp>
      <p:sp>
        <p:nvSpPr>
          <p:cNvPr id="8" name="TextBox 7"/>
          <p:cNvSpPr txBox="1"/>
          <p:nvPr/>
        </p:nvSpPr>
        <p:spPr>
          <a:xfrm>
            <a:off x="4724400" y="5879201"/>
            <a:ext cx="3505200" cy="523220"/>
          </a:xfrm>
          <a:prstGeom prst="rect">
            <a:avLst/>
          </a:prstGeom>
          <a:solidFill>
            <a:schemeClr val="bg1"/>
          </a:solidFill>
        </p:spPr>
        <p:txBody>
          <a:bodyPr wrap="square" rtlCol="0">
            <a:spAutoFit/>
          </a:bodyPr>
          <a:lstStyle/>
          <a:p>
            <a:r>
              <a:rPr lang="en-US" sz="2800" dirty="0" smtClean="0"/>
              <a:t>Sub-tree 10 not a heap</a:t>
            </a:r>
            <a:endParaRPr lang="en-US" sz="2800" dirty="0"/>
          </a:p>
        </p:txBody>
      </p:sp>
      <p:sp>
        <p:nvSpPr>
          <p:cNvPr id="9" name="Rectangle 8"/>
          <p:cNvSpPr/>
          <p:nvPr/>
        </p:nvSpPr>
        <p:spPr>
          <a:xfrm>
            <a:off x="4724400" y="1295400"/>
            <a:ext cx="4191000" cy="2560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8443" y="3872476"/>
            <a:ext cx="4191000" cy="2560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87614" y="3943996"/>
            <a:ext cx="4191000" cy="2560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2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Heaps Can Implement PQs</a:t>
            </a:r>
            <a:endParaRPr lang="en-US" dirty="0"/>
          </a:p>
        </p:txBody>
      </p:sp>
      <p:sp>
        <p:nvSpPr>
          <p:cNvPr id="3" name="Content Placeholder 2"/>
          <p:cNvSpPr>
            <a:spLocks noGrp="1"/>
          </p:cNvSpPr>
          <p:nvPr>
            <p:ph idx="1"/>
          </p:nvPr>
        </p:nvSpPr>
        <p:spPr/>
        <p:txBody>
          <a:bodyPr/>
          <a:lstStyle/>
          <a:p>
            <a:endParaRPr lang="en-US" dirty="0" smtClean="0"/>
          </a:p>
          <a:p>
            <a:r>
              <a:rPr lang="en-US" dirty="0" smtClean="0"/>
              <a:t>So how does one implement a heap?</a:t>
            </a:r>
            <a:endParaRPr lang="en-US" dirty="0"/>
          </a:p>
        </p:txBody>
      </p:sp>
    </p:spTree>
    <p:extLst>
      <p:ext uri="{BB962C8B-B14F-4D97-AF65-F5344CB8AC3E}">
        <p14:creationId xmlns:p14="http://schemas.microsoft.com/office/powerpoint/2010/main" val="4150149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Generalizing Traversals</a:t>
            </a:r>
            <a:endParaRPr lang="en-US" dirty="0"/>
          </a:p>
        </p:txBody>
      </p:sp>
      <p:sp>
        <p:nvSpPr>
          <p:cNvPr id="3" name="Content Placeholder 2"/>
          <p:cNvSpPr>
            <a:spLocks noGrp="1"/>
          </p:cNvSpPr>
          <p:nvPr>
            <p:ph idx="1"/>
          </p:nvPr>
        </p:nvSpPr>
        <p:spPr/>
        <p:txBody>
          <a:bodyPr>
            <a:normAutofit/>
          </a:bodyPr>
          <a:lstStyle/>
          <a:p>
            <a:r>
              <a:rPr lang="en-US" dirty="0" smtClean="0"/>
              <a:t>The 3 tree traversals methods:</a:t>
            </a:r>
          </a:p>
          <a:p>
            <a:pPr lvl="1"/>
            <a:r>
              <a:rPr lang="en-US" dirty="0" smtClean="0"/>
              <a:t>preorder, </a:t>
            </a:r>
            <a:r>
              <a:rPr lang="en-US" dirty="0" err="1" smtClean="0"/>
              <a:t>inorder</a:t>
            </a:r>
            <a:r>
              <a:rPr lang="en-US" dirty="0" smtClean="0"/>
              <a:t>, and </a:t>
            </a:r>
            <a:r>
              <a:rPr lang="en-US" dirty="0" err="1" smtClean="0"/>
              <a:t>postorder</a:t>
            </a:r>
            <a:r>
              <a:rPr lang="en-US" dirty="0" smtClean="0"/>
              <a:t> </a:t>
            </a:r>
          </a:p>
          <a:p>
            <a:pPr lvl="1"/>
            <a:r>
              <a:rPr lang="en-US" dirty="0" smtClean="0"/>
              <a:t>are all very similar in nature</a:t>
            </a:r>
          </a:p>
          <a:p>
            <a:endParaRPr lang="en-US" dirty="0"/>
          </a:p>
          <a:p>
            <a:r>
              <a:rPr lang="en-US" dirty="0" smtClean="0"/>
              <a:t>There is a way to generalize this methodology</a:t>
            </a:r>
          </a:p>
          <a:p>
            <a:pPr lvl="1"/>
            <a:endParaRPr lang="en-US" dirty="0" smtClean="0"/>
          </a:p>
        </p:txBody>
      </p:sp>
    </p:spTree>
    <p:extLst>
      <p:ext uri="{BB962C8B-B14F-4D97-AF65-F5344CB8AC3E}">
        <p14:creationId xmlns:p14="http://schemas.microsoft.com/office/powerpoint/2010/main" val="278923846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a:xfrm>
            <a:off x="457200" y="1066800"/>
            <a:ext cx="8229600" cy="5257800"/>
          </a:xfrm>
        </p:spPr>
        <p:txBody>
          <a:bodyPr>
            <a:normAutofit/>
          </a:bodyPr>
          <a:lstStyle/>
          <a:p>
            <a:r>
              <a:rPr lang="en-US" dirty="0"/>
              <a:t>Questions on:</a:t>
            </a:r>
          </a:p>
          <a:p>
            <a:pPr lvl="1"/>
            <a:r>
              <a:rPr lang="en-US" dirty="0"/>
              <a:t>Trees</a:t>
            </a:r>
          </a:p>
          <a:p>
            <a:pPr lvl="1"/>
            <a:r>
              <a:rPr lang="en-US" dirty="0"/>
              <a:t>Priority Queues</a:t>
            </a:r>
          </a:p>
          <a:p>
            <a:pPr lvl="2"/>
            <a:r>
              <a:rPr lang="en-US" dirty="0" smtClean="0"/>
              <a:t>Generic Sorting Setup</a:t>
            </a:r>
          </a:p>
          <a:p>
            <a:pPr lvl="2"/>
            <a:r>
              <a:rPr lang="en-US" dirty="0" smtClean="0"/>
              <a:t>Implementations</a:t>
            </a:r>
            <a:endParaRPr lang="en-US" dirty="0"/>
          </a:p>
          <a:p>
            <a:pPr lvl="3"/>
            <a:r>
              <a:rPr lang="en-US" dirty="0"/>
              <a:t>Unordered List</a:t>
            </a:r>
          </a:p>
          <a:p>
            <a:pPr lvl="3"/>
            <a:r>
              <a:rPr lang="en-US" dirty="0"/>
              <a:t>Ordered List</a:t>
            </a:r>
          </a:p>
          <a:p>
            <a:pPr lvl="1"/>
            <a:r>
              <a:rPr lang="en-US" dirty="0" smtClean="0"/>
              <a:t>Heap</a:t>
            </a:r>
            <a:endParaRPr lang="en-US" dirty="0"/>
          </a:p>
          <a:p>
            <a:pPr lvl="3"/>
            <a:endParaRPr lang="en-US" dirty="0"/>
          </a:p>
          <a:p>
            <a:r>
              <a:rPr lang="en-US" dirty="0"/>
              <a:t>Next:</a:t>
            </a:r>
          </a:p>
          <a:p>
            <a:pPr lvl="1"/>
            <a:r>
              <a:rPr lang="en-US" dirty="0" smtClean="0"/>
              <a:t>Implementing a Heap</a:t>
            </a:r>
            <a:endParaRPr lang="en-US" dirty="0"/>
          </a:p>
        </p:txBody>
      </p:sp>
    </p:spTree>
    <p:extLst>
      <p:ext uri="{BB962C8B-B14F-4D97-AF65-F5344CB8AC3E}">
        <p14:creationId xmlns:p14="http://schemas.microsoft.com/office/powerpoint/2010/main" val="22858719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Heap Implementation</a:t>
            </a:r>
            <a:endParaRPr lang="en-US" dirty="0"/>
          </a:p>
        </p:txBody>
      </p:sp>
      <p:sp>
        <p:nvSpPr>
          <p:cNvPr id="3" name="Content Placeholder 2"/>
          <p:cNvSpPr>
            <a:spLocks noGrp="1"/>
          </p:cNvSpPr>
          <p:nvPr>
            <p:ph idx="1"/>
          </p:nvPr>
        </p:nvSpPr>
        <p:spPr>
          <a:xfrm>
            <a:off x="457200" y="1219200"/>
            <a:ext cx="8229600" cy="2133601"/>
          </a:xfrm>
        </p:spPr>
        <p:txBody>
          <a:bodyPr>
            <a:normAutofit fontScale="92500" lnSpcReduction="10000"/>
          </a:bodyPr>
          <a:lstStyle/>
          <a:p>
            <a:r>
              <a:rPr lang="en-US" dirty="0" smtClean="0"/>
              <a:t>A heap could be implemented using a regular binary tree (left and right child pointers)</a:t>
            </a:r>
          </a:p>
          <a:p>
            <a:endParaRPr lang="en-US" dirty="0"/>
          </a:p>
          <a:p>
            <a:r>
              <a:rPr lang="en-US" dirty="0" smtClean="0"/>
              <a:t>However a heap is a </a:t>
            </a:r>
            <a:r>
              <a:rPr lang="en-US" b="1" i="1" dirty="0" smtClean="0"/>
              <a:t>complete</a:t>
            </a:r>
            <a:r>
              <a:rPr lang="en-US" dirty="0" smtClean="0"/>
              <a:t> binary tree</a:t>
            </a:r>
          </a:p>
          <a:p>
            <a:pPr lvl="1"/>
            <a:r>
              <a:rPr lang="en-US" dirty="0" smtClean="0"/>
              <a:t>So we can use an array or vector instead</a:t>
            </a:r>
            <a:endParaRPr lang="en-US" dirty="0"/>
          </a:p>
        </p:txBody>
      </p:sp>
      <p:sp>
        <p:nvSpPr>
          <p:cNvPr id="5" name="TextBox 4"/>
          <p:cNvSpPr txBox="1"/>
          <p:nvPr/>
        </p:nvSpPr>
        <p:spPr>
          <a:xfrm>
            <a:off x="457200" y="3200400"/>
            <a:ext cx="3313728" cy="1200329"/>
          </a:xfrm>
          <a:prstGeom prst="rect">
            <a:avLst/>
          </a:prstGeom>
          <a:solidFill>
            <a:srgbClr val="FEFEBE"/>
          </a:solidFill>
          <a:ln>
            <a:solidFill>
              <a:schemeClr val="tx1"/>
            </a:solidFill>
          </a:ln>
        </p:spPr>
        <p:txBody>
          <a:bodyPr wrap="none" rtlCol="0">
            <a:spAutoFit/>
          </a:bodyPr>
          <a:lstStyle/>
          <a:p>
            <a:r>
              <a:rPr lang="en-US" b="1" dirty="0" smtClean="0">
                <a:latin typeface="Comic Sans MS" panose="030F0702030302020204" pitchFamily="66" charset="0"/>
              </a:rPr>
              <a:t>Class Exercise:</a:t>
            </a:r>
          </a:p>
          <a:p>
            <a:endParaRPr lang="en-US" dirty="0" smtClean="0">
              <a:latin typeface="Comic Sans MS" panose="030F0702030302020204" pitchFamily="66" charset="0"/>
            </a:endParaRPr>
          </a:p>
          <a:p>
            <a:r>
              <a:rPr lang="en-US" dirty="0" smtClean="0">
                <a:latin typeface="Comic Sans MS" panose="030F0702030302020204" pitchFamily="66" charset="0"/>
              </a:rPr>
              <a:t>Draw a complete binary tree </a:t>
            </a:r>
          </a:p>
          <a:p>
            <a:r>
              <a:rPr lang="en-US" dirty="0" smtClean="0">
                <a:latin typeface="Comic Sans MS" panose="030F0702030302020204" pitchFamily="66" charset="0"/>
              </a:rPr>
              <a:t>with 5 to 9 nodes</a:t>
            </a:r>
          </a:p>
        </p:txBody>
      </p:sp>
      <p:sp>
        <p:nvSpPr>
          <p:cNvPr id="6" name="TextBox 5"/>
          <p:cNvSpPr txBox="1"/>
          <p:nvPr/>
        </p:nvSpPr>
        <p:spPr>
          <a:xfrm>
            <a:off x="5181600" y="4400729"/>
            <a:ext cx="2787943" cy="1477328"/>
          </a:xfrm>
          <a:prstGeom prst="rect">
            <a:avLst/>
          </a:prstGeom>
          <a:solidFill>
            <a:schemeClr val="bg1">
              <a:lumMod val="95000"/>
            </a:schemeClr>
          </a:solidFill>
        </p:spPr>
        <p:txBody>
          <a:bodyPr wrap="none" rtlCol="0">
            <a:spAutoFit/>
          </a:bodyPr>
          <a:lstStyle/>
          <a:p>
            <a:r>
              <a:rPr lang="en-US" dirty="0" smtClean="0"/>
              <a:t>Pause for class to</a:t>
            </a:r>
          </a:p>
          <a:p>
            <a:r>
              <a:rPr lang="en-US" dirty="0" smtClean="0"/>
              <a:t>draw a complete binary tree</a:t>
            </a:r>
          </a:p>
          <a:p>
            <a:r>
              <a:rPr lang="en-US" dirty="0" smtClean="0"/>
              <a:t>with 5 to 9 nodes…</a:t>
            </a:r>
          </a:p>
          <a:p>
            <a:endParaRPr lang="en-US" dirty="0" smtClean="0"/>
          </a:p>
          <a:p>
            <a:r>
              <a:rPr lang="en-US" i="1" dirty="0" smtClean="0"/>
              <a:t>Hint: I’m going to go with 6</a:t>
            </a:r>
            <a:endParaRPr lang="en-US" i="1" dirty="0"/>
          </a:p>
        </p:txBody>
      </p:sp>
    </p:spTree>
    <p:extLst>
      <p:ext uri="{BB962C8B-B14F-4D97-AF65-F5344CB8AC3E}">
        <p14:creationId xmlns:p14="http://schemas.microsoft.com/office/powerpoint/2010/main" val="34471069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Heap Implementation</a:t>
            </a:r>
            <a:endParaRPr lang="en-US" dirty="0"/>
          </a:p>
        </p:txBody>
      </p:sp>
      <p:sp>
        <p:nvSpPr>
          <p:cNvPr id="3" name="Content Placeholder 2"/>
          <p:cNvSpPr>
            <a:spLocks noGrp="1"/>
          </p:cNvSpPr>
          <p:nvPr>
            <p:ph idx="1"/>
          </p:nvPr>
        </p:nvSpPr>
        <p:spPr>
          <a:xfrm>
            <a:off x="457200" y="1219200"/>
            <a:ext cx="8229600" cy="2133601"/>
          </a:xfrm>
        </p:spPr>
        <p:txBody>
          <a:bodyPr>
            <a:normAutofit fontScale="92500" lnSpcReduction="10000"/>
          </a:bodyPr>
          <a:lstStyle/>
          <a:p>
            <a:r>
              <a:rPr lang="en-US" dirty="0" smtClean="0"/>
              <a:t>A heap could be implemented using a regular binary tree (left and right child pointers)</a:t>
            </a:r>
          </a:p>
          <a:p>
            <a:endParaRPr lang="en-US" dirty="0"/>
          </a:p>
          <a:p>
            <a:r>
              <a:rPr lang="en-US" dirty="0" smtClean="0"/>
              <a:t>However a heap is a </a:t>
            </a:r>
            <a:r>
              <a:rPr lang="en-US" b="1" i="1" dirty="0" smtClean="0"/>
              <a:t>complete</a:t>
            </a:r>
            <a:r>
              <a:rPr lang="en-US" dirty="0" smtClean="0"/>
              <a:t> binary tree</a:t>
            </a:r>
          </a:p>
          <a:p>
            <a:pPr lvl="1"/>
            <a:r>
              <a:rPr lang="en-US" dirty="0" smtClean="0"/>
              <a:t>So we can use an array or vector instead</a:t>
            </a:r>
            <a:endParaRPr lang="en-US" dirty="0"/>
          </a:p>
        </p:txBody>
      </p:sp>
      <p:sp>
        <p:nvSpPr>
          <p:cNvPr id="4" name="TextBox 3"/>
          <p:cNvSpPr txBox="1"/>
          <p:nvPr/>
        </p:nvSpPr>
        <p:spPr>
          <a:xfrm>
            <a:off x="457200" y="3200400"/>
            <a:ext cx="3313728" cy="1200329"/>
          </a:xfrm>
          <a:prstGeom prst="rect">
            <a:avLst/>
          </a:prstGeom>
          <a:solidFill>
            <a:srgbClr val="FEFEBE"/>
          </a:solidFill>
          <a:ln>
            <a:solidFill>
              <a:schemeClr val="tx1"/>
            </a:solidFill>
          </a:ln>
        </p:spPr>
        <p:txBody>
          <a:bodyPr wrap="none" rtlCol="0">
            <a:spAutoFit/>
          </a:bodyPr>
          <a:lstStyle/>
          <a:p>
            <a:r>
              <a:rPr lang="en-US" b="1" dirty="0" smtClean="0">
                <a:latin typeface="Comic Sans MS" panose="030F0702030302020204" pitchFamily="66" charset="0"/>
              </a:rPr>
              <a:t>Class Exercise:</a:t>
            </a:r>
          </a:p>
          <a:p>
            <a:endParaRPr lang="en-US" dirty="0" smtClean="0">
              <a:latin typeface="Comic Sans MS" panose="030F0702030302020204" pitchFamily="66" charset="0"/>
            </a:endParaRPr>
          </a:p>
          <a:p>
            <a:r>
              <a:rPr lang="en-US" dirty="0" smtClean="0">
                <a:latin typeface="Comic Sans MS" panose="030F0702030302020204" pitchFamily="66" charset="0"/>
              </a:rPr>
              <a:t>Draw a complete binary tree </a:t>
            </a:r>
          </a:p>
          <a:p>
            <a:r>
              <a:rPr lang="en-US" dirty="0" smtClean="0">
                <a:latin typeface="Comic Sans MS" panose="030F0702030302020204" pitchFamily="66" charset="0"/>
              </a:rPr>
              <a:t>with 5 to 9 nodes</a:t>
            </a:r>
          </a:p>
        </p:txBody>
      </p:sp>
      <p:sp>
        <p:nvSpPr>
          <p:cNvPr id="5" name="Oval 4"/>
          <p:cNvSpPr/>
          <p:nvPr/>
        </p:nvSpPr>
        <p:spPr>
          <a:xfrm>
            <a:off x="5715000" y="3428999"/>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59829" y="4430847"/>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35250" y="4430847"/>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68215" y="5553472"/>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48599" y="5553472"/>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47332" y="5553472"/>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5" idx="3"/>
            <a:endCxn id="6" idx="7"/>
          </p:cNvCxnSpPr>
          <p:nvPr/>
        </p:nvCxnSpPr>
        <p:spPr>
          <a:xfrm flipH="1">
            <a:off x="4750074" y="3785555"/>
            <a:ext cx="1031881" cy="7064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5"/>
            <a:endCxn id="7" idx="1"/>
          </p:cNvCxnSpPr>
          <p:nvPr/>
        </p:nvCxnSpPr>
        <p:spPr>
          <a:xfrm>
            <a:off x="6105245" y="3785555"/>
            <a:ext cx="1296960" cy="7064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8" idx="0"/>
          </p:cNvCxnSpPr>
          <p:nvPr/>
        </p:nvCxnSpPr>
        <p:spPr>
          <a:xfrm flipH="1">
            <a:off x="3996815" y="4787403"/>
            <a:ext cx="429969" cy="7660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0"/>
            <a:endCxn id="6" idx="5"/>
          </p:cNvCxnSpPr>
          <p:nvPr/>
        </p:nvCxnSpPr>
        <p:spPr>
          <a:xfrm flipH="1" flipV="1">
            <a:off x="4750074" y="4787403"/>
            <a:ext cx="427125" cy="7660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10" idx="0"/>
          </p:cNvCxnSpPr>
          <p:nvPr/>
        </p:nvCxnSpPr>
        <p:spPr>
          <a:xfrm flipH="1">
            <a:off x="6975932" y="4787403"/>
            <a:ext cx="426273" cy="7660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23840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Heap Implementation</a:t>
            </a:r>
            <a:endParaRPr lang="en-US" dirty="0"/>
          </a:p>
        </p:txBody>
      </p:sp>
      <p:sp>
        <p:nvSpPr>
          <p:cNvPr id="3" name="Content Placeholder 2"/>
          <p:cNvSpPr>
            <a:spLocks noGrp="1"/>
          </p:cNvSpPr>
          <p:nvPr>
            <p:ph idx="1"/>
          </p:nvPr>
        </p:nvSpPr>
        <p:spPr>
          <a:xfrm>
            <a:off x="457200" y="1219200"/>
            <a:ext cx="8229600" cy="2133601"/>
          </a:xfrm>
        </p:spPr>
        <p:txBody>
          <a:bodyPr>
            <a:normAutofit fontScale="92500" lnSpcReduction="10000"/>
          </a:bodyPr>
          <a:lstStyle/>
          <a:p>
            <a:r>
              <a:rPr lang="en-US" dirty="0" smtClean="0"/>
              <a:t>A heap could be implemented using a regular binary tree (left and right child pointers)</a:t>
            </a:r>
          </a:p>
          <a:p>
            <a:endParaRPr lang="en-US" dirty="0"/>
          </a:p>
          <a:p>
            <a:r>
              <a:rPr lang="en-US" dirty="0" smtClean="0"/>
              <a:t>However a heap is a </a:t>
            </a:r>
            <a:r>
              <a:rPr lang="en-US" b="1" i="1" dirty="0" smtClean="0"/>
              <a:t>complete</a:t>
            </a:r>
            <a:r>
              <a:rPr lang="en-US" dirty="0" smtClean="0"/>
              <a:t> binary tree</a:t>
            </a:r>
          </a:p>
          <a:p>
            <a:pPr lvl="1"/>
            <a:r>
              <a:rPr lang="en-US" dirty="0" smtClean="0"/>
              <a:t>So we can use an array or vector instead</a:t>
            </a:r>
            <a:endParaRPr lang="en-US" dirty="0"/>
          </a:p>
        </p:txBody>
      </p:sp>
      <p:sp>
        <p:nvSpPr>
          <p:cNvPr id="4" name="TextBox 3"/>
          <p:cNvSpPr txBox="1"/>
          <p:nvPr/>
        </p:nvSpPr>
        <p:spPr>
          <a:xfrm>
            <a:off x="457200" y="3200400"/>
            <a:ext cx="2924198" cy="2308324"/>
          </a:xfrm>
          <a:prstGeom prst="rect">
            <a:avLst/>
          </a:prstGeom>
          <a:solidFill>
            <a:srgbClr val="FEFEBE"/>
          </a:solidFill>
          <a:ln>
            <a:solidFill>
              <a:schemeClr val="tx1"/>
            </a:solidFill>
          </a:ln>
        </p:spPr>
        <p:txBody>
          <a:bodyPr wrap="none" rtlCol="0">
            <a:spAutoFit/>
          </a:bodyPr>
          <a:lstStyle/>
          <a:p>
            <a:r>
              <a:rPr lang="en-US" b="1" dirty="0" smtClean="0">
                <a:latin typeface="Comic Sans MS" panose="030F0702030302020204" pitchFamily="66" charset="0"/>
              </a:rPr>
              <a:t>Class Exercise:</a:t>
            </a:r>
          </a:p>
          <a:p>
            <a:endParaRPr lang="en-US" dirty="0" smtClean="0">
              <a:latin typeface="Comic Sans MS" panose="030F0702030302020204" pitchFamily="66" charset="0"/>
            </a:endParaRPr>
          </a:p>
          <a:p>
            <a:r>
              <a:rPr lang="en-US" dirty="0" smtClean="0">
                <a:latin typeface="Comic Sans MS" panose="030F0702030302020204" pitchFamily="66" charset="0"/>
              </a:rPr>
              <a:t>Number the nodes</a:t>
            </a:r>
          </a:p>
          <a:p>
            <a:r>
              <a:rPr lang="en-US" dirty="0" smtClean="0">
                <a:latin typeface="Comic Sans MS" panose="030F0702030302020204" pitchFamily="66" charset="0"/>
              </a:rPr>
              <a:t>Start with 0 for the root</a:t>
            </a:r>
          </a:p>
          <a:p>
            <a:r>
              <a:rPr lang="en-US" dirty="0" smtClean="0">
                <a:latin typeface="Comic Sans MS" panose="030F0702030302020204" pitchFamily="66" charset="0"/>
              </a:rPr>
              <a:t>Its left child is 1</a:t>
            </a:r>
          </a:p>
          <a:p>
            <a:r>
              <a:rPr lang="en-US" dirty="0" smtClean="0">
                <a:latin typeface="Comic Sans MS" panose="030F0702030302020204" pitchFamily="66" charset="0"/>
              </a:rPr>
              <a:t>Its right child is 2</a:t>
            </a:r>
          </a:p>
          <a:p>
            <a:r>
              <a:rPr lang="en-US" dirty="0" smtClean="0">
                <a:latin typeface="Comic Sans MS" panose="030F0702030302020204" pitchFamily="66" charset="0"/>
              </a:rPr>
              <a:t>And keep going</a:t>
            </a:r>
          </a:p>
          <a:p>
            <a:r>
              <a:rPr lang="en-US" dirty="0" smtClean="0">
                <a:latin typeface="Comic Sans MS" panose="030F0702030302020204" pitchFamily="66" charset="0"/>
              </a:rPr>
              <a:t>numbering Left to Right</a:t>
            </a:r>
          </a:p>
        </p:txBody>
      </p:sp>
      <p:sp>
        <p:nvSpPr>
          <p:cNvPr id="5" name="Oval 4"/>
          <p:cNvSpPr/>
          <p:nvPr/>
        </p:nvSpPr>
        <p:spPr>
          <a:xfrm>
            <a:off x="5715000" y="3428999"/>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59829" y="4430847"/>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35250" y="4430847"/>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68215" y="5553472"/>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48599" y="5553472"/>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47332" y="5553472"/>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5" idx="3"/>
            <a:endCxn id="6" idx="7"/>
          </p:cNvCxnSpPr>
          <p:nvPr/>
        </p:nvCxnSpPr>
        <p:spPr>
          <a:xfrm flipH="1">
            <a:off x="4750074" y="3785555"/>
            <a:ext cx="1031881" cy="7064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5"/>
            <a:endCxn id="7" idx="1"/>
          </p:cNvCxnSpPr>
          <p:nvPr/>
        </p:nvCxnSpPr>
        <p:spPr>
          <a:xfrm>
            <a:off x="6105245" y="3785555"/>
            <a:ext cx="1296960" cy="7064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8" idx="0"/>
          </p:cNvCxnSpPr>
          <p:nvPr/>
        </p:nvCxnSpPr>
        <p:spPr>
          <a:xfrm flipH="1">
            <a:off x="3996815" y="4787403"/>
            <a:ext cx="429969" cy="7660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0"/>
            <a:endCxn id="6" idx="5"/>
          </p:cNvCxnSpPr>
          <p:nvPr/>
        </p:nvCxnSpPr>
        <p:spPr>
          <a:xfrm flipH="1" flipV="1">
            <a:off x="4750074" y="4787403"/>
            <a:ext cx="427125" cy="7660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10" idx="0"/>
          </p:cNvCxnSpPr>
          <p:nvPr/>
        </p:nvCxnSpPr>
        <p:spPr>
          <a:xfrm flipH="1">
            <a:off x="6975932" y="4787403"/>
            <a:ext cx="426273" cy="7660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06328" y="4908827"/>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smtClean="0"/>
              <a:t>1</a:t>
            </a:r>
            <a:endParaRPr lang="en-US" sz="2800" b="1" dirty="0"/>
          </a:p>
        </p:txBody>
      </p:sp>
      <p:sp>
        <p:nvSpPr>
          <p:cNvPr id="17" name="TextBox 16"/>
          <p:cNvSpPr txBox="1"/>
          <p:nvPr/>
        </p:nvSpPr>
        <p:spPr>
          <a:xfrm>
            <a:off x="5743793" y="3877178"/>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a:t>0</a:t>
            </a:r>
          </a:p>
        </p:txBody>
      </p:sp>
      <p:sp>
        <p:nvSpPr>
          <p:cNvPr id="18" name="TextBox 17"/>
          <p:cNvSpPr txBox="1"/>
          <p:nvPr/>
        </p:nvSpPr>
        <p:spPr>
          <a:xfrm>
            <a:off x="7428248" y="4884044"/>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a:t>2</a:t>
            </a:r>
          </a:p>
        </p:txBody>
      </p:sp>
      <p:sp>
        <p:nvSpPr>
          <p:cNvPr id="20" name="TextBox 19"/>
          <p:cNvSpPr txBox="1"/>
          <p:nvPr/>
        </p:nvSpPr>
        <p:spPr>
          <a:xfrm>
            <a:off x="3814714" y="5971203"/>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a:t>3</a:t>
            </a:r>
          </a:p>
        </p:txBody>
      </p:sp>
      <p:sp>
        <p:nvSpPr>
          <p:cNvPr id="21" name="TextBox 20"/>
          <p:cNvSpPr txBox="1"/>
          <p:nvPr/>
        </p:nvSpPr>
        <p:spPr>
          <a:xfrm>
            <a:off x="4995098" y="5971203"/>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a:t>4</a:t>
            </a:r>
          </a:p>
        </p:txBody>
      </p:sp>
      <p:sp>
        <p:nvSpPr>
          <p:cNvPr id="23" name="TextBox 22"/>
          <p:cNvSpPr txBox="1"/>
          <p:nvPr/>
        </p:nvSpPr>
        <p:spPr>
          <a:xfrm>
            <a:off x="6793831" y="5971203"/>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a:t>5</a:t>
            </a:r>
          </a:p>
        </p:txBody>
      </p:sp>
    </p:spTree>
    <p:extLst>
      <p:ext uri="{BB962C8B-B14F-4D97-AF65-F5344CB8AC3E}">
        <p14:creationId xmlns:p14="http://schemas.microsoft.com/office/powerpoint/2010/main" val="40867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0" grpId="0" animBg="1"/>
      <p:bldP spid="21" grpId="0" animBg="1"/>
      <p:bldP spid="23"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Heap Implementation</a:t>
            </a:r>
            <a:endParaRPr lang="en-US" dirty="0"/>
          </a:p>
        </p:txBody>
      </p:sp>
      <p:sp>
        <p:nvSpPr>
          <p:cNvPr id="3" name="Content Placeholder 2"/>
          <p:cNvSpPr>
            <a:spLocks noGrp="1"/>
          </p:cNvSpPr>
          <p:nvPr>
            <p:ph idx="1"/>
          </p:nvPr>
        </p:nvSpPr>
        <p:spPr>
          <a:xfrm>
            <a:off x="457200" y="1219200"/>
            <a:ext cx="8229600" cy="2133601"/>
          </a:xfrm>
        </p:spPr>
        <p:txBody>
          <a:bodyPr>
            <a:normAutofit fontScale="92500" lnSpcReduction="10000"/>
          </a:bodyPr>
          <a:lstStyle/>
          <a:p>
            <a:r>
              <a:rPr lang="en-US" dirty="0" smtClean="0"/>
              <a:t>A heap could be implemented using a regular binary tree (left and right child pointers)</a:t>
            </a:r>
          </a:p>
          <a:p>
            <a:endParaRPr lang="en-US" dirty="0"/>
          </a:p>
          <a:p>
            <a:r>
              <a:rPr lang="en-US" dirty="0" smtClean="0"/>
              <a:t>However a heap is a </a:t>
            </a:r>
            <a:r>
              <a:rPr lang="en-US" b="1" i="1" dirty="0" smtClean="0"/>
              <a:t>complete</a:t>
            </a:r>
            <a:r>
              <a:rPr lang="en-US" dirty="0" smtClean="0"/>
              <a:t> binary tree</a:t>
            </a:r>
          </a:p>
          <a:p>
            <a:pPr lvl="1"/>
            <a:r>
              <a:rPr lang="en-US" dirty="0" smtClean="0"/>
              <a:t>So we can use an array or vector instead</a:t>
            </a:r>
            <a:endParaRPr lang="en-US" dirty="0"/>
          </a:p>
        </p:txBody>
      </p:sp>
      <p:sp>
        <p:nvSpPr>
          <p:cNvPr id="4" name="TextBox 3"/>
          <p:cNvSpPr txBox="1"/>
          <p:nvPr/>
        </p:nvSpPr>
        <p:spPr>
          <a:xfrm>
            <a:off x="457200" y="3200400"/>
            <a:ext cx="3230372" cy="1754326"/>
          </a:xfrm>
          <a:prstGeom prst="rect">
            <a:avLst/>
          </a:prstGeom>
          <a:solidFill>
            <a:srgbClr val="FEFEBE"/>
          </a:solidFill>
          <a:ln>
            <a:solidFill>
              <a:schemeClr val="tx1"/>
            </a:solidFill>
          </a:ln>
        </p:spPr>
        <p:txBody>
          <a:bodyPr wrap="none" rtlCol="0">
            <a:spAutoFit/>
          </a:bodyPr>
          <a:lstStyle/>
          <a:p>
            <a:r>
              <a:rPr lang="en-US" b="1" dirty="0" smtClean="0">
                <a:latin typeface="Comic Sans MS" panose="030F0702030302020204" pitchFamily="66" charset="0"/>
              </a:rPr>
              <a:t>Class Exercise:</a:t>
            </a:r>
          </a:p>
          <a:p>
            <a:endParaRPr lang="en-US" dirty="0" smtClean="0">
              <a:latin typeface="Comic Sans MS" panose="030F0702030302020204" pitchFamily="66" charset="0"/>
            </a:endParaRPr>
          </a:p>
          <a:p>
            <a:r>
              <a:rPr lang="en-US" dirty="0" smtClean="0">
                <a:latin typeface="Comic Sans MS" panose="030F0702030302020204" pitchFamily="66" charset="0"/>
              </a:rPr>
              <a:t>Notice any node with index </a:t>
            </a:r>
            <a:r>
              <a:rPr lang="en-US" dirty="0" err="1" smtClean="0">
                <a:latin typeface="Comic Sans MS" panose="030F0702030302020204" pitchFamily="66" charset="0"/>
              </a:rPr>
              <a:t>i</a:t>
            </a:r>
            <a:endParaRPr lang="en-US" dirty="0" smtClean="0">
              <a:latin typeface="Comic Sans MS" panose="030F0702030302020204" pitchFamily="66" charset="0"/>
            </a:endParaRPr>
          </a:p>
          <a:p>
            <a:r>
              <a:rPr lang="en-US" dirty="0" smtClean="0">
                <a:latin typeface="Comic Sans MS" panose="030F0702030302020204" pitchFamily="66" charset="0"/>
              </a:rPr>
              <a:t>its </a:t>
            </a:r>
            <a:r>
              <a:rPr lang="en-US" b="1" dirty="0" smtClean="0">
                <a:latin typeface="Comic Sans MS" panose="030F0702030302020204" pitchFamily="66" charset="0"/>
              </a:rPr>
              <a:t>parent</a:t>
            </a:r>
            <a:r>
              <a:rPr lang="en-US" dirty="0" smtClean="0">
                <a:latin typeface="Comic Sans MS" panose="030F0702030302020204" pitchFamily="66" charset="0"/>
              </a:rPr>
              <a:t> node is at </a:t>
            </a:r>
            <a:r>
              <a:rPr lang="en-US" b="1" dirty="0" smtClean="0">
                <a:latin typeface="Comic Sans MS" panose="030F0702030302020204" pitchFamily="66" charset="0"/>
              </a:rPr>
              <a:t>(i-1)/2</a:t>
            </a:r>
          </a:p>
          <a:p>
            <a:r>
              <a:rPr lang="en-US" dirty="0" smtClean="0">
                <a:latin typeface="Comic Sans MS" panose="030F0702030302020204" pitchFamily="66" charset="0"/>
              </a:rPr>
              <a:t>its </a:t>
            </a:r>
            <a:r>
              <a:rPr lang="en-US" b="1" dirty="0" smtClean="0">
                <a:latin typeface="Comic Sans MS" panose="030F0702030302020204" pitchFamily="66" charset="0"/>
              </a:rPr>
              <a:t>left</a:t>
            </a:r>
            <a:r>
              <a:rPr lang="en-US" dirty="0" smtClean="0">
                <a:latin typeface="Comic Sans MS" panose="030F0702030302020204" pitchFamily="66" charset="0"/>
              </a:rPr>
              <a:t> child is at </a:t>
            </a:r>
            <a:r>
              <a:rPr lang="en-US" b="1" dirty="0" smtClean="0">
                <a:latin typeface="Comic Sans MS" panose="030F0702030302020204" pitchFamily="66" charset="0"/>
              </a:rPr>
              <a:t>2i + 1</a:t>
            </a:r>
          </a:p>
          <a:p>
            <a:r>
              <a:rPr lang="en-US" dirty="0" smtClean="0">
                <a:latin typeface="Comic Sans MS" panose="030F0702030302020204" pitchFamily="66" charset="0"/>
              </a:rPr>
              <a:t>its </a:t>
            </a:r>
            <a:r>
              <a:rPr lang="en-US" b="1" dirty="0" smtClean="0">
                <a:latin typeface="Comic Sans MS" panose="030F0702030302020204" pitchFamily="66" charset="0"/>
              </a:rPr>
              <a:t>right</a:t>
            </a:r>
            <a:r>
              <a:rPr lang="en-US" dirty="0" smtClean="0">
                <a:latin typeface="Comic Sans MS" panose="030F0702030302020204" pitchFamily="66" charset="0"/>
              </a:rPr>
              <a:t> child is at </a:t>
            </a:r>
            <a:r>
              <a:rPr lang="en-US" b="1" dirty="0" smtClean="0">
                <a:latin typeface="Comic Sans MS" panose="030F0702030302020204" pitchFamily="66" charset="0"/>
              </a:rPr>
              <a:t>2i + 2</a:t>
            </a:r>
          </a:p>
        </p:txBody>
      </p:sp>
      <p:sp>
        <p:nvSpPr>
          <p:cNvPr id="5" name="Oval 4"/>
          <p:cNvSpPr/>
          <p:nvPr/>
        </p:nvSpPr>
        <p:spPr>
          <a:xfrm>
            <a:off x="5715000" y="3428999"/>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59829" y="4430847"/>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35250" y="4430847"/>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68215" y="5553472"/>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48599" y="5553472"/>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47332" y="5553472"/>
            <a:ext cx="457200" cy="41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5" idx="3"/>
            <a:endCxn id="6" idx="7"/>
          </p:cNvCxnSpPr>
          <p:nvPr/>
        </p:nvCxnSpPr>
        <p:spPr>
          <a:xfrm flipH="1">
            <a:off x="4750074" y="3785555"/>
            <a:ext cx="1031881" cy="7064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5"/>
            <a:endCxn id="7" idx="1"/>
          </p:cNvCxnSpPr>
          <p:nvPr/>
        </p:nvCxnSpPr>
        <p:spPr>
          <a:xfrm>
            <a:off x="6105245" y="3785555"/>
            <a:ext cx="1296960" cy="7064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8" idx="0"/>
          </p:cNvCxnSpPr>
          <p:nvPr/>
        </p:nvCxnSpPr>
        <p:spPr>
          <a:xfrm flipH="1">
            <a:off x="3996815" y="4787403"/>
            <a:ext cx="429969" cy="7660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0"/>
            <a:endCxn id="6" idx="5"/>
          </p:cNvCxnSpPr>
          <p:nvPr/>
        </p:nvCxnSpPr>
        <p:spPr>
          <a:xfrm flipH="1" flipV="1">
            <a:off x="4750074" y="4787403"/>
            <a:ext cx="427125" cy="7660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10" idx="0"/>
          </p:cNvCxnSpPr>
          <p:nvPr/>
        </p:nvCxnSpPr>
        <p:spPr>
          <a:xfrm flipH="1">
            <a:off x="6975932" y="4787403"/>
            <a:ext cx="426273" cy="7660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06328" y="4908827"/>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smtClean="0"/>
              <a:t>1</a:t>
            </a:r>
            <a:endParaRPr lang="en-US" sz="2800" b="1" dirty="0"/>
          </a:p>
        </p:txBody>
      </p:sp>
      <p:sp>
        <p:nvSpPr>
          <p:cNvPr id="17" name="TextBox 16"/>
          <p:cNvSpPr txBox="1"/>
          <p:nvPr/>
        </p:nvSpPr>
        <p:spPr>
          <a:xfrm>
            <a:off x="5743793" y="3877178"/>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a:t>0</a:t>
            </a:r>
          </a:p>
        </p:txBody>
      </p:sp>
      <p:sp>
        <p:nvSpPr>
          <p:cNvPr id="18" name="TextBox 17"/>
          <p:cNvSpPr txBox="1"/>
          <p:nvPr/>
        </p:nvSpPr>
        <p:spPr>
          <a:xfrm>
            <a:off x="7428248" y="4884044"/>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a:t>2</a:t>
            </a:r>
          </a:p>
        </p:txBody>
      </p:sp>
      <p:sp>
        <p:nvSpPr>
          <p:cNvPr id="20" name="TextBox 19"/>
          <p:cNvSpPr txBox="1"/>
          <p:nvPr/>
        </p:nvSpPr>
        <p:spPr>
          <a:xfrm>
            <a:off x="3814714" y="5971203"/>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a:t>3</a:t>
            </a:r>
          </a:p>
        </p:txBody>
      </p:sp>
      <p:sp>
        <p:nvSpPr>
          <p:cNvPr id="21" name="TextBox 20"/>
          <p:cNvSpPr txBox="1"/>
          <p:nvPr/>
        </p:nvSpPr>
        <p:spPr>
          <a:xfrm>
            <a:off x="4995098" y="5971203"/>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a:t>4</a:t>
            </a:r>
          </a:p>
        </p:txBody>
      </p:sp>
      <p:sp>
        <p:nvSpPr>
          <p:cNvPr id="23" name="TextBox 22"/>
          <p:cNvSpPr txBox="1"/>
          <p:nvPr/>
        </p:nvSpPr>
        <p:spPr>
          <a:xfrm>
            <a:off x="6793831" y="5971203"/>
            <a:ext cx="364202" cy="523220"/>
          </a:xfrm>
          <a:prstGeom prst="rect">
            <a:avLst/>
          </a:prstGeom>
          <a:solidFill>
            <a:schemeClr val="accent1">
              <a:lumMod val="20000"/>
              <a:lumOff val="80000"/>
            </a:schemeClr>
          </a:solidFill>
          <a:ln>
            <a:solidFill>
              <a:schemeClr val="tx1"/>
            </a:solidFill>
          </a:ln>
        </p:spPr>
        <p:txBody>
          <a:bodyPr wrap="none" rtlCol="0">
            <a:spAutoFit/>
          </a:bodyPr>
          <a:lstStyle/>
          <a:p>
            <a:r>
              <a:rPr lang="en-US" sz="2800" b="1" dirty="0"/>
              <a:t>5</a:t>
            </a:r>
          </a:p>
        </p:txBody>
      </p:sp>
    </p:spTree>
    <p:extLst>
      <p:ext uri="{BB962C8B-B14F-4D97-AF65-F5344CB8AC3E}">
        <p14:creationId xmlns:p14="http://schemas.microsoft.com/office/powerpoint/2010/main" val="26388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Heap Implementation</a:t>
            </a:r>
            <a:endParaRPr lang="en-US" dirty="0"/>
          </a:p>
        </p:txBody>
      </p:sp>
      <p:sp>
        <p:nvSpPr>
          <p:cNvPr id="3" name="Content Placeholder 2"/>
          <p:cNvSpPr>
            <a:spLocks noGrp="1"/>
          </p:cNvSpPr>
          <p:nvPr>
            <p:ph idx="1"/>
          </p:nvPr>
        </p:nvSpPr>
        <p:spPr>
          <a:xfrm>
            <a:off x="457200" y="1219200"/>
            <a:ext cx="8229600" cy="2133601"/>
          </a:xfrm>
        </p:spPr>
        <p:txBody>
          <a:bodyPr>
            <a:normAutofit fontScale="92500" lnSpcReduction="10000"/>
          </a:bodyPr>
          <a:lstStyle/>
          <a:p>
            <a:r>
              <a:rPr lang="en-US" dirty="0" smtClean="0"/>
              <a:t>A heap could be implemented using a regular binary tree (left and right child pointers)</a:t>
            </a:r>
          </a:p>
          <a:p>
            <a:endParaRPr lang="en-US" dirty="0"/>
          </a:p>
          <a:p>
            <a:r>
              <a:rPr lang="en-US" dirty="0" smtClean="0"/>
              <a:t>However a heap is a </a:t>
            </a:r>
            <a:r>
              <a:rPr lang="en-US" b="1" i="1" dirty="0" smtClean="0"/>
              <a:t>complete</a:t>
            </a:r>
            <a:r>
              <a:rPr lang="en-US" dirty="0" smtClean="0"/>
              <a:t> binary tree</a:t>
            </a:r>
          </a:p>
          <a:p>
            <a:pPr lvl="1"/>
            <a:r>
              <a:rPr lang="en-US" dirty="0" smtClean="0"/>
              <a:t>So we can use an array or vector instead</a:t>
            </a:r>
            <a:endParaRPr lang="en-US" dirty="0"/>
          </a:p>
        </p:txBody>
      </p:sp>
      <p:sp>
        <p:nvSpPr>
          <p:cNvPr id="4" name="TextBox 3"/>
          <p:cNvSpPr txBox="1"/>
          <p:nvPr/>
        </p:nvSpPr>
        <p:spPr>
          <a:xfrm>
            <a:off x="457199" y="3200400"/>
            <a:ext cx="4166525" cy="1754326"/>
          </a:xfrm>
          <a:prstGeom prst="rect">
            <a:avLst/>
          </a:prstGeom>
          <a:solidFill>
            <a:srgbClr val="FEFEBE"/>
          </a:solidFill>
          <a:ln>
            <a:solidFill>
              <a:schemeClr val="tx1"/>
            </a:solidFill>
          </a:ln>
        </p:spPr>
        <p:txBody>
          <a:bodyPr wrap="square" rtlCol="0">
            <a:spAutoFit/>
          </a:bodyPr>
          <a:lstStyle/>
          <a:p>
            <a:r>
              <a:rPr lang="en-US" b="1" dirty="0" smtClean="0">
                <a:latin typeface="Comic Sans MS" panose="030F0702030302020204" pitchFamily="66" charset="0"/>
              </a:rPr>
              <a:t>Class Exercise:</a:t>
            </a:r>
          </a:p>
          <a:p>
            <a:endParaRPr lang="en-US" dirty="0" smtClean="0">
              <a:latin typeface="Comic Sans MS" panose="030F0702030302020204" pitchFamily="66" charset="0"/>
            </a:endParaRPr>
          </a:p>
          <a:p>
            <a:r>
              <a:rPr lang="en-US" dirty="0" smtClean="0">
                <a:latin typeface="Comic Sans MS" panose="030F0702030302020204" pitchFamily="66" charset="0"/>
              </a:rPr>
              <a:t>Notice for any node with index </a:t>
            </a:r>
            <a:r>
              <a:rPr lang="en-US" dirty="0" err="1" smtClean="0">
                <a:latin typeface="Comic Sans MS" panose="030F0702030302020204" pitchFamily="66" charset="0"/>
              </a:rPr>
              <a:t>i</a:t>
            </a:r>
            <a:endParaRPr lang="en-US" dirty="0" smtClean="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   its </a:t>
            </a:r>
            <a:r>
              <a:rPr lang="en-US" b="1" i="1" dirty="0" smtClean="0">
                <a:latin typeface="Comic Sans MS" panose="030F0702030302020204" pitchFamily="66" charset="0"/>
              </a:rPr>
              <a:t>parent</a:t>
            </a:r>
            <a:r>
              <a:rPr lang="en-US" dirty="0" smtClean="0">
                <a:latin typeface="Comic Sans MS" panose="030F0702030302020204" pitchFamily="66" charset="0"/>
              </a:rPr>
              <a:t> node is at </a:t>
            </a:r>
            <a:r>
              <a:rPr lang="en-US" b="1" i="1" dirty="0" smtClean="0">
                <a:latin typeface="Comic Sans MS" panose="030F0702030302020204" pitchFamily="66" charset="0"/>
              </a:rPr>
              <a:t>(i-1)/2</a:t>
            </a:r>
          </a:p>
          <a:p>
            <a:pPr marL="285750" indent="-285750">
              <a:buFont typeface="Arial" panose="020B0604020202020204" pitchFamily="34" charset="0"/>
              <a:buChar char="•"/>
            </a:pPr>
            <a:r>
              <a:rPr lang="en-US" dirty="0" smtClean="0">
                <a:latin typeface="Comic Sans MS" panose="030F0702030302020204" pitchFamily="66" charset="0"/>
              </a:rPr>
              <a:t>   its </a:t>
            </a:r>
            <a:r>
              <a:rPr lang="en-US" b="1" i="1" dirty="0" smtClean="0">
                <a:latin typeface="Comic Sans MS" panose="030F0702030302020204" pitchFamily="66" charset="0"/>
              </a:rPr>
              <a:t>left</a:t>
            </a:r>
            <a:r>
              <a:rPr lang="en-US" dirty="0" smtClean="0">
                <a:latin typeface="Comic Sans MS" panose="030F0702030302020204" pitchFamily="66" charset="0"/>
              </a:rPr>
              <a:t> child is at </a:t>
            </a:r>
            <a:r>
              <a:rPr lang="en-US" b="1" i="1" dirty="0" smtClean="0">
                <a:latin typeface="Comic Sans MS" panose="030F0702030302020204" pitchFamily="66" charset="0"/>
              </a:rPr>
              <a:t>2i + 1</a:t>
            </a:r>
          </a:p>
          <a:p>
            <a:pPr marL="285750" indent="-285750">
              <a:buFont typeface="Arial" panose="020B0604020202020204" pitchFamily="34" charset="0"/>
              <a:buChar char="•"/>
            </a:pPr>
            <a:r>
              <a:rPr lang="en-US" dirty="0" smtClean="0">
                <a:latin typeface="Comic Sans MS" panose="030F0702030302020204" pitchFamily="66" charset="0"/>
              </a:rPr>
              <a:t>   its </a:t>
            </a:r>
            <a:r>
              <a:rPr lang="en-US" b="1" i="1" dirty="0" smtClean="0">
                <a:latin typeface="Comic Sans MS" panose="030F0702030302020204" pitchFamily="66" charset="0"/>
              </a:rPr>
              <a:t>right</a:t>
            </a:r>
            <a:r>
              <a:rPr lang="en-US" dirty="0" smtClean="0">
                <a:latin typeface="Comic Sans MS" panose="030F0702030302020204" pitchFamily="66" charset="0"/>
              </a:rPr>
              <a:t> child is at </a:t>
            </a:r>
            <a:r>
              <a:rPr lang="en-US" b="1" i="1" dirty="0" smtClean="0">
                <a:latin typeface="Comic Sans MS" panose="030F0702030302020204" pitchFamily="66" charset="0"/>
              </a:rPr>
              <a:t>2i + 2</a:t>
            </a:r>
          </a:p>
        </p:txBody>
      </p:sp>
      <p:grpSp>
        <p:nvGrpSpPr>
          <p:cNvPr id="24" name="Group 16"/>
          <p:cNvGrpSpPr>
            <a:grpSpLocks/>
          </p:cNvGrpSpPr>
          <p:nvPr/>
        </p:nvGrpSpPr>
        <p:grpSpPr bwMode="auto">
          <a:xfrm>
            <a:off x="4623725" y="3109912"/>
            <a:ext cx="4089400" cy="3206751"/>
            <a:chOff x="1584" y="2351"/>
            <a:chExt cx="2576" cy="2020"/>
          </a:xfrm>
          <a:noFill/>
        </p:grpSpPr>
        <p:sp>
          <p:nvSpPr>
            <p:cNvPr id="25" name="Text Box 7"/>
            <p:cNvSpPr txBox="1">
              <a:spLocks noChangeArrowheads="1"/>
            </p:cNvSpPr>
            <p:nvPr/>
          </p:nvSpPr>
          <p:spPr bwMode="auto">
            <a:xfrm>
              <a:off x="2304" y="3226"/>
              <a:ext cx="1168" cy="365"/>
            </a:xfrm>
            <a:prstGeom prst="rect">
              <a:avLst/>
            </a:prstGeom>
            <a:grpFill/>
            <a:ln>
              <a:noFill/>
            </a:ln>
            <a:extLs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a:defRPr sz="2000">
                  <a:solidFill>
                    <a:srgbClr val="FFFFFF"/>
                  </a:solidFill>
                  <a:latin typeface="Courier New" pitchFamily="49" charset="0"/>
                </a:defRPr>
              </a:lvl1pPr>
              <a:lvl2pPr marL="742950" indent="-285750">
                <a:defRPr sz="2000">
                  <a:solidFill>
                    <a:srgbClr val="FFFFFF"/>
                  </a:solidFill>
                  <a:latin typeface="Courier New" pitchFamily="49" charset="0"/>
                </a:defRPr>
              </a:lvl2pPr>
              <a:lvl3pPr marL="1143000" indent="-228600">
                <a:defRPr sz="2000">
                  <a:solidFill>
                    <a:srgbClr val="FFFFFF"/>
                  </a:solidFill>
                  <a:latin typeface="Courier New" pitchFamily="49" charset="0"/>
                </a:defRPr>
              </a:lvl3pPr>
              <a:lvl4pPr marL="1600200" indent="-228600">
                <a:defRPr sz="2000">
                  <a:solidFill>
                    <a:srgbClr val="FFFFFF"/>
                  </a:solidFill>
                  <a:latin typeface="Courier New" pitchFamily="49" charset="0"/>
                </a:defRPr>
              </a:lvl4pPr>
              <a:lvl5pPr marL="2057400" indent="-228600">
                <a:defRPr sz="2000">
                  <a:solidFill>
                    <a:srgbClr val="FFFFFF"/>
                  </a:solidFill>
                  <a:latin typeface="Courier New" pitchFamily="49" charset="0"/>
                </a:defRPr>
              </a:lvl5pPr>
              <a:lvl6pPr marL="2514600" indent="-228600" algn="r" eaLnBrk="0" fontAlgn="base" hangingPunct="0">
                <a:lnSpc>
                  <a:spcPct val="40000"/>
                </a:lnSpc>
                <a:spcBef>
                  <a:spcPct val="50000"/>
                </a:spcBef>
                <a:spcAft>
                  <a:spcPct val="0"/>
                </a:spcAft>
                <a:defRPr sz="2000">
                  <a:solidFill>
                    <a:srgbClr val="FFFFFF"/>
                  </a:solidFill>
                  <a:latin typeface="Courier New" pitchFamily="49" charset="0"/>
                </a:defRPr>
              </a:lvl6pPr>
              <a:lvl7pPr marL="2971800" indent="-228600" algn="r" eaLnBrk="0" fontAlgn="base" hangingPunct="0">
                <a:lnSpc>
                  <a:spcPct val="40000"/>
                </a:lnSpc>
                <a:spcBef>
                  <a:spcPct val="50000"/>
                </a:spcBef>
                <a:spcAft>
                  <a:spcPct val="0"/>
                </a:spcAft>
                <a:defRPr sz="2000">
                  <a:solidFill>
                    <a:srgbClr val="FFFFFF"/>
                  </a:solidFill>
                  <a:latin typeface="Courier New" pitchFamily="49" charset="0"/>
                </a:defRPr>
              </a:lvl7pPr>
              <a:lvl8pPr marL="3429000" indent="-228600" algn="r" eaLnBrk="0" fontAlgn="base" hangingPunct="0">
                <a:lnSpc>
                  <a:spcPct val="40000"/>
                </a:lnSpc>
                <a:spcBef>
                  <a:spcPct val="50000"/>
                </a:spcBef>
                <a:spcAft>
                  <a:spcPct val="0"/>
                </a:spcAft>
                <a:defRPr sz="2000">
                  <a:solidFill>
                    <a:srgbClr val="FFFFFF"/>
                  </a:solidFill>
                  <a:latin typeface="Courier New" pitchFamily="49" charset="0"/>
                </a:defRPr>
              </a:lvl8pPr>
              <a:lvl9pPr marL="3886200" indent="-228600" algn="r" eaLnBrk="0" fontAlgn="base" hangingPunct="0">
                <a:lnSpc>
                  <a:spcPct val="40000"/>
                </a:lnSpc>
                <a:spcBef>
                  <a:spcPct val="50000"/>
                </a:spcBef>
                <a:spcAft>
                  <a:spcPct val="0"/>
                </a:spcAft>
                <a:defRPr sz="2000">
                  <a:solidFill>
                    <a:srgbClr val="FFFFFF"/>
                  </a:solidFill>
                  <a:latin typeface="Courier New" pitchFamily="49" charset="0"/>
                </a:defRPr>
              </a:lvl9pPr>
            </a:lstStyle>
            <a:p>
              <a:pPr algn="ctr">
                <a:lnSpc>
                  <a:spcPct val="100000"/>
                </a:lnSpc>
                <a:spcBef>
                  <a:spcPct val="0"/>
                </a:spcBef>
              </a:pPr>
              <a:r>
                <a:rPr lang="en-GB" altLang="en-US" sz="3200" b="1" dirty="0" err="1">
                  <a:solidFill>
                    <a:schemeClr val="tx1"/>
                  </a:solidFill>
                  <a:latin typeface="Times New Roman" pitchFamily="18" charset="0"/>
                </a:rPr>
                <a:t>i</a:t>
              </a:r>
              <a:endParaRPr lang="en-GB" altLang="en-US" sz="2400" b="1" dirty="0">
                <a:solidFill>
                  <a:schemeClr val="tx1"/>
                </a:solidFill>
                <a:latin typeface="Times New Roman" pitchFamily="18" charset="0"/>
              </a:endParaRPr>
            </a:p>
          </p:txBody>
        </p:sp>
        <p:sp>
          <p:nvSpPr>
            <p:cNvPr id="26" name="Line 8"/>
            <p:cNvSpPr>
              <a:spLocks noChangeShapeType="1"/>
            </p:cNvSpPr>
            <p:nvPr/>
          </p:nvSpPr>
          <p:spPr bwMode="auto">
            <a:xfrm flipH="1" flipV="1">
              <a:off x="2888" y="2920"/>
              <a:ext cx="0" cy="384"/>
            </a:xfrm>
            <a:prstGeom prst="line">
              <a:avLst/>
            </a:prstGeom>
            <a:grpFill/>
            <a:ln w="28575">
              <a:solidFill>
                <a:schemeClr val="accent6">
                  <a:lumMod val="75000"/>
                </a:schemeClr>
              </a:solidFill>
              <a:round/>
              <a:headEnd/>
              <a:tailEnd/>
            </a:ln>
            <a:extLst/>
          </p:spPr>
          <p:txBody>
            <a:bodyPr anchor="ctr">
              <a:spAutoFit/>
            </a:bodyPr>
            <a:lstStyle/>
            <a:p>
              <a:endParaRPr lang="en-US"/>
            </a:p>
          </p:txBody>
        </p:sp>
        <p:sp>
          <p:nvSpPr>
            <p:cNvPr id="27" name="Text Box 9"/>
            <p:cNvSpPr txBox="1">
              <a:spLocks noChangeArrowheads="1"/>
            </p:cNvSpPr>
            <p:nvPr/>
          </p:nvSpPr>
          <p:spPr bwMode="auto">
            <a:xfrm>
              <a:off x="2312" y="2351"/>
              <a:ext cx="1168" cy="601"/>
            </a:xfrm>
            <a:prstGeom prst="rect">
              <a:avLst/>
            </a:prstGeom>
            <a:grpFill/>
            <a:ln>
              <a:noFill/>
            </a:ln>
            <a:extLs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a:defRPr sz="2000">
                  <a:solidFill>
                    <a:srgbClr val="FFFFFF"/>
                  </a:solidFill>
                  <a:latin typeface="Courier New" pitchFamily="49" charset="0"/>
                </a:defRPr>
              </a:lvl1pPr>
              <a:lvl2pPr marL="742950" indent="-285750">
                <a:defRPr sz="2000">
                  <a:solidFill>
                    <a:srgbClr val="FFFFFF"/>
                  </a:solidFill>
                  <a:latin typeface="Courier New" pitchFamily="49" charset="0"/>
                </a:defRPr>
              </a:lvl2pPr>
              <a:lvl3pPr marL="1143000" indent="-228600">
                <a:defRPr sz="2000">
                  <a:solidFill>
                    <a:srgbClr val="FFFFFF"/>
                  </a:solidFill>
                  <a:latin typeface="Courier New" pitchFamily="49" charset="0"/>
                </a:defRPr>
              </a:lvl3pPr>
              <a:lvl4pPr marL="1600200" indent="-228600">
                <a:defRPr sz="2000">
                  <a:solidFill>
                    <a:srgbClr val="FFFFFF"/>
                  </a:solidFill>
                  <a:latin typeface="Courier New" pitchFamily="49" charset="0"/>
                </a:defRPr>
              </a:lvl4pPr>
              <a:lvl5pPr marL="2057400" indent="-228600">
                <a:defRPr sz="2000">
                  <a:solidFill>
                    <a:srgbClr val="FFFFFF"/>
                  </a:solidFill>
                  <a:latin typeface="Courier New" pitchFamily="49" charset="0"/>
                </a:defRPr>
              </a:lvl5pPr>
              <a:lvl6pPr marL="2514600" indent="-228600" algn="r" eaLnBrk="0" fontAlgn="base" hangingPunct="0">
                <a:lnSpc>
                  <a:spcPct val="40000"/>
                </a:lnSpc>
                <a:spcBef>
                  <a:spcPct val="50000"/>
                </a:spcBef>
                <a:spcAft>
                  <a:spcPct val="0"/>
                </a:spcAft>
                <a:defRPr sz="2000">
                  <a:solidFill>
                    <a:srgbClr val="FFFFFF"/>
                  </a:solidFill>
                  <a:latin typeface="Courier New" pitchFamily="49" charset="0"/>
                </a:defRPr>
              </a:lvl6pPr>
              <a:lvl7pPr marL="2971800" indent="-228600" algn="r" eaLnBrk="0" fontAlgn="base" hangingPunct="0">
                <a:lnSpc>
                  <a:spcPct val="40000"/>
                </a:lnSpc>
                <a:spcBef>
                  <a:spcPct val="50000"/>
                </a:spcBef>
                <a:spcAft>
                  <a:spcPct val="0"/>
                </a:spcAft>
                <a:defRPr sz="2000">
                  <a:solidFill>
                    <a:srgbClr val="FFFFFF"/>
                  </a:solidFill>
                  <a:latin typeface="Courier New" pitchFamily="49" charset="0"/>
                </a:defRPr>
              </a:lvl7pPr>
              <a:lvl8pPr marL="3429000" indent="-228600" algn="r" eaLnBrk="0" fontAlgn="base" hangingPunct="0">
                <a:lnSpc>
                  <a:spcPct val="40000"/>
                </a:lnSpc>
                <a:spcBef>
                  <a:spcPct val="50000"/>
                </a:spcBef>
                <a:spcAft>
                  <a:spcPct val="0"/>
                </a:spcAft>
                <a:defRPr sz="2000">
                  <a:solidFill>
                    <a:srgbClr val="FFFFFF"/>
                  </a:solidFill>
                  <a:latin typeface="Courier New" pitchFamily="49" charset="0"/>
                </a:defRPr>
              </a:lvl8pPr>
              <a:lvl9pPr marL="3886200" indent="-228600" algn="r" eaLnBrk="0" fontAlgn="base" hangingPunct="0">
                <a:lnSpc>
                  <a:spcPct val="40000"/>
                </a:lnSpc>
                <a:spcBef>
                  <a:spcPct val="50000"/>
                </a:spcBef>
                <a:spcAft>
                  <a:spcPct val="0"/>
                </a:spcAft>
                <a:defRPr sz="2000">
                  <a:solidFill>
                    <a:srgbClr val="FFFFFF"/>
                  </a:solidFill>
                  <a:latin typeface="Courier New" pitchFamily="49" charset="0"/>
                </a:defRPr>
              </a:lvl9pPr>
            </a:lstStyle>
            <a:p>
              <a:pPr algn="ctr">
                <a:lnSpc>
                  <a:spcPct val="100000"/>
                </a:lnSpc>
                <a:spcBef>
                  <a:spcPct val="0"/>
                </a:spcBef>
              </a:pPr>
              <a:r>
                <a:rPr lang="en-GB" altLang="en-US" sz="2400">
                  <a:solidFill>
                    <a:schemeClr val="tx1"/>
                  </a:solidFill>
                  <a:latin typeface="Times New Roman" pitchFamily="18" charset="0"/>
                </a:rPr>
                <a:t>Parent</a:t>
              </a:r>
            </a:p>
            <a:p>
              <a:pPr algn="ctr">
                <a:lnSpc>
                  <a:spcPct val="100000"/>
                </a:lnSpc>
                <a:spcBef>
                  <a:spcPct val="0"/>
                </a:spcBef>
              </a:pPr>
              <a:r>
                <a:rPr lang="en-US" altLang="en-US" sz="3200" b="1">
                  <a:solidFill>
                    <a:schemeClr val="tx1"/>
                  </a:solidFill>
                  <a:latin typeface="Times New Roman" pitchFamily="18" charset="0"/>
                  <a:sym typeface="Symbol" pitchFamily="18" charset="2"/>
                </a:rPr>
                <a:t>(</a:t>
              </a:r>
              <a:r>
                <a:rPr lang="en-US" altLang="en-US" sz="3200" b="1" i="1">
                  <a:solidFill>
                    <a:schemeClr val="tx1"/>
                  </a:solidFill>
                  <a:latin typeface="Times New Roman" pitchFamily="18" charset="0"/>
                  <a:sym typeface="Symbol" pitchFamily="18" charset="2"/>
                </a:rPr>
                <a:t>i-1)/2</a:t>
              </a:r>
              <a:r>
                <a:rPr lang="en-US" altLang="en-US" sz="3200" b="1">
                  <a:solidFill>
                    <a:schemeClr val="tx1"/>
                  </a:solidFill>
                  <a:latin typeface="Times New Roman" pitchFamily="18" charset="0"/>
                  <a:sym typeface="Symbol" pitchFamily="18" charset="2"/>
                </a:rPr>
                <a:t></a:t>
              </a:r>
              <a:endParaRPr lang="en-GB" altLang="en-US" sz="2400" b="1">
                <a:solidFill>
                  <a:schemeClr val="tx1"/>
                </a:solidFill>
                <a:latin typeface="Times New Roman" pitchFamily="18" charset="0"/>
                <a:sym typeface="Symbol" pitchFamily="18" charset="2"/>
              </a:endParaRPr>
            </a:p>
          </p:txBody>
        </p:sp>
        <p:sp>
          <p:nvSpPr>
            <p:cNvPr id="28" name="Text Box 10"/>
            <p:cNvSpPr txBox="1">
              <a:spLocks noChangeArrowheads="1"/>
            </p:cNvSpPr>
            <p:nvPr/>
          </p:nvSpPr>
          <p:spPr bwMode="auto">
            <a:xfrm>
              <a:off x="1584" y="3770"/>
              <a:ext cx="1168" cy="601"/>
            </a:xfrm>
            <a:prstGeom prst="rect">
              <a:avLst/>
            </a:prstGeom>
            <a:grpFill/>
            <a:ln>
              <a:noFill/>
            </a:ln>
            <a:extLs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a:defRPr sz="2000">
                  <a:solidFill>
                    <a:srgbClr val="FFFFFF"/>
                  </a:solidFill>
                  <a:latin typeface="Courier New" pitchFamily="49" charset="0"/>
                </a:defRPr>
              </a:lvl1pPr>
              <a:lvl2pPr marL="742950" indent="-285750">
                <a:defRPr sz="2000">
                  <a:solidFill>
                    <a:srgbClr val="FFFFFF"/>
                  </a:solidFill>
                  <a:latin typeface="Courier New" pitchFamily="49" charset="0"/>
                </a:defRPr>
              </a:lvl2pPr>
              <a:lvl3pPr marL="1143000" indent="-228600">
                <a:defRPr sz="2000">
                  <a:solidFill>
                    <a:srgbClr val="FFFFFF"/>
                  </a:solidFill>
                  <a:latin typeface="Courier New" pitchFamily="49" charset="0"/>
                </a:defRPr>
              </a:lvl3pPr>
              <a:lvl4pPr marL="1600200" indent="-228600">
                <a:defRPr sz="2000">
                  <a:solidFill>
                    <a:srgbClr val="FFFFFF"/>
                  </a:solidFill>
                  <a:latin typeface="Courier New" pitchFamily="49" charset="0"/>
                </a:defRPr>
              </a:lvl4pPr>
              <a:lvl5pPr marL="2057400" indent="-228600">
                <a:defRPr sz="2000">
                  <a:solidFill>
                    <a:srgbClr val="FFFFFF"/>
                  </a:solidFill>
                  <a:latin typeface="Courier New" pitchFamily="49" charset="0"/>
                </a:defRPr>
              </a:lvl5pPr>
              <a:lvl6pPr marL="2514600" indent="-228600" algn="r" eaLnBrk="0" fontAlgn="base" hangingPunct="0">
                <a:lnSpc>
                  <a:spcPct val="40000"/>
                </a:lnSpc>
                <a:spcBef>
                  <a:spcPct val="50000"/>
                </a:spcBef>
                <a:spcAft>
                  <a:spcPct val="0"/>
                </a:spcAft>
                <a:defRPr sz="2000">
                  <a:solidFill>
                    <a:srgbClr val="FFFFFF"/>
                  </a:solidFill>
                  <a:latin typeface="Courier New" pitchFamily="49" charset="0"/>
                </a:defRPr>
              </a:lvl6pPr>
              <a:lvl7pPr marL="2971800" indent="-228600" algn="r" eaLnBrk="0" fontAlgn="base" hangingPunct="0">
                <a:lnSpc>
                  <a:spcPct val="40000"/>
                </a:lnSpc>
                <a:spcBef>
                  <a:spcPct val="50000"/>
                </a:spcBef>
                <a:spcAft>
                  <a:spcPct val="0"/>
                </a:spcAft>
                <a:defRPr sz="2000">
                  <a:solidFill>
                    <a:srgbClr val="FFFFFF"/>
                  </a:solidFill>
                  <a:latin typeface="Courier New" pitchFamily="49" charset="0"/>
                </a:defRPr>
              </a:lvl7pPr>
              <a:lvl8pPr marL="3429000" indent="-228600" algn="r" eaLnBrk="0" fontAlgn="base" hangingPunct="0">
                <a:lnSpc>
                  <a:spcPct val="40000"/>
                </a:lnSpc>
                <a:spcBef>
                  <a:spcPct val="50000"/>
                </a:spcBef>
                <a:spcAft>
                  <a:spcPct val="0"/>
                </a:spcAft>
                <a:defRPr sz="2000">
                  <a:solidFill>
                    <a:srgbClr val="FFFFFF"/>
                  </a:solidFill>
                  <a:latin typeface="Courier New" pitchFamily="49" charset="0"/>
                </a:defRPr>
              </a:lvl8pPr>
              <a:lvl9pPr marL="3886200" indent="-228600" algn="r" eaLnBrk="0" fontAlgn="base" hangingPunct="0">
                <a:lnSpc>
                  <a:spcPct val="40000"/>
                </a:lnSpc>
                <a:spcBef>
                  <a:spcPct val="50000"/>
                </a:spcBef>
                <a:spcAft>
                  <a:spcPct val="0"/>
                </a:spcAft>
                <a:defRPr sz="2000">
                  <a:solidFill>
                    <a:srgbClr val="FFFFFF"/>
                  </a:solidFill>
                  <a:latin typeface="Courier New" pitchFamily="49" charset="0"/>
                </a:defRPr>
              </a:lvl9pPr>
            </a:lstStyle>
            <a:p>
              <a:pPr algn="ctr">
                <a:lnSpc>
                  <a:spcPct val="100000"/>
                </a:lnSpc>
                <a:spcBef>
                  <a:spcPct val="0"/>
                </a:spcBef>
              </a:pPr>
              <a:r>
                <a:rPr lang="en-US" altLang="en-US" sz="3200" b="1" i="1">
                  <a:solidFill>
                    <a:schemeClr val="tx1"/>
                  </a:solidFill>
                  <a:latin typeface="Times New Roman" pitchFamily="18" charset="0"/>
                  <a:sym typeface="Symbol" pitchFamily="18" charset="2"/>
                </a:rPr>
                <a:t>2i+1</a:t>
              </a:r>
              <a:endParaRPr lang="en-GB" altLang="en-US" sz="2400" b="1">
                <a:solidFill>
                  <a:schemeClr val="tx1"/>
                </a:solidFill>
                <a:latin typeface="Times New Roman" pitchFamily="18" charset="0"/>
                <a:sym typeface="Symbol" pitchFamily="18" charset="2"/>
              </a:endParaRPr>
            </a:p>
            <a:p>
              <a:pPr algn="ctr">
                <a:lnSpc>
                  <a:spcPct val="100000"/>
                </a:lnSpc>
                <a:spcBef>
                  <a:spcPct val="0"/>
                </a:spcBef>
              </a:pPr>
              <a:r>
                <a:rPr lang="en-GB" altLang="en-US" sz="2400">
                  <a:solidFill>
                    <a:schemeClr val="tx1"/>
                  </a:solidFill>
                  <a:latin typeface="Times New Roman" pitchFamily="18" charset="0"/>
                </a:rPr>
                <a:t>Left Child</a:t>
              </a:r>
            </a:p>
          </p:txBody>
        </p:sp>
        <p:sp>
          <p:nvSpPr>
            <p:cNvPr id="29" name="Text Box 11"/>
            <p:cNvSpPr txBox="1">
              <a:spLocks noChangeArrowheads="1"/>
            </p:cNvSpPr>
            <p:nvPr/>
          </p:nvSpPr>
          <p:spPr bwMode="auto">
            <a:xfrm>
              <a:off x="2992" y="3770"/>
              <a:ext cx="1168" cy="601"/>
            </a:xfrm>
            <a:prstGeom prst="rect">
              <a:avLst/>
            </a:prstGeom>
            <a:grpFill/>
            <a:ln>
              <a:noFill/>
            </a:ln>
            <a:extLs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a:defRPr sz="2000">
                  <a:solidFill>
                    <a:srgbClr val="FFFFFF"/>
                  </a:solidFill>
                  <a:latin typeface="Courier New" pitchFamily="49" charset="0"/>
                </a:defRPr>
              </a:lvl1pPr>
              <a:lvl2pPr marL="742950" indent="-285750">
                <a:defRPr sz="2000">
                  <a:solidFill>
                    <a:srgbClr val="FFFFFF"/>
                  </a:solidFill>
                  <a:latin typeface="Courier New" pitchFamily="49" charset="0"/>
                </a:defRPr>
              </a:lvl2pPr>
              <a:lvl3pPr marL="1143000" indent="-228600">
                <a:defRPr sz="2000">
                  <a:solidFill>
                    <a:srgbClr val="FFFFFF"/>
                  </a:solidFill>
                  <a:latin typeface="Courier New" pitchFamily="49" charset="0"/>
                </a:defRPr>
              </a:lvl3pPr>
              <a:lvl4pPr marL="1600200" indent="-228600">
                <a:defRPr sz="2000">
                  <a:solidFill>
                    <a:srgbClr val="FFFFFF"/>
                  </a:solidFill>
                  <a:latin typeface="Courier New" pitchFamily="49" charset="0"/>
                </a:defRPr>
              </a:lvl4pPr>
              <a:lvl5pPr marL="2057400" indent="-228600">
                <a:defRPr sz="2000">
                  <a:solidFill>
                    <a:srgbClr val="FFFFFF"/>
                  </a:solidFill>
                  <a:latin typeface="Courier New" pitchFamily="49" charset="0"/>
                </a:defRPr>
              </a:lvl5pPr>
              <a:lvl6pPr marL="2514600" indent="-228600" algn="r" eaLnBrk="0" fontAlgn="base" hangingPunct="0">
                <a:lnSpc>
                  <a:spcPct val="40000"/>
                </a:lnSpc>
                <a:spcBef>
                  <a:spcPct val="50000"/>
                </a:spcBef>
                <a:spcAft>
                  <a:spcPct val="0"/>
                </a:spcAft>
                <a:defRPr sz="2000">
                  <a:solidFill>
                    <a:srgbClr val="FFFFFF"/>
                  </a:solidFill>
                  <a:latin typeface="Courier New" pitchFamily="49" charset="0"/>
                </a:defRPr>
              </a:lvl6pPr>
              <a:lvl7pPr marL="2971800" indent="-228600" algn="r" eaLnBrk="0" fontAlgn="base" hangingPunct="0">
                <a:lnSpc>
                  <a:spcPct val="40000"/>
                </a:lnSpc>
                <a:spcBef>
                  <a:spcPct val="50000"/>
                </a:spcBef>
                <a:spcAft>
                  <a:spcPct val="0"/>
                </a:spcAft>
                <a:defRPr sz="2000">
                  <a:solidFill>
                    <a:srgbClr val="FFFFFF"/>
                  </a:solidFill>
                  <a:latin typeface="Courier New" pitchFamily="49" charset="0"/>
                </a:defRPr>
              </a:lvl7pPr>
              <a:lvl8pPr marL="3429000" indent="-228600" algn="r" eaLnBrk="0" fontAlgn="base" hangingPunct="0">
                <a:lnSpc>
                  <a:spcPct val="40000"/>
                </a:lnSpc>
                <a:spcBef>
                  <a:spcPct val="50000"/>
                </a:spcBef>
                <a:spcAft>
                  <a:spcPct val="0"/>
                </a:spcAft>
                <a:defRPr sz="2000">
                  <a:solidFill>
                    <a:srgbClr val="FFFFFF"/>
                  </a:solidFill>
                  <a:latin typeface="Courier New" pitchFamily="49" charset="0"/>
                </a:defRPr>
              </a:lvl8pPr>
              <a:lvl9pPr marL="3886200" indent="-228600" algn="r" eaLnBrk="0" fontAlgn="base" hangingPunct="0">
                <a:lnSpc>
                  <a:spcPct val="40000"/>
                </a:lnSpc>
                <a:spcBef>
                  <a:spcPct val="50000"/>
                </a:spcBef>
                <a:spcAft>
                  <a:spcPct val="0"/>
                </a:spcAft>
                <a:defRPr sz="2000">
                  <a:solidFill>
                    <a:srgbClr val="FFFFFF"/>
                  </a:solidFill>
                  <a:latin typeface="Courier New" pitchFamily="49" charset="0"/>
                </a:defRPr>
              </a:lvl9pPr>
            </a:lstStyle>
            <a:p>
              <a:pPr algn="ctr">
                <a:lnSpc>
                  <a:spcPct val="100000"/>
                </a:lnSpc>
                <a:spcBef>
                  <a:spcPct val="0"/>
                </a:spcBef>
              </a:pPr>
              <a:r>
                <a:rPr lang="en-US" altLang="en-US" sz="3200" b="1" i="1">
                  <a:solidFill>
                    <a:schemeClr val="tx1"/>
                  </a:solidFill>
                  <a:latin typeface="Times New Roman" pitchFamily="18" charset="0"/>
                  <a:sym typeface="Symbol" pitchFamily="18" charset="2"/>
                </a:rPr>
                <a:t>2i+2</a:t>
              </a:r>
              <a:r>
                <a:rPr lang="en-GB" altLang="en-US" sz="2400">
                  <a:solidFill>
                    <a:schemeClr val="tx1"/>
                  </a:solidFill>
                  <a:latin typeface="Times New Roman" pitchFamily="18" charset="0"/>
                </a:rPr>
                <a:t> </a:t>
              </a:r>
            </a:p>
            <a:p>
              <a:pPr algn="ctr">
                <a:lnSpc>
                  <a:spcPct val="100000"/>
                </a:lnSpc>
                <a:spcBef>
                  <a:spcPct val="0"/>
                </a:spcBef>
              </a:pPr>
              <a:r>
                <a:rPr lang="en-GB" altLang="en-US" sz="2400">
                  <a:solidFill>
                    <a:schemeClr val="tx1"/>
                  </a:solidFill>
                  <a:latin typeface="Times New Roman" pitchFamily="18" charset="0"/>
                </a:rPr>
                <a:t>Right Child</a:t>
              </a:r>
              <a:endParaRPr lang="en-GB" altLang="en-US" sz="2400" b="1">
                <a:solidFill>
                  <a:schemeClr val="tx1"/>
                </a:solidFill>
                <a:latin typeface="Times New Roman" pitchFamily="18" charset="0"/>
                <a:sym typeface="Symbol" pitchFamily="18" charset="2"/>
              </a:endParaRPr>
            </a:p>
          </p:txBody>
        </p:sp>
        <p:sp>
          <p:nvSpPr>
            <p:cNvPr id="30" name="Line 12"/>
            <p:cNvSpPr>
              <a:spLocks noChangeShapeType="1"/>
            </p:cNvSpPr>
            <p:nvPr/>
          </p:nvSpPr>
          <p:spPr bwMode="auto">
            <a:xfrm flipV="1">
              <a:off x="2256" y="3504"/>
              <a:ext cx="576" cy="336"/>
            </a:xfrm>
            <a:prstGeom prst="line">
              <a:avLst/>
            </a:prstGeom>
            <a:grpFill/>
            <a:ln w="28575">
              <a:solidFill>
                <a:schemeClr val="accent6">
                  <a:lumMod val="75000"/>
                </a:schemeClr>
              </a:solidFill>
              <a:round/>
              <a:headEnd/>
              <a:tailEnd/>
            </a:ln>
            <a:extLst/>
          </p:spPr>
          <p:txBody>
            <a:bodyPr anchor="ctr">
              <a:spAutoFit/>
            </a:bodyPr>
            <a:lstStyle/>
            <a:p>
              <a:endParaRPr lang="en-US"/>
            </a:p>
          </p:txBody>
        </p:sp>
        <p:sp>
          <p:nvSpPr>
            <p:cNvPr id="31" name="Line 15"/>
            <p:cNvSpPr>
              <a:spLocks noChangeShapeType="1"/>
            </p:cNvSpPr>
            <p:nvPr/>
          </p:nvSpPr>
          <p:spPr bwMode="auto">
            <a:xfrm flipH="1" flipV="1">
              <a:off x="2920" y="3520"/>
              <a:ext cx="576" cy="336"/>
            </a:xfrm>
            <a:prstGeom prst="line">
              <a:avLst/>
            </a:prstGeom>
            <a:grpFill/>
            <a:ln w="28575">
              <a:solidFill>
                <a:schemeClr val="accent6">
                  <a:lumMod val="75000"/>
                </a:schemeClr>
              </a:solidFill>
              <a:round/>
              <a:headEnd/>
              <a:tailEnd/>
            </a:ln>
            <a:extLst/>
          </p:spPr>
          <p:txBody>
            <a:bodyPr anchor="ctr">
              <a:spAutoFit/>
            </a:bodyPr>
            <a:lstStyle/>
            <a:p>
              <a:endParaRPr lang="en-US"/>
            </a:p>
          </p:txBody>
        </p:sp>
      </p:grpSp>
      <p:sp>
        <p:nvSpPr>
          <p:cNvPr id="13" name="TextBox 12"/>
          <p:cNvSpPr txBox="1"/>
          <p:nvPr/>
        </p:nvSpPr>
        <p:spPr>
          <a:xfrm>
            <a:off x="457200" y="4962002"/>
            <a:ext cx="4166525" cy="1477328"/>
          </a:xfrm>
          <a:prstGeom prst="rect">
            <a:avLst/>
          </a:prstGeom>
          <a:solidFill>
            <a:srgbClr val="E5E5B4"/>
          </a:solidFill>
          <a:ln>
            <a:solidFill>
              <a:schemeClr val="tx1"/>
            </a:solidFill>
          </a:ln>
        </p:spPr>
        <p:txBody>
          <a:bodyPr wrap="none" rtlCol="0">
            <a:spAutoFit/>
          </a:bodyPr>
          <a:lstStyle/>
          <a:p>
            <a:r>
              <a:rPr lang="en-US" b="1" dirty="0" smtClean="0">
                <a:latin typeface="Comic Sans MS" panose="030F0702030302020204" pitchFamily="66" charset="0"/>
              </a:rPr>
              <a:t>Optional:</a:t>
            </a:r>
          </a:p>
          <a:p>
            <a:r>
              <a:rPr lang="en-US" dirty="0">
                <a:latin typeface="Comic Sans MS" panose="030F0702030302020204" pitchFamily="66" charset="0"/>
              </a:rPr>
              <a:t> </a:t>
            </a:r>
            <a:r>
              <a:rPr lang="en-US" dirty="0" smtClean="0">
                <a:latin typeface="Comic Sans MS" panose="030F0702030302020204" pitchFamily="66" charset="0"/>
              </a:rPr>
              <a:t>  Draw a NON-complete binary</a:t>
            </a:r>
          </a:p>
          <a:p>
            <a:r>
              <a:rPr lang="en-US" dirty="0" smtClean="0">
                <a:latin typeface="Comic Sans MS" panose="030F0702030302020204" pitchFamily="66" charset="0"/>
              </a:rPr>
              <a:t>   tree with 5 to 9 nodes</a:t>
            </a:r>
          </a:p>
          <a:p>
            <a:endParaRPr lang="en-US" dirty="0">
              <a:latin typeface="Comic Sans MS" panose="030F0702030302020204" pitchFamily="66" charset="0"/>
            </a:endParaRPr>
          </a:p>
          <a:p>
            <a:r>
              <a:rPr lang="en-US" dirty="0" smtClean="0">
                <a:latin typeface="Comic Sans MS" panose="030F0702030302020204" pitchFamily="66" charset="0"/>
              </a:rPr>
              <a:t>Show this index relation fails to hold</a:t>
            </a:r>
          </a:p>
        </p:txBody>
      </p:sp>
    </p:spTree>
    <p:extLst>
      <p:ext uri="{BB962C8B-B14F-4D97-AF65-F5344CB8AC3E}">
        <p14:creationId xmlns:p14="http://schemas.microsoft.com/office/powerpoint/2010/main" val="353513075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Using a Vector to Implement a Heap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31087"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8200" y="4419600"/>
            <a:ext cx="7431087" cy="2286000"/>
          </a:xfrm>
          <a:prstGeom prst="rect">
            <a:avLst/>
          </a:prstGeom>
          <a:solidFill>
            <a:schemeClr val="bg1">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43400" y="18288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2640419"/>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2640419"/>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3566319"/>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52800" y="3576952"/>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57800" y="3566319"/>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86600" y="3566319"/>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7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1" nodeType="withEffect">
                                  <p:stCondLst>
                                    <p:cond delay="50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grpId="1" nodeType="withEffect">
                                  <p:stCondLst>
                                    <p:cond delay="50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1" nodeType="withEffect">
                                  <p:stCondLst>
                                    <p:cond delay="50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1" nodeType="withEffect">
                                  <p:stCondLst>
                                    <p:cond delay="50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50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grpId="1" nodeType="withEffect">
                                  <p:stCondLst>
                                    <p:cond delay="50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50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7" grpId="1" animBg="1"/>
      <p:bldP spid="8" grpId="1" animBg="1"/>
      <p:bldP spid="9" grpId="1" animBg="1"/>
      <p:bldP spid="10" grpId="1" animBg="1"/>
      <p:bldP spid="11" grpId="1" animBg="1"/>
      <p:bldP spid="12"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Using a Vector to Implement a Heap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31087"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962400" y="10668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95400" y="50292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03766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Using a Vector to Implement a Heap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31087"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057400" y="18288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09800" y="49530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54792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Using a Vector to Implement a Heap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31087"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791200" y="18288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48000" y="5006439"/>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591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Tree Traversal Notes</a:t>
            </a:r>
            <a:endParaRPr lang="en-US" dirty="0"/>
          </a:p>
        </p:txBody>
      </p:sp>
      <p:sp>
        <p:nvSpPr>
          <p:cNvPr id="3" name="Content Placeholder 2"/>
          <p:cNvSpPr>
            <a:spLocks noGrp="1"/>
          </p:cNvSpPr>
          <p:nvPr>
            <p:ph idx="1"/>
          </p:nvPr>
        </p:nvSpPr>
        <p:spPr>
          <a:xfrm>
            <a:off x="457199" y="990600"/>
            <a:ext cx="5478393" cy="5410200"/>
          </a:xfrm>
        </p:spPr>
        <p:txBody>
          <a:bodyPr>
            <a:normAutofit fontScale="77500" lnSpcReduction="20000"/>
          </a:bodyPr>
          <a:lstStyle/>
          <a:p>
            <a:r>
              <a:rPr lang="en-US" dirty="0" smtClean="0"/>
              <a:t>Pre-Order, In-Order, Post-Order</a:t>
            </a:r>
          </a:p>
          <a:p>
            <a:pPr lvl="1"/>
            <a:r>
              <a:rPr lang="en-US" dirty="0" smtClean="0"/>
              <a:t>All “visit” each node in a tree exactly once</a:t>
            </a:r>
          </a:p>
          <a:p>
            <a:endParaRPr lang="en-US" dirty="0" smtClean="0"/>
          </a:p>
          <a:p>
            <a:r>
              <a:rPr lang="en-US" dirty="0" smtClean="0"/>
              <a:t>Pretend the tree is </a:t>
            </a:r>
            <a:br>
              <a:rPr lang="en-US" dirty="0" smtClean="0"/>
            </a:br>
            <a:r>
              <a:rPr lang="en-US" dirty="0" smtClean="0"/>
              <a:t>an overhead view </a:t>
            </a:r>
            <a:br>
              <a:rPr lang="en-US" dirty="0" smtClean="0"/>
            </a:br>
            <a:r>
              <a:rPr lang="en-US" dirty="0" smtClean="0"/>
              <a:t>of a wall</a:t>
            </a:r>
          </a:p>
          <a:p>
            <a:pPr lvl="1"/>
            <a:r>
              <a:rPr lang="en-US" dirty="0" smtClean="0"/>
              <a:t>Maybe the nodes are </a:t>
            </a:r>
            <a:br>
              <a:rPr lang="en-US" dirty="0" smtClean="0"/>
            </a:br>
            <a:r>
              <a:rPr lang="en-US" dirty="0" smtClean="0"/>
              <a:t>towers (doesn’t matter)</a:t>
            </a:r>
          </a:p>
          <a:p>
            <a:endParaRPr lang="en-US" dirty="0" smtClean="0"/>
          </a:p>
          <a:p>
            <a:endParaRPr lang="en-US" dirty="0" smtClean="0"/>
          </a:p>
          <a:p>
            <a:r>
              <a:rPr lang="en-US" dirty="0" smtClean="0"/>
              <a:t>We want to walk all the </a:t>
            </a:r>
            <a:br>
              <a:rPr lang="en-US" dirty="0" smtClean="0"/>
            </a:br>
            <a:r>
              <a:rPr lang="en-US" dirty="0" smtClean="0"/>
              <a:t>way around the wall structure</a:t>
            </a:r>
          </a:p>
          <a:p>
            <a:pPr lvl="1"/>
            <a:r>
              <a:rPr lang="en-US" dirty="0" smtClean="0"/>
              <a:t>We begin above the root node, facing towards it</a:t>
            </a:r>
          </a:p>
          <a:p>
            <a:pPr lvl="1"/>
            <a:r>
              <a:rPr lang="en-US" dirty="0" smtClean="0"/>
              <a:t>We then place our left hand against the node </a:t>
            </a:r>
          </a:p>
          <a:p>
            <a:pPr lvl="1"/>
            <a:r>
              <a:rPr lang="en-US" dirty="0" smtClean="0"/>
              <a:t>and walk all the way around the wall structure </a:t>
            </a:r>
          </a:p>
          <a:p>
            <a:pPr lvl="1"/>
            <a:r>
              <a:rPr lang="en-US" dirty="0" smtClean="0"/>
              <a:t>so that our left hand never leaves the wall</a:t>
            </a:r>
          </a:p>
        </p:txBody>
      </p:sp>
      <p:grpSp>
        <p:nvGrpSpPr>
          <p:cNvPr id="4" name="Group 25"/>
          <p:cNvGrpSpPr>
            <a:grpSpLocks/>
          </p:cNvGrpSpPr>
          <p:nvPr/>
        </p:nvGrpSpPr>
        <p:grpSpPr bwMode="auto">
          <a:xfrm>
            <a:off x="3929786" y="1917179"/>
            <a:ext cx="4724400" cy="2286000"/>
            <a:chOff x="2865438" y="3551238"/>
            <a:chExt cx="4724400" cy="2286000"/>
          </a:xfrm>
        </p:grpSpPr>
        <p:sp>
          <p:nvSpPr>
            <p:cNvPr id="5" name="Oval 5"/>
            <p:cNvSpPr>
              <a:spLocks noChangeArrowheads="1"/>
            </p:cNvSpPr>
            <p:nvPr/>
          </p:nvSpPr>
          <p:spPr bwMode="auto">
            <a:xfrm>
              <a:off x="5580063" y="35512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6" name="Oval 6"/>
            <p:cNvSpPr>
              <a:spLocks noChangeArrowheads="1"/>
            </p:cNvSpPr>
            <p:nvPr/>
          </p:nvSpPr>
          <p:spPr bwMode="auto">
            <a:xfrm>
              <a:off x="666591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p>
          </p:txBody>
        </p:sp>
        <p:sp>
          <p:nvSpPr>
            <p:cNvPr id="7" name="Oval 8"/>
            <p:cNvSpPr>
              <a:spLocks noChangeArrowheads="1"/>
            </p:cNvSpPr>
            <p:nvPr/>
          </p:nvSpPr>
          <p:spPr bwMode="auto">
            <a:xfrm>
              <a:off x="4494213" y="47704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8" name="Rectangle 9"/>
            <p:cNvSpPr>
              <a:spLocks noChangeArrowheads="1"/>
            </p:cNvSpPr>
            <p:nvPr/>
          </p:nvSpPr>
          <p:spPr bwMode="auto">
            <a:xfrm>
              <a:off x="28654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sp>
          <p:nvSpPr>
            <p:cNvPr id="9" name="Rectangle 10"/>
            <p:cNvSpPr>
              <a:spLocks noChangeArrowheads="1"/>
            </p:cNvSpPr>
            <p:nvPr/>
          </p:nvSpPr>
          <p:spPr bwMode="auto">
            <a:xfrm>
              <a:off x="395128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5</a:t>
              </a:r>
            </a:p>
          </p:txBody>
        </p:sp>
        <p:sp>
          <p:nvSpPr>
            <p:cNvPr id="10" name="Rectangle 11"/>
            <p:cNvSpPr>
              <a:spLocks noChangeArrowheads="1"/>
            </p:cNvSpPr>
            <p:nvPr/>
          </p:nvSpPr>
          <p:spPr bwMode="auto">
            <a:xfrm>
              <a:off x="503713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1</a:t>
              </a:r>
            </a:p>
          </p:txBody>
        </p:sp>
        <p:sp>
          <p:nvSpPr>
            <p:cNvPr id="11" name="Rectangle 12"/>
            <p:cNvSpPr>
              <a:spLocks noChangeArrowheads="1"/>
            </p:cNvSpPr>
            <p:nvPr/>
          </p:nvSpPr>
          <p:spPr bwMode="auto">
            <a:xfrm>
              <a:off x="612298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3</a:t>
              </a:r>
            </a:p>
          </p:txBody>
        </p:sp>
        <p:sp>
          <p:nvSpPr>
            <p:cNvPr id="12" name="Rectangle 13"/>
            <p:cNvSpPr>
              <a:spLocks noChangeArrowheads="1"/>
            </p:cNvSpPr>
            <p:nvPr/>
          </p:nvSpPr>
          <p:spPr bwMode="auto">
            <a:xfrm>
              <a:off x="72088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cxnSp>
          <p:nvCxnSpPr>
            <p:cNvPr id="13" name="AutoShape 15"/>
            <p:cNvCxnSpPr>
              <a:cxnSpLocks noChangeShapeType="1"/>
              <a:stCxn id="6" idx="1"/>
              <a:endCxn id="5" idx="5"/>
            </p:cNvCxnSpPr>
            <p:nvPr/>
          </p:nvCxnSpPr>
          <p:spPr bwMode="auto">
            <a:xfrm flipH="1" flipV="1">
              <a:off x="5905500" y="38862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 name="AutoShape 16"/>
            <p:cNvCxnSpPr>
              <a:cxnSpLocks noChangeShapeType="1"/>
              <a:stCxn id="12" idx="0"/>
              <a:endCxn id="6" idx="5"/>
            </p:cNvCxnSpPr>
            <p:nvPr/>
          </p:nvCxnSpPr>
          <p:spPr bwMode="auto">
            <a:xfrm flipH="1" flipV="1">
              <a:off x="6991350" y="4495800"/>
              <a:ext cx="407988"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 name="AutoShape 17"/>
            <p:cNvCxnSpPr>
              <a:cxnSpLocks noChangeShapeType="1"/>
              <a:stCxn id="11" idx="0"/>
              <a:endCxn id="6" idx="3"/>
            </p:cNvCxnSpPr>
            <p:nvPr/>
          </p:nvCxnSpPr>
          <p:spPr bwMode="auto">
            <a:xfrm flipV="1">
              <a:off x="631348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 name="AutoShape 18"/>
            <p:cNvCxnSpPr>
              <a:cxnSpLocks noChangeShapeType="1"/>
              <a:stCxn id="10" idx="0"/>
              <a:endCxn id="7" idx="5"/>
            </p:cNvCxnSpPr>
            <p:nvPr/>
          </p:nvCxnSpPr>
          <p:spPr bwMode="auto">
            <a:xfrm flipH="1" flipV="1">
              <a:off x="4819650" y="5105400"/>
              <a:ext cx="407988"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 name="AutoShape 19"/>
            <p:cNvCxnSpPr>
              <a:cxnSpLocks noChangeShapeType="1"/>
              <a:stCxn id="9" idx="0"/>
              <a:endCxn id="7" idx="3"/>
            </p:cNvCxnSpPr>
            <p:nvPr/>
          </p:nvCxnSpPr>
          <p:spPr bwMode="auto">
            <a:xfrm flipV="1">
              <a:off x="4141788" y="5105400"/>
              <a:ext cx="407987"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2" name="AutoShape 14"/>
            <p:cNvCxnSpPr>
              <a:cxnSpLocks noChangeShapeType="1"/>
              <a:stCxn id="5" idx="3"/>
              <a:endCxn id="25" idx="7"/>
            </p:cNvCxnSpPr>
            <p:nvPr/>
          </p:nvCxnSpPr>
          <p:spPr bwMode="auto">
            <a:xfrm flipH="1">
              <a:off x="3733800" y="3886200"/>
              <a:ext cx="19018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25" idx="3"/>
            </p:cNvCxnSpPr>
            <p:nvPr/>
          </p:nvCxnSpPr>
          <p:spPr bwMode="auto">
            <a:xfrm flipV="1">
              <a:off x="305593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4" name="AutoShape 21"/>
            <p:cNvCxnSpPr>
              <a:cxnSpLocks noChangeShapeType="1"/>
              <a:stCxn id="7" idx="1"/>
              <a:endCxn id="25" idx="5"/>
            </p:cNvCxnSpPr>
            <p:nvPr/>
          </p:nvCxnSpPr>
          <p:spPr bwMode="auto">
            <a:xfrm flipH="1" flipV="1">
              <a:off x="3733800" y="44958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5" name="Oval 7"/>
            <p:cNvSpPr>
              <a:spLocks noChangeArrowheads="1"/>
            </p:cNvSpPr>
            <p:nvPr/>
          </p:nvSpPr>
          <p:spPr bwMode="auto">
            <a:xfrm>
              <a:off x="340836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endParaRPr lang="en-US" dirty="0">
                <a:solidFill>
                  <a:schemeClr val="accent1">
                    <a:lumMod val="20000"/>
                    <a:lumOff val="80000"/>
                  </a:schemeClr>
                </a:solidFill>
                <a:latin typeface="Symbol" charset="2"/>
              </a:endParaRPr>
            </a:p>
          </p:txBody>
        </p:sp>
      </p:grpSp>
      <p:sp>
        <p:nvSpPr>
          <p:cNvPr id="28" name="Rounded Rectangle 27"/>
          <p:cNvSpPr/>
          <p:nvPr/>
        </p:nvSpPr>
        <p:spPr>
          <a:xfrm>
            <a:off x="260420" y="1807120"/>
            <a:ext cx="3473379" cy="45936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096204" y="4343400"/>
            <a:ext cx="4991787" cy="20574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27001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Using a Vector to Implement a Heap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31087"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143000" y="28194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44143" y="50292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7235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Using a Vector to Implement a Heap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31087"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971800" y="27432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00600" y="50292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43920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Using a Vector to Implement a Heap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31087"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876800" y="28194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15000" y="50292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79092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Using a Vector to Implement a Heap</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431087"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688777" y="28194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53200" y="5029200"/>
            <a:ext cx="1219200" cy="1219200"/>
          </a:xfrm>
          <a:prstGeom prst="ellipse">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17630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The End of This Part</a:t>
            </a:r>
            <a:endParaRPr lang="en-US" dirty="0"/>
          </a:p>
        </p:txBody>
      </p:sp>
      <p:sp>
        <p:nvSpPr>
          <p:cNvPr id="3" name="Content Placeholder 2"/>
          <p:cNvSpPr>
            <a:spLocks noGrp="1"/>
          </p:cNvSpPr>
          <p:nvPr>
            <p:ph idx="1"/>
          </p:nvPr>
        </p:nvSpPr>
        <p:spPr>
          <a:xfrm>
            <a:off x="457200" y="1066800"/>
            <a:ext cx="8229600" cy="5410200"/>
          </a:xfrm>
        </p:spPr>
        <p:txBody>
          <a:bodyPr/>
          <a:lstStyle/>
          <a:p>
            <a:r>
              <a:rPr lang="en-US" dirty="0" smtClean="0">
                <a:latin typeface="Times New Roman" panose="02020603050405020304" pitchFamily="18" charset="0"/>
                <a:cs typeface="Times New Roman" panose="02020603050405020304" pitchFamily="18" charset="0"/>
              </a:rPr>
              <a:t>End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540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Tree Traversal Notes</a:t>
            </a:r>
            <a:endParaRPr lang="en-US" dirty="0"/>
          </a:p>
        </p:txBody>
      </p:sp>
      <p:sp>
        <p:nvSpPr>
          <p:cNvPr id="3" name="Content Placeholder 2"/>
          <p:cNvSpPr>
            <a:spLocks noGrp="1"/>
          </p:cNvSpPr>
          <p:nvPr>
            <p:ph idx="1"/>
          </p:nvPr>
        </p:nvSpPr>
        <p:spPr>
          <a:xfrm>
            <a:off x="457199" y="990600"/>
            <a:ext cx="5478393" cy="5410200"/>
          </a:xfrm>
        </p:spPr>
        <p:txBody>
          <a:bodyPr>
            <a:normAutofit fontScale="77500" lnSpcReduction="20000"/>
          </a:bodyPr>
          <a:lstStyle/>
          <a:p>
            <a:r>
              <a:rPr lang="en-US" dirty="0" smtClean="0"/>
              <a:t>Pre-Order, In-Order, Post-Order</a:t>
            </a:r>
          </a:p>
          <a:p>
            <a:pPr lvl="1"/>
            <a:r>
              <a:rPr lang="en-US" dirty="0" smtClean="0"/>
              <a:t>All “visit” each node in a tree exactly once</a:t>
            </a:r>
          </a:p>
          <a:p>
            <a:endParaRPr lang="en-US" dirty="0" smtClean="0"/>
          </a:p>
          <a:p>
            <a:r>
              <a:rPr lang="en-US" dirty="0" smtClean="0"/>
              <a:t>Pretend the tree is </a:t>
            </a:r>
            <a:br>
              <a:rPr lang="en-US" dirty="0" smtClean="0"/>
            </a:br>
            <a:r>
              <a:rPr lang="en-US" dirty="0" smtClean="0"/>
              <a:t>an overhead view </a:t>
            </a:r>
            <a:br>
              <a:rPr lang="en-US" dirty="0" smtClean="0"/>
            </a:br>
            <a:r>
              <a:rPr lang="en-US" dirty="0" smtClean="0"/>
              <a:t>of a wall</a:t>
            </a:r>
          </a:p>
          <a:p>
            <a:pPr lvl="1"/>
            <a:r>
              <a:rPr lang="en-US" dirty="0" smtClean="0"/>
              <a:t>Maybe the nodes are </a:t>
            </a:r>
            <a:br>
              <a:rPr lang="en-US" dirty="0" smtClean="0"/>
            </a:br>
            <a:r>
              <a:rPr lang="en-US" dirty="0" smtClean="0"/>
              <a:t>towers (doesn’t matter)</a:t>
            </a:r>
          </a:p>
          <a:p>
            <a:endParaRPr lang="en-US" dirty="0" smtClean="0"/>
          </a:p>
          <a:p>
            <a:endParaRPr lang="en-US" dirty="0" smtClean="0"/>
          </a:p>
          <a:p>
            <a:r>
              <a:rPr lang="en-US" dirty="0" smtClean="0"/>
              <a:t>We want to walk all the </a:t>
            </a:r>
            <a:br>
              <a:rPr lang="en-US" dirty="0" smtClean="0"/>
            </a:br>
            <a:r>
              <a:rPr lang="en-US" dirty="0" smtClean="0"/>
              <a:t>way around the wall structure</a:t>
            </a:r>
          </a:p>
          <a:p>
            <a:pPr lvl="1"/>
            <a:r>
              <a:rPr lang="en-US" dirty="0" smtClean="0"/>
              <a:t>We begin above the root node, facing towards it</a:t>
            </a:r>
          </a:p>
          <a:p>
            <a:pPr lvl="1"/>
            <a:r>
              <a:rPr lang="en-US" dirty="0" smtClean="0"/>
              <a:t>We then place our left hand against the node </a:t>
            </a:r>
          </a:p>
          <a:p>
            <a:pPr lvl="1"/>
            <a:r>
              <a:rPr lang="en-US" dirty="0" smtClean="0"/>
              <a:t>and walk all the way around the wall structure </a:t>
            </a:r>
          </a:p>
          <a:p>
            <a:pPr lvl="1"/>
            <a:r>
              <a:rPr lang="en-US" dirty="0" smtClean="0"/>
              <a:t>so that our left hand never leaves the wall</a:t>
            </a:r>
          </a:p>
        </p:txBody>
      </p:sp>
      <p:grpSp>
        <p:nvGrpSpPr>
          <p:cNvPr id="4" name="Group 25"/>
          <p:cNvGrpSpPr>
            <a:grpSpLocks/>
          </p:cNvGrpSpPr>
          <p:nvPr/>
        </p:nvGrpSpPr>
        <p:grpSpPr bwMode="auto">
          <a:xfrm>
            <a:off x="3929786" y="1917179"/>
            <a:ext cx="4724400" cy="2286000"/>
            <a:chOff x="2865438" y="3551238"/>
            <a:chExt cx="4724400" cy="2286000"/>
          </a:xfrm>
        </p:grpSpPr>
        <p:sp>
          <p:nvSpPr>
            <p:cNvPr id="5" name="Oval 5"/>
            <p:cNvSpPr>
              <a:spLocks noChangeArrowheads="1"/>
            </p:cNvSpPr>
            <p:nvPr/>
          </p:nvSpPr>
          <p:spPr bwMode="auto">
            <a:xfrm>
              <a:off x="5580063" y="35512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6" name="Oval 6"/>
            <p:cNvSpPr>
              <a:spLocks noChangeArrowheads="1"/>
            </p:cNvSpPr>
            <p:nvPr/>
          </p:nvSpPr>
          <p:spPr bwMode="auto">
            <a:xfrm>
              <a:off x="666591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p>
          </p:txBody>
        </p:sp>
        <p:sp>
          <p:nvSpPr>
            <p:cNvPr id="7" name="Oval 8"/>
            <p:cNvSpPr>
              <a:spLocks noChangeArrowheads="1"/>
            </p:cNvSpPr>
            <p:nvPr/>
          </p:nvSpPr>
          <p:spPr bwMode="auto">
            <a:xfrm>
              <a:off x="4494213" y="47704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8" name="Rectangle 9"/>
            <p:cNvSpPr>
              <a:spLocks noChangeArrowheads="1"/>
            </p:cNvSpPr>
            <p:nvPr/>
          </p:nvSpPr>
          <p:spPr bwMode="auto">
            <a:xfrm>
              <a:off x="28654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sp>
          <p:nvSpPr>
            <p:cNvPr id="9" name="Rectangle 10"/>
            <p:cNvSpPr>
              <a:spLocks noChangeArrowheads="1"/>
            </p:cNvSpPr>
            <p:nvPr/>
          </p:nvSpPr>
          <p:spPr bwMode="auto">
            <a:xfrm>
              <a:off x="395128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5</a:t>
              </a:r>
            </a:p>
          </p:txBody>
        </p:sp>
        <p:sp>
          <p:nvSpPr>
            <p:cNvPr id="10" name="Rectangle 11"/>
            <p:cNvSpPr>
              <a:spLocks noChangeArrowheads="1"/>
            </p:cNvSpPr>
            <p:nvPr/>
          </p:nvSpPr>
          <p:spPr bwMode="auto">
            <a:xfrm>
              <a:off x="503713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1</a:t>
              </a:r>
            </a:p>
          </p:txBody>
        </p:sp>
        <p:sp>
          <p:nvSpPr>
            <p:cNvPr id="11" name="Rectangle 12"/>
            <p:cNvSpPr>
              <a:spLocks noChangeArrowheads="1"/>
            </p:cNvSpPr>
            <p:nvPr/>
          </p:nvSpPr>
          <p:spPr bwMode="auto">
            <a:xfrm>
              <a:off x="612298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3</a:t>
              </a:r>
            </a:p>
          </p:txBody>
        </p:sp>
        <p:sp>
          <p:nvSpPr>
            <p:cNvPr id="12" name="Rectangle 13"/>
            <p:cNvSpPr>
              <a:spLocks noChangeArrowheads="1"/>
            </p:cNvSpPr>
            <p:nvPr/>
          </p:nvSpPr>
          <p:spPr bwMode="auto">
            <a:xfrm>
              <a:off x="72088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cxnSp>
          <p:nvCxnSpPr>
            <p:cNvPr id="13" name="AutoShape 15"/>
            <p:cNvCxnSpPr>
              <a:cxnSpLocks noChangeShapeType="1"/>
              <a:stCxn id="6" idx="1"/>
              <a:endCxn id="5" idx="5"/>
            </p:cNvCxnSpPr>
            <p:nvPr/>
          </p:nvCxnSpPr>
          <p:spPr bwMode="auto">
            <a:xfrm flipH="1" flipV="1">
              <a:off x="5905500" y="38862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 name="AutoShape 16"/>
            <p:cNvCxnSpPr>
              <a:cxnSpLocks noChangeShapeType="1"/>
              <a:stCxn id="12" idx="0"/>
              <a:endCxn id="6" idx="5"/>
            </p:cNvCxnSpPr>
            <p:nvPr/>
          </p:nvCxnSpPr>
          <p:spPr bwMode="auto">
            <a:xfrm flipH="1" flipV="1">
              <a:off x="6991350" y="4495800"/>
              <a:ext cx="407988"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 name="AutoShape 17"/>
            <p:cNvCxnSpPr>
              <a:cxnSpLocks noChangeShapeType="1"/>
              <a:stCxn id="11" idx="0"/>
              <a:endCxn id="6" idx="3"/>
            </p:cNvCxnSpPr>
            <p:nvPr/>
          </p:nvCxnSpPr>
          <p:spPr bwMode="auto">
            <a:xfrm flipV="1">
              <a:off x="631348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 name="AutoShape 18"/>
            <p:cNvCxnSpPr>
              <a:cxnSpLocks noChangeShapeType="1"/>
              <a:stCxn id="10" idx="0"/>
              <a:endCxn id="7" idx="5"/>
            </p:cNvCxnSpPr>
            <p:nvPr/>
          </p:nvCxnSpPr>
          <p:spPr bwMode="auto">
            <a:xfrm flipH="1" flipV="1">
              <a:off x="4819650" y="5105400"/>
              <a:ext cx="407988"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 name="AutoShape 19"/>
            <p:cNvCxnSpPr>
              <a:cxnSpLocks noChangeShapeType="1"/>
              <a:stCxn id="9" idx="0"/>
              <a:endCxn id="7" idx="3"/>
            </p:cNvCxnSpPr>
            <p:nvPr/>
          </p:nvCxnSpPr>
          <p:spPr bwMode="auto">
            <a:xfrm flipV="1">
              <a:off x="4141788" y="5105400"/>
              <a:ext cx="407987"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2" name="AutoShape 14"/>
            <p:cNvCxnSpPr>
              <a:cxnSpLocks noChangeShapeType="1"/>
              <a:stCxn id="5" idx="3"/>
              <a:endCxn id="25" idx="7"/>
            </p:cNvCxnSpPr>
            <p:nvPr/>
          </p:nvCxnSpPr>
          <p:spPr bwMode="auto">
            <a:xfrm flipH="1">
              <a:off x="3733800" y="3886200"/>
              <a:ext cx="19018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25" idx="3"/>
            </p:cNvCxnSpPr>
            <p:nvPr/>
          </p:nvCxnSpPr>
          <p:spPr bwMode="auto">
            <a:xfrm flipV="1">
              <a:off x="305593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4" name="AutoShape 21"/>
            <p:cNvCxnSpPr>
              <a:cxnSpLocks noChangeShapeType="1"/>
              <a:stCxn id="7" idx="1"/>
              <a:endCxn id="25" idx="5"/>
            </p:cNvCxnSpPr>
            <p:nvPr/>
          </p:nvCxnSpPr>
          <p:spPr bwMode="auto">
            <a:xfrm flipH="1" flipV="1">
              <a:off x="3733800" y="44958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5" name="Oval 7"/>
            <p:cNvSpPr>
              <a:spLocks noChangeArrowheads="1"/>
            </p:cNvSpPr>
            <p:nvPr/>
          </p:nvSpPr>
          <p:spPr bwMode="auto">
            <a:xfrm>
              <a:off x="340836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endParaRPr lang="en-US" dirty="0">
                <a:solidFill>
                  <a:schemeClr val="accent1">
                    <a:lumMod val="20000"/>
                    <a:lumOff val="80000"/>
                  </a:schemeClr>
                </a:solidFill>
                <a:latin typeface="Symbol" charset="2"/>
              </a:endParaRPr>
            </a:p>
          </p:txBody>
        </p:sp>
      </p:grpSp>
      <p:sp>
        <p:nvSpPr>
          <p:cNvPr id="28" name="Rounded Rectangle 27"/>
          <p:cNvSpPr/>
          <p:nvPr/>
        </p:nvSpPr>
        <p:spPr>
          <a:xfrm>
            <a:off x="260420" y="4012678"/>
            <a:ext cx="3473379" cy="23881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096204" y="4343400"/>
            <a:ext cx="4991787" cy="20574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859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Tree Traversal Notes</a:t>
            </a:r>
            <a:endParaRPr lang="en-US" dirty="0"/>
          </a:p>
        </p:txBody>
      </p:sp>
      <p:sp>
        <p:nvSpPr>
          <p:cNvPr id="3" name="Content Placeholder 2"/>
          <p:cNvSpPr>
            <a:spLocks noGrp="1"/>
          </p:cNvSpPr>
          <p:nvPr>
            <p:ph idx="1"/>
          </p:nvPr>
        </p:nvSpPr>
        <p:spPr>
          <a:xfrm>
            <a:off x="457199" y="990600"/>
            <a:ext cx="5478393" cy="5410200"/>
          </a:xfrm>
        </p:spPr>
        <p:txBody>
          <a:bodyPr>
            <a:normAutofit fontScale="77500" lnSpcReduction="20000"/>
          </a:bodyPr>
          <a:lstStyle/>
          <a:p>
            <a:r>
              <a:rPr lang="en-US" dirty="0" smtClean="0"/>
              <a:t>Pre-Order, In-Order, Post-Order</a:t>
            </a:r>
          </a:p>
          <a:p>
            <a:pPr lvl="1"/>
            <a:r>
              <a:rPr lang="en-US" dirty="0" smtClean="0"/>
              <a:t>All “visit” each node in a tree exactly once</a:t>
            </a:r>
          </a:p>
          <a:p>
            <a:endParaRPr lang="en-US" dirty="0" smtClean="0"/>
          </a:p>
          <a:p>
            <a:r>
              <a:rPr lang="en-US" dirty="0" smtClean="0"/>
              <a:t>Pretend the tree is </a:t>
            </a:r>
            <a:br>
              <a:rPr lang="en-US" dirty="0" smtClean="0"/>
            </a:br>
            <a:r>
              <a:rPr lang="en-US" dirty="0" smtClean="0"/>
              <a:t>an overhead view </a:t>
            </a:r>
            <a:br>
              <a:rPr lang="en-US" dirty="0" smtClean="0"/>
            </a:br>
            <a:r>
              <a:rPr lang="en-US" dirty="0" smtClean="0"/>
              <a:t>of a wall</a:t>
            </a:r>
          </a:p>
          <a:p>
            <a:pPr lvl="1"/>
            <a:r>
              <a:rPr lang="en-US" dirty="0" smtClean="0"/>
              <a:t>Maybe the nodes are </a:t>
            </a:r>
            <a:br>
              <a:rPr lang="en-US" dirty="0" smtClean="0"/>
            </a:br>
            <a:r>
              <a:rPr lang="en-US" dirty="0" smtClean="0"/>
              <a:t>towers (doesn’t matter)</a:t>
            </a:r>
          </a:p>
          <a:p>
            <a:endParaRPr lang="en-US" dirty="0" smtClean="0"/>
          </a:p>
          <a:p>
            <a:endParaRPr lang="en-US" dirty="0" smtClean="0"/>
          </a:p>
          <a:p>
            <a:r>
              <a:rPr lang="en-US" dirty="0" smtClean="0"/>
              <a:t>We want to walk all the </a:t>
            </a:r>
            <a:br>
              <a:rPr lang="en-US" dirty="0" smtClean="0"/>
            </a:br>
            <a:r>
              <a:rPr lang="en-US" dirty="0" smtClean="0"/>
              <a:t>way around the wall structure</a:t>
            </a:r>
          </a:p>
          <a:p>
            <a:pPr lvl="1"/>
            <a:r>
              <a:rPr lang="en-US" dirty="0" smtClean="0"/>
              <a:t>We begin above the root node, facing towards it</a:t>
            </a:r>
          </a:p>
          <a:p>
            <a:pPr lvl="1"/>
            <a:r>
              <a:rPr lang="en-US" dirty="0" smtClean="0"/>
              <a:t>We then place our left hand against the node </a:t>
            </a:r>
          </a:p>
          <a:p>
            <a:pPr lvl="1"/>
            <a:r>
              <a:rPr lang="en-US" dirty="0" smtClean="0"/>
              <a:t>and walk all the way around the wall structure </a:t>
            </a:r>
          </a:p>
          <a:p>
            <a:pPr lvl="1"/>
            <a:r>
              <a:rPr lang="en-US" dirty="0" smtClean="0"/>
              <a:t>so that our left hand never leaves the wall</a:t>
            </a:r>
          </a:p>
        </p:txBody>
      </p:sp>
      <p:grpSp>
        <p:nvGrpSpPr>
          <p:cNvPr id="4" name="Group 25"/>
          <p:cNvGrpSpPr>
            <a:grpSpLocks/>
          </p:cNvGrpSpPr>
          <p:nvPr/>
        </p:nvGrpSpPr>
        <p:grpSpPr bwMode="auto">
          <a:xfrm>
            <a:off x="3929786" y="1917179"/>
            <a:ext cx="4724400" cy="2286000"/>
            <a:chOff x="2865438" y="3551238"/>
            <a:chExt cx="4724400" cy="2286000"/>
          </a:xfrm>
        </p:grpSpPr>
        <p:sp>
          <p:nvSpPr>
            <p:cNvPr id="5" name="Oval 5"/>
            <p:cNvSpPr>
              <a:spLocks noChangeArrowheads="1"/>
            </p:cNvSpPr>
            <p:nvPr/>
          </p:nvSpPr>
          <p:spPr bwMode="auto">
            <a:xfrm>
              <a:off x="5580063" y="35512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6" name="Oval 6"/>
            <p:cNvSpPr>
              <a:spLocks noChangeArrowheads="1"/>
            </p:cNvSpPr>
            <p:nvPr/>
          </p:nvSpPr>
          <p:spPr bwMode="auto">
            <a:xfrm>
              <a:off x="666591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p>
          </p:txBody>
        </p:sp>
        <p:sp>
          <p:nvSpPr>
            <p:cNvPr id="7" name="Oval 8"/>
            <p:cNvSpPr>
              <a:spLocks noChangeArrowheads="1"/>
            </p:cNvSpPr>
            <p:nvPr/>
          </p:nvSpPr>
          <p:spPr bwMode="auto">
            <a:xfrm>
              <a:off x="4494213" y="47704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8" name="Rectangle 9"/>
            <p:cNvSpPr>
              <a:spLocks noChangeArrowheads="1"/>
            </p:cNvSpPr>
            <p:nvPr/>
          </p:nvSpPr>
          <p:spPr bwMode="auto">
            <a:xfrm>
              <a:off x="28654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sp>
          <p:nvSpPr>
            <p:cNvPr id="9" name="Rectangle 10"/>
            <p:cNvSpPr>
              <a:spLocks noChangeArrowheads="1"/>
            </p:cNvSpPr>
            <p:nvPr/>
          </p:nvSpPr>
          <p:spPr bwMode="auto">
            <a:xfrm>
              <a:off x="395128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5</a:t>
              </a:r>
            </a:p>
          </p:txBody>
        </p:sp>
        <p:sp>
          <p:nvSpPr>
            <p:cNvPr id="10" name="Rectangle 11"/>
            <p:cNvSpPr>
              <a:spLocks noChangeArrowheads="1"/>
            </p:cNvSpPr>
            <p:nvPr/>
          </p:nvSpPr>
          <p:spPr bwMode="auto">
            <a:xfrm>
              <a:off x="503713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1</a:t>
              </a:r>
            </a:p>
          </p:txBody>
        </p:sp>
        <p:sp>
          <p:nvSpPr>
            <p:cNvPr id="11" name="Rectangle 12"/>
            <p:cNvSpPr>
              <a:spLocks noChangeArrowheads="1"/>
            </p:cNvSpPr>
            <p:nvPr/>
          </p:nvSpPr>
          <p:spPr bwMode="auto">
            <a:xfrm>
              <a:off x="612298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3</a:t>
              </a:r>
            </a:p>
          </p:txBody>
        </p:sp>
        <p:sp>
          <p:nvSpPr>
            <p:cNvPr id="12" name="Rectangle 13"/>
            <p:cNvSpPr>
              <a:spLocks noChangeArrowheads="1"/>
            </p:cNvSpPr>
            <p:nvPr/>
          </p:nvSpPr>
          <p:spPr bwMode="auto">
            <a:xfrm>
              <a:off x="72088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cxnSp>
          <p:nvCxnSpPr>
            <p:cNvPr id="13" name="AutoShape 15"/>
            <p:cNvCxnSpPr>
              <a:cxnSpLocks noChangeShapeType="1"/>
              <a:stCxn id="6" idx="1"/>
              <a:endCxn id="5" idx="5"/>
            </p:cNvCxnSpPr>
            <p:nvPr/>
          </p:nvCxnSpPr>
          <p:spPr bwMode="auto">
            <a:xfrm flipH="1" flipV="1">
              <a:off x="5905500" y="38862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 name="AutoShape 16"/>
            <p:cNvCxnSpPr>
              <a:cxnSpLocks noChangeShapeType="1"/>
              <a:stCxn id="12" idx="0"/>
              <a:endCxn id="6" idx="5"/>
            </p:cNvCxnSpPr>
            <p:nvPr/>
          </p:nvCxnSpPr>
          <p:spPr bwMode="auto">
            <a:xfrm flipH="1" flipV="1">
              <a:off x="6991350" y="4495800"/>
              <a:ext cx="407988"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 name="AutoShape 17"/>
            <p:cNvCxnSpPr>
              <a:cxnSpLocks noChangeShapeType="1"/>
              <a:stCxn id="11" idx="0"/>
              <a:endCxn id="6" idx="3"/>
            </p:cNvCxnSpPr>
            <p:nvPr/>
          </p:nvCxnSpPr>
          <p:spPr bwMode="auto">
            <a:xfrm flipV="1">
              <a:off x="631348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 name="AutoShape 18"/>
            <p:cNvCxnSpPr>
              <a:cxnSpLocks noChangeShapeType="1"/>
              <a:stCxn id="10" idx="0"/>
              <a:endCxn id="7" idx="5"/>
            </p:cNvCxnSpPr>
            <p:nvPr/>
          </p:nvCxnSpPr>
          <p:spPr bwMode="auto">
            <a:xfrm flipH="1" flipV="1">
              <a:off x="4819650" y="5105400"/>
              <a:ext cx="407988"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 name="AutoShape 19"/>
            <p:cNvCxnSpPr>
              <a:cxnSpLocks noChangeShapeType="1"/>
              <a:stCxn id="9" idx="0"/>
              <a:endCxn id="7" idx="3"/>
            </p:cNvCxnSpPr>
            <p:nvPr/>
          </p:nvCxnSpPr>
          <p:spPr bwMode="auto">
            <a:xfrm flipV="1">
              <a:off x="4141788" y="5105400"/>
              <a:ext cx="407987"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2" name="AutoShape 14"/>
            <p:cNvCxnSpPr>
              <a:cxnSpLocks noChangeShapeType="1"/>
              <a:stCxn id="5" idx="3"/>
              <a:endCxn id="25" idx="7"/>
            </p:cNvCxnSpPr>
            <p:nvPr/>
          </p:nvCxnSpPr>
          <p:spPr bwMode="auto">
            <a:xfrm flipH="1">
              <a:off x="3733800" y="3886200"/>
              <a:ext cx="19018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25" idx="3"/>
            </p:cNvCxnSpPr>
            <p:nvPr/>
          </p:nvCxnSpPr>
          <p:spPr bwMode="auto">
            <a:xfrm flipV="1">
              <a:off x="305593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4" name="AutoShape 21"/>
            <p:cNvCxnSpPr>
              <a:cxnSpLocks noChangeShapeType="1"/>
              <a:stCxn id="7" idx="1"/>
              <a:endCxn id="25" idx="5"/>
            </p:cNvCxnSpPr>
            <p:nvPr/>
          </p:nvCxnSpPr>
          <p:spPr bwMode="auto">
            <a:xfrm flipH="1" flipV="1">
              <a:off x="3733800" y="44958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5" name="Oval 7"/>
            <p:cNvSpPr>
              <a:spLocks noChangeArrowheads="1"/>
            </p:cNvSpPr>
            <p:nvPr/>
          </p:nvSpPr>
          <p:spPr bwMode="auto">
            <a:xfrm>
              <a:off x="340836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endParaRPr lang="en-US" dirty="0">
                <a:solidFill>
                  <a:schemeClr val="accent1">
                    <a:lumMod val="20000"/>
                    <a:lumOff val="80000"/>
                  </a:schemeClr>
                </a:solidFill>
                <a:latin typeface="Symbol" charset="2"/>
              </a:endParaRPr>
            </a:p>
          </p:txBody>
        </p:sp>
      </p:grpSp>
      <p:sp>
        <p:nvSpPr>
          <p:cNvPr id="29" name="Rounded Rectangle 28"/>
          <p:cNvSpPr/>
          <p:nvPr/>
        </p:nvSpPr>
        <p:spPr>
          <a:xfrm>
            <a:off x="762000" y="5181600"/>
            <a:ext cx="5325991" cy="1219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6071726" y="1267938"/>
            <a:ext cx="542925" cy="417228"/>
          </a:xfrm>
          <a:prstGeom prst="smileyFac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577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50" y="1484028"/>
            <a:ext cx="5237603" cy="307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p:spPr>
        <p:txBody>
          <a:bodyPr/>
          <a:lstStyle/>
          <a:p>
            <a:r>
              <a:rPr lang="en-US" dirty="0" smtClean="0"/>
              <a:t>Tree Traversal Notes</a:t>
            </a:r>
            <a:endParaRPr lang="en-US" dirty="0"/>
          </a:p>
        </p:txBody>
      </p:sp>
      <p:sp>
        <p:nvSpPr>
          <p:cNvPr id="3" name="Content Placeholder 2"/>
          <p:cNvSpPr>
            <a:spLocks noGrp="1"/>
          </p:cNvSpPr>
          <p:nvPr>
            <p:ph idx="1"/>
          </p:nvPr>
        </p:nvSpPr>
        <p:spPr>
          <a:xfrm>
            <a:off x="457199" y="990600"/>
            <a:ext cx="5478393" cy="5410200"/>
          </a:xfrm>
        </p:spPr>
        <p:txBody>
          <a:bodyPr>
            <a:normAutofit fontScale="77500" lnSpcReduction="20000"/>
          </a:bodyPr>
          <a:lstStyle/>
          <a:p>
            <a:r>
              <a:rPr lang="en-US" dirty="0" smtClean="0"/>
              <a:t>Pre-Order, In-Order, Post-Order</a:t>
            </a:r>
          </a:p>
          <a:p>
            <a:pPr lvl="1"/>
            <a:r>
              <a:rPr lang="en-US" dirty="0" smtClean="0"/>
              <a:t>All “visit” each node in a tree exactly once</a:t>
            </a:r>
          </a:p>
          <a:p>
            <a:endParaRPr lang="en-US" dirty="0" smtClean="0"/>
          </a:p>
          <a:p>
            <a:r>
              <a:rPr lang="en-US" dirty="0" smtClean="0"/>
              <a:t>Pretend the tree is </a:t>
            </a:r>
            <a:br>
              <a:rPr lang="en-US" dirty="0" smtClean="0"/>
            </a:br>
            <a:r>
              <a:rPr lang="en-US" dirty="0" smtClean="0"/>
              <a:t>an overhead view </a:t>
            </a:r>
            <a:br>
              <a:rPr lang="en-US" dirty="0" smtClean="0"/>
            </a:br>
            <a:r>
              <a:rPr lang="en-US" dirty="0" smtClean="0"/>
              <a:t>of a wall</a:t>
            </a:r>
          </a:p>
          <a:p>
            <a:pPr lvl="1"/>
            <a:r>
              <a:rPr lang="en-US" dirty="0" smtClean="0"/>
              <a:t>Maybe the nodes are </a:t>
            </a:r>
            <a:br>
              <a:rPr lang="en-US" dirty="0" smtClean="0"/>
            </a:br>
            <a:r>
              <a:rPr lang="en-US" dirty="0" smtClean="0"/>
              <a:t>towers (doesn’t matter)</a:t>
            </a:r>
          </a:p>
          <a:p>
            <a:endParaRPr lang="en-US" dirty="0" smtClean="0"/>
          </a:p>
          <a:p>
            <a:endParaRPr lang="en-US" dirty="0" smtClean="0"/>
          </a:p>
          <a:p>
            <a:r>
              <a:rPr lang="en-US" dirty="0" smtClean="0"/>
              <a:t>We want to walk all the </a:t>
            </a:r>
            <a:br>
              <a:rPr lang="en-US" dirty="0" smtClean="0"/>
            </a:br>
            <a:r>
              <a:rPr lang="en-US" dirty="0" smtClean="0"/>
              <a:t>way around the wall structure</a:t>
            </a:r>
          </a:p>
          <a:p>
            <a:pPr lvl="1"/>
            <a:r>
              <a:rPr lang="en-US" dirty="0" smtClean="0"/>
              <a:t>We begin above the root node, facing towards it</a:t>
            </a:r>
          </a:p>
          <a:p>
            <a:pPr lvl="1"/>
            <a:r>
              <a:rPr lang="en-US" dirty="0" smtClean="0"/>
              <a:t>We then place our left hand against the node </a:t>
            </a:r>
          </a:p>
          <a:p>
            <a:pPr lvl="1"/>
            <a:r>
              <a:rPr lang="en-US" dirty="0" smtClean="0"/>
              <a:t>and walk all the way around the wall structure </a:t>
            </a:r>
          </a:p>
          <a:p>
            <a:pPr lvl="1"/>
            <a:r>
              <a:rPr lang="en-US" dirty="0" smtClean="0"/>
              <a:t>so that our left hand never leaves the wall</a:t>
            </a:r>
          </a:p>
        </p:txBody>
      </p:sp>
      <p:grpSp>
        <p:nvGrpSpPr>
          <p:cNvPr id="4" name="Group 25"/>
          <p:cNvGrpSpPr>
            <a:grpSpLocks/>
          </p:cNvGrpSpPr>
          <p:nvPr/>
        </p:nvGrpSpPr>
        <p:grpSpPr bwMode="auto">
          <a:xfrm>
            <a:off x="3929786" y="1917179"/>
            <a:ext cx="4724400" cy="2286000"/>
            <a:chOff x="2865438" y="3551238"/>
            <a:chExt cx="4724400" cy="2286000"/>
          </a:xfrm>
        </p:grpSpPr>
        <p:sp>
          <p:nvSpPr>
            <p:cNvPr id="5" name="Oval 5"/>
            <p:cNvSpPr>
              <a:spLocks noChangeArrowheads="1"/>
            </p:cNvSpPr>
            <p:nvPr/>
          </p:nvSpPr>
          <p:spPr bwMode="auto">
            <a:xfrm>
              <a:off x="5580063" y="35512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6" name="Oval 6"/>
            <p:cNvSpPr>
              <a:spLocks noChangeArrowheads="1"/>
            </p:cNvSpPr>
            <p:nvPr/>
          </p:nvSpPr>
          <p:spPr bwMode="auto">
            <a:xfrm>
              <a:off x="666591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p>
          </p:txBody>
        </p:sp>
        <p:sp>
          <p:nvSpPr>
            <p:cNvPr id="7" name="Oval 8"/>
            <p:cNvSpPr>
              <a:spLocks noChangeArrowheads="1"/>
            </p:cNvSpPr>
            <p:nvPr/>
          </p:nvSpPr>
          <p:spPr bwMode="auto">
            <a:xfrm>
              <a:off x="4494213" y="47704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8" name="Rectangle 9"/>
            <p:cNvSpPr>
              <a:spLocks noChangeArrowheads="1"/>
            </p:cNvSpPr>
            <p:nvPr/>
          </p:nvSpPr>
          <p:spPr bwMode="auto">
            <a:xfrm>
              <a:off x="28654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sp>
          <p:nvSpPr>
            <p:cNvPr id="9" name="Rectangle 10"/>
            <p:cNvSpPr>
              <a:spLocks noChangeArrowheads="1"/>
            </p:cNvSpPr>
            <p:nvPr/>
          </p:nvSpPr>
          <p:spPr bwMode="auto">
            <a:xfrm>
              <a:off x="395128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5</a:t>
              </a:r>
            </a:p>
          </p:txBody>
        </p:sp>
        <p:sp>
          <p:nvSpPr>
            <p:cNvPr id="10" name="Rectangle 11"/>
            <p:cNvSpPr>
              <a:spLocks noChangeArrowheads="1"/>
            </p:cNvSpPr>
            <p:nvPr/>
          </p:nvSpPr>
          <p:spPr bwMode="auto">
            <a:xfrm>
              <a:off x="503713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1</a:t>
              </a:r>
            </a:p>
          </p:txBody>
        </p:sp>
        <p:sp>
          <p:nvSpPr>
            <p:cNvPr id="11" name="Rectangle 12"/>
            <p:cNvSpPr>
              <a:spLocks noChangeArrowheads="1"/>
            </p:cNvSpPr>
            <p:nvPr/>
          </p:nvSpPr>
          <p:spPr bwMode="auto">
            <a:xfrm>
              <a:off x="612298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3</a:t>
              </a:r>
            </a:p>
          </p:txBody>
        </p:sp>
        <p:sp>
          <p:nvSpPr>
            <p:cNvPr id="12" name="Rectangle 13"/>
            <p:cNvSpPr>
              <a:spLocks noChangeArrowheads="1"/>
            </p:cNvSpPr>
            <p:nvPr/>
          </p:nvSpPr>
          <p:spPr bwMode="auto">
            <a:xfrm>
              <a:off x="72088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cxnSp>
          <p:nvCxnSpPr>
            <p:cNvPr id="13" name="AutoShape 15"/>
            <p:cNvCxnSpPr>
              <a:cxnSpLocks noChangeShapeType="1"/>
              <a:stCxn id="6" idx="1"/>
              <a:endCxn id="5" idx="5"/>
            </p:cNvCxnSpPr>
            <p:nvPr/>
          </p:nvCxnSpPr>
          <p:spPr bwMode="auto">
            <a:xfrm flipH="1" flipV="1">
              <a:off x="5905500" y="38862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 name="AutoShape 16"/>
            <p:cNvCxnSpPr>
              <a:cxnSpLocks noChangeShapeType="1"/>
              <a:stCxn id="12" idx="0"/>
              <a:endCxn id="6" idx="5"/>
            </p:cNvCxnSpPr>
            <p:nvPr/>
          </p:nvCxnSpPr>
          <p:spPr bwMode="auto">
            <a:xfrm flipH="1" flipV="1">
              <a:off x="6991350" y="4495800"/>
              <a:ext cx="407988"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 name="AutoShape 17"/>
            <p:cNvCxnSpPr>
              <a:cxnSpLocks noChangeShapeType="1"/>
              <a:stCxn id="11" idx="0"/>
              <a:endCxn id="6" idx="3"/>
            </p:cNvCxnSpPr>
            <p:nvPr/>
          </p:nvCxnSpPr>
          <p:spPr bwMode="auto">
            <a:xfrm flipV="1">
              <a:off x="631348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 name="AutoShape 18"/>
            <p:cNvCxnSpPr>
              <a:cxnSpLocks noChangeShapeType="1"/>
              <a:stCxn id="10" idx="0"/>
              <a:endCxn id="7" idx="5"/>
            </p:cNvCxnSpPr>
            <p:nvPr/>
          </p:nvCxnSpPr>
          <p:spPr bwMode="auto">
            <a:xfrm flipH="1" flipV="1">
              <a:off x="4819650" y="5105400"/>
              <a:ext cx="407988"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 name="AutoShape 19"/>
            <p:cNvCxnSpPr>
              <a:cxnSpLocks noChangeShapeType="1"/>
              <a:stCxn id="9" idx="0"/>
              <a:endCxn id="7" idx="3"/>
            </p:cNvCxnSpPr>
            <p:nvPr/>
          </p:nvCxnSpPr>
          <p:spPr bwMode="auto">
            <a:xfrm flipV="1">
              <a:off x="4141788" y="5105400"/>
              <a:ext cx="407987"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2" name="AutoShape 14"/>
            <p:cNvCxnSpPr>
              <a:cxnSpLocks noChangeShapeType="1"/>
              <a:stCxn id="5" idx="3"/>
              <a:endCxn id="25" idx="7"/>
            </p:cNvCxnSpPr>
            <p:nvPr/>
          </p:nvCxnSpPr>
          <p:spPr bwMode="auto">
            <a:xfrm flipH="1">
              <a:off x="3733800" y="3886200"/>
              <a:ext cx="19018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25" idx="3"/>
            </p:cNvCxnSpPr>
            <p:nvPr/>
          </p:nvCxnSpPr>
          <p:spPr bwMode="auto">
            <a:xfrm flipV="1">
              <a:off x="305593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4" name="AutoShape 21"/>
            <p:cNvCxnSpPr>
              <a:cxnSpLocks noChangeShapeType="1"/>
              <a:stCxn id="7" idx="1"/>
              <a:endCxn id="25" idx="5"/>
            </p:cNvCxnSpPr>
            <p:nvPr/>
          </p:nvCxnSpPr>
          <p:spPr bwMode="auto">
            <a:xfrm flipH="1" flipV="1">
              <a:off x="3733800" y="44958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5" name="Oval 7"/>
            <p:cNvSpPr>
              <a:spLocks noChangeArrowheads="1"/>
            </p:cNvSpPr>
            <p:nvPr/>
          </p:nvSpPr>
          <p:spPr bwMode="auto">
            <a:xfrm>
              <a:off x="340836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endParaRPr lang="en-US" dirty="0">
                <a:solidFill>
                  <a:schemeClr val="accent1">
                    <a:lumMod val="20000"/>
                    <a:lumOff val="80000"/>
                  </a:schemeClr>
                </a:solidFill>
                <a:latin typeface="Symbol" charset="2"/>
              </a:endParaRPr>
            </a:p>
          </p:txBody>
        </p:sp>
      </p:grpSp>
      <p:sp>
        <p:nvSpPr>
          <p:cNvPr id="26" name="Smiley Face 25"/>
          <p:cNvSpPr/>
          <p:nvPr/>
        </p:nvSpPr>
        <p:spPr>
          <a:xfrm>
            <a:off x="6071726" y="1267938"/>
            <a:ext cx="542925" cy="417228"/>
          </a:xfrm>
          <a:prstGeom prst="smileyFac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35 -0.00046 L 0.01076 0.0673 L -0.00278 0.09112 L -0.07587 0.09713 L -0.14896 0.09112 L -0.20122 0.12881 L -0.22205 0.13691 " pathEditMode="relative" ptsTypes="AAAAAAA">
                                      <p:cBhvr>
                                        <p:cTn id="6"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50" y="1484028"/>
            <a:ext cx="5237603" cy="307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p:spPr>
        <p:txBody>
          <a:bodyPr/>
          <a:lstStyle/>
          <a:p>
            <a:r>
              <a:rPr lang="en-US" dirty="0" smtClean="0"/>
              <a:t>Generalizing</a:t>
            </a:r>
            <a:endParaRPr lang="en-US" dirty="0"/>
          </a:p>
        </p:txBody>
      </p:sp>
      <p:sp>
        <p:nvSpPr>
          <p:cNvPr id="3" name="Content Placeholder 2"/>
          <p:cNvSpPr>
            <a:spLocks noGrp="1"/>
          </p:cNvSpPr>
          <p:nvPr>
            <p:ph idx="1"/>
          </p:nvPr>
        </p:nvSpPr>
        <p:spPr>
          <a:xfrm>
            <a:off x="457199" y="990600"/>
            <a:ext cx="5478393" cy="5410200"/>
          </a:xfrm>
        </p:spPr>
        <p:txBody>
          <a:bodyPr>
            <a:normAutofit/>
          </a:bodyPr>
          <a:lstStyle/>
          <a:p>
            <a:endParaRPr lang="en-US" sz="2400" dirty="0" smtClean="0"/>
          </a:p>
          <a:p>
            <a:pPr lvl="1"/>
            <a:endParaRPr lang="en-US" sz="2000" dirty="0" smtClean="0"/>
          </a:p>
          <a:p>
            <a:endParaRPr lang="en-US" sz="2400" dirty="0" smtClean="0"/>
          </a:p>
          <a:p>
            <a:endParaRPr lang="en-US" sz="2400" dirty="0" smtClean="0"/>
          </a:p>
          <a:p>
            <a:r>
              <a:rPr lang="en-US" sz="2400" dirty="0" smtClean="0"/>
              <a:t>We will now encounter </a:t>
            </a:r>
            <a:br>
              <a:rPr lang="en-US" sz="2400" dirty="0" smtClean="0"/>
            </a:br>
            <a:r>
              <a:rPr lang="en-US" sz="2400" dirty="0" smtClean="0"/>
              <a:t>each node 3 times</a:t>
            </a:r>
          </a:p>
          <a:p>
            <a:pPr lvl="1"/>
            <a:r>
              <a:rPr lang="en-US" sz="2000" dirty="0" smtClean="0"/>
              <a:t>Once on the ‘left’ side </a:t>
            </a:r>
          </a:p>
          <a:p>
            <a:pPr lvl="2"/>
            <a:r>
              <a:rPr lang="en-US" sz="1800" dirty="0" smtClean="0"/>
              <a:t>with respect to the paper</a:t>
            </a:r>
          </a:p>
          <a:p>
            <a:pPr lvl="1"/>
            <a:r>
              <a:rPr lang="en-US" sz="2000" dirty="0" smtClean="0"/>
              <a:t>Once on the ‘bottom’ side </a:t>
            </a:r>
          </a:p>
          <a:p>
            <a:pPr lvl="2"/>
            <a:r>
              <a:rPr lang="en-US" sz="1800" dirty="0" smtClean="0"/>
              <a:t>with respect to the paper</a:t>
            </a:r>
          </a:p>
          <a:p>
            <a:pPr lvl="1"/>
            <a:r>
              <a:rPr lang="en-US" sz="2000" dirty="0" smtClean="0"/>
              <a:t>Once on the right side</a:t>
            </a:r>
          </a:p>
          <a:p>
            <a:pPr lvl="2"/>
            <a:r>
              <a:rPr lang="en-US" sz="1800" dirty="0" smtClean="0"/>
              <a:t>with respect to the paper</a:t>
            </a:r>
          </a:p>
        </p:txBody>
      </p:sp>
      <p:grpSp>
        <p:nvGrpSpPr>
          <p:cNvPr id="4" name="Group 25"/>
          <p:cNvGrpSpPr>
            <a:grpSpLocks/>
          </p:cNvGrpSpPr>
          <p:nvPr/>
        </p:nvGrpSpPr>
        <p:grpSpPr bwMode="auto">
          <a:xfrm>
            <a:off x="3929786" y="1917179"/>
            <a:ext cx="4724400" cy="2286000"/>
            <a:chOff x="2865438" y="3551238"/>
            <a:chExt cx="4724400" cy="2286000"/>
          </a:xfrm>
        </p:grpSpPr>
        <p:sp>
          <p:nvSpPr>
            <p:cNvPr id="5" name="Oval 5"/>
            <p:cNvSpPr>
              <a:spLocks noChangeArrowheads="1"/>
            </p:cNvSpPr>
            <p:nvPr/>
          </p:nvSpPr>
          <p:spPr bwMode="auto">
            <a:xfrm>
              <a:off x="5580063" y="35512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6" name="Oval 6"/>
            <p:cNvSpPr>
              <a:spLocks noChangeArrowheads="1"/>
            </p:cNvSpPr>
            <p:nvPr/>
          </p:nvSpPr>
          <p:spPr bwMode="auto">
            <a:xfrm>
              <a:off x="666591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p>
          </p:txBody>
        </p:sp>
        <p:sp>
          <p:nvSpPr>
            <p:cNvPr id="7" name="Oval 8"/>
            <p:cNvSpPr>
              <a:spLocks noChangeArrowheads="1"/>
            </p:cNvSpPr>
            <p:nvPr/>
          </p:nvSpPr>
          <p:spPr bwMode="auto">
            <a:xfrm>
              <a:off x="4494213" y="47704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8" name="Rectangle 9"/>
            <p:cNvSpPr>
              <a:spLocks noChangeArrowheads="1"/>
            </p:cNvSpPr>
            <p:nvPr/>
          </p:nvSpPr>
          <p:spPr bwMode="auto">
            <a:xfrm>
              <a:off x="28654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sp>
          <p:nvSpPr>
            <p:cNvPr id="9" name="Rectangle 10"/>
            <p:cNvSpPr>
              <a:spLocks noChangeArrowheads="1"/>
            </p:cNvSpPr>
            <p:nvPr/>
          </p:nvSpPr>
          <p:spPr bwMode="auto">
            <a:xfrm>
              <a:off x="395128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5</a:t>
              </a:r>
            </a:p>
          </p:txBody>
        </p:sp>
        <p:sp>
          <p:nvSpPr>
            <p:cNvPr id="10" name="Rectangle 11"/>
            <p:cNvSpPr>
              <a:spLocks noChangeArrowheads="1"/>
            </p:cNvSpPr>
            <p:nvPr/>
          </p:nvSpPr>
          <p:spPr bwMode="auto">
            <a:xfrm>
              <a:off x="503713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1</a:t>
              </a:r>
            </a:p>
          </p:txBody>
        </p:sp>
        <p:sp>
          <p:nvSpPr>
            <p:cNvPr id="11" name="Rectangle 12"/>
            <p:cNvSpPr>
              <a:spLocks noChangeArrowheads="1"/>
            </p:cNvSpPr>
            <p:nvPr/>
          </p:nvSpPr>
          <p:spPr bwMode="auto">
            <a:xfrm>
              <a:off x="612298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3</a:t>
              </a:r>
            </a:p>
          </p:txBody>
        </p:sp>
        <p:sp>
          <p:nvSpPr>
            <p:cNvPr id="12" name="Rectangle 13"/>
            <p:cNvSpPr>
              <a:spLocks noChangeArrowheads="1"/>
            </p:cNvSpPr>
            <p:nvPr/>
          </p:nvSpPr>
          <p:spPr bwMode="auto">
            <a:xfrm>
              <a:off x="72088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cxnSp>
          <p:nvCxnSpPr>
            <p:cNvPr id="13" name="AutoShape 15"/>
            <p:cNvCxnSpPr>
              <a:cxnSpLocks noChangeShapeType="1"/>
              <a:stCxn id="6" idx="1"/>
              <a:endCxn id="5" idx="5"/>
            </p:cNvCxnSpPr>
            <p:nvPr/>
          </p:nvCxnSpPr>
          <p:spPr bwMode="auto">
            <a:xfrm flipH="1" flipV="1">
              <a:off x="5905500" y="38862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 name="AutoShape 16"/>
            <p:cNvCxnSpPr>
              <a:cxnSpLocks noChangeShapeType="1"/>
              <a:stCxn id="12" idx="0"/>
              <a:endCxn id="6" idx="5"/>
            </p:cNvCxnSpPr>
            <p:nvPr/>
          </p:nvCxnSpPr>
          <p:spPr bwMode="auto">
            <a:xfrm flipH="1" flipV="1">
              <a:off x="6991350" y="4495800"/>
              <a:ext cx="407988"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 name="AutoShape 17"/>
            <p:cNvCxnSpPr>
              <a:cxnSpLocks noChangeShapeType="1"/>
              <a:stCxn id="11" idx="0"/>
              <a:endCxn id="6" idx="3"/>
            </p:cNvCxnSpPr>
            <p:nvPr/>
          </p:nvCxnSpPr>
          <p:spPr bwMode="auto">
            <a:xfrm flipV="1">
              <a:off x="631348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 name="AutoShape 18"/>
            <p:cNvCxnSpPr>
              <a:cxnSpLocks noChangeShapeType="1"/>
              <a:stCxn id="10" idx="0"/>
              <a:endCxn id="7" idx="5"/>
            </p:cNvCxnSpPr>
            <p:nvPr/>
          </p:nvCxnSpPr>
          <p:spPr bwMode="auto">
            <a:xfrm flipH="1" flipV="1">
              <a:off x="4819650" y="5105400"/>
              <a:ext cx="407988"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 name="AutoShape 19"/>
            <p:cNvCxnSpPr>
              <a:cxnSpLocks noChangeShapeType="1"/>
              <a:stCxn id="9" idx="0"/>
              <a:endCxn id="7" idx="3"/>
            </p:cNvCxnSpPr>
            <p:nvPr/>
          </p:nvCxnSpPr>
          <p:spPr bwMode="auto">
            <a:xfrm flipV="1">
              <a:off x="4141788" y="5105400"/>
              <a:ext cx="407987"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9" name="Text Box 24"/>
            <p:cNvSpPr txBox="1">
              <a:spLocks noChangeArrowheads="1"/>
            </p:cNvSpPr>
            <p:nvPr/>
          </p:nvSpPr>
          <p:spPr bwMode="auto">
            <a:xfrm>
              <a:off x="3048000" y="4191000"/>
              <a:ext cx="2824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solidFill>
                    <a:schemeClr val="tx2"/>
                  </a:solidFill>
                  <a:latin typeface="Calibri" pitchFamily="34" charset="0"/>
                </a:rPr>
                <a:t>L</a:t>
              </a:r>
            </a:p>
          </p:txBody>
        </p:sp>
        <p:cxnSp>
          <p:nvCxnSpPr>
            <p:cNvPr id="22" name="AutoShape 14"/>
            <p:cNvCxnSpPr>
              <a:cxnSpLocks noChangeShapeType="1"/>
              <a:stCxn id="5" idx="3"/>
              <a:endCxn id="25" idx="7"/>
            </p:cNvCxnSpPr>
            <p:nvPr/>
          </p:nvCxnSpPr>
          <p:spPr bwMode="auto">
            <a:xfrm flipH="1">
              <a:off x="3733800" y="3886200"/>
              <a:ext cx="19018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25" idx="3"/>
            </p:cNvCxnSpPr>
            <p:nvPr/>
          </p:nvCxnSpPr>
          <p:spPr bwMode="auto">
            <a:xfrm flipV="1">
              <a:off x="305593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4" name="AutoShape 21"/>
            <p:cNvCxnSpPr>
              <a:cxnSpLocks noChangeShapeType="1"/>
              <a:stCxn id="7" idx="1"/>
              <a:endCxn id="25" idx="5"/>
            </p:cNvCxnSpPr>
            <p:nvPr/>
          </p:nvCxnSpPr>
          <p:spPr bwMode="auto">
            <a:xfrm flipH="1" flipV="1">
              <a:off x="3733800" y="44958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5" name="Oval 7"/>
            <p:cNvSpPr>
              <a:spLocks noChangeArrowheads="1"/>
            </p:cNvSpPr>
            <p:nvPr/>
          </p:nvSpPr>
          <p:spPr bwMode="auto">
            <a:xfrm>
              <a:off x="340836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endParaRPr lang="en-US" dirty="0">
                <a:solidFill>
                  <a:schemeClr val="accent1">
                    <a:lumMod val="20000"/>
                    <a:lumOff val="80000"/>
                  </a:schemeClr>
                </a:solidFill>
                <a:latin typeface="Symbol" charset="2"/>
              </a:endParaRPr>
            </a:p>
          </p:txBody>
        </p:sp>
      </p:grpSp>
      <p:sp>
        <p:nvSpPr>
          <p:cNvPr id="18" name="Rounded Rectangle 17"/>
          <p:cNvSpPr/>
          <p:nvPr/>
        </p:nvSpPr>
        <p:spPr>
          <a:xfrm>
            <a:off x="762000" y="4203179"/>
            <a:ext cx="3350348" cy="16642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p:cNvSpPr/>
          <p:nvPr/>
        </p:nvSpPr>
        <p:spPr>
          <a:xfrm>
            <a:off x="3977896" y="2203864"/>
            <a:ext cx="542925" cy="417228"/>
          </a:xfrm>
          <a:prstGeom prst="smileyFac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63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Previously</a:t>
            </a:r>
            <a:endParaRPr lang="en-US" dirty="0"/>
          </a:p>
        </p:txBody>
      </p:sp>
      <p:sp>
        <p:nvSpPr>
          <p:cNvPr id="3" name="Content Placeholder 2"/>
          <p:cNvSpPr>
            <a:spLocks noGrp="1"/>
          </p:cNvSpPr>
          <p:nvPr>
            <p:ph idx="1"/>
          </p:nvPr>
        </p:nvSpPr>
        <p:spPr/>
        <p:txBody>
          <a:bodyPr/>
          <a:lstStyle/>
          <a:p>
            <a:r>
              <a:rPr lang="en-US" dirty="0" smtClean="0"/>
              <a:t>Took test 2</a:t>
            </a:r>
          </a:p>
          <a:p>
            <a:pPr lvl="1"/>
            <a:r>
              <a:rPr lang="en-US" dirty="0" smtClean="0"/>
              <a:t>Grades are posted</a:t>
            </a:r>
          </a:p>
          <a:p>
            <a:pPr lvl="1"/>
            <a:endParaRPr lang="en-US" dirty="0" smtClean="0"/>
          </a:p>
        </p:txBody>
      </p:sp>
    </p:spTree>
    <p:extLst>
      <p:ext uri="{BB962C8B-B14F-4D97-AF65-F5344CB8AC3E}">
        <p14:creationId xmlns:p14="http://schemas.microsoft.com/office/powerpoint/2010/main" val="1699961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49" y="1484028"/>
            <a:ext cx="5414951" cy="311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p:spPr>
        <p:txBody>
          <a:bodyPr/>
          <a:lstStyle/>
          <a:p>
            <a:r>
              <a:rPr lang="en-US" dirty="0" smtClean="0"/>
              <a:t>Generalizing</a:t>
            </a:r>
            <a:endParaRPr lang="en-US" dirty="0"/>
          </a:p>
        </p:txBody>
      </p:sp>
      <p:sp>
        <p:nvSpPr>
          <p:cNvPr id="3" name="Content Placeholder 2"/>
          <p:cNvSpPr>
            <a:spLocks noGrp="1"/>
          </p:cNvSpPr>
          <p:nvPr>
            <p:ph idx="1"/>
          </p:nvPr>
        </p:nvSpPr>
        <p:spPr>
          <a:xfrm>
            <a:off x="457199" y="990600"/>
            <a:ext cx="5478393" cy="5410200"/>
          </a:xfrm>
        </p:spPr>
        <p:txBody>
          <a:bodyPr>
            <a:normAutofit/>
          </a:bodyPr>
          <a:lstStyle/>
          <a:p>
            <a:r>
              <a:rPr lang="en-US" sz="2400" dirty="0" smtClean="0"/>
              <a:t>Pre-Order, In-Order, Post-Order</a:t>
            </a:r>
          </a:p>
          <a:p>
            <a:pPr lvl="1"/>
            <a:r>
              <a:rPr lang="en-US" sz="2000" dirty="0" smtClean="0"/>
              <a:t>All “visit” each node in a tree exactly once</a:t>
            </a:r>
          </a:p>
          <a:p>
            <a:endParaRPr lang="en-US" sz="2400" dirty="0" smtClean="0"/>
          </a:p>
          <a:p>
            <a:endParaRPr lang="en-US" sz="2400" dirty="0" smtClean="0"/>
          </a:p>
          <a:p>
            <a:r>
              <a:rPr lang="en-US" sz="2400" dirty="0" smtClean="0"/>
              <a:t>We will now encounter </a:t>
            </a:r>
            <a:br>
              <a:rPr lang="en-US" sz="2400" dirty="0" smtClean="0"/>
            </a:br>
            <a:r>
              <a:rPr lang="en-US" sz="2400" dirty="0" smtClean="0"/>
              <a:t>each node 3 times</a:t>
            </a:r>
          </a:p>
          <a:p>
            <a:pPr lvl="1"/>
            <a:r>
              <a:rPr lang="en-US" sz="2000" dirty="0" smtClean="0"/>
              <a:t>Once on the ‘left’ side </a:t>
            </a:r>
          </a:p>
          <a:p>
            <a:pPr lvl="2"/>
            <a:r>
              <a:rPr lang="en-US" sz="1800" dirty="0" smtClean="0"/>
              <a:t>with respect to the paper</a:t>
            </a:r>
          </a:p>
          <a:p>
            <a:pPr lvl="1"/>
            <a:r>
              <a:rPr lang="en-US" sz="2000" dirty="0" smtClean="0"/>
              <a:t>Once on the ‘bottom’ side </a:t>
            </a:r>
          </a:p>
          <a:p>
            <a:pPr lvl="2"/>
            <a:r>
              <a:rPr lang="en-US" sz="1800" dirty="0" smtClean="0"/>
              <a:t>with respect to the paper</a:t>
            </a:r>
          </a:p>
          <a:p>
            <a:pPr lvl="1"/>
            <a:r>
              <a:rPr lang="en-US" sz="2000" dirty="0" smtClean="0"/>
              <a:t>Once on the right side</a:t>
            </a:r>
          </a:p>
          <a:p>
            <a:pPr lvl="2"/>
            <a:r>
              <a:rPr lang="en-US" sz="1800" dirty="0" smtClean="0"/>
              <a:t>with respect to the paper</a:t>
            </a:r>
          </a:p>
        </p:txBody>
      </p:sp>
      <p:grpSp>
        <p:nvGrpSpPr>
          <p:cNvPr id="4" name="Group 25"/>
          <p:cNvGrpSpPr>
            <a:grpSpLocks/>
          </p:cNvGrpSpPr>
          <p:nvPr/>
        </p:nvGrpSpPr>
        <p:grpSpPr bwMode="auto">
          <a:xfrm>
            <a:off x="3929786" y="1917179"/>
            <a:ext cx="4724400" cy="2286000"/>
            <a:chOff x="2865438" y="3551238"/>
            <a:chExt cx="4724400" cy="2286000"/>
          </a:xfrm>
        </p:grpSpPr>
        <p:sp>
          <p:nvSpPr>
            <p:cNvPr id="5" name="Oval 5"/>
            <p:cNvSpPr>
              <a:spLocks noChangeArrowheads="1"/>
            </p:cNvSpPr>
            <p:nvPr/>
          </p:nvSpPr>
          <p:spPr bwMode="auto">
            <a:xfrm>
              <a:off x="5580063" y="35512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6" name="Oval 6"/>
            <p:cNvSpPr>
              <a:spLocks noChangeArrowheads="1"/>
            </p:cNvSpPr>
            <p:nvPr/>
          </p:nvSpPr>
          <p:spPr bwMode="auto">
            <a:xfrm>
              <a:off x="666591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p>
          </p:txBody>
        </p:sp>
        <p:sp>
          <p:nvSpPr>
            <p:cNvPr id="7" name="Oval 8"/>
            <p:cNvSpPr>
              <a:spLocks noChangeArrowheads="1"/>
            </p:cNvSpPr>
            <p:nvPr/>
          </p:nvSpPr>
          <p:spPr bwMode="auto">
            <a:xfrm>
              <a:off x="4494213" y="47704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8" name="Rectangle 9"/>
            <p:cNvSpPr>
              <a:spLocks noChangeArrowheads="1"/>
            </p:cNvSpPr>
            <p:nvPr/>
          </p:nvSpPr>
          <p:spPr bwMode="auto">
            <a:xfrm>
              <a:off x="28654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sp>
          <p:nvSpPr>
            <p:cNvPr id="9" name="Rectangle 10"/>
            <p:cNvSpPr>
              <a:spLocks noChangeArrowheads="1"/>
            </p:cNvSpPr>
            <p:nvPr/>
          </p:nvSpPr>
          <p:spPr bwMode="auto">
            <a:xfrm>
              <a:off x="395128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5</a:t>
              </a:r>
            </a:p>
          </p:txBody>
        </p:sp>
        <p:sp>
          <p:nvSpPr>
            <p:cNvPr id="10" name="Rectangle 11"/>
            <p:cNvSpPr>
              <a:spLocks noChangeArrowheads="1"/>
            </p:cNvSpPr>
            <p:nvPr/>
          </p:nvSpPr>
          <p:spPr bwMode="auto">
            <a:xfrm>
              <a:off x="503713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1</a:t>
              </a:r>
            </a:p>
          </p:txBody>
        </p:sp>
        <p:sp>
          <p:nvSpPr>
            <p:cNvPr id="11" name="Rectangle 12"/>
            <p:cNvSpPr>
              <a:spLocks noChangeArrowheads="1"/>
            </p:cNvSpPr>
            <p:nvPr/>
          </p:nvSpPr>
          <p:spPr bwMode="auto">
            <a:xfrm>
              <a:off x="612298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3</a:t>
              </a:r>
            </a:p>
          </p:txBody>
        </p:sp>
        <p:sp>
          <p:nvSpPr>
            <p:cNvPr id="12" name="Rectangle 13"/>
            <p:cNvSpPr>
              <a:spLocks noChangeArrowheads="1"/>
            </p:cNvSpPr>
            <p:nvPr/>
          </p:nvSpPr>
          <p:spPr bwMode="auto">
            <a:xfrm>
              <a:off x="72088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cxnSp>
          <p:nvCxnSpPr>
            <p:cNvPr id="13" name="AutoShape 15"/>
            <p:cNvCxnSpPr>
              <a:cxnSpLocks noChangeShapeType="1"/>
              <a:stCxn id="6" idx="1"/>
              <a:endCxn id="5" idx="5"/>
            </p:cNvCxnSpPr>
            <p:nvPr/>
          </p:nvCxnSpPr>
          <p:spPr bwMode="auto">
            <a:xfrm flipH="1" flipV="1">
              <a:off x="5905500" y="38862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 name="AutoShape 16"/>
            <p:cNvCxnSpPr>
              <a:cxnSpLocks noChangeShapeType="1"/>
              <a:stCxn id="12" idx="0"/>
              <a:endCxn id="6" idx="5"/>
            </p:cNvCxnSpPr>
            <p:nvPr/>
          </p:nvCxnSpPr>
          <p:spPr bwMode="auto">
            <a:xfrm flipH="1" flipV="1">
              <a:off x="6991350" y="4495800"/>
              <a:ext cx="407988"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 name="AutoShape 17"/>
            <p:cNvCxnSpPr>
              <a:cxnSpLocks noChangeShapeType="1"/>
              <a:stCxn id="11" idx="0"/>
              <a:endCxn id="6" idx="3"/>
            </p:cNvCxnSpPr>
            <p:nvPr/>
          </p:nvCxnSpPr>
          <p:spPr bwMode="auto">
            <a:xfrm flipV="1">
              <a:off x="631348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 name="AutoShape 18"/>
            <p:cNvCxnSpPr>
              <a:cxnSpLocks noChangeShapeType="1"/>
              <a:stCxn id="10" idx="0"/>
              <a:endCxn id="7" idx="5"/>
            </p:cNvCxnSpPr>
            <p:nvPr/>
          </p:nvCxnSpPr>
          <p:spPr bwMode="auto">
            <a:xfrm flipH="1" flipV="1">
              <a:off x="4819650" y="5105400"/>
              <a:ext cx="407988"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 name="AutoShape 19"/>
            <p:cNvCxnSpPr>
              <a:cxnSpLocks noChangeShapeType="1"/>
              <a:stCxn id="9" idx="0"/>
              <a:endCxn id="7" idx="3"/>
            </p:cNvCxnSpPr>
            <p:nvPr/>
          </p:nvCxnSpPr>
          <p:spPr bwMode="auto">
            <a:xfrm flipV="1">
              <a:off x="4141788" y="5105400"/>
              <a:ext cx="407987"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9" name="Text Box 24"/>
            <p:cNvSpPr txBox="1">
              <a:spLocks noChangeArrowheads="1"/>
            </p:cNvSpPr>
            <p:nvPr/>
          </p:nvSpPr>
          <p:spPr bwMode="auto">
            <a:xfrm>
              <a:off x="3048000" y="4191000"/>
              <a:ext cx="2984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L</a:t>
              </a:r>
            </a:p>
          </p:txBody>
        </p:sp>
        <p:sp>
          <p:nvSpPr>
            <p:cNvPr id="20" name="Text Box 25"/>
            <p:cNvSpPr txBox="1">
              <a:spLocks noChangeArrowheads="1"/>
            </p:cNvSpPr>
            <p:nvPr/>
          </p:nvSpPr>
          <p:spPr bwMode="auto">
            <a:xfrm>
              <a:off x="3443288" y="4510088"/>
              <a:ext cx="31908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solidFill>
                    <a:schemeClr val="tx2"/>
                  </a:solidFill>
                  <a:latin typeface="Calibri" pitchFamily="34" charset="0"/>
                </a:rPr>
                <a:t>B</a:t>
              </a:r>
            </a:p>
          </p:txBody>
        </p:sp>
        <p:cxnSp>
          <p:nvCxnSpPr>
            <p:cNvPr id="22" name="AutoShape 14"/>
            <p:cNvCxnSpPr>
              <a:cxnSpLocks noChangeShapeType="1"/>
              <a:stCxn id="5" idx="3"/>
              <a:endCxn id="25" idx="7"/>
            </p:cNvCxnSpPr>
            <p:nvPr/>
          </p:nvCxnSpPr>
          <p:spPr bwMode="auto">
            <a:xfrm flipH="1">
              <a:off x="3733800" y="3886200"/>
              <a:ext cx="19018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25" idx="3"/>
            </p:cNvCxnSpPr>
            <p:nvPr/>
          </p:nvCxnSpPr>
          <p:spPr bwMode="auto">
            <a:xfrm flipV="1">
              <a:off x="305593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4" name="AutoShape 21"/>
            <p:cNvCxnSpPr>
              <a:cxnSpLocks noChangeShapeType="1"/>
              <a:stCxn id="7" idx="1"/>
              <a:endCxn id="25" idx="5"/>
            </p:cNvCxnSpPr>
            <p:nvPr/>
          </p:nvCxnSpPr>
          <p:spPr bwMode="auto">
            <a:xfrm flipH="1" flipV="1">
              <a:off x="3733800" y="44958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5" name="Oval 7"/>
            <p:cNvSpPr>
              <a:spLocks noChangeArrowheads="1"/>
            </p:cNvSpPr>
            <p:nvPr/>
          </p:nvSpPr>
          <p:spPr bwMode="auto">
            <a:xfrm>
              <a:off x="340836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endParaRPr lang="en-US" dirty="0">
                <a:solidFill>
                  <a:schemeClr val="accent1">
                    <a:lumMod val="20000"/>
                    <a:lumOff val="80000"/>
                  </a:schemeClr>
                </a:solidFill>
                <a:latin typeface="Symbol" charset="2"/>
              </a:endParaRPr>
            </a:p>
          </p:txBody>
        </p:sp>
      </p:grpSp>
      <p:sp>
        <p:nvSpPr>
          <p:cNvPr id="26" name="Rounded Rectangle 25"/>
          <p:cNvSpPr/>
          <p:nvPr/>
        </p:nvSpPr>
        <p:spPr>
          <a:xfrm>
            <a:off x="762000" y="4876800"/>
            <a:ext cx="3350348" cy="9906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p:cNvSpPr/>
          <p:nvPr/>
        </p:nvSpPr>
        <p:spPr>
          <a:xfrm>
            <a:off x="3977896" y="2203864"/>
            <a:ext cx="542925" cy="417228"/>
          </a:xfrm>
          <a:prstGeom prst="smileyFac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01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66667E-6 -1.85185E-6 L -0.09653 0.10116 L -0.10157 0.14699 L -0.0948 0.17917 L -0.07744 0.22292 L -0.04827 0.24815 L -0.0224 0.25972 L 0.00347 0.25509 L 0.01909 0.2206 L 0.03454 0.19074 L 0.0467 0.15625 " pathEditMode="relative" ptsTypes="AAAAAAAAAAA">
                                      <p:cBhvr>
                                        <p:cTn id="6" dur="2000" fill="hold"/>
                                        <p:tgtEl>
                                          <p:spTgt spid="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50" y="1490969"/>
            <a:ext cx="5491150" cy="30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p:spPr>
        <p:txBody>
          <a:bodyPr/>
          <a:lstStyle/>
          <a:p>
            <a:r>
              <a:rPr lang="en-US" dirty="0" smtClean="0"/>
              <a:t>Generalizing</a:t>
            </a:r>
            <a:endParaRPr lang="en-US" dirty="0"/>
          </a:p>
        </p:txBody>
      </p:sp>
      <p:sp>
        <p:nvSpPr>
          <p:cNvPr id="3" name="Content Placeholder 2"/>
          <p:cNvSpPr>
            <a:spLocks noGrp="1"/>
          </p:cNvSpPr>
          <p:nvPr>
            <p:ph idx="1"/>
          </p:nvPr>
        </p:nvSpPr>
        <p:spPr>
          <a:xfrm>
            <a:off x="457199" y="990600"/>
            <a:ext cx="5478393" cy="5410200"/>
          </a:xfrm>
        </p:spPr>
        <p:txBody>
          <a:bodyPr>
            <a:normAutofit/>
          </a:bodyPr>
          <a:lstStyle/>
          <a:p>
            <a:endParaRPr lang="en-US" sz="2400" dirty="0" smtClean="0"/>
          </a:p>
          <a:p>
            <a:pPr lvl="1"/>
            <a:endParaRPr lang="en-US" sz="2000" dirty="0" smtClean="0"/>
          </a:p>
          <a:p>
            <a:endParaRPr lang="en-US" sz="2400" dirty="0" smtClean="0"/>
          </a:p>
          <a:p>
            <a:endParaRPr lang="en-US" sz="2400" dirty="0" smtClean="0"/>
          </a:p>
          <a:p>
            <a:r>
              <a:rPr lang="en-US" sz="2400" dirty="0" smtClean="0"/>
              <a:t>We will now encounter </a:t>
            </a:r>
            <a:br>
              <a:rPr lang="en-US" sz="2400" dirty="0" smtClean="0"/>
            </a:br>
            <a:r>
              <a:rPr lang="en-US" sz="2400" dirty="0" smtClean="0"/>
              <a:t>each node 3 times</a:t>
            </a:r>
          </a:p>
          <a:p>
            <a:pPr lvl="1"/>
            <a:r>
              <a:rPr lang="en-US" sz="2000" dirty="0" smtClean="0"/>
              <a:t>Once on the ‘left’ side </a:t>
            </a:r>
          </a:p>
          <a:p>
            <a:pPr lvl="2"/>
            <a:r>
              <a:rPr lang="en-US" sz="1800" dirty="0" smtClean="0"/>
              <a:t>with respect to the paper</a:t>
            </a:r>
          </a:p>
          <a:p>
            <a:pPr lvl="1"/>
            <a:r>
              <a:rPr lang="en-US" sz="2000" dirty="0" smtClean="0"/>
              <a:t>Once on the ‘bottom’ side </a:t>
            </a:r>
          </a:p>
          <a:p>
            <a:pPr lvl="2"/>
            <a:r>
              <a:rPr lang="en-US" sz="1800" dirty="0" smtClean="0"/>
              <a:t>with respect to the paper</a:t>
            </a:r>
          </a:p>
          <a:p>
            <a:pPr lvl="1"/>
            <a:r>
              <a:rPr lang="en-US" sz="2000" dirty="0" smtClean="0"/>
              <a:t>Once on the ‘right’ side</a:t>
            </a:r>
          </a:p>
          <a:p>
            <a:pPr lvl="2"/>
            <a:r>
              <a:rPr lang="en-US" sz="1800" dirty="0" smtClean="0"/>
              <a:t>with respect to the paper</a:t>
            </a:r>
          </a:p>
        </p:txBody>
      </p:sp>
      <p:grpSp>
        <p:nvGrpSpPr>
          <p:cNvPr id="4" name="Group 25"/>
          <p:cNvGrpSpPr>
            <a:grpSpLocks/>
          </p:cNvGrpSpPr>
          <p:nvPr/>
        </p:nvGrpSpPr>
        <p:grpSpPr bwMode="auto">
          <a:xfrm>
            <a:off x="3929786" y="1917179"/>
            <a:ext cx="4724400" cy="2286000"/>
            <a:chOff x="2865438" y="3551238"/>
            <a:chExt cx="4724400" cy="2286000"/>
          </a:xfrm>
        </p:grpSpPr>
        <p:sp>
          <p:nvSpPr>
            <p:cNvPr id="5" name="Oval 5"/>
            <p:cNvSpPr>
              <a:spLocks noChangeArrowheads="1"/>
            </p:cNvSpPr>
            <p:nvPr/>
          </p:nvSpPr>
          <p:spPr bwMode="auto">
            <a:xfrm>
              <a:off x="5580063" y="35512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6" name="Oval 6"/>
            <p:cNvSpPr>
              <a:spLocks noChangeArrowheads="1"/>
            </p:cNvSpPr>
            <p:nvPr/>
          </p:nvSpPr>
          <p:spPr bwMode="auto">
            <a:xfrm>
              <a:off x="666591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p>
          </p:txBody>
        </p:sp>
        <p:sp>
          <p:nvSpPr>
            <p:cNvPr id="7" name="Oval 8"/>
            <p:cNvSpPr>
              <a:spLocks noChangeArrowheads="1"/>
            </p:cNvSpPr>
            <p:nvPr/>
          </p:nvSpPr>
          <p:spPr bwMode="auto">
            <a:xfrm>
              <a:off x="4494213" y="47704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8" name="Rectangle 9"/>
            <p:cNvSpPr>
              <a:spLocks noChangeArrowheads="1"/>
            </p:cNvSpPr>
            <p:nvPr/>
          </p:nvSpPr>
          <p:spPr bwMode="auto">
            <a:xfrm>
              <a:off x="28654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sp>
          <p:nvSpPr>
            <p:cNvPr id="9" name="Rectangle 10"/>
            <p:cNvSpPr>
              <a:spLocks noChangeArrowheads="1"/>
            </p:cNvSpPr>
            <p:nvPr/>
          </p:nvSpPr>
          <p:spPr bwMode="auto">
            <a:xfrm>
              <a:off x="395128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5</a:t>
              </a:r>
            </a:p>
          </p:txBody>
        </p:sp>
        <p:sp>
          <p:nvSpPr>
            <p:cNvPr id="10" name="Rectangle 11"/>
            <p:cNvSpPr>
              <a:spLocks noChangeArrowheads="1"/>
            </p:cNvSpPr>
            <p:nvPr/>
          </p:nvSpPr>
          <p:spPr bwMode="auto">
            <a:xfrm>
              <a:off x="503713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1</a:t>
              </a:r>
            </a:p>
          </p:txBody>
        </p:sp>
        <p:sp>
          <p:nvSpPr>
            <p:cNvPr id="11" name="Rectangle 12"/>
            <p:cNvSpPr>
              <a:spLocks noChangeArrowheads="1"/>
            </p:cNvSpPr>
            <p:nvPr/>
          </p:nvSpPr>
          <p:spPr bwMode="auto">
            <a:xfrm>
              <a:off x="612298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3</a:t>
              </a:r>
            </a:p>
          </p:txBody>
        </p:sp>
        <p:sp>
          <p:nvSpPr>
            <p:cNvPr id="12" name="Rectangle 13"/>
            <p:cNvSpPr>
              <a:spLocks noChangeArrowheads="1"/>
            </p:cNvSpPr>
            <p:nvPr/>
          </p:nvSpPr>
          <p:spPr bwMode="auto">
            <a:xfrm>
              <a:off x="72088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cxnSp>
          <p:nvCxnSpPr>
            <p:cNvPr id="13" name="AutoShape 15"/>
            <p:cNvCxnSpPr>
              <a:cxnSpLocks noChangeShapeType="1"/>
              <a:stCxn id="6" idx="1"/>
              <a:endCxn id="5" idx="5"/>
            </p:cNvCxnSpPr>
            <p:nvPr/>
          </p:nvCxnSpPr>
          <p:spPr bwMode="auto">
            <a:xfrm flipH="1" flipV="1">
              <a:off x="5905500" y="38862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 name="AutoShape 16"/>
            <p:cNvCxnSpPr>
              <a:cxnSpLocks noChangeShapeType="1"/>
              <a:stCxn id="12" idx="0"/>
              <a:endCxn id="6" idx="5"/>
            </p:cNvCxnSpPr>
            <p:nvPr/>
          </p:nvCxnSpPr>
          <p:spPr bwMode="auto">
            <a:xfrm flipH="1" flipV="1">
              <a:off x="6991350" y="4495800"/>
              <a:ext cx="407988"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 name="AutoShape 17"/>
            <p:cNvCxnSpPr>
              <a:cxnSpLocks noChangeShapeType="1"/>
              <a:stCxn id="11" idx="0"/>
              <a:endCxn id="6" idx="3"/>
            </p:cNvCxnSpPr>
            <p:nvPr/>
          </p:nvCxnSpPr>
          <p:spPr bwMode="auto">
            <a:xfrm flipV="1">
              <a:off x="631348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 name="AutoShape 18"/>
            <p:cNvCxnSpPr>
              <a:cxnSpLocks noChangeShapeType="1"/>
              <a:stCxn id="10" idx="0"/>
              <a:endCxn id="7" idx="5"/>
            </p:cNvCxnSpPr>
            <p:nvPr/>
          </p:nvCxnSpPr>
          <p:spPr bwMode="auto">
            <a:xfrm flipH="1" flipV="1">
              <a:off x="4819650" y="5105400"/>
              <a:ext cx="407988"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 name="AutoShape 19"/>
            <p:cNvCxnSpPr>
              <a:cxnSpLocks noChangeShapeType="1"/>
              <a:stCxn id="9" idx="0"/>
              <a:endCxn id="7" idx="3"/>
            </p:cNvCxnSpPr>
            <p:nvPr/>
          </p:nvCxnSpPr>
          <p:spPr bwMode="auto">
            <a:xfrm flipV="1">
              <a:off x="4141788" y="5105400"/>
              <a:ext cx="407987"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9" name="Text Box 24"/>
            <p:cNvSpPr txBox="1">
              <a:spLocks noChangeArrowheads="1"/>
            </p:cNvSpPr>
            <p:nvPr/>
          </p:nvSpPr>
          <p:spPr bwMode="auto">
            <a:xfrm>
              <a:off x="3048000" y="4191000"/>
              <a:ext cx="2984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L</a:t>
              </a:r>
            </a:p>
          </p:txBody>
        </p:sp>
        <p:sp>
          <p:nvSpPr>
            <p:cNvPr id="20" name="Text Box 25"/>
            <p:cNvSpPr txBox="1">
              <a:spLocks noChangeArrowheads="1"/>
            </p:cNvSpPr>
            <p:nvPr/>
          </p:nvSpPr>
          <p:spPr bwMode="auto">
            <a:xfrm>
              <a:off x="3443288" y="4510088"/>
              <a:ext cx="31908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B</a:t>
              </a:r>
            </a:p>
          </p:txBody>
        </p:sp>
        <p:sp>
          <p:nvSpPr>
            <p:cNvPr id="21" name="Text Box 26"/>
            <p:cNvSpPr txBox="1">
              <a:spLocks noChangeArrowheads="1"/>
            </p:cNvSpPr>
            <p:nvPr/>
          </p:nvSpPr>
          <p:spPr bwMode="auto">
            <a:xfrm>
              <a:off x="3810000" y="4191000"/>
              <a:ext cx="3254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solidFill>
                    <a:schemeClr val="tx2"/>
                  </a:solidFill>
                  <a:latin typeface="Calibri" pitchFamily="34" charset="0"/>
                </a:rPr>
                <a:t>R</a:t>
              </a:r>
            </a:p>
          </p:txBody>
        </p:sp>
        <p:cxnSp>
          <p:nvCxnSpPr>
            <p:cNvPr id="22" name="AutoShape 14"/>
            <p:cNvCxnSpPr>
              <a:cxnSpLocks noChangeShapeType="1"/>
              <a:stCxn id="5" idx="3"/>
              <a:endCxn id="25" idx="7"/>
            </p:cNvCxnSpPr>
            <p:nvPr/>
          </p:nvCxnSpPr>
          <p:spPr bwMode="auto">
            <a:xfrm flipH="1">
              <a:off x="3733800" y="3886200"/>
              <a:ext cx="19018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25" idx="3"/>
            </p:cNvCxnSpPr>
            <p:nvPr/>
          </p:nvCxnSpPr>
          <p:spPr bwMode="auto">
            <a:xfrm flipV="1">
              <a:off x="305593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4" name="AutoShape 21"/>
            <p:cNvCxnSpPr>
              <a:cxnSpLocks noChangeShapeType="1"/>
              <a:stCxn id="7" idx="1"/>
              <a:endCxn id="25" idx="5"/>
            </p:cNvCxnSpPr>
            <p:nvPr/>
          </p:nvCxnSpPr>
          <p:spPr bwMode="auto">
            <a:xfrm flipH="1" flipV="1">
              <a:off x="3733800" y="44958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5" name="Oval 7"/>
            <p:cNvSpPr>
              <a:spLocks noChangeArrowheads="1"/>
            </p:cNvSpPr>
            <p:nvPr/>
          </p:nvSpPr>
          <p:spPr bwMode="auto">
            <a:xfrm>
              <a:off x="340836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endParaRPr lang="en-US" dirty="0">
                <a:solidFill>
                  <a:schemeClr val="accent1">
                    <a:lumMod val="20000"/>
                    <a:lumOff val="80000"/>
                  </a:schemeClr>
                </a:solidFill>
                <a:latin typeface="Symbol" charset="2"/>
              </a:endParaRPr>
            </a:p>
          </p:txBody>
        </p:sp>
      </p:grpSp>
      <p:sp>
        <p:nvSpPr>
          <p:cNvPr id="26" name="Smiley Face 25"/>
          <p:cNvSpPr/>
          <p:nvPr/>
        </p:nvSpPr>
        <p:spPr>
          <a:xfrm>
            <a:off x="4391748" y="3262727"/>
            <a:ext cx="542925" cy="417228"/>
          </a:xfrm>
          <a:prstGeom prst="smileyFac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72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72222E-6 1.48148E-6 L -0.0276 0.08264 L -0.03281 0.13796 L -0.0191 0.16551 L -0.00174 0.19305 L 0.0276 0.21134 L 0.06198 0.21597 L 0.09306 0.2 L 0.10504 0.17014 L 0.11198 0.13796 L 0.11719 0.11713 L 0.1309 0.11713 L 0.14479 0.13333 L 0.15174 0.15162 L 0.17066 0.17014 L 0.19653 0.17916 L 0.23438 0.17014 L 0.24826 0.14027 L 0.26198 0.09652 L 0.26372 0.0574 L 0.25 0.02291 L 0.22587 1.48148E-6 L 0.18958 -0.02755 L 0.1724 -0.04607 L 0.16198 -0.07824 L 0.13438 -0.09653 L 0.08438 -0.1081 " pathEditMode="relative" ptsTypes="AAAAAAAAAAAAAAAAAAAAAAAAAAA">
                                      <p:cBhvr>
                                        <p:cTn id="6" dur="55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Euler Tour</a:t>
            </a:r>
            <a:endParaRPr lang="en-US" dirty="0"/>
          </a:p>
        </p:txBody>
      </p:sp>
      <p:sp>
        <p:nvSpPr>
          <p:cNvPr id="3" name="Content Placeholder 2"/>
          <p:cNvSpPr>
            <a:spLocks noGrp="1"/>
          </p:cNvSpPr>
          <p:nvPr>
            <p:ph idx="1"/>
          </p:nvPr>
        </p:nvSpPr>
        <p:spPr>
          <a:xfrm>
            <a:off x="457199" y="990600"/>
            <a:ext cx="5478393" cy="5410200"/>
          </a:xfrm>
        </p:spPr>
        <p:txBody>
          <a:bodyPr>
            <a:noAutofit/>
          </a:bodyPr>
          <a:lstStyle/>
          <a:p>
            <a:pPr>
              <a:buFont typeface="Times" charset="0"/>
              <a:buChar char="•"/>
            </a:pPr>
            <a:r>
              <a:rPr lang="en-US" altLang="en-US" dirty="0" smtClean="0"/>
              <a:t>This is an Euler Tour</a:t>
            </a:r>
          </a:p>
          <a:p>
            <a:pPr lvl="1">
              <a:buFont typeface="Times" charset="0"/>
              <a:buChar char="•"/>
            </a:pPr>
            <a:r>
              <a:rPr lang="en-US" altLang="en-US" sz="2400" dirty="0" smtClean="0"/>
              <a:t>Generic </a:t>
            </a:r>
            <a:r>
              <a:rPr lang="en-US" altLang="en-US" sz="2400" dirty="0"/>
              <a:t>traversal of a binary tree</a:t>
            </a:r>
          </a:p>
          <a:p>
            <a:pPr lvl="1">
              <a:buFont typeface="Times" charset="0"/>
              <a:buChar char="•"/>
            </a:pPr>
            <a:r>
              <a:rPr lang="en-US" altLang="en-US" sz="2400" dirty="0"/>
              <a:t>Includes as special cases </a:t>
            </a:r>
            <a:r>
              <a:rPr lang="en-US" altLang="en-US" sz="2400" dirty="0" smtClean="0"/>
              <a:t/>
            </a:r>
            <a:br>
              <a:rPr lang="en-US" altLang="en-US" sz="2400" dirty="0" smtClean="0"/>
            </a:br>
            <a:r>
              <a:rPr lang="en-US" altLang="en-US" sz="2400" dirty="0" smtClean="0"/>
              <a:t>the pre-order</a:t>
            </a:r>
            <a:r>
              <a:rPr lang="en-US" altLang="en-US" sz="2400" dirty="0"/>
              <a:t>, </a:t>
            </a:r>
            <a:r>
              <a:rPr lang="en-US" altLang="en-US" sz="2400" dirty="0" smtClean="0"/>
              <a:t/>
            </a:r>
            <a:br>
              <a:rPr lang="en-US" altLang="en-US" sz="2400" dirty="0" smtClean="0"/>
            </a:br>
            <a:r>
              <a:rPr lang="en-US" altLang="en-US" sz="2400" dirty="0" smtClean="0"/>
              <a:t>post-order </a:t>
            </a:r>
            <a:br>
              <a:rPr lang="en-US" altLang="en-US" sz="2400" dirty="0" smtClean="0"/>
            </a:br>
            <a:r>
              <a:rPr lang="en-US" altLang="en-US" sz="2400" dirty="0" smtClean="0"/>
              <a:t>and in-order </a:t>
            </a:r>
            <a:br>
              <a:rPr lang="en-US" altLang="en-US" sz="2400" dirty="0" smtClean="0"/>
            </a:br>
            <a:r>
              <a:rPr lang="en-US" altLang="en-US" sz="2400" dirty="0" smtClean="0"/>
              <a:t>traversals</a:t>
            </a:r>
            <a:endParaRPr lang="en-US" altLang="en-US" sz="2400" dirty="0"/>
          </a:p>
          <a:p>
            <a:pPr lvl="1">
              <a:buFont typeface="Times" charset="0"/>
              <a:buChar char="•"/>
            </a:pPr>
            <a:endParaRPr lang="en-US" altLang="en-US" sz="2400" dirty="0" smtClean="0"/>
          </a:p>
          <a:p>
            <a:pPr lvl="1">
              <a:buFont typeface="Times" charset="0"/>
              <a:buChar char="•"/>
            </a:pPr>
            <a:r>
              <a:rPr lang="en-US" altLang="en-US" sz="2400" dirty="0" smtClean="0"/>
              <a:t>Walk </a:t>
            </a:r>
            <a:r>
              <a:rPr lang="en-US" altLang="en-US" sz="2400" dirty="0"/>
              <a:t>around the tree </a:t>
            </a:r>
            <a:r>
              <a:rPr lang="en-US" altLang="en-US" sz="2400" dirty="0" smtClean="0"/>
              <a:t/>
            </a:r>
            <a:br>
              <a:rPr lang="en-US" altLang="en-US" sz="2400" dirty="0" smtClean="0"/>
            </a:br>
            <a:r>
              <a:rPr lang="en-US" altLang="en-US" sz="2400" dirty="0" smtClean="0"/>
              <a:t>and </a:t>
            </a:r>
            <a:r>
              <a:rPr lang="en-US" altLang="en-US" sz="2400" dirty="0"/>
              <a:t>visit each node three times:</a:t>
            </a:r>
          </a:p>
          <a:p>
            <a:pPr lvl="2">
              <a:buFont typeface="Times" charset="0"/>
              <a:buChar char="•"/>
            </a:pPr>
            <a:r>
              <a:rPr lang="en-US" altLang="en-US" b="1" dirty="0">
                <a:solidFill>
                  <a:srgbClr val="FF0000"/>
                </a:solidFill>
              </a:rPr>
              <a:t>on the left (</a:t>
            </a:r>
            <a:r>
              <a:rPr lang="en-US" altLang="en-US" b="1" dirty="0" smtClean="0">
                <a:solidFill>
                  <a:srgbClr val="FF0000"/>
                </a:solidFill>
              </a:rPr>
              <a:t>pre-order</a:t>
            </a:r>
            <a:r>
              <a:rPr lang="en-US" altLang="en-US" b="1" dirty="0">
                <a:solidFill>
                  <a:srgbClr val="FF0000"/>
                </a:solidFill>
              </a:rPr>
              <a:t>)</a:t>
            </a:r>
          </a:p>
          <a:p>
            <a:pPr lvl="2">
              <a:buFont typeface="Times" charset="0"/>
              <a:buChar char="•"/>
            </a:pPr>
            <a:r>
              <a:rPr lang="en-US" altLang="en-US" b="1" dirty="0">
                <a:solidFill>
                  <a:srgbClr val="FF0000"/>
                </a:solidFill>
              </a:rPr>
              <a:t>from below (</a:t>
            </a:r>
            <a:r>
              <a:rPr lang="en-US" altLang="en-US" b="1" dirty="0" smtClean="0">
                <a:solidFill>
                  <a:srgbClr val="FF0000"/>
                </a:solidFill>
              </a:rPr>
              <a:t>in-order</a:t>
            </a:r>
            <a:r>
              <a:rPr lang="en-US" altLang="en-US" b="1" dirty="0">
                <a:solidFill>
                  <a:srgbClr val="FF0000"/>
                </a:solidFill>
              </a:rPr>
              <a:t>)</a:t>
            </a:r>
          </a:p>
          <a:p>
            <a:pPr lvl="2">
              <a:buFont typeface="Times" charset="0"/>
              <a:buChar char="•"/>
            </a:pPr>
            <a:r>
              <a:rPr lang="en-US" altLang="en-US" b="1" dirty="0">
                <a:solidFill>
                  <a:srgbClr val="FF0000"/>
                </a:solidFill>
              </a:rPr>
              <a:t>on the right (</a:t>
            </a:r>
            <a:r>
              <a:rPr lang="en-US" altLang="en-US" b="1" dirty="0" smtClean="0">
                <a:solidFill>
                  <a:srgbClr val="FF0000"/>
                </a:solidFill>
              </a:rPr>
              <a:t>post-order)</a:t>
            </a:r>
            <a:endParaRPr lang="en-US" sz="2000" b="1" dirty="0">
              <a:solidFill>
                <a:srgbClr val="FF0000"/>
              </a:solidFill>
            </a:endParaRPr>
          </a:p>
        </p:txBody>
      </p:sp>
      <p:grpSp>
        <p:nvGrpSpPr>
          <p:cNvPr id="4" name="Group 25"/>
          <p:cNvGrpSpPr>
            <a:grpSpLocks/>
          </p:cNvGrpSpPr>
          <p:nvPr/>
        </p:nvGrpSpPr>
        <p:grpSpPr bwMode="auto">
          <a:xfrm>
            <a:off x="3664673" y="1688579"/>
            <a:ext cx="5246688" cy="2790825"/>
            <a:chOff x="2600325" y="3322638"/>
            <a:chExt cx="5246688" cy="2790825"/>
          </a:xfrm>
        </p:grpSpPr>
        <p:sp>
          <p:nvSpPr>
            <p:cNvPr id="5" name="Oval 5"/>
            <p:cNvSpPr>
              <a:spLocks noChangeArrowheads="1"/>
            </p:cNvSpPr>
            <p:nvPr/>
          </p:nvSpPr>
          <p:spPr bwMode="auto">
            <a:xfrm>
              <a:off x="5580063" y="35512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6" name="Oval 6"/>
            <p:cNvSpPr>
              <a:spLocks noChangeArrowheads="1"/>
            </p:cNvSpPr>
            <p:nvPr/>
          </p:nvSpPr>
          <p:spPr bwMode="auto">
            <a:xfrm>
              <a:off x="666591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p>
          </p:txBody>
        </p:sp>
        <p:sp>
          <p:nvSpPr>
            <p:cNvPr id="7" name="Oval 8"/>
            <p:cNvSpPr>
              <a:spLocks noChangeArrowheads="1"/>
            </p:cNvSpPr>
            <p:nvPr/>
          </p:nvSpPr>
          <p:spPr bwMode="auto">
            <a:xfrm>
              <a:off x="4494213" y="47704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8" name="Rectangle 9"/>
            <p:cNvSpPr>
              <a:spLocks noChangeArrowheads="1"/>
            </p:cNvSpPr>
            <p:nvPr/>
          </p:nvSpPr>
          <p:spPr bwMode="auto">
            <a:xfrm>
              <a:off x="28654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sp>
          <p:nvSpPr>
            <p:cNvPr id="9" name="Rectangle 10"/>
            <p:cNvSpPr>
              <a:spLocks noChangeArrowheads="1"/>
            </p:cNvSpPr>
            <p:nvPr/>
          </p:nvSpPr>
          <p:spPr bwMode="auto">
            <a:xfrm>
              <a:off x="395128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5</a:t>
              </a:r>
            </a:p>
          </p:txBody>
        </p:sp>
        <p:sp>
          <p:nvSpPr>
            <p:cNvPr id="10" name="Rectangle 11"/>
            <p:cNvSpPr>
              <a:spLocks noChangeArrowheads="1"/>
            </p:cNvSpPr>
            <p:nvPr/>
          </p:nvSpPr>
          <p:spPr bwMode="auto">
            <a:xfrm>
              <a:off x="5037138"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1</a:t>
              </a:r>
            </a:p>
          </p:txBody>
        </p:sp>
        <p:sp>
          <p:nvSpPr>
            <p:cNvPr id="11" name="Rectangle 12"/>
            <p:cNvSpPr>
              <a:spLocks noChangeArrowheads="1"/>
            </p:cNvSpPr>
            <p:nvPr/>
          </p:nvSpPr>
          <p:spPr bwMode="auto">
            <a:xfrm>
              <a:off x="612298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3</a:t>
              </a:r>
            </a:p>
          </p:txBody>
        </p:sp>
        <p:sp>
          <p:nvSpPr>
            <p:cNvPr id="12" name="Rectangle 13"/>
            <p:cNvSpPr>
              <a:spLocks noChangeArrowheads="1"/>
            </p:cNvSpPr>
            <p:nvPr/>
          </p:nvSpPr>
          <p:spPr bwMode="auto">
            <a:xfrm>
              <a:off x="72088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cxnSp>
          <p:nvCxnSpPr>
            <p:cNvPr id="13" name="AutoShape 15"/>
            <p:cNvCxnSpPr>
              <a:cxnSpLocks noChangeShapeType="1"/>
              <a:stCxn id="6" idx="1"/>
              <a:endCxn id="5" idx="5"/>
            </p:cNvCxnSpPr>
            <p:nvPr/>
          </p:nvCxnSpPr>
          <p:spPr bwMode="auto">
            <a:xfrm flipH="1" flipV="1">
              <a:off x="5905500" y="38862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4" name="AutoShape 16"/>
            <p:cNvCxnSpPr>
              <a:cxnSpLocks noChangeShapeType="1"/>
              <a:stCxn id="12" idx="0"/>
              <a:endCxn id="6" idx="5"/>
            </p:cNvCxnSpPr>
            <p:nvPr/>
          </p:nvCxnSpPr>
          <p:spPr bwMode="auto">
            <a:xfrm flipH="1" flipV="1">
              <a:off x="6991350" y="4495800"/>
              <a:ext cx="407988"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5" name="AutoShape 17"/>
            <p:cNvCxnSpPr>
              <a:cxnSpLocks noChangeShapeType="1"/>
              <a:stCxn id="11" idx="0"/>
              <a:endCxn id="6" idx="3"/>
            </p:cNvCxnSpPr>
            <p:nvPr/>
          </p:nvCxnSpPr>
          <p:spPr bwMode="auto">
            <a:xfrm flipV="1">
              <a:off x="631348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6" name="AutoShape 18"/>
            <p:cNvCxnSpPr>
              <a:cxnSpLocks noChangeShapeType="1"/>
              <a:stCxn id="10" idx="0"/>
              <a:endCxn id="7" idx="5"/>
            </p:cNvCxnSpPr>
            <p:nvPr/>
          </p:nvCxnSpPr>
          <p:spPr bwMode="auto">
            <a:xfrm flipH="1" flipV="1">
              <a:off x="4819650" y="5105400"/>
              <a:ext cx="407988"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 name="AutoShape 19"/>
            <p:cNvCxnSpPr>
              <a:cxnSpLocks noChangeShapeType="1"/>
              <a:stCxn id="9" idx="0"/>
              <a:endCxn id="7" idx="3"/>
            </p:cNvCxnSpPr>
            <p:nvPr/>
          </p:nvCxnSpPr>
          <p:spPr bwMode="auto">
            <a:xfrm flipV="1">
              <a:off x="4141788" y="5105400"/>
              <a:ext cx="407987"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8" name="Freeform 23"/>
            <p:cNvSpPr>
              <a:spLocks/>
            </p:cNvSpPr>
            <p:nvPr/>
          </p:nvSpPr>
          <p:spPr bwMode="auto">
            <a:xfrm>
              <a:off x="2600325" y="3322638"/>
              <a:ext cx="5246688" cy="2790825"/>
            </a:xfrm>
            <a:custGeom>
              <a:avLst/>
              <a:gdLst>
                <a:gd name="T0" fmla="*/ 2147483647 w 3305"/>
                <a:gd name="T1" fmla="*/ 2147483647 h 1758"/>
                <a:gd name="T2" fmla="*/ 2147483647 w 3305"/>
                <a:gd name="T3" fmla="*/ 2147483647 h 1758"/>
                <a:gd name="T4" fmla="*/ 2147483647 w 3305"/>
                <a:gd name="T5" fmla="*/ 2147483647 h 1758"/>
                <a:gd name="T6" fmla="*/ 2147483647 w 3305"/>
                <a:gd name="T7" fmla="*/ 2147483647 h 1758"/>
                <a:gd name="T8" fmla="*/ 2147483647 w 3305"/>
                <a:gd name="T9" fmla="*/ 2147483647 h 1758"/>
                <a:gd name="T10" fmla="*/ 2147483647 w 3305"/>
                <a:gd name="T11" fmla="*/ 2147483647 h 1758"/>
                <a:gd name="T12" fmla="*/ 2147483647 w 3305"/>
                <a:gd name="T13" fmla="*/ 2147483647 h 1758"/>
                <a:gd name="T14" fmla="*/ 2147483647 w 3305"/>
                <a:gd name="T15" fmla="*/ 2147483647 h 1758"/>
                <a:gd name="T16" fmla="*/ 2147483647 w 3305"/>
                <a:gd name="T17" fmla="*/ 2147483647 h 1758"/>
                <a:gd name="T18" fmla="*/ 2147483647 w 3305"/>
                <a:gd name="T19" fmla="*/ 2147483647 h 1758"/>
                <a:gd name="T20" fmla="*/ 2147483647 w 3305"/>
                <a:gd name="T21" fmla="*/ 2147483647 h 1758"/>
                <a:gd name="T22" fmla="*/ 2147483647 w 3305"/>
                <a:gd name="T23" fmla="*/ 2147483647 h 1758"/>
                <a:gd name="T24" fmla="*/ 2147483647 w 3305"/>
                <a:gd name="T25" fmla="*/ 2147483647 h 1758"/>
                <a:gd name="T26" fmla="*/ 2147483647 w 3305"/>
                <a:gd name="T27" fmla="*/ 2147483647 h 1758"/>
                <a:gd name="T28" fmla="*/ 2147483647 w 3305"/>
                <a:gd name="T29" fmla="*/ 2147483647 h 1758"/>
                <a:gd name="T30" fmla="*/ 2147483647 w 3305"/>
                <a:gd name="T31" fmla="*/ 2147483647 h 1758"/>
                <a:gd name="T32" fmla="*/ 2147483647 w 3305"/>
                <a:gd name="T33" fmla="*/ 2147483647 h 1758"/>
                <a:gd name="T34" fmla="*/ 2147483647 w 3305"/>
                <a:gd name="T35" fmla="*/ 2147483647 h 1758"/>
                <a:gd name="T36" fmla="*/ 2147483647 w 3305"/>
                <a:gd name="T37" fmla="*/ 2147483647 h 1758"/>
                <a:gd name="T38" fmla="*/ 2147483647 w 3305"/>
                <a:gd name="T39" fmla="*/ 2147483647 h 1758"/>
                <a:gd name="T40" fmla="*/ 2147483647 w 3305"/>
                <a:gd name="T41" fmla="*/ 2147483647 h 1758"/>
                <a:gd name="T42" fmla="*/ 2147483647 w 3305"/>
                <a:gd name="T43" fmla="*/ 2147483647 h 1758"/>
                <a:gd name="T44" fmla="*/ 2147483647 w 3305"/>
                <a:gd name="T45" fmla="*/ 2147483647 h 1758"/>
                <a:gd name="T46" fmla="*/ 2147483647 w 3305"/>
                <a:gd name="T47" fmla="*/ 2147483647 h 1758"/>
                <a:gd name="T48" fmla="*/ 2147483647 w 3305"/>
                <a:gd name="T49" fmla="*/ 2147483647 h 1758"/>
                <a:gd name="T50" fmla="*/ 2147483647 w 3305"/>
                <a:gd name="T51" fmla="*/ 2147483647 h 1758"/>
                <a:gd name="T52" fmla="*/ 2147483647 w 3305"/>
                <a:gd name="T53" fmla="*/ 2147483647 h 1758"/>
                <a:gd name="T54" fmla="*/ 2147483647 w 3305"/>
                <a:gd name="T55" fmla="*/ 2147483647 h 1758"/>
                <a:gd name="T56" fmla="*/ 2147483647 w 3305"/>
                <a:gd name="T57" fmla="*/ 2147483647 h 1758"/>
                <a:gd name="T58" fmla="*/ 2147483647 w 3305"/>
                <a:gd name="T59" fmla="*/ 2147483647 h 1758"/>
                <a:gd name="T60" fmla="*/ 2147483647 w 3305"/>
                <a:gd name="T61" fmla="*/ 2147483647 h 1758"/>
                <a:gd name="T62" fmla="*/ 2147483647 w 3305"/>
                <a:gd name="T63" fmla="*/ 2147483647 h 1758"/>
                <a:gd name="T64" fmla="*/ 2147483647 w 3305"/>
                <a:gd name="T65" fmla="*/ 2147483647 h 1758"/>
                <a:gd name="T66" fmla="*/ 2147483647 w 3305"/>
                <a:gd name="T67" fmla="*/ 2147483647 h 1758"/>
                <a:gd name="T68" fmla="*/ 2147483647 w 3305"/>
                <a:gd name="T69" fmla="*/ 0 h 17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5"/>
                <a:gd name="T106" fmla="*/ 0 h 1758"/>
                <a:gd name="T107" fmla="*/ 3305 w 3305"/>
                <a:gd name="T108" fmla="*/ 1758 h 17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5" h="1758">
                  <a:moveTo>
                    <a:pt x="1751" y="48"/>
                  </a:moveTo>
                  <a:cubicBezTo>
                    <a:pt x="1755" y="81"/>
                    <a:pt x="1903" y="194"/>
                    <a:pt x="1775" y="246"/>
                  </a:cubicBezTo>
                  <a:cubicBezTo>
                    <a:pt x="1647" y="298"/>
                    <a:pt x="1218" y="299"/>
                    <a:pt x="983" y="360"/>
                  </a:cubicBezTo>
                  <a:cubicBezTo>
                    <a:pt x="748" y="421"/>
                    <a:pt x="525" y="496"/>
                    <a:pt x="365" y="612"/>
                  </a:cubicBezTo>
                  <a:cubicBezTo>
                    <a:pt x="205" y="728"/>
                    <a:pt x="46" y="945"/>
                    <a:pt x="23" y="1056"/>
                  </a:cubicBezTo>
                  <a:cubicBezTo>
                    <a:pt x="0" y="1167"/>
                    <a:pt x="139" y="1272"/>
                    <a:pt x="227" y="1278"/>
                  </a:cubicBezTo>
                  <a:cubicBezTo>
                    <a:pt x="315" y="1284"/>
                    <a:pt x="479" y="1165"/>
                    <a:pt x="551" y="1092"/>
                  </a:cubicBezTo>
                  <a:cubicBezTo>
                    <a:pt x="623" y="1019"/>
                    <a:pt x="566" y="846"/>
                    <a:pt x="659" y="840"/>
                  </a:cubicBezTo>
                  <a:cubicBezTo>
                    <a:pt x="752" y="834"/>
                    <a:pt x="1085" y="989"/>
                    <a:pt x="1109" y="1056"/>
                  </a:cubicBezTo>
                  <a:cubicBezTo>
                    <a:pt x="1133" y="1123"/>
                    <a:pt x="873" y="1171"/>
                    <a:pt x="803" y="1242"/>
                  </a:cubicBezTo>
                  <a:cubicBezTo>
                    <a:pt x="733" y="1313"/>
                    <a:pt x="661" y="1408"/>
                    <a:pt x="689" y="1482"/>
                  </a:cubicBezTo>
                  <a:cubicBezTo>
                    <a:pt x="717" y="1556"/>
                    <a:pt x="888" y="1673"/>
                    <a:pt x="971" y="1686"/>
                  </a:cubicBezTo>
                  <a:cubicBezTo>
                    <a:pt x="1054" y="1699"/>
                    <a:pt x="1129" y="1633"/>
                    <a:pt x="1187" y="1560"/>
                  </a:cubicBezTo>
                  <a:cubicBezTo>
                    <a:pt x="1245" y="1487"/>
                    <a:pt x="1269" y="1238"/>
                    <a:pt x="1319" y="1248"/>
                  </a:cubicBezTo>
                  <a:cubicBezTo>
                    <a:pt x="1369" y="1258"/>
                    <a:pt x="1416" y="1543"/>
                    <a:pt x="1487" y="1620"/>
                  </a:cubicBezTo>
                  <a:cubicBezTo>
                    <a:pt x="1558" y="1697"/>
                    <a:pt x="1672" y="1758"/>
                    <a:pt x="1745" y="1710"/>
                  </a:cubicBezTo>
                  <a:cubicBezTo>
                    <a:pt x="1818" y="1662"/>
                    <a:pt x="1962" y="1448"/>
                    <a:pt x="1925" y="1332"/>
                  </a:cubicBezTo>
                  <a:cubicBezTo>
                    <a:pt x="1888" y="1216"/>
                    <a:pt x="1617" y="1101"/>
                    <a:pt x="1523" y="1014"/>
                  </a:cubicBezTo>
                  <a:cubicBezTo>
                    <a:pt x="1429" y="927"/>
                    <a:pt x="1478" y="870"/>
                    <a:pt x="1361" y="810"/>
                  </a:cubicBezTo>
                  <a:cubicBezTo>
                    <a:pt x="1244" y="750"/>
                    <a:pt x="717" y="709"/>
                    <a:pt x="821" y="654"/>
                  </a:cubicBezTo>
                  <a:cubicBezTo>
                    <a:pt x="925" y="599"/>
                    <a:pt x="1707" y="480"/>
                    <a:pt x="1985" y="480"/>
                  </a:cubicBezTo>
                  <a:cubicBezTo>
                    <a:pt x="2263" y="480"/>
                    <a:pt x="2471" y="578"/>
                    <a:pt x="2489" y="654"/>
                  </a:cubicBezTo>
                  <a:cubicBezTo>
                    <a:pt x="2507" y="730"/>
                    <a:pt x="2142" y="833"/>
                    <a:pt x="2093" y="936"/>
                  </a:cubicBezTo>
                  <a:cubicBezTo>
                    <a:pt x="2044" y="1039"/>
                    <a:pt x="2138" y="1216"/>
                    <a:pt x="2195" y="1272"/>
                  </a:cubicBezTo>
                  <a:cubicBezTo>
                    <a:pt x="2252" y="1328"/>
                    <a:pt x="2372" y="1312"/>
                    <a:pt x="2435" y="1272"/>
                  </a:cubicBezTo>
                  <a:cubicBezTo>
                    <a:pt x="2498" y="1232"/>
                    <a:pt x="2529" y="1104"/>
                    <a:pt x="2573" y="1032"/>
                  </a:cubicBezTo>
                  <a:cubicBezTo>
                    <a:pt x="2617" y="960"/>
                    <a:pt x="2660" y="836"/>
                    <a:pt x="2699" y="840"/>
                  </a:cubicBezTo>
                  <a:cubicBezTo>
                    <a:pt x="2738" y="844"/>
                    <a:pt x="2779" y="985"/>
                    <a:pt x="2807" y="1056"/>
                  </a:cubicBezTo>
                  <a:cubicBezTo>
                    <a:pt x="2835" y="1127"/>
                    <a:pt x="2814" y="1223"/>
                    <a:pt x="2867" y="1266"/>
                  </a:cubicBezTo>
                  <a:cubicBezTo>
                    <a:pt x="2920" y="1309"/>
                    <a:pt x="3058" y="1366"/>
                    <a:pt x="3125" y="1314"/>
                  </a:cubicBezTo>
                  <a:cubicBezTo>
                    <a:pt x="3192" y="1262"/>
                    <a:pt x="3305" y="1066"/>
                    <a:pt x="3269" y="954"/>
                  </a:cubicBezTo>
                  <a:cubicBezTo>
                    <a:pt x="3233" y="842"/>
                    <a:pt x="2997" y="721"/>
                    <a:pt x="2909" y="642"/>
                  </a:cubicBezTo>
                  <a:cubicBezTo>
                    <a:pt x="2821" y="563"/>
                    <a:pt x="2851" y="541"/>
                    <a:pt x="2741" y="480"/>
                  </a:cubicBezTo>
                  <a:cubicBezTo>
                    <a:pt x="2631" y="419"/>
                    <a:pt x="2334" y="356"/>
                    <a:pt x="2249" y="276"/>
                  </a:cubicBezTo>
                  <a:cubicBezTo>
                    <a:pt x="2164" y="196"/>
                    <a:pt x="2235" y="58"/>
                    <a:pt x="2231" y="0"/>
                  </a:cubicBezTo>
                </a:path>
              </a:pathLst>
            </a:custGeom>
            <a:noFill/>
            <a:ln w="12700">
              <a:solidFill>
                <a:schemeClr val="tx2"/>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9" name="Text Box 24"/>
            <p:cNvSpPr txBox="1">
              <a:spLocks noChangeArrowheads="1"/>
            </p:cNvSpPr>
            <p:nvPr/>
          </p:nvSpPr>
          <p:spPr bwMode="auto">
            <a:xfrm>
              <a:off x="3048000" y="4191000"/>
              <a:ext cx="2984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L</a:t>
              </a:r>
            </a:p>
          </p:txBody>
        </p:sp>
        <p:sp>
          <p:nvSpPr>
            <p:cNvPr id="20" name="Text Box 25"/>
            <p:cNvSpPr txBox="1">
              <a:spLocks noChangeArrowheads="1"/>
            </p:cNvSpPr>
            <p:nvPr/>
          </p:nvSpPr>
          <p:spPr bwMode="auto">
            <a:xfrm>
              <a:off x="3443288" y="4510088"/>
              <a:ext cx="31908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B</a:t>
              </a:r>
            </a:p>
          </p:txBody>
        </p:sp>
        <p:sp>
          <p:nvSpPr>
            <p:cNvPr id="21" name="Text Box 26"/>
            <p:cNvSpPr txBox="1">
              <a:spLocks noChangeArrowheads="1"/>
            </p:cNvSpPr>
            <p:nvPr/>
          </p:nvSpPr>
          <p:spPr bwMode="auto">
            <a:xfrm>
              <a:off x="3810000" y="4191000"/>
              <a:ext cx="3254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R</a:t>
              </a:r>
            </a:p>
          </p:txBody>
        </p:sp>
        <p:cxnSp>
          <p:nvCxnSpPr>
            <p:cNvPr id="22" name="AutoShape 14"/>
            <p:cNvCxnSpPr>
              <a:cxnSpLocks noChangeShapeType="1"/>
              <a:stCxn id="5" idx="3"/>
              <a:endCxn id="25" idx="7"/>
            </p:cNvCxnSpPr>
            <p:nvPr/>
          </p:nvCxnSpPr>
          <p:spPr bwMode="auto">
            <a:xfrm flipH="1">
              <a:off x="3733800" y="3886200"/>
              <a:ext cx="19018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3" name="AutoShape 20"/>
            <p:cNvCxnSpPr>
              <a:cxnSpLocks noChangeShapeType="1"/>
              <a:stCxn id="8" idx="0"/>
              <a:endCxn id="25" idx="3"/>
            </p:cNvCxnSpPr>
            <p:nvPr/>
          </p:nvCxnSpPr>
          <p:spPr bwMode="auto">
            <a:xfrm flipV="1">
              <a:off x="305593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4" name="AutoShape 21"/>
            <p:cNvCxnSpPr>
              <a:cxnSpLocks noChangeShapeType="1"/>
              <a:stCxn id="7" idx="1"/>
              <a:endCxn id="25" idx="5"/>
            </p:cNvCxnSpPr>
            <p:nvPr/>
          </p:nvCxnSpPr>
          <p:spPr bwMode="auto">
            <a:xfrm flipH="1" flipV="1">
              <a:off x="3733800" y="44958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5" name="Oval 7"/>
            <p:cNvSpPr>
              <a:spLocks noChangeArrowheads="1"/>
            </p:cNvSpPr>
            <p:nvPr/>
          </p:nvSpPr>
          <p:spPr bwMode="auto">
            <a:xfrm>
              <a:off x="340836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endParaRPr lang="en-US" dirty="0">
                <a:solidFill>
                  <a:schemeClr val="accent1">
                    <a:lumMod val="20000"/>
                    <a:lumOff val="80000"/>
                  </a:schemeClr>
                </a:solidFill>
                <a:latin typeface="Symbol" charset="2"/>
              </a:endParaRPr>
            </a:p>
          </p:txBody>
        </p:sp>
      </p:grpSp>
      <p:sp>
        <p:nvSpPr>
          <p:cNvPr id="26" name="Smiley Face 25"/>
          <p:cNvSpPr/>
          <p:nvPr/>
        </p:nvSpPr>
        <p:spPr>
          <a:xfrm>
            <a:off x="5206136" y="2534961"/>
            <a:ext cx="542925" cy="417228"/>
          </a:xfrm>
          <a:prstGeom prst="smileyFac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66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66667E-6 4.81481E-6 L 0.07066 -0.01389 L 0.11545 -0.02061 L 0.18108 -0.01389 L 0.18785 4.81481E-6 L 0.18108 0.01851 L 0.14479 0.06203 L 0.13455 0.10347 L 0.14479 0.16319 L 0.1776 0.20231 L 0.22066 0.21157 L 0.26545 0.17708 L 0.2724 0.1287 L 0.31545 0.19305 L 0.33785 0.19074 L 0.36042 0.15185 L 0.36545 0.02754 L 0.34653 -0.00463 L 0.30174 -0.0551 L 0.27587 -0.08264 L 0.20174 -0.11482 L 0.18785 -0.13334 L 0.18785 -0.19075 " pathEditMode="relative" ptsTypes="AAAAAAAAAAAAAAAAAAAAAAA">
                                      <p:cBhvr>
                                        <p:cTn id="6" dur="8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Euler Tour Traversal</a:t>
            </a:r>
          </a:p>
        </p:txBody>
      </p:sp>
      <p:sp>
        <p:nvSpPr>
          <p:cNvPr id="32771" name="Text Box 4"/>
          <p:cNvSpPr txBox="1">
            <a:spLocks noChangeArrowheads="1"/>
          </p:cNvSpPr>
          <p:nvPr/>
        </p:nvSpPr>
        <p:spPr bwMode="auto">
          <a:xfrm>
            <a:off x="228600" y="1600200"/>
            <a:ext cx="4648200" cy="2779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chemeClr val="hlink"/>
              </a:buClr>
              <a:buSzPct val="110000"/>
              <a:buFont typeface="Wingdings" pitchFamily="2" charset="2"/>
              <a:buNone/>
            </a:pPr>
            <a:r>
              <a:rPr lang="en-US" altLang="en-US">
                <a:solidFill>
                  <a:srgbClr val="2D2DB9"/>
                </a:solidFill>
                <a:latin typeface="Courier" charset="0"/>
              </a:rPr>
              <a:t>Algorithm eulerTour(p)</a:t>
            </a:r>
          </a:p>
          <a:p>
            <a:pPr eaLnBrk="1" hangingPunct="1">
              <a:lnSpc>
                <a:spcPct val="90000"/>
              </a:lnSpc>
              <a:spcBef>
                <a:spcPct val="20000"/>
              </a:spcBef>
              <a:buClr>
                <a:schemeClr val="hlink"/>
              </a:buClr>
              <a:buSzPct val="110000"/>
              <a:buFont typeface="Wingdings" pitchFamily="2" charset="2"/>
              <a:buNone/>
            </a:pPr>
            <a:r>
              <a:rPr lang="en-US" altLang="en-US">
                <a:solidFill>
                  <a:srgbClr val="2D2DB9"/>
                </a:solidFill>
                <a:latin typeface="Courier" charset="0"/>
              </a:rPr>
              <a:t>       left-visit-action(p)</a:t>
            </a:r>
          </a:p>
          <a:p>
            <a:pPr eaLnBrk="1" hangingPunct="1">
              <a:lnSpc>
                <a:spcPct val="90000"/>
              </a:lnSpc>
              <a:spcBef>
                <a:spcPct val="20000"/>
              </a:spcBef>
              <a:buClr>
                <a:schemeClr val="hlink"/>
              </a:buClr>
              <a:buSzPct val="110000"/>
              <a:buFont typeface="Wingdings" pitchFamily="2" charset="2"/>
              <a:buNone/>
            </a:pPr>
            <a:r>
              <a:rPr lang="en-US" altLang="en-US">
                <a:solidFill>
                  <a:srgbClr val="2D2DB9"/>
                </a:solidFill>
                <a:latin typeface="Courier" charset="0"/>
              </a:rPr>
              <a:t>       if isInternal(p)</a:t>
            </a:r>
          </a:p>
          <a:p>
            <a:pPr lvl="2" eaLnBrk="1" hangingPunct="1">
              <a:lnSpc>
                <a:spcPct val="90000"/>
              </a:lnSpc>
              <a:spcBef>
                <a:spcPct val="20000"/>
              </a:spcBef>
              <a:buClr>
                <a:schemeClr val="tx1"/>
              </a:buClr>
              <a:buSzPct val="60000"/>
              <a:buFont typeface="Wingdings" pitchFamily="2" charset="2"/>
              <a:buNone/>
            </a:pPr>
            <a:r>
              <a:rPr lang="en-US" altLang="en-US">
                <a:solidFill>
                  <a:srgbClr val="2D2DB9"/>
                </a:solidFill>
                <a:latin typeface="Courier" charset="0"/>
              </a:rPr>
              <a:t>eulerTour(p.left())</a:t>
            </a:r>
          </a:p>
          <a:p>
            <a:pPr lvl="1" eaLnBrk="1" hangingPunct="1">
              <a:lnSpc>
                <a:spcPct val="90000"/>
              </a:lnSpc>
              <a:spcBef>
                <a:spcPct val="20000"/>
              </a:spcBef>
              <a:buClr>
                <a:schemeClr val="tx1"/>
              </a:buClr>
              <a:buSzPct val="60000"/>
              <a:buFont typeface="Wingdings" pitchFamily="2" charset="2"/>
              <a:buNone/>
            </a:pPr>
            <a:r>
              <a:rPr lang="en-US" altLang="en-US">
                <a:solidFill>
                  <a:srgbClr val="2D2DB9"/>
                </a:solidFill>
                <a:latin typeface="Courier" charset="0"/>
              </a:rPr>
              <a:t>bottom-visit-action(p)</a:t>
            </a:r>
          </a:p>
          <a:p>
            <a:pPr lvl="1" eaLnBrk="1" hangingPunct="1">
              <a:lnSpc>
                <a:spcPct val="90000"/>
              </a:lnSpc>
              <a:spcBef>
                <a:spcPct val="20000"/>
              </a:spcBef>
              <a:buClr>
                <a:schemeClr val="hlink"/>
              </a:buClr>
              <a:buSzPct val="110000"/>
              <a:buFont typeface="Wingdings" pitchFamily="2" charset="2"/>
              <a:buNone/>
            </a:pPr>
            <a:r>
              <a:rPr lang="en-US" altLang="en-US">
                <a:solidFill>
                  <a:srgbClr val="2D2DB9"/>
                </a:solidFill>
                <a:latin typeface="Courier" charset="0"/>
              </a:rPr>
              <a:t>if isInternal(p)</a:t>
            </a:r>
          </a:p>
          <a:p>
            <a:pPr lvl="2" eaLnBrk="1" hangingPunct="1">
              <a:lnSpc>
                <a:spcPct val="90000"/>
              </a:lnSpc>
              <a:spcBef>
                <a:spcPct val="20000"/>
              </a:spcBef>
              <a:buClr>
                <a:schemeClr val="tx1"/>
              </a:buClr>
              <a:buSzPct val="60000"/>
              <a:buFont typeface="Wingdings" pitchFamily="2" charset="2"/>
              <a:buNone/>
            </a:pPr>
            <a:r>
              <a:rPr lang="en-US" altLang="en-US">
                <a:solidFill>
                  <a:srgbClr val="2D2DB9"/>
                </a:solidFill>
                <a:latin typeface="Courier" charset="0"/>
              </a:rPr>
              <a:t>eulerTour(p.right())</a:t>
            </a:r>
          </a:p>
          <a:p>
            <a:pPr lvl="1" eaLnBrk="1" hangingPunct="1">
              <a:lnSpc>
                <a:spcPct val="90000"/>
              </a:lnSpc>
              <a:spcBef>
                <a:spcPct val="20000"/>
              </a:spcBef>
              <a:buClr>
                <a:schemeClr val="tx1"/>
              </a:buClr>
              <a:buSzPct val="60000"/>
              <a:buFont typeface="Wingdings" pitchFamily="2" charset="2"/>
              <a:buNone/>
            </a:pPr>
            <a:r>
              <a:rPr lang="en-US" altLang="en-US">
                <a:solidFill>
                  <a:srgbClr val="2D2DB9"/>
                </a:solidFill>
                <a:latin typeface="Courier" charset="0"/>
              </a:rPr>
              <a:t>right-visit-action(p)</a:t>
            </a:r>
          </a:p>
          <a:p>
            <a:pPr eaLnBrk="1" hangingPunct="1">
              <a:lnSpc>
                <a:spcPct val="90000"/>
              </a:lnSpc>
              <a:spcBef>
                <a:spcPct val="20000"/>
              </a:spcBef>
              <a:buClr>
                <a:schemeClr val="tx1"/>
              </a:buClr>
              <a:buSzPct val="60000"/>
              <a:buFont typeface="Wingdings" pitchFamily="2" charset="2"/>
              <a:buNone/>
            </a:pPr>
            <a:r>
              <a:rPr lang="en-US" altLang="en-US">
                <a:solidFill>
                  <a:srgbClr val="2D2DB9"/>
                </a:solidFill>
                <a:latin typeface="Courier" charset="0"/>
              </a:rPr>
              <a:t>End Algorithm</a:t>
            </a:r>
          </a:p>
        </p:txBody>
      </p:sp>
      <p:grpSp>
        <p:nvGrpSpPr>
          <p:cNvPr id="32772" name="Group 27"/>
          <p:cNvGrpSpPr>
            <a:grpSpLocks/>
          </p:cNvGrpSpPr>
          <p:nvPr/>
        </p:nvGrpSpPr>
        <p:grpSpPr bwMode="auto">
          <a:xfrm>
            <a:off x="3897313" y="3962400"/>
            <a:ext cx="5246687" cy="2790825"/>
            <a:chOff x="2600325" y="3322638"/>
            <a:chExt cx="5246688" cy="2790825"/>
          </a:xfrm>
        </p:grpSpPr>
        <p:sp>
          <p:nvSpPr>
            <p:cNvPr id="29" name="Oval 5"/>
            <p:cNvSpPr>
              <a:spLocks noChangeArrowheads="1"/>
            </p:cNvSpPr>
            <p:nvPr/>
          </p:nvSpPr>
          <p:spPr bwMode="auto">
            <a:xfrm>
              <a:off x="5580063" y="35512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30" name="Oval 6"/>
            <p:cNvSpPr>
              <a:spLocks noChangeArrowheads="1"/>
            </p:cNvSpPr>
            <p:nvPr/>
          </p:nvSpPr>
          <p:spPr bwMode="auto">
            <a:xfrm>
              <a:off x="6665913"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p>
          </p:txBody>
        </p:sp>
        <p:sp>
          <p:nvSpPr>
            <p:cNvPr id="31" name="Oval 8"/>
            <p:cNvSpPr>
              <a:spLocks noChangeArrowheads="1"/>
            </p:cNvSpPr>
            <p:nvPr/>
          </p:nvSpPr>
          <p:spPr bwMode="auto">
            <a:xfrm>
              <a:off x="4494212" y="47704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rPr>
                <a:t>-</a:t>
              </a:r>
            </a:p>
          </p:txBody>
        </p:sp>
        <p:sp>
          <p:nvSpPr>
            <p:cNvPr id="32" name="Rectangle 9"/>
            <p:cNvSpPr>
              <a:spLocks noChangeArrowheads="1"/>
            </p:cNvSpPr>
            <p:nvPr/>
          </p:nvSpPr>
          <p:spPr bwMode="auto">
            <a:xfrm>
              <a:off x="2865437"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sp>
          <p:nvSpPr>
            <p:cNvPr id="33" name="Rectangle 10"/>
            <p:cNvSpPr>
              <a:spLocks noChangeArrowheads="1"/>
            </p:cNvSpPr>
            <p:nvPr/>
          </p:nvSpPr>
          <p:spPr bwMode="auto">
            <a:xfrm>
              <a:off x="3951287"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5</a:t>
              </a:r>
            </a:p>
          </p:txBody>
        </p:sp>
        <p:sp>
          <p:nvSpPr>
            <p:cNvPr id="34" name="Rectangle 11"/>
            <p:cNvSpPr>
              <a:spLocks noChangeArrowheads="1"/>
            </p:cNvSpPr>
            <p:nvPr/>
          </p:nvSpPr>
          <p:spPr bwMode="auto">
            <a:xfrm>
              <a:off x="5037137" y="54562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1</a:t>
              </a:r>
            </a:p>
          </p:txBody>
        </p:sp>
        <p:sp>
          <p:nvSpPr>
            <p:cNvPr id="35" name="Rectangle 12"/>
            <p:cNvSpPr>
              <a:spLocks noChangeArrowheads="1"/>
            </p:cNvSpPr>
            <p:nvPr/>
          </p:nvSpPr>
          <p:spPr bwMode="auto">
            <a:xfrm>
              <a:off x="612298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3</a:t>
              </a:r>
            </a:p>
          </p:txBody>
        </p:sp>
        <p:sp>
          <p:nvSpPr>
            <p:cNvPr id="36" name="Rectangle 13"/>
            <p:cNvSpPr>
              <a:spLocks noChangeArrowheads="1"/>
            </p:cNvSpPr>
            <p:nvPr/>
          </p:nvSpPr>
          <p:spPr bwMode="auto">
            <a:xfrm>
              <a:off x="7208838" y="4770438"/>
              <a:ext cx="381000" cy="381000"/>
            </a:xfrm>
            <a:prstGeom prst="rect">
              <a:avLst/>
            </a:prstGeom>
            <a:solidFill>
              <a:schemeClr val="folHlink"/>
            </a:solidFill>
            <a:ln w="19050">
              <a:solidFill>
                <a:schemeClr val="tx1"/>
              </a:solidFill>
              <a:miter lim="800000"/>
              <a:headEnd/>
              <a:tailEnd/>
            </a:ln>
          </p:spPr>
          <p:txBody>
            <a:bodyPr wrap="none" anchor="ctr"/>
            <a:lstStyle/>
            <a:p>
              <a:pPr>
                <a:defRPr/>
              </a:pPr>
              <a:r>
                <a:rPr lang="en-US" dirty="0">
                  <a:solidFill>
                    <a:schemeClr val="accent1">
                      <a:lumMod val="20000"/>
                      <a:lumOff val="80000"/>
                    </a:schemeClr>
                  </a:solidFill>
                  <a:latin typeface="Calibri" pitchFamily="34" charset="0"/>
                </a:rPr>
                <a:t>2</a:t>
              </a:r>
            </a:p>
          </p:txBody>
        </p:sp>
        <p:cxnSp>
          <p:nvCxnSpPr>
            <p:cNvPr id="32781" name="AutoShape 15"/>
            <p:cNvCxnSpPr>
              <a:cxnSpLocks noChangeShapeType="1"/>
              <a:stCxn id="30" idx="1"/>
              <a:endCxn id="29" idx="5"/>
            </p:cNvCxnSpPr>
            <p:nvPr/>
          </p:nvCxnSpPr>
          <p:spPr bwMode="auto">
            <a:xfrm flipH="1" flipV="1">
              <a:off x="5905500" y="38862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2782" name="AutoShape 16"/>
            <p:cNvCxnSpPr>
              <a:cxnSpLocks noChangeShapeType="1"/>
              <a:stCxn id="36" idx="0"/>
              <a:endCxn id="30" idx="5"/>
            </p:cNvCxnSpPr>
            <p:nvPr/>
          </p:nvCxnSpPr>
          <p:spPr bwMode="auto">
            <a:xfrm flipH="1" flipV="1">
              <a:off x="6991350" y="4495800"/>
              <a:ext cx="407988"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2783" name="AutoShape 17"/>
            <p:cNvCxnSpPr>
              <a:cxnSpLocks noChangeShapeType="1"/>
              <a:stCxn id="35" idx="0"/>
              <a:endCxn id="30" idx="3"/>
            </p:cNvCxnSpPr>
            <p:nvPr/>
          </p:nvCxnSpPr>
          <p:spPr bwMode="auto">
            <a:xfrm flipV="1">
              <a:off x="631348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2784" name="AutoShape 18"/>
            <p:cNvCxnSpPr>
              <a:cxnSpLocks noChangeShapeType="1"/>
              <a:stCxn id="34" idx="0"/>
              <a:endCxn id="31" idx="5"/>
            </p:cNvCxnSpPr>
            <p:nvPr/>
          </p:nvCxnSpPr>
          <p:spPr bwMode="auto">
            <a:xfrm flipH="1" flipV="1">
              <a:off x="4819650" y="5105400"/>
              <a:ext cx="407988"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2785" name="AutoShape 19"/>
            <p:cNvCxnSpPr>
              <a:cxnSpLocks noChangeShapeType="1"/>
              <a:stCxn id="33" idx="0"/>
              <a:endCxn id="31" idx="3"/>
            </p:cNvCxnSpPr>
            <p:nvPr/>
          </p:nvCxnSpPr>
          <p:spPr bwMode="auto">
            <a:xfrm flipV="1">
              <a:off x="4141788" y="5105400"/>
              <a:ext cx="407987" cy="3413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2786" name="Freeform 23"/>
            <p:cNvSpPr>
              <a:spLocks/>
            </p:cNvSpPr>
            <p:nvPr/>
          </p:nvSpPr>
          <p:spPr bwMode="auto">
            <a:xfrm>
              <a:off x="2600325" y="3322638"/>
              <a:ext cx="5246688" cy="2790825"/>
            </a:xfrm>
            <a:custGeom>
              <a:avLst/>
              <a:gdLst>
                <a:gd name="T0" fmla="*/ 2147483647 w 3305"/>
                <a:gd name="T1" fmla="*/ 2147483647 h 1758"/>
                <a:gd name="T2" fmla="*/ 2147483647 w 3305"/>
                <a:gd name="T3" fmla="*/ 2147483647 h 1758"/>
                <a:gd name="T4" fmla="*/ 2147483647 w 3305"/>
                <a:gd name="T5" fmla="*/ 2147483647 h 1758"/>
                <a:gd name="T6" fmla="*/ 2147483647 w 3305"/>
                <a:gd name="T7" fmla="*/ 2147483647 h 1758"/>
                <a:gd name="T8" fmla="*/ 2147483647 w 3305"/>
                <a:gd name="T9" fmla="*/ 2147483647 h 1758"/>
                <a:gd name="T10" fmla="*/ 2147483647 w 3305"/>
                <a:gd name="T11" fmla="*/ 2147483647 h 1758"/>
                <a:gd name="T12" fmla="*/ 2147483647 w 3305"/>
                <a:gd name="T13" fmla="*/ 2147483647 h 1758"/>
                <a:gd name="T14" fmla="*/ 2147483647 w 3305"/>
                <a:gd name="T15" fmla="*/ 2147483647 h 1758"/>
                <a:gd name="T16" fmla="*/ 2147483647 w 3305"/>
                <a:gd name="T17" fmla="*/ 2147483647 h 1758"/>
                <a:gd name="T18" fmla="*/ 2147483647 w 3305"/>
                <a:gd name="T19" fmla="*/ 2147483647 h 1758"/>
                <a:gd name="T20" fmla="*/ 2147483647 w 3305"/>
                <a:gd name="T21" fmla="*/ 2147483647 h 1758"/>
                <a:gd name="T22" fmla="*/ 2147483647 w 3305"/>
                <a:gd name="T23" fmla="*/ 2147483647 h 1758"/>
                <a:gd name="T24" fmla="*/ 2147483647 w 3305"/>
                <a:gd name="T25" fmla="*/ 2147483647 h 1758"/>
                <a:gd name="T26" fmla="*/ 2147483647 w 3305"/>
                <a:gd name="T27" fmla="*/ 2147483647 h 1758"/>
                <a:gd name="T28" fmla="*/ 2147483647 w 3305"/>
                <a:gd name="T29" fmla="*/ 2147483647 h 1758"/>
                <a:gd name="T30" fmla="*/ 2147483647 w 3305"/>
                <a:gd name="T31" fmla="*/ 2147483647 h 1758"/>
                <a:gd name="T32" fmla="*/ 2147483647 w 3305"/>
                <a:gd name="T33" fmla="*/ 2147483647 h 1758"/>
                <a:gd name="T34" fmla="*/ 2147483647 w 3305"/>
                <a:gd name="T35" fmla="*/ 2147483647 h 1758"/>
                <a:gd name="T36" fmla="*/ 2147483647 w 3305"/>
                <a:gd name="T37" fmla="*/ 2147483647 h 1758"/>
                <a:gd name="T38" fmla="*/ 2147483647 w 3305"/>
                <a:gd name="T39" fmla="*/ 2147483647 h 1758"/>
                <a:gd name="T40" fmla="*/ 2147483647 w 3305"/>
                <a:gd name="T41" fmla="*/ 2147483647 h 1758"/>
                <a:gd name="T42" fmla="*/ 2147483647 w 3305"/>
                <a:gd name="T43" fmla="*/ 2147483647 h 1758"/>
                <a:gd name="T44" fmla="*/ 2147483647 w 3305"/>
                <a:gd name="T45" fmla="*/ 2147483647 h 1758"/>
                <a:gd name="T46" fmla="*/ 2147483647 w 3305"/>
                <a:gd name="T47" fmla="*/ 2147483647 h 1758"/>
                <a:gd name="T48" fmla="*/ 2147483647 w 3305"/>
                <a:gd name="T49" fmla="*/ 2147483647 h 1758"/>
                <a:gd name="T50" fmla="*/ 2147483647 w 3305"/>
                <a:gd name="T51" fmla="*/ 2147483647 h 1758"/>
                <a:gd name="T52" fmla="*/ 2147483647 w 3305"/>
                <a:gd name="T53" fmla="*/ 2147483647 h 1758"/>
                <a:gd name="T54" fmla="*/ 2147483647 w 3305"/>
                <a:gd name="T55" fmla="*/ 2147483647 h 1758"/>
                <a:gd name="T56" fmla="*/ 2147483647 w 3305"/>
                <a:gd name="T57" fmla="*/ 2147483647 h 1758"/>
                <a:gd name="T58" fmla="*/ 2147483647 w 3305"/>
                <a:gd name="T59" fmla="*/ 2147483647 h 1758"/>
                <a:gd name="T60" fmla="*/ 2147483647 w 3305"/>
                <a:gd name="T61" fmla="*/ 2147483647 h 1758"/>
                <a:gd name="T62" fmla="*/ 2147483647 w 3305"/>
                <a:gd name="T63" fmla="*/ 2147483647 h 1758"/>
                <a:gd name="T64" fmla="*/ 2147483647 w 3305"/>
                <a:gd name="T65" fmla="*/ 2147483647 h 1758"/>
                <a:gd name="T66" fmla="*/ 2147483647 w 3305"/>
                <a:gd name="T67" fmla="*/ 2147483647 h 1758"/>
                <a:gd name="T68" fmla="*/ 2147483647 w 3305"/>
                <a:gd name="T69" fmla="*/ 0 h 17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5"/>
                <a:gd name="T106" fmla="*/ 0 h 1758"/>
                <a:gd name="T107" fmla="*/ 3305 w 3305"/>
                <a:gd name="T108" fmla="*/ 1758 h 17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5" h="1758">
                  <a:moveTo>
                    <a:pt x="1751" y="48"/>
                  </a:moveTo>
                  <a:cubicBezTo>
                    <a:pt x="1755" y="81"/>
                    <a:pt x="1903" y="194"/>
                    <a:pt x="1775" y="246"/>
                  </a:cubicBezTo>
                  <a:cubicBezTo>
                    <a:pt x="1647" y="298"/>
                    <a:pt x="1218" y="299"/>
                    <a:pt x="983" y="360"/>
                  </a:cubicBezTo>
                  <a:cubicBezTo>
                    <a:pt x="748" y="421"/>
                    <a:pt x="525" y="496"/>
                    <a:pt x="365" y="612"/>
                  </a:cubicBezTo>
                  <a:cubicBezTo>
                    <a:pt x="205" y="728"/>
                    <a:pt x="46" y="945"/>
                    <a:pt x="23" y="1056"/>
                  </a:cubicBezTo>
                  <a:cubicBezTo>
                    <a:pt x="0" y="1167"/>
                    <a:pt x="139" y="1272"/>
                    <a:pt x="227" y="1278"/>
                  </a:cubicBezTo>
                  <a:cubicBezTo>
                    <a:pt x="315" y="1284"/>
                    <a:pt x="479" y="1165"/>
                    <a:pt x="551" y="1092"/>
                  </a:cubicBezTo>
                  <a:cubicBezTo>
                    <a:pt x="623" y="1019"/>
                    <a:pt x="566" y="846"/>
                    <a:pt x="659" y="840"/>
                  </a:cubicBezTo>
                  <a:cubicBezTo>
                    <a:pt x="752" y="834"/>
                    <a:pt x="1085" y="989"/>
                    <a:pt x="1109" y="1056"/>
                  </a:cubicBezTo>
                  <a:cubicBezTo>
                    <a:pt x="1133" y="1123"/>
                    <a:pt x="873" y="1171"/>
                    <a:pt x="803" y="1242"/>
                  </a:cubicBezTo>
                  <a:cubicBezTo>
                    <a:pt x="733" y="1313"/>
                    <a:pt x="661" y="1408"/>
                    <a:pt x="689" y="1482"/>
                  </a:cubicBezTo>
                  <a:cubicBezTo>
                    <a:pt x="717" y="1556"/>
                    <a:pt x="888" y="1673"/>
                    <a:pt x="971" y="1686"/>
                  </a:cubicBezTo>
                  <a:cubicBezTo>
                    <a:pt x="1054" y="1699"/>
                    <a:pt x="1129" y="1633"/>
                    <a:pt x="1187" y="1560"/>
                  </a:cubicBezTo>
                  <a:cubicBezTo>
                    <a:pt x="1245" y="1487"/>
                    <a:pt x="1269" y="1238"/>
                    <a:pt x="1319" y="1248"/>
                  </a:cubicBezTo>
                  <a:cubicBezTo>
                    <a:pt x="1369" y="1258"/>
                    <a:pt x="1416" y="1543"/>
                    <a:pt x="1487" y="1620"/>
                  </a:cubicBezTo>
                  <a:cubicBezTo>
                    <a:pt x="1558" y="1697"/>
                    <a:pt x="1672" y="1758"/>
                    <a:pt x="1745" y="1710"/>
                  </a:cubicBezTo>
                  <a:cubicBezTo>
                    <a:pt x="1818" y="1662"/>
                    <a:pt x="1962" y="1448"/>
                    <a:pt x="1925" y="1332"/>
                  </a:cubicBezTo>
                  <a:cubicBezTo>
                    <a:pt x="1888" y="1216"/>
                    <a:pt x="1617" y="1101"/>
                    <a:pt x="1523" y="1014"/>
                  </a:cubicBezTo>
                  <a:cubicBezTo>
                    <a:pt x="1429" y="927"/>
                    <a:pt x="1478" y="870"/>
                    <a:pt x="1361" y="810"/>
                  </a:cubicBezTo>
                  <a:cubicBezTo>
                    <a:pt x="1244" y="750"/>
                    <a:pt x="717" y="709"/>
                    <a:pt x="821" y="654"/>
                  </a:cubicBezTo>
                  <a:cubicBezTo>
                    <a:pt x="925" y="599"/>
                    <a:pt x="1707" y="480"/>
                    <a:pt x="1985" y="480"/>
                  </a:cubicBezTo>
                  <a:cubicBezTo>
                    <a:pt x="2263" y="480"/>
                    <a:pt x="2471" y="578"/>
                    <a:pt x="2489" y="654"/>
                  </a:cubicBezTo>
                  <a:cubicBezTo>
                    <a:pt x="2507" y="730"/>
                    <a:pt x="2142" y="833"/>
                    <a:pt x="2093" y="936"/>
                  </a:cubicBezTo>
                  <a:cubicBezTo>
                    <a:pt x="2044" y="1039"/>
                    <a:pt x="2138" y="1216"/>
                    <a:pt x="2195" y="1272"/>
                  </a:cubicBezTo>
                  <a:cubicBezTo>
                    <a:pt x="2252" y="1328"/>
                    <a:pt x="2372" y="1312"/>
                    <a:pt x="2435" y="1272"/>
                  </a:cubicBezTo>
                  <a:cubicBezTo>
                    <a:pt x="2498" y="1232"/>
                    <a:pt x="2529" y="1104"/>
                    <a:pt x="2573" y="1032"/>
                  </a:cubicBezTo>
                  <a:cubicBezTo>
                    <a:pt x="2617" y="960"/>
                    <a:pt x="2660" y="836"/>
                    <a:pt x="2699" y="840"/>
                  </a:cubicBezTo>
                  <a:cubicBezTo>
                    <a:pt x="2738" y="844"/>
                    <a:pt x="2779" y="985"/>
                    <a:pt x="2807" y="1056"/>
                  </a:cubicBezTo>
                  <a:cubicBezTo>
                    <a:pt x="2835" y="1127"/>
                    <a:pt x="2814" y="1223"/>
                    <a:pt x="2867" y="1266"/>
                  </a:cubicBezTo>
                  <a:cubicBezTo>
                    <a:pt x="2920" y="1309"/>
                    <a:pt x="3058" y="1366"/>
                    <a:pt x="3125" y="1314"/>
                  </a:cubicBezTo>
                  <a:cubicBezTo>
                    <a:pt x="3192" y="1262"/>
                    <a:pt x="3305" y="1066"/>
                    <a:pt x="3269" y="954"/>
                  </a:cubicBezTo>
                  <a:cubicBezTo>
                    <a:pt x="3233" y="842"/>
                    <a:pt x="2997" y="721"/>
                    <a:pt x="2909" y="642"/>
                  </a:cubicBezTo>
                  <a:cubicBezTo>
                    <a:pt x="2821" y="563"/>
                    <a:pt x="2851" y="541"/>
                    <a:pt x="2741" y="480"/>
                  </a:cubicBezTo>
                  <a:cubicBezTo>
                    <a:pt x="2631" y="419"/>
                    <a:pt x="2334" y="356"/>
                    <a:pt x="2249" y="276"/>
                  </a:cubicBezTo>
                  <a:cubicBezTo>
                    <a:pt x="2164" y="196"/>
                    <a:pt x="2235" y="58"/>
                    <a:pt x="2231" y="0"/>
                  </a:cubicBezTo>
                </a:path>
              </a:pathLst>
            </a:custGeom>
            <a:noFill/>
            <a:ln w="12700">
              <a:solidFill>
                <a:schemeClr val="tx2"/>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2787" name="Text Box 24"/>
            <p:cNvSpPr txBox="1">
              <a:spLocks noChangeArrowheads="1"/>
            </p:cNvSpPr>
            <p:nvPr/>
          </p:nvSpPr>
          <p:spPr bwMode="auto">
            <a:xfrm>
              <a:off x="3048000" y="4191000"/>
              <a:ext cx="2984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L</a:t>
              </a:r>
            </a:p>
          </p:txBody>
        </p:sp>
        <p:sp>
          <p:nvSpPr>
            <p:cNvPr id="32788" name="Text Box 25"/>
            <p:cNvSpPr txBox="1">
              <a:spLocks noChangeArrowheads="1"/>
            </p:cNvSpPr>
            <p:nvPr/>
          </p:nvSpPr>
          <p:spPr bwMode="auto">
            <a:xfrm>
              <a:off x="3443288" y="4510088"/>
              <a:ext cx="31908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B</a:t>
              </a:r>
            </a:p>
          </p:txBody>
        </p:sp>
        <p:sp>
          <p:nvSpPr>
            <p:cNvPr id="32789" name="Text Box 26"/>
            <p:cNvSpPr txBox="1">
              <a:spLocks noChangeArrowheads="1"/>
            </p:cNvSpPr>
            <p:nvPr/>
          </p:nvSpPr>
          <p:spPr bwMode="auto">
            <a:xfrm>
              <a:off x="3810000" y="4191000"/>
              <a:ext cx="3254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chemeClr val="tx2"/>
                  </a:solidFill>
                  <a:latin typeface="Calibri" pitchFamily="34" charset="0"/>
                </a:rPr>
                <a:t>R</a:t>
              </a:r>
            </a:p>
          </p:txBody>
        </p:sp>
        <p:cxnSp>
          <p:nvCxnSpPr>
            <p:cNvPr id="32790" name="AutoShape 14"/>
            <p:cNvCxnSpPr>
              <a:cxnSpLocks noChangeShapeType="1"/>
              <a:stCxn id="29" idx="3"/>
              <a:endCxn id="49" idx="7"/>
            </p:cNvCxnSpPr>
            <p:nvPr/>
          </p:nvCxnSpPr>
          <p:spPr bwMode="auto">
            <a:xfrm flipH="1">
              <a:off x="3733800" y="3886200"/>
              <a:ext cx="19018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2791" name="AutoShape 20"/>
            <p:cNvCxnSpPr>
              <a:cxnSpLocks noChangeShapeType="1"/>
              <a:stCxn id="32" idx="0"/>
              <a:endCxn id="49" idx="3"/>
            </p:cNvCxnSpPr>
            <p:nvPr/>
          </p:nvCxnSpPr>
          <p:spPr bwMode="auto">
            <a:xfrm flipV="1">
              <a:off x="3055938" y="4495800"/>
              <a:ext cx="407987" cy="265113"/>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2792" name="AutoShape 21"/>
            <p:cNvCxnSpPr>
              <a:cxnSpLocks noChangeShapeType="1"/>
              <a:stCxn id="31" idx="1"/>
              <a:endCxn id="49" idx="5"/>
            </p:cNvCxnSpPr>
            <p:nvPr/>
          </p:nvCxnSpPr>
          <p:spPr bwMode="auto">
            <a:xfrm flipH="1" flipV="1">
              <a:off x="3733800" y="4495800"/>
              <a:ext cx="81597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9" name="Oval 7"/>
            <p:cNvSpPr>
              <a:spLocks noChangeArrowheads="1"/>
            </p:cNvSpPr>
            <p:nvPr/>
          </p:nvSpPr>
          <p:spPr bwMode="auto">
            <a:xfrm>
              <a:off x="3408362" y="4160838"/>
              <a:ext cx="381000" cy="381000"/>
            </a:xfrm>
            <a:prstGeom prst="ellipse">
              <a:avLst/>
            </a:prstGeom>
            <a:solidFill>
              <a:schemeClr val="accent1"/>
            </a:solidFill>
            <a:ln w="19050">
              <a:solidFill>
                <a:schemeClr val="tx1"/>
              </a:solidFill>
              <a:round/>
              <a:headEnd/>
              <a:tailEnd/>
            </a:ln>
          </p:spPr>
          <p:txBody>
            <a:bodyPr wrap="none" lIns="0" tIns="0" rIns="0" anchor="ctr" anchorCtr="1"/>
            <a:lstStyle/>
            <a:p>
              <a:pPr>
                <a:defRPr/>
              </a:pPr>
              <a:r>
                <a:rPr lang="en-US" dirty="0">
                  <a:solidFill>
                    <a:schemeClr val="accent1">
                      <a:lumMod val="20000"/>
                      <a:lumOff val="80000"/>
                    </a:schemeClr>
                  </a:solidFill>
                  <a:latin typeface="Symbol" charset="2"/>
                  <a:sym typeface="Symbol" charset="2"/>
                </a:rPr>
                <a:t></a:t>
              </a:r>
              <a:endParaRPr lang="en-US" dirty="0">
                <a:solidFill>
                  <a:schemeClr val="accent1">
                    <a:lumMod val="20000"/>
                    <a:lumOff val="80000"/>
                  </a:schemeClr>
                </a:solidFill>
                <a:latin typeface="Symbol" charset="2"/>
              </a:endParaRPr>
            </a:p>
          </p:txBody>
        </p:sp>
      </p:grpSp>
      <p:sp>
        <p:nvSpPr>
          <p:cNvPr id="26" name="Text Box 32"/>
          <p:cNvSpPr txBox="1">
            <a:spLocks noChangeArrowheads="1"/>
          </p:cNvSpPr>
          <p:nvPr/>
        </p:nvSpPr>
        <p:spPr bwMode="auto">
          <a:xfrm rot="1012493">
            <a:off x="3408595" y="1872767"/>
            <a:ext cx="3635514" cy="1230668"/>
          </a:xfrm>
          <a:prstGeom prst="rect">
            <a:avLst/>
          </a:prstGeom>
          <a:solidFill>
            <a:schemeClr val="bg1"/>
          </a:solidFill>
          <a:ln>
            <a:solidFill>
              <a:schemeClr val="tx1"/>
            </a:solidFill>
          </a:ln>
          <a:extLst/>
        </p:spPr>
        <p:txBody>
          <a:bodyPr wrap="none">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dirty="0" smtClean="0">
                <a:latin typeface="Comic Sans MS" panose="030F0702030302020204" pitchFamily="66" charset="0"/>
              </a:rPr>
              <a:t>Notice leaf nodes all three visits </a:t>
            </a:r>
          </a:p>
          <a:p>
            <a:pPr eaLnBrk="1" hangingPunct="1"/>
            <a:r>
              <a:rPr lang="en-US" altLang="en-US" sz="1400" dirty="0" smtClean="0">
                <a:latin typeface="Comic Sans MS" panose="030F0702030302020204" pitchFamily="66" charset="0"/>
              </a:rPr>
              <a:t>happen one right after the other</a:t>
            </a:r>
          </a:p>
          <a:p>
            <a:pPr eaLnBrk="1" hangingPunct="1"/>
            <a:endParaRPr lang="en-US" altLang="en-US" sz="1400" dirty="0" smtClean="0">
              <a:latin typeface="Comic Sans MS" panose="030F0702030302020204" pitchFamily="66" charset="0"/>
            </a:endParaRPr>
          </a:p>
          <a:p>
            <a:pPr eaLnBrk="1" hangingPunct="1"/>
            <a:r>
              <a:rPr lang="en-US" altLang="en-US" sz="1400" dirty="0" smtClean="0">
                <a:latin typeface="Comic Sans MS" panose="030F0702030302020204" pitchFamily="66" charset="0"/>
              </a:rPr>
              <a:t>(effectively all at the same “time” )</a:t>
            </a:r>
          </a:p>
        </p:txBody>
      </p:sp>
    </p:spTree>
    <p:extLst>
      <p:ext uri="{BB962C8B-B14F-4D97-AF65-F5344CB8AC3E}">
        <p14:creationId xmlns:p14="http://schemas.microsoft.com/office/powerpoint/2010/main" val="799990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chemeClr val="accent3">
                <a:lumMod val="60000"/>
                <a:lumOff val="4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228601"/>
            <a:ext cx="8610600" cy="985838"/>
          </a:xfrm>
        </p:spPr>
        <p:txBody>
          <a:bodyPr rtlCol="0">
            <a:noAutofit/>
          </a:bodyPr>
          <a:lstStyle/>
          <a:p>
            <a:pPr eaLnBrk="1" fontAlgn="auto" hangingPunct="1">
              <a:spcAft>
                <a:spcPts val="0"/>
              </a:spcAft>
              <a:defRPr/>
            </a:pPr>
            <a:r>
              <a:rPr lang="en-US" sz="3600" dirty="0" smtClean="0"/>
              <a:t>Graded In-Class Activity: </a:t>
            </a:r>
            <a:br>
              <a:rPr lang="en-US" sz="3600" dirty="0" smtClean="0"/>
            </a:br>
            <a:r>
              <a:rPr lang="en-US" sz="3600" dirty="0" smtClean="0"/>
              <a:t>ICA305_ExamFun</a:t>
            </a:r>
          </a:p>
        </p:txBody>
      </p:sp>
      <p:sp>
        <p:nvSpPr>
          <p:cNvPr id="2" name="TextBox 1"/>
          <p:cNvSpPr txBox="1"/>
          <p:nvPr/>
        </p:nvSpPr>
        <p:spPr>
          <a:xfrm>
            <a:off x="609600" y="1752600"/>
            <a:ext cx="7019935" cy="2062103"/>
          </a:xfrm>
          <a:prstGeom prst="rect">
            <a:avLst/>
          </a:prstGeom>
          <a:noFill/>
        </p:spPr>
        <p:txBody>
          <a:bodyPr wrap="none" rtlCol="0">
            <a:spAutoFit/>
          </a:bodyPr>
          <a:lstStyle/>
          <a:p>
            <a:pPr marL="457200" indent="-457200">
              <a:buFont typeface="Arial" panose="020B0604020202020204" pitchFamily="34" charset="0"/>
              <a:buChar char="•"/>
            </a:pPr>
            <a:r>
              <a:rPr lang="en-US" sz="2800" dirty="0"/>
              <a:t>Draw a (single) binary tree T, such that</a:t>
            </a:r>
          </a:p>
          <a:p>
            <a:pPr marL="914400" lvl="1" indent="-457200">
              <a:buFont typeface="Arial" panose="020B0604020202020204" pitchFamily="34" charset="0"/>
              <a:buChar char="•"/>
            </a:pPr>
            <a:r>
              <a:rPr lang="en-US" sz="2400" dirty="0"/>
              <a:t>Each internal node of T stores a single character</a:t>
            </a:r>
          </a:p>
          <a:p>
            <a:pPr marL="914400" lvl="1" indent="-457200">
              <a:buFont typeface="Arial" panose="020B0604020202020204" pitchFamily="34" charset="0"/>
              <a:buChar char="•"/>
            </a:pPr>
            <a:r>
              <a:rPr lang="en-US" sz="2400" dirty="0"/>
              <a:t>A preorder traversal of T yields EXAMFUN</a:t>
            </a:r>
          </a:p>
          <a:p>
            <a:pPr marL="914400" lvl="1" indent="-457200">
              <a:buFont typeface="Arial" panose="020B0604020202020204" pitchFamily="34" charset="0"/>
              <a:buChar char="•"/>
            </a:pPr>
            <a:r>
              <a:rPr lang="en-US" sz="2400" dirty="0"/>
              <a:t>An </a:t>
            </a:r>
            <a:r>
              <a:rPr lang="en-US" sz="2400" dirty="0" err="1"/>
              <a:t>inorder</a:t>
            </a:r>
            <a:r>
              <a:rPr lang="en-US" sz="2400" dirty="0"/>
              <a:t> traversal of T yields MAFXUEN</a:t>
            </a:r>
          </a:p>
          <a:p>
            <a:endParaRPr lang="en-US" sz="2800" dirty="0"/>
          </a:p>
        </p:txBody>
      </p:sp>
      <p:sp>
        <p:nvSpPr>
          <p:cNvPr id="3" name="TextBox 2"/>
          <p:cNvSpPr txBox="1"/>
          <p:nvPr/>
        </p:nvSpPr>
        <p:spPr>
          <a:xfrm>
            <a:off x="990600" y="3505200"/>
            <a:ext cx="7162800" cy="2862322"/>
          </a:xfrm>
          <a:prstGeom prst="rect">
            <a:avLst/>
          </a:prstGeom>
          <a:noFill/>
        </p:spPr>
        <p:txBody>
          <a:bodyPr wrap="square" rtlCol="0">
            <a:spAutoFit/>
          </a:bodyPr>
          <a:lstStyle/>
          <a:p>
            <a:r>
              <a:rPr lang="en-US" dirty="0"/>
              <a:t>Might Try:</a:t>
            </a:r>
          </a:p>
          <a:p>
            <a:r>
              <a:rPr lang="en-US" dirty="0"/>
              <a:t>                     </a:t>
            </a:r>
            <a:r>
              <a:rPr lang="en-US" dirty="0" smtClean="0"/>
              <a:t> E</a:t>
            </a:r>
            <a:endParaRPr lang="en-US" dirty="0"/>
          </a:p>
          <a:p>
            <a:r>
              <a:rPr lang="en-US" dirty="0"/>
              <a:t>                  / </a:t>
            </a:r>
            <a:r>
              <a:rPr lang="en-US" dirty="0" smtClean="0"/>
              <a:t>       </a:t>
            </a:r>
            <a:r>
              <a:rPr lang="en-US" dirty="0"/>
              <a:t>\</a:t>
            </a:r>
          </a:p>
          <a:p>
            <a:r>
              <a:rPr lang="en-US" dirty="0"/>
              <a:t>                X      </a:t>
            </a:r>
            <a:r>
              <a:rPr lang="en-US" dirty="0" smtClean="0"/>
              <a:t>      </a:t>
            </a:r>
            <a:r>
              <a:rPr lang="en-US" dirty="0"/>
              <a:t>F</a:t>
            </a:r>
          </a:p>
          <a:p>
            <a:r>
              <a:rPr lang="en-US" dirty="0"/>
              <a:t>              /   \     </a:t>
            </a:r>
            <a:r>
              <a:rPr lang="en-US" dirty="0" smtClean="0"/>
              <a:t>     </a:t>
            </a:r>
            <a:r>
              <a:rPr lang="en-US" dirty="0"/>
              <a:t>/  \</a:t>
            </a:r>
          </a:p>
          <a:p>
            <a:r>
              <a:rPr lang="en-US" dirty="0"/>
              <a:t>             A  </a:t>
            </a:r>
            <a:r>
              <a:rPr lang="en-US" dirty="0" smtClean="0"/>
              <a:t>  </a:t>
            </a:r>
            <a:r>
              <a:rPr lang="en-US" dirty="0"/>
              <a:t>M    U    N</a:t>
            </a:r>
          </a:p>
          <a:p>
            <a:endParaRPr lang="en-US" dirty="0"/>
          </a:p>
          <a:p>
            <a:r>
              <a:rPr lang="en-US" dirty="0"/>
              <a:t>Solves </a:t>
            </a:r>
            <a:r>
              <a:rPr lang="en-US" dirty="0" smtClean="0"/>
              <a:t>preorder</a:t>
            </a:r>
            <a:r>
              <a:rPr lang="en-US" dirty="0"/>
              <a:t>, but fails </a:t>
            </a:r>
            <a:r>
              <a:rPr lang="en-US" dirty="0" err="1" smtClean="0"/>
              <a:t>inorder</a:t>
            </a:r>
            <a:r>
              <a:rPr lang="en-US" dirty="0" smtClean="0"/>
              <a:t>. Must satisfy both with ONE tree.</a:t>
            </a:r>
          </a:p>
          <a:p>
            <a:r>
              <a:rPr lang="en-US" dirty="0" smtClean="0"/>
              <a:t>Keep looking.</a:t>
            </a:r>
            <a:endParaRPr lang="en-US" dirty="0"/>
          </a:p>
          <a:p>
            <a:endParaRPr lang="en-US" dirty="0"/>
          </a:p>
        </p:txBody>
      </p:sp>
      <p:sp>
        <p:nvSpPr>
          <p:cNvPr id="4" name="TextBox 3"/>
          <p:cNvSpPr txBox="1"/>
          <p:nvPr/>
        </p:nvSpPr>
        <p:spPr>
          <a:xfrm>
            <a:off x="6324600" y="3814703"/>
            <a:ext cx="2159566" cy="923330"/>
          </a:xfrm>
          <a:prstGeom prst="rect">
            <a:avLst/>
          </a:prstGeom>
          <a:solidFill>
            <a:schemeClr val="bg1"/>
          </a:solidFill>
        </p:spPr>
        <p:txBody>
          <a:bodyPr wrap="none" rtlCol="0">
            <a:spAutoFit/>
          </a:bodyPr>
          <a:lstStyle/>
          <a:p>
            <a:r>
              <a:rPr lang="en-US" dirty="0" smtClean="0"/>
              <a:t>Submit your work to </a:t>
            </a:r>
          </a:p>
          <a:p>
            <a:r>
              <a:rPr lang="en-US" dirty="0" smtClean="0"/>
              <a:t>correct D2L </a:t>
            </a:r>
            <a:r>
              <a:rPr lang="en-US" dirty="0" err="1" smtClean="0"/>
              <a:t>dropbox</a:t>
            </a:r>
            <a:endParaRPr lang="en-US" dirty="0" smtClean="0"/>
          </a:p>
          <a:p>
            <a:r>
              <a:rPr lang="en-US" dirty="0" smtClean="0"/>
              <a:t>before class ends</a:t>
            </a:r>
            <a:endParaRPr lang="en-US" dirty="0"/>
          </a:p>
        </p:txBody>
      </p:sp>
    </p:spTree>
    <p:extLst>
      <p:ext uri="{BB962C8B-B14F-4D97-AF65-F5344CB8AC3E}">
        <p14:creationId xmlns:p14="http://schemas.microsoft.com/office/powerpoint/2010/main" val="2952242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lstStyle/>
          <a:p>
            <a:r>
              <a:rPr lang="en-US" dirty="0" smtClean="0"/>
              <a:t>Questions </a:t>
            </a:r>
            <a:r>
              <a:rPr lang="en-US" dirty="0"/>
              <a:t>on:</a:t>
            </a:r>
          </a:p>
          <a:p>
            <a:pPr lvl="1"/>
            <a:r>
              <a:rPr lang="en-US" dirty="0"/>
              <a:t>Trees</a:t>
            </a:r>
          </a:p>
          <a:p>
            <a:pPr lvl="2"/>
            <a:r>
              <a:rPr lang="en-US" dirty="0"/>
              <a:t>Review Some Definitions of Binary Trees</a:t>
            </a:r>
          </a:p>
          <a:p>
            <a:pPr lvl="2"/>
            <a:r>
              <a:rPr lang="en-US" dirty="0"/>
              <a:t>Applications of Binary Trees</a:t>
            </a:r>
          </a:p>
          <a:p>
            <a:pPr lvl="2"/>
            <a:r>
              <a:rPr lang="en-US" dirty="0"/>
              <a:t>Tree Traversals</a:t>
            </a:r>
          </a:p>
          <a:p>
            <a:pPr lvl="2"/>
            <a:endParaRPr lang="en-US" dirty="0"/>
          </a:p>
          <a:p>
            <a:r>
              <a:rPr lang="en-US" dirty="0"/>
              <a:t>Next:</a:t>
            </a:r>
          </a:p>
          <a:p>
            <a:pPr lvl="1"/>
            <a:r>
              <a:rPr lang="en-US" dirty="0" smtClean="0"/>
              <a:t>Priority Queues</a:t>
            </a:r>
          </a:p>
          <a:p>
            <a:pPr lvl="2"/>
            <a:r>
              <a:rPr lang="en-US" dirty="0"/>
              <a:t>From the Book: Comparisons and Comparator Operator and ADT</a:t>
            </a:r>
          </a:p>
          <a:p>
            <a:pPr lvl="2"/>
            <a:r>
              <a:rPr lang="en-US" dirty="0"/>
              <a:t>From the Book: Definitions and relation to Sorting</a:t>
            </a:r>
          </a:p>
        </p:txBody>
      </p:sp>
    </p:spTree>
    <p:extLst>
      <p:ext uri="{BB962C8B-B14F-4D97-AF65-F5344CB8AC3E}">
        <p14:creationId xmlns:p14="http://schemas.microsoft.com/office/powerpoint/2010/main" val="2717585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Going MORE general</a:t>
            </a:r>
            <a:endParaRPr lang="en-US" dirty="0"/>
          </a:p>
        </p:txBody>
      </p:sp>
      <p:sp>
        <p:nvSpPr>
          <p:cNvPr id="3" name="Content Placeholder 2"/>
          <p:cNvSpPr>
            <a:spLocks noGrp="1"/>
          </p:cNvSpPr>
          <p:nvPr>
            <p:ph idx="1"/>
          </p:nvPr>
        </p:nvSpPr>
        <p:spPr/>
        <p:txBody>
          <a:bodyPr/>
          <a:lstStyle/>
          <a:p>
            <a:r>
              <a:rPr lang="en-US" dirty="0" smtClean="0"/>
              <a:t>We have seen some sorting methods.</a:t>
            </a:r>
          </a:p>
          <a:p>
            <a:pPr lvl="1"/>
            <a:r>
              <a:rPr lang="en-US" dirty="0" smtClean="0"/>
              <a:t>Selection, Insertion, etc…</a:t>
            </a:r>
            <a:endParaRPr lang="en-US" dirty="0"/>
          </a:p>
          <a:p>
            <a:endParaRPr lang="en-US" dirty="0" smtClean="0"/>
          </a:p>
          <a:p>
            <a:r>
              <a:rPr lang="en-US" dirty="0" smtClean="0"/>
              <a:t>Can we abstract them even more?</a:t>
            </a:r>
          </a:p>
          <a:p>
            <a:endParaRPr lang="en-US" dirty="0"/>
          </a:p>
          <a:p>
            <a:r>
              <a:rPr lang="en-US" dirty="0" smtClean="0"/>
              <a:t>We will create something called a Priority QUEUE</a:t>
            </a:r>
          </a:p>
          <a:p>
            <a:pPr lvl="1"/>
            <a:r>
              <a:rPr lang="en-US" dirty="0" smtClean="0"/>
              <a:t>Think like how some airlines have you board</a:t>
            </a:r>
          </a:p>
          <a:p>
            <a:pPr lvl="2"/>
            <a:r>
              <a:rPr lang="en-US" dirty="0" smtClean="0"/>
              <a:t>Special Access, Group 1, Group 2, …</a:t>
            </a:r>
          </a:p>
          <a:p>
            <a:endParaRPr lang="en-US" dirty="0"/>
          </a:p>
          <a:p>
            <a:r>
              <a:rPr lang="en-US" dirty="0" smtClean="0"/>
              <a:t>But first a little on COMPARISONs</a:t>
            </a:r>
          </a:p>
        </p:txBody>
      </p:sp>
    </p:spTree>
    <p:extLst>
      <p:ext uri="{BB962C8B-B14F-4D97-AF65-F5344CB8AC3E}">
        <p14:creationId xmlns:p14="http://schemas.microsoft.com/office/powerpoint/2010/main" val="108428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sp>
        <p:nvSpPr>
          <p:cNvPr id="3" name="Content Placeholder 2"/>
          <p:cNvSpPr>
            <a:spLocks noGrp="1"/>
          </p:cNvSpPr>
          <p:nvPr>
            <p:ph idx="1"/>
          </p:nvPr>
        </p:nvSpPr>
        <p:spPr>
          <a:xfrm>
            <a:off x="457200" y="1066800"/>
            <a:ext cx="8229600" cy="5446222"/>
          </a:xfrm>
        </p:spPr>
        <p:txBody>
          <a:bodyPr/>
          <a:lstStyle/>
          <a:p>
            <a:r>
              <a:rPr lang="en-US" dirty="0" smtClean="0"/>
              <a:t>Previously we mentioned comparisons for sorting relations</a:t>
            </a:r>
          </a:p>
          <a:p>
            <a:pPr lvl="1"/>
            <a:r>
              <a:rPr lang="en-US" dirty="0" smtClean="0"/>
              <a:t>Example:</a:t>
            </a:r>
          </a:p>
          <a:p>
            <a:pPr lvl="1"/>
            <a:endParaRPr lang="en-US" dirty="0"/>
          </a:p>
          <a:p>
            <a:endParaRPr lang="en-US" dirty="0" smtClean="0"/>
          </a:p>
          <a:p>
            <a:endParaRPr lang="en-US" dirty="0"/>
          </a:p>
          <a:p>
            <a:endParaRPr lang="en-US" dirty="0" smtClean="0"/>
          </a:p>
          <a:p>
            <a:endParaRPr lang="en-US" dirty="0" smtClean="0"/>
          </a:p>
          <a:p>
            <a:r>
              <a:rPr lang="en-US" dirty="0" smtClean="0"/>
              <a:t>C++ allows you to implement Comparators</a:t>
            </a:r>
          </a:p>
          <a:p>
            <a:pPr lvl="1"/>
            <a:r>
              <a:rPr lang="en-US" dirty="0" smtClean="0"/>
              <a:t>overloads the operator()</a:t>
            </a:r>
          </a:p>
          <a:p>
            <a:pPr lvl="2"/>
            <a:r>
              <a:rPr lang="en-US" dirty="0" smtClean="0"/>
              <a:t>operator parentheses</a:t>
            </a:r>
            <a:endParaRPr lang="en-US" dirty="0"/>
          </a:p>
        </p:txBody>
      </p:sp>
      <p:sp>
        <p:nvSpPr>
          <p:cNvPr id="4" name="Text Box 4"/>
          <p:cNvSpPr txBox="1">
            <a:spLocks noChangeArrowheads="1"/>
          </p:cNvSpPr>
          <p:nvPr/>
        </p:nvSpPr>
        <p:spPr bwMode="auto">
          <a:xfrm>
            <a:off x="2743200" y="2133600"/>
            <a:ext cx="4419600" cy="25483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342900" eaLnBrk="0" hangingPunct="0">
              <a:defRPr>
                <a:solidFill>
                  <a:schemeClr val="tx1"/>
                </a:solidFill>
                <a:latin typeface="Arial" pitchFamily="34" charset="0"/>
                <a:cs typeface="Arial" pitchFamily="34" charset="0"/>
              </a:defRPr>
            </a:lvl1pPr>
            <a:lvl2pPr marL="342900" defTabSz="342900" eaLnBrk="0" hangingPunct="0">
              <a:defRPr>
                <a:solidFill>
                  <a:schemeClr val="tx1"/>
                </a:solidFill>
                <a:latin typeface="Arial" pitchFamily="34" charset="0"/>
                <a:cs typeface="Arial" pitchFamily="34" charset="0"/>
              </a:defRPr>
            </a:lvl2pPr>
            <a:lvl3pPr marL="1143000" indent="-228600" defTabSz="342900" eaLnBrk="0" hangingPunct="0">
              <a:defRPr>
                <a:solidFill>
                  <a:schemeClr val="tx1"/>
                </a:solidFill>
                <a:latin typeface="Arial" pitchFamily="34" charset="0"/>
                <a:cs typeface="Arial" pitchFamily="34" charset="0"/>
              </a:defRPr>
            </a:lvl3pPr>
            <a:lvl4pPr marL="1600200" indent="-228600" defTabSz="342900" eaLnBrk="0" hangingPunct="0">
              <a:defRPr>
                <a:solidFill>
                  <a:schemeClr val="tx1"/>
                </a:solidFill>
                <a:latin typeface="Arial" pitchFamily="34" charset="0"/>
                <a:cs typeface="Arial" pitchFamily="34" charset="0"/>
              </a:defRPr>
            </a:lvl4pPr>
            <a:lvl5pPr marL="2057400" indent="-228600" defTabSz="342900" eaLnBrk="0" hangingPunct="0">
              <a:defRPr>
                <a:solidFill>
                  <a:schemeClr val="tx1"/>
                </a:solidFill>
                <a:latin typeface="Arial" pitchFamily="34" charset="0"/>
                <a:cs typeface="Arial" pitchFamily="34" charset="0"/>
              </a:defRPr>
            </a:lvl5pPr>
            <a:lvl6pPr marL="2514600" indent="-228600" defTabSz="3429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3429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3429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ct val="20000"/>
              </a:spcBef>
              <a:buClr>
                <a:schemeClr val="hlink"/>
              </a:buClr>
              <a:buSzPct val="110000"/>
              <a:buFont typeface="Wingdings" pitchFamily="2" charset="2"/>
              <a:buNone/>
            </a:pPr>
            <a:r>
              <a:rPr lang="en-US" altLang="zh-TW" sz="1600" b="1" dirty="0">
                <a:solidFill>
                  <a:srgbClr val="000000"/>
                </a:solidFill>
                <a:latin typeface="Calibri" pitchFamily="34" charset="0"/>
              </a:rPr>
              <a:t>Algorithm</a:t>
            </a:r>
            <a:r>
              <a:rPr lang="en-US" altLang="zh-TW" sz="1600" dirty="0">
                <a:latin typeface="Calibri" pitchFamily="34" charset="0"/>
              </a:rPr>
              <a:t> </a:t>
            </a:r>
            <a:r>
              <a:rPr lang="en-US" altLang="zh-TW" sz="1600" b="1" i="1" dirty="0" err="1">
                <a:solidFill>
                  <a:schemeClr val="tx2"/>
                </a:solidFill>
                <a:latin typeface="Calibri" pitchFamily="34" charset="0"/>
              </a:rPr>
              <a:t>bubbleSort</a:t>
            </a:r>
            <a:r>
              <a:rPr lang="en-US" altLang="zh-TW" sz="1600" dirty="0">
                <a:solidFill>
                  <a:schemeClr val="tx2"/>
                </a:solidFill>
                <a:latin typeface="Calibri" pitchFamily="34" charset="0"/>
              </a:rPr>
              <a:t>(</a:t>
            </a:r>
            <a:r>
              <a:rPr lang="en-US" altLang="zh-TW" sz="1600" b="1" i="1" dirty="0">
                <a:solidFill>
                  <a:schemeClr val="tx2"/>
                </a:solidFill>
                <a:latin typeface="Calibri" pitchFamily="34" charset="0"/>
              </a:rPr>
              <a:t>S, C</a:t>
            </a:r>
            <a:r>
              <a:rPr lang="en-US" altLang="zh-TW" sz="1600" dirty="0">
                <a:solidFill>
                  <a:schemeClr val="tx2"/>
                </a:solidFill>
                <a:latin typeface="Calibri" pitchFamily="34" charset="0"/>
              </a:rPr>
              <a:t>)</a:t>
            </a:r>
          </a:p>
          <a:p>
            <a:pPr eaLnBrk="1" hangingPunct="1">
              <a:lnSpc>
                <a:spcPct val="90000"/>
              </a:lnSpc>
              <a:spcBef>
                <a:spcPct val="20000"/>
              </a:spcBef>
              <a:buClr>
                <a:schemeClr val="hlink"/>
              </a:buClr>
              <a:buSzPct val="110000"/>
              <a:buFont typeface="Wingdings" pitchFamily="2" charset="2"/>
              <a:buNone/>
            </a:pPr>
            <a:r>
              <a:rPr lang="en-US" altLang="zh-TW" sz="1600" dirty="0">
                <a:solidFill>
                  <a:schemeClr val="tx2"/>
                </a:solidFill>
                <a:latin typeface="Calibri" pitchFamily="34" charset="0"/>
              </a:rPr>
              <a:t>	</a:t>
            </a:r>
            <a:r>
              <a:rPr lang="en-US" altLang="zh-TW" sz="1600" b="1" dirty="0">
                <a:solidFill>
                  <a:srgbClr val="000000"/>
                </a:solidFill>
                <a:latin typeface="Calibri" pitchFamily="34" charset="0"/>
              </a:rPr>
              <a:t>Input</a:t>
            </a:r>
            <a:r>
              <a:rPr lang="en-US" altLang="zh-TW" sz="1600" dirty="0">
                <a:latin typeface="Calibri" pitchFamily="34" charset="0"/>
              </a:rPr>
              <a:t> </a:t>
            </a:r>
            <a:r>
              <a:rPr lang="en-US" altLang="zh-TW" sz="1600" dirty="0">
                <a:solidFill>
                  <a:schemeClr val="accent2"/>
                </a:solidFill>
                <a:latin typeface="Calibri" pitchFamily="34" charset="0"/>
              </a:rPr>
              <a:t>sequence </a:t>
            </a:r>
            <a:r>
              <a:rPr lang="en-US" altLang="zh-TW" sz="1600" b="1" i="1" dirty="0">
                <a:solidFill>
                  <a:schemeClr val="accent2"/>
                </a:solidFill>
                <a:latin typeface="Calibri" pitchFamily="34" charset="0"/>
              </a:rPr>
              <a:t>S</a:t>
            </a:r>
            <a:r>
              <a:rPr lang="en-US" altLang="zh-TW" sz="1600" dirty="0">
                <a:solidFill>
                  <a:schemeClr val="accent2"/>
                </a:solidFill>
                <a:latin typeface="Calibri" pitchFamily="34" charset="0"/>
              </a:rPr>
              <a:t>, comparator </a:t>
            </a:r>
            <a:r>
              <a:rPr lang="en-US" altLang="zh-TW" sz="1600" b="1" i="1" dirty="0">
                <a:solidFill>
                  <a:schemeClr val="accent2"/>
                </a:solidFill>
                <a:latin typeface="Calibri" pitchFamily="34" charset="0"/>
              </a:rPr>
              <a:t>C</a:t>
            </a:r>
            <a:r>
              <a:rPr lang="en-US" altLang="zh-TW" sz="1600" dirty="0">
                <a:solidFill>
                  <a:schemeClr val="accent2"/>
                </a:solidFill>
                <a:latin typeface="Calibri" pitchFamily="34" charset="0"/>
              </a:rPr>
              <a:t> </a:t>
            </a:r>
          </a:p>
          <a:p>
            <a:pPr eaLnBrk="1" hangingPunct="1">
              <a:lnSpc>
                <a:spcPct val="90000"/>
              </a:lnSpc>
              <a:spcBef>
                <a:spcPct val="20000"/>
              </a:spcBef>
              <a:buClr>
                <a:schemeClr val="hlink"/>
              </a:buClr>
              <a:buSzPct val="110000"/>
              <a:buFont typeface="Wingdings" pitchFamily="2" charset="2"/>
              <a:buNone/>
            </a:pPr>
            <a:r>
              <a:rPr lang="en-US" altLang="zh-TW" sz="1600" dirty="0">
                <a:solidFill>
                  <a:schemeClr val="accent2"/>
                </a:solidFill>
                <a:latin typeface="Calibri" pitchFamily="34" charset="0"/>
              </a:rPr>
              <a:t>	</a:t>
            </a:r>
            <a:r>
              <a:rPr lang="en-US" altLang="zh-TW" sz="1600" b="1" dirty="0">
                <a:solidFill>
                  <a:srgbClr val="000000"/>
                </a:solidFill>
                <a:latin typeface="Calibri" pitchFamily="34" charset="0"/>
              </a:rPr>
              <a:t>Output</a:t>
            </a:r>
            <a:r>
              <a:rPr lang="en-US" altLang="zh-TW" sz="1600" dirty="0">
                <a:latin typeface="Calibri" pitchFamily="34" charset="0"/>
              </a:rPr>
              <a:t> </a:t>
            </a:r>
            <a:r>
              <a:rPr lang="en-US" altLang="zh-TW" sz="1600" dirty="0">
                <a:solidFill>
                  <a:schemeClr val="accent2"/>
                </a:solidFill>
                <a:latin typeface="Calibri" pitchFamily="34" charset="0"/>
              </a:rPr>
              <a:t>sequence </a:t>
            </a:r>
            <a:r>
              <a:rPr lang="en-US" altLang="zh-TW" sz="1600" b="1" i="1" dirty="0">
                <a:solidFill>
                  <a:schemeClr val="accent2"/>
                </a:solidFill>
                <a:latin typeface="Calibri" pitchFamily="34" charset="0"/>
              </a:rPr>
              <a:t>S</a:t>
            </a:r>
            <a:r>
              <a:rPr lang="en-US" altLang="zh-TW" sz="1600" dirty="0">
                <a:solidFill>
                  <a:schemeClr val="accent2"/>
                </a:solidFill>
                <a:latin typeface="Calibri" pitchFamily="34" charset="0"/>
              </a:rPr>
              <a:t> sorted according to </a:t>
            </a:r>
            <a:r>
              <a:rPr lang="en-US" altLang="zh-TW" sz="1600" b="1" i="1" dirty="0">
                <a:solidFill>
                  <a:schemeClr val="accent2"/>
                </a:solidFill>
                <a:latin typeface="Calibri" pitchFamily="34" charset="0"/>
              </a:rPr>
              <a:t>C</a:t>
            </a:r>
            <a:endParaRPr lang="en-US" altLang="zh-TW" sz="1600" dirty="0">
              <a:solidFill>
                <a:schemeClr val="tx2"/>
              </a:solidFill>
              <a:latin typeface="Calibri" pitchFamily="34" charset="0"/>
            </a:endParaRPr>
          </a:p>
          <a:p>
            <a:pPr lvl="1" eaLnBrk="1" hangingPunct="1">
              <a:lnSpc>
                <a:spcPct val="90000"/>
              </a:lnSpc>
              <a:spcBef>
                <a:spcPct val="20000"/>
              </a:spcBef>
              <a:buClr>
                <a:schemeClr val="hlink"/>
              </a:buClr>
              <a:buSzPct val="110000"/>
              <a:buFont typeface="Wingdings" pitchFamily="2" charset="2"/>
              <a:buNone/>
            </a:pPr>
            <a:r>
              <a:rPr lang="en-US" altLang="zh-TW" sz="1600" i="1" dirty="0" smtClean="0">
                <a:solidFill>
                  <a:srgbClr val="2D2DB9"/>
                </a:solidFill>
                <a:latin typeface="Calibri" pitchFamily="34" charset="0"/>
              </a:rPr>
              <a:t>(take C as typical greater than op&gt;)</a:t>
            </a:r>
          </a:p>
          <a:p>
            <a:pPr lvl="1" eaLnBrk="1" hangingPunct="1">
              <a:lnSpc>
                <a:spcPct val="90000"/>
              </a:lnSpc>
              <a:spcBef>
                <a:spcPct val="20000"/>
              </a:spcBef>
              <a:buClr>
                <a:schemeClr val="hlink"/>
              </a:buClr>
              <a:buSzPct val="110000"/>
              <a:buFont typeface="Wingdings" pitchFamily="2" charset="2"/>
              <a:buNone/>
            </a:pPr>
            <a:r>
              <a:rPr lang="en-US" altLang="zh-TW" sz="1600" dirty="0" smtClean="0">
                <a:solidFill>
                  <a:srgbClr val="2D2DB9"/>
                </a:solidFill>
                <a:latin typeface="Calibri" pitchFamily="34" charset="0"/>
              </a:rPr>
              <a:t>for </a:t>
            </a:r>
            <a:r>
              <a:rPr lang="en-US" altLang="zh-TW" sz="1600" dirty="0">
                <a:solidFill>
                  <a:srgbClr val="2D2DB9"/>
                </a:solidFill>
                <a:latin typeface="Calibri" pitchFamily="34" charset="0"/>
              </a:rPr>
              <a:t>( </a:t>
            </a:r>
            <a:r>
              <a:rPr lang="en-US" altLang="zh-TW" sz="1600" dirty="0" err="1">
                <a:solidFill>
                  <a:srgbClr val="2D2DB9"/>
                </a:solidFill>
                <a:latin typeface="Calibri" pitchFamily="34" charset="0"/>
              </a:rPr>
              <a:t>i</a:t>
            </a:r>
            <a:r>
              <a:rPr lang="en-US" altLang="zh-TW" sz="1600" dirty="0">
                <a:solidFill>
                  <a:srgbClr val="2D2DB9"/>
                </a:solidFill>
                <a:latin typeface="Calibri" pitchFamily="34" charset="0"/>
              </a:rPr>
              <a:t> = 0; </a:t>
            </a:r>
            <a:r>
              <a:rPr lang="en-US" altLang="zh-TW" sz="1600" dirty="0" err="1">
                <a:solidFill>
                  <a:srgbClr val="2D2DB9"/>
                </a:solidFill>
                <a:latin typeface="Calibri" pitchFamily="34" charset="0"/>
              </a:rPr>
              <a:t>i</a:t>
            </a:r>
            <a:r>
              <a:rPr lang="en-US" altLang="zh-TW" sz="1600" dirty="0">
                <a:solidFill>
                  <a:srgbClr val="2D2DB9"/>
                </a:solidFill>
                <a:latin typeface="Calibri" pitchFamily="34" charset="0"/>
              </a:rPr>
              <a:t> &lt; </a:t>
            </a:r>
            <a:r>
              <a:rPr lang="en-US" altLang="zh-TW" sz="1600" dirty="0" err="1">
                <a:solidFill>
                  <a:srgbClr val="2D2DB9"/>
                </a:solidFill>
                <a:latin typeface="Calibri" pitchFamily="34" charset="0"/>
              </a:rPr>
              <a:t>S.size</a:t>
            </a:r>
            <a:r>
              <a:rPr lang="en-US" altLang="zh-TW" sz="1600" dirty="0">
                <a:solidFill>
                  <a:srgbClr val="2D2DB9"/>
                </a:solidFill>
                <a:latin typeface="Calibri" pitchFamily="34" charset="0"/>
              </a:rPr>
              <a:t>(); </a:t>
            </a:r>
            <a:r>
              <a:rPr lang="en-US" altLang="zh-TW" sz="1600" dirty="0" err="1">
                <a:solidFill>
                  <a:srgbClr val="2D2DB9"/>
                </a:solidFill>
                <a:latin typeface="Calibri" pitchFamily="34" charset="0"/>
              </a:rPr>
              <a:t>i</a:t>
            </a:r>
            <a:r>
              <a:rPr lang="en-US" altLang="zh-TW" sz="1600" dirty="0">
                <a:solidFill>
                  <a:srgbClr val="2D2DB9"/>
                </a:solidFill>
                <a:latin typeface="Calibri" pitchFamily="34" charset="0"/>
              </a:rPr>
              <a:t>++ )</a:t>
            </a:r>
          </a:p>
          <a:p>
            <a:pPr lvl="1" eaLnBrk="1" hangingPunct="1">
              <a:lnSpc>
                <a:spcPct val="90000"/>
              </a:lnSpc>
              <a:spcBef>
                <a:spcPct val="20000"/>
              </a:spcBef>
              <a:buClr>
                <a:schemeClr val="hlink"/>
              </a:buClr>
              <a:buSzPct val="110000"/>
              <a:buFont typeface="Wingdings" pitchFamily="2" charset="2"/>
              <a:buNone/>
            </a:pPr>
            <a:r>
              <a:rPr lang="en-US" altLang="zh-TW" sz="1600" dirty="0">
                <a:solidFill>
                  <a:srgbClr val="2D2DB9"/>
                </a:solidFill>
                <a:latin typeface="Calibri" pitchFamily="34" charset="0"/>
              </a:rPr>
              <a:t>	for ( j = 1; j &lt; </a:t>
            </a:r>
            <a:r>
              <a:rPr lang="en-US" altLang="zh-TW" sz="1600" dirty="0" err="1">
                <a:solidFill>
                  <a:srgbClr val="2D2DB9"/>
                </a:solidFill>
                <a:latin typeface="Calibri" pitchFamily="34" charset="0"/>
              </a:rPr>
              <a:t>S.size</a:t>
            </a:r>
            <a:r>
              <a:rPr lang="en-US" altLang="zh-TW" sz="1600" dirty="0">
                <a:solidFill>
                  <a:srgbClr val="2D2DB9"/>
                </a:solidFill>
                <a:latin typeface="Calibri" pitchFamily="34" charset="0"/>
              </a:rPr>
              <a:t>() – </a:t>
            </a:r>
            <a:r>
              <a:rPr lang="en-US" altLang="zh-TW" sz="1600" dirty="0" err="1">
                <a:solidFill>
                  <a:srgbClr val="2D2DB9"/>
                </a:solidFill>
                <a:latin typeface="Calibri" pitchFamily="34" charset="0"/>
              </a:rPr>
              <a:t>i</a:t>
            </a:r>
            <a:r>
              <a:rPr lang="en-US" altLang="zh-TW" sz="1600" dirty="0">
                <a:solidFill>
                  <a:srgbClr val="2D2DB9"/>
                </a:solidFill>
                <a:latin typeface="Calibri" pitchFamily="34" charset="0"/>
              </a:rPr>
              <a:t>; j++ )</a:t>
            </a:r>
          </a:p>
          <a:p>
            <a:pPr lvl="1" eaLnBrk="1" hangingPunct="1">
              <a:lnSpc>
                <a:spcPct val="90000"/>
              </a:lnSpc>
              <a:spcBef>
                <a:spcPct val="20000"/>
              </a:spcBef>
              <a:buClr>
                <a:schemeClr val="hlink"/>
              </a:buClr>
              <a:buSzPct val="110000"/>
              <a:buFont typeface="Wingdings" pitchFamily="2" charset="2"/>
              <a:buNone/>
            </a:pPr>
            <a:r>
              <a:rPr lang="en-US" altLang="zh-TW" sz="1600" dirty="0">
                <a:solidFill>
                  <a:srgbClr val="2D2DB9"/>
                </a:solidFill>
                <a:latin typeface="Calibri" pitchFamily="34" charset="0"/>
              </a:rPr>
              <a:t>		if ( </a:t>
            </a:r>
            <a:r>
              <a:rPr lang="en-US" altLang="zh-TW" sz="1600" dirty="0" err="1">
                <a:solidFill>
                  <a:srgbClr val="2D2DB9"/>
                </a:solidFill>
                <a:latin typeface="Calibri" pitchFamily="34" charset="0"/>
              </a:rPr>
              <a:t>S.atIndex</a:t>
            </a:r>
            <a:r>
              <a:rPr lang="en-US" altLang="zh-TW" sz="1600" dirty="0">
                <a:solidFill>
                  <a:srgbClr val="2D2DB9"/>
                </a:solidFill>
                <a:latin typeface="Calibri" pitchFamily="34" charset="0"/>
              </a:rPr>
              <a:t> ( j – 1 ) </a:t>
            </a:r>
            <a:r>
              <a:rPr lang="en-US" altLang="zh-TW" sz="1600" dirty="0" smtClean="0">
                <a:solidFill>
                  <a:srgbClr val="2D2DB9"/>
                </a:solidFill>
                <a:latin typeface="Calibri" pitchFamily="34" charset="0"/>
              </a:rPr>
              <a:t>&gt; </a:t>
            </a:r>
            <a:r>
              <a:rPr lang="en-US" altLang="zh-TW" sz="1600" dirty="0" err="1">
                <a:solidFill>
                  <a:srgbClr val="2D2DB9"/>
                </a:solidFill>
                <a:latin typeface="Calibri" pitchFamily="34" charset="0"/>
              </a:rPr>
              <a:t>S.atIndex</a:t>
            </a:r>
            <a:r>
              <a:rPr lang="en-US" altLang="zh-TW" sz="1600" dirty="0">
                <a:solidFill>
                  <a:srgbClr val="2D2DB9"/>
                </a:solidFill>
                <a:latin typeface="Calibri" pitchFamily="34" charset="0"/>
              </a:rPr>
              <a:t> ( j ) )</a:t>
            </a:r>
          </a:p>
          <a:p>
            <a:pPr lvl="1" eaLnBrk="1" hangingPunct="1">
              <a:lnSpc>
                <a:spcPct val="90000"/>
              </a:lnSpc>
              <a:spcBef>
                <a:spcPct val="20000"/>
              </a:spcBef>
              <a:buClr>
                <a:schemeClr val="hlink"/>
              </a:buClr>
              <a:buSzPct val="110000"/>
              <a:buFont typeface="Wingdings" pitchFamily="2" charset="2"/>
              <a:buNone/>
            </a:pPr>
            <a:r>
              <a:rPr lang="en-US" altLang="zh-TW" sz="1600" dirty="0">
                <a:solidFill>
                  <a:srgbClr val="2D2DB9"/>
                </a:solidFill>
                <a:latin typeface="Calibri" pitchFamily="34" charset="0"/>
              </a:rPr>
              <a:t>			</a:t>
            </a:r>
            <a:r>
              <a:rPr lang="en-US" altLang="zh-TW" sz="1600" dirty="0" err="1">
                <a:solidFill>
                  <a:srgbClr val="2D2DB9"/>
                </a:solidFill>
                <a:latin typeface="Calibri" pitchFamily="34" charset="0"/>
              </a:rPr>
              <a:t>S.swap</a:t>
            </a:r>
            <a:r>
              <a:rPr lang="en-US" altLang="zh-TW" sz="1600" dirty="0">
                <a:solidFill>
                  <a:srgbClr val="2D2DB9"/>
                </a:solidFill>
                <a:latin typeface="Calibri" pitchFamily="34" charset="0"/>
              </a:rPr>
              <a:t> ( j-1, j );</a:t>
            </a:r>
          </a:p>
          <a:p>
            <a:pPr lvl="1" eaLnBrk="1" hangingPunct="1">
              <a:lnSpc>
                <a:spcPct val="90000"/>
              </a:lnSpc>
              <a:spcBef>
                <a:spcPct val="20000"/>
              </a:spcBef>
              <a:buClr>
                <a:schemeClr val="hlink"/>
              </a:buClr>
              <a:buSzPct val="110000"/>
              <a:buFont typeface="Wingdings" pitchFamily="2" charset="2"/>
              <a:buNone/>
            </a:pPr>
            <a:r>
              <a:rPr lang="en-US" altLang="zh-TW" sz="1600" dirty="0">
                <a:solidFill>
                  <a:srgbClr val="2D2DB9"/>
                </a:solidFill>
                <a:latin typeface="Calibri" pitchFamily="34" charset="0"/>
              </a:rPr>
              <a:t>return(S)</a:t>
            </a:r>
          </a:p>
        </p:txBody>
      </p:sp>
      <p:sp>
        <p:nvSpPr>
          <p:cNvPr id="5" name="Rounded Rectangle 4"/>
          <p:cNvSpPr/>
          <p:nvPr/>
        </p:nvSpPr>
        <p:spPr>
          <a:xfrm>
            <a:off x="4674476" y="2317530"/>
            <a:ext cx="2286000" cy="654269"/>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24200" y="2960631"/>
            <a:ext cx="3836276" cy="32713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6787055"/>
            <a:ext cx="9144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5386880"/>
            <a:ext cx="19526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48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0.01064 L -0.13437 -0.05834 L -0.23958 -0.06273 L -0.36545 -0.0169 L -0.46024 -0.00533 L -0.57604 -0.08125 L -0.73437 -0.10648 L -0.88108 -0.04676 L -1.02587 -0.02385 L -1.18611 -0.08588 " pathEditMode="relative" rAng="0" ptsTypes="AAAAAAAAAA">
                                      <p:cBhvr>
                                        <p:cTn id="6" dur="15000" fill="hold"/>
                                        <p:tgtEl>
                                          <p:spTgt spid="4098"/>
                                        </p:tgtEl>
                                        <p:attrNameLst>
                                          <p:attrName>ppt_x</p:attrName>
                                          <p:attrName>ppt_y</p:attrName>
                                        </p:attrNameLst>
                                      </p:cBhvr>
                                      <p:rCtr x="-59306" y="-5856"/>
                                    </p:animMotion>
                                  </p:childTnLst>
                                </p:cTn>
                              </p:par>
                              <p:par>
                                <p:cTn id="7" presetID="0" presetClass="path" presetSubtype="0" accel="50000" decel="50000" fill="hold" nodeType="withEffect">
                                  <p:stCondLst>
                                    <p:cond delay="500"/>
                                  </p:stCondLst>
                                  <p:childTnLst>
                                    <p:animMotion origin="layout" path="M -0.00121 0.00185 L -0.17205 -0.00278 L -0.24271 0.04097 L -0.35816 0.10301 L -0.45642 0.14907 L -0.59097 0.06157 L -0.72378 0.03866 L -0.84097 0.05463 L -0.97205 0.06852 L -1.09444 0.03634 L -1.3151 -0.07639 " pathEditMode="relative" rAng="0" ptsTypes="AAAAAAAAAAA">
                                      <p:cBhvr>
                                        <p:cTn id="8" dur="16000" fill="hold"/>
                                        <p:tgtEl>
                                          <p:spTgt spid="4099"/>
                                        </p:tgtEl>
                                        <p:attrNameLst>
                                          <p:attrName>ppt_x</p:attrName>
                                          <p:attrName>ppt_y</p:attrName>
                                        </p:attrNameLst>
                                      </p:cBhvr>
                                      <p:rCtr x="-65694" y="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7772400" cy="1143000"/>
          </a:xfrm>
        </p:spPr>
        <p:txBody>
          <a:bodyPr/>
          <a:lstStyle/>
          <a:p>
            <a:pPr eaLnBrk="1" hangingPunct="1"/>
            <a:r>
              <a:rPr lang="en-US" altLang="en-US" dirty="0" smtClean="0"/>
              <a:t>Comparators in C++</a:t>
            </a:r>
          </a:p>
        </p:txBody>
      </p:sp>
      <p:sp>
        <p:nvSpPr>
          <p:cNvPr id="15363" name="Rectangle 3" descr="Rectangle: Click to edit Master text styles&#10;Second level&#10;Third level&#10;Fourth level&#10;Fifth level"/>
          <p:cNvSpPr>
            <a:spLocks noGrp="1" noChangeArrowheads="1"/>
          </p:cNvSpPr>
          <p:nvPr>
            <p:ph type="body" sz="half" idx="2"/>
          </p:nvPr>
        </p:nvSpPr>
        <p:spPr>
          <a:xfrm>
            <a:off x="609600" y="1600200"/>
            <a:ext cx="8077200" cy="4191000"/>
          </a:xfrm>
        </p:spPr>
        <p:txBody>
          <a:bodyPr/>
          <a:lstStyle/>
          <a:p>
            <a:pPr eaLnBrk="1" hangingPunct="1">
              <a:lnSpc>
                <a:spcPct val="90000"/>
              </a:lnSpc>
              <a:buFont typeface="Times" pitchFamily="18" charset="0"/>
              <a:buChar char="•"/>
            </a:pPr>
            <a:r>
              <a:rPr lang="en-US" altLang="en-US" sz="2000" smtClean="0"/>
              <a:t>A comparator class overloads the “()” operator with a comparison function.</a:t>
            </a:r>
          </a:p>
          <a:p>
            <a:pPr eaLnBrk="1" hangingPunct="1">
              <a:lnSpc>
                <a:spcPct val="90000"/>
              </a:lnSpc>
              <a:buFont typeface="Times" pitchFamily="18" charset="0"/>
              <a:buChar char="•"/>
            </a:pPr>
            <a:r>
              <a:rPr lang="en-US" altLang="en-US" sz="2000" smtClean="0"/>
              <a:t>Example: Compare two points in the plane lexicographically.</a:t>
            </a:r>
            <a:br>
              <a:rPr lang="en-US" altLang="en-US" sz="2000" smtClean="0"/>
            </a:br>
            <a:endParaRPr lang="en-US" altLang="en-US" sz="1600" smtClean="0"/>
          </a:p>
        </p:txBody>
      </p:sp>
      <p:sp>
        <p:nvSpPr>
          <p:cNvPr id="15364" name="TextBox 7"/>
          <p:cNvSpPr txBox="1">
            <a:spLocks noChangeArrowheads="1"/>
          </p:cNvSpPr>
          <p:nvPr/>
        </p:nvSpPr>
        <p:spPr bwMode="auto">
          <a:xfrm>
            <a:off x="2286000" y="2743200"/>
            <a:ext cx="4724400" cy="2554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0070C0"/>
                </a:solidFill>
                <a:latin typeface="Consolas" pitchFamily="49" charset="0"/>
                <a:cs typeface="Consolas" pitchFamily="49" charset="0"/>
              </a:rPr>
              <a:t>class</a:t>
            </a:r>
            <a:r>
              <a:rPr lang="en-US" altLang="en-US" sz="1600">
                <a:latin typeface="Consolas" pitchFamily="49" charset="0"/>
                <a:cs typeface="Consolas" pitchFamily="49" charset="0"/>
              </a:rPr>
              <a:t> LexCompare {</a:t>
            </a:r>
            <a:br>
              <a:rPr lang="en-US" altLang="en-US" sz="1600">
                <a:latin typeface="Consolas" pitchFamily="49" charset="0"/>
                <a:cs typeface="Consolas" pitchFamily="49" charset="0"/>
              </a:rPr>
            </a:br>
            <a:r>
              <a:rPr lang="en-US" altLang="en-US" sz="1600">
                <a:solidFill>
                  <a:srgbClr val="0070C0"/>
                </a:solidFill>
                <a:latin typeface="Consolas" pitchFamily="49" charset="0"/>
                <a:cs typeface="Consolas" pitchFamily="49" charset="0"/>
              </a:rPr>
              <a:t>public</a:t>
            </a:r>
            <a:r>
              <a:rPr lang="en-US" altLang="en-US" sz="1600">
                <a:latin typeface="Consolas" pitchFamily="49" charset="0"/>
                <a:cs typeface="Consolas" pitchFamily="49" charset="0"/>
              </a:rPr>
              <a:t>:</a:t>
            </a:r>
            <a:br>
              <a:rPr lang="en-US" altLang="en-US" sz="1600">
                <a:latin typeface="Consolas" pitchFamily="49" charset="0"/>
                <a:cs typeface="Consolas" pitchFamily="49" charset="0"/>
              </a:rPr>
            </a:br>
            <a:r>
              <a:rPr lang="en-US" altLang="en-US" sz="1600">
                <a:latin typeface="Consolas" pitchFamily="49" charset="0"/>
                <a:cs typeface="Consolas" pitchFamily="49" charset="0"/>
              </a:rPr>
              <a:t>   </a:t>
            </a:r>
            <a:r>
              <a:rPr lang="en-US" altLang="en-US" sz="1600">
                <a:solidFill>
                  <a:srgbClr val="0070C0"/>
                </a:solidFill>
                <a:latin typeface="Consolas" pitchFamily="49" charset="0"/>
                <a:cs typeface="Consolas" pitchFamily="49" charset="0"/>
              </a:rPr>
              <a:t>int</a:t>
            </a:r>
            <a:r>
              <a:rPr lang="en-US" altLang="en-US" sz="1600">
                <a:latin typeface="Consolas" pitchFamily="49" charset="0"/>
                <a:cs typeface="Consolas" pitchFamily="49" charset="0"/>
              </a:rPr>
              <a:t> </a:t>
            </a:r>
            <a:r>
              <a:rPr lang="en-US" altLang="en-US" sz="1600">
                <a:solidFill>
                  <a:srgbClr val="0070C0"/>
                </a:solidFill>
                <a:latin typeface="Consolas" pitchFamily="49" charset="0"/>
                <a:cs typeface="Consolas" pitchFamily="49" charset="0"/>
              </a:rPr>
              <a:t>operator</a:t>
            </a:r>
            <a:r>
              <a:rPr lang="en-US" altLang="en-US" sz="1600">
                <a:latin typeface="Consolas" pitchFamily="49" charset="0"/>
                <a:cs typeface="Consolas" pitchFamily="49" charset="0"/>
              </a:rPr>
              <a:t>()(Point a, Point b) {</a:t>
            </a:r>
            <a:br>
              <a:rPr lang="en-US" altLang="en-US" sz="1600">
                <a:latin typeface="Consolas" pitchFamily="49" charset="0"/>
                <a:cs typeface="Consolas" pitchFamily="49" charset="0"/>
              </a:rPr>
            </a:br>
            <a:r>
              <a:rPr lang="en-US" altLang="en-US" sz="1600">
                <a:latin typeface="Consolas" pitchFamily="49" charset="0"/>
                <a:cs typeface="Consolas" pitchFamily="49" charset="0"/>
              </a:rPr>
              <a:t>      </a:t>
            </a:r>
            <a:r>
              <a:rPr lang="en-US" altLang="en-US" sz="1600">
                <a:solidFill>
                  <a:srgbClr val="0070C0"/>
                </a:solidFill>
                <a:latin typeface="Consolas" pitchFamily="49" charset="0"/>
                <a:cs typeface="Consolas" pitchFamily="49" charset="0"/>
              </a:rPr>
              <a:t>if</a:t>
            </a:r>
            <a:r>
              <a:rPr lang="en-US" altLang="en-US" sz="1600">
                <a:latin typeface="Consolas" pitchFamily="49" charset="0"/>
                <a:cs typeface="Consolas" pitchFamily="49" charset="0"/>
              </a:rPr>
              <a:t> (a.x &lt; b.x)      </a:t>
            </a:r>
            <a:r>
              <a:rPr lang="en-US" altLang="en-US" sz="1600">
                <a:solidFill>
                  <a:srgbClr val="0070C0"/>
                </a:solidFill>
                <a:latin typeface="Consolas" pitchFamily="49" charset="0"/>
                <a:cs typeface="Consolas" pitchFamily="49" charset="0"/>
              </a:rPr>
              <a:t>return </a:t>
            </a:r>
            <a:r>
              <a:rPr lang="en-US" altLang="en-US" sz="1600">
                <a:latin typeface="Consolas" pitchFamily="49" charset="0"/>
                <a:cs typeface="Consolas" pitchFamily="49" charset="0"/>
              </a:rPr>
              <a:t>–1;</a:t>
            </a:r>
            <a:br>
              <a:rPr lang="en-US" altLang="en-US" sz="1600">
                <a:latin typeface="Consolas" pitchFamily="49" charset="0"/>
                <a:cs typeface="Consolas" pitchFamily="49" charset="0"/>
              </a:rPr>
            </a:br>
            <a:r>
              <a:rPr lang="en-US" altLang="en-US" sz="1600">
                <a:latin typeface="Consolas" pitchFamily="49" charset="0"/>
                <a:cs typeface="Consolas" pitchFamily="49" charset="0"/>
              </a:rPr>
              <a:t>      </a:t>
            </a:r>
            <a:r>
              <a:rPr lang="en-US" altLang="en-US" sz="1600">
                <a:solidFill>
                  <a:srgbClr val="0070C0"/>
                </a:solidFill>
                <a:latin typeface="Consolas" pitchFamily="49" charset="0"/>
                <a:cs typeface="Consolas" pitchFamily="49" charset="0"/>
              </a:rPr>
              <a:t>else if </a:t>
            </a:r>
            <a:r>
              <a:rPr lang="en-US" altLang="en-US" sz="1600">
                <a:latin typeface="Consolas" pitchFamily="49" charset="0"/>
                <a:cs typeface="Consolas" pitchFamily="49" charset="0"/>
              </a:rPr>
              <a:t>(a.x &gt; b.x) </a:t>
            </a:r>
            <a:r>
              <a:rPr lang="en-US" altLang="en-US" sz="1600">
                <a:solidFill>
                  <a:srgbClr val="0070C0"/>
                </a:solidFill>
                <a:latin typeface="Consolas" pitchFamily="49" charset="0"/>
                <a:cs typeface="Consolas" pitchFamily="49" charset="0"/>
              </a:rPr>
              <a:t>return</a:t>
            </a:r>
            <a:r>
              <a:rPr lang="en-US" altLang="en-US" sz="1600">
                <a:latin typeface="Consolas" pitchFamily="49" charset="0"/>
                <a:cs typeface="Consolas" pitchFamily="49" charset="0"/>
              </a:rPr>
              <a:t> +1;</a:t>
            </a:r>
            <a:br>
              <a:rPr lang="en-US" altLang="en-US" sz="1600">
                <a:latin typeface="Consolas" pitchFamily="49" charset="0"/>
                <a:cs typeface="Consolas" pitchFamily="49" charset="0"/>
              </a:rPr>
            </a:br>
            <a:r>
              <a:rPr lang="en-US" altLang="en-US" sz="1600">
                <a:latin typeface="Consolas" pitchFamily="49" charset="0"/>
                <a:cs typeface="Consolas" pitchFamily="49" charset="0"/>
              </a:rPr>
              <a:t>      </a:t>
            </a:r>
            <a:r>
              <a:rPr lang="en-US" altLang="en-US" sz="1600">
                <a:solidFill>
                  <a:srgbClr val="0070C0"/>
                </a:solidFill>
                <a:latin typeface="Consolas" pitchFamily="49" charset="0"/>
                <a:cs typeface="Consolas" pitchFamily="49" charset="0"/>
              </a:rPr>
              <a:t>else if </a:t>
            </a:r>
            <a:r>
              <a:rPr lang="en-US" altLang="en-US" sz="1600">
                <a:latin typeface="Consolas" pitchFamily="49" charset="0"/>
                <a:cs typeface="Consolas" pitchFamily="49" charset="0"/>
              </a:rPr>
              <a:t>(a.y &lt; b.y) </a:t>
            </a:r>
            <a:r>
              <a:rPr lang="en-US" altLang="en-US" sz="1600">
                <a:solidFill>
                  <a:srgbClr val="0070C0"/>
                </a:solidFill>
                <a:latin typeface="Consolas" pitchFamily="49" charset="0"/>
                <a:cs typeface="Consolas" pitchFamily="49" charset="0"/>
              </a:rPr>
              <a:t>return</a:t>
            </a:r>
            <a:r>
              <a:rPr lang="en-US" altLang="en-US" sz="1600">
                <a:latin typeface="Consolas" pitchFamily="49" charset="0"/>
                <a:cs typeface="Consolas" pitchFamily="49" charset="0"/>
              </a:rPr>
              <a:t> –1;</a:t>
            </a:r>
            <a:br>
              <a:rPr lang="en-US" altLang="en-US" sz="1600">
                <a:latin typeface="Consolas" pitchFamily="49" charset="0"/>
                <a:cs typeface="Consolas" pitchFamily="49" charset="0"/>
              </a:rPr>
            </a:br>
            <a:r>
              <a:rPr lang="en-US" altLang="en-US" sz="1600">
                <a:latin typeface="Consolas" pitchFamily="49" charset="0"/>
                <a:cs typeface="Consolas" pitchFamily="49" charset="0"/>
              </a:rPr>
              <a:t>      </a:t>
            </a:r>
            <a:r>
              <a:rPr lang="en-US" altLang="en-US" sz="1600">
                <a:solidFill>
                  <a:srgbClr val="0070C0"/>
                </a:solidFill>
                <a:latin typeface="Consolas" pitchFamily="49" charset="0"/>
                <a:cs typeface="Consolas" pitchFamily="49" charset="0"/>
              </a:rPr>
              <a:t>else if </a:t>
            </a:r>
            <a:r>
              <a:rPr lang="en-US" altLang="en-US" sz="1600">
                <a:latin typeface="Consolas" pitchFamily="49" charset="0"/>
                <a:cs typeface="Consolas" pitchFamily="49" charset="0"/>
              </a:rPr>
              <a:t>(a.y &gt; b.y) </a:t>
            </a:r>
            <a:r>
              <a:rPr lang="en-US" altLang="en-US" sz="1600">
                <a:solidFill>
                  <a:srgbClr val="0070C0"/>
                </a:solidFill>
                <a:latin typeface="Consolas" pitchFamily="49" charset="0"/>
                <a:cs typeface="Consolas" pitchFamily="49" charset="0"/>
              </a:rPr>
              <a:t>return </a:t>
            </a:r>
            <a:r>
              <a:rPr lang="en-US" altLang="en-US" sz="1600">
                <a:latin typeface="Consolas" pitchFamily="49" charset="0"/>
                <a:cs typeface="Consolas" pitchFamily="49" charset="0"/>
              </a:rPr>
              <a:t>+1;</a:t>
            </a:r>
            <a:br>
              <a:rPr lang="en-US" altLang="en-US" sz="1600">
                <a:latin typeface="Consolas" pitchFamily="49" charset="0"/>
                <a:cs typeface="Consolas" pitchFamily="49" charset="0"/>
              </a:rPr>
            </a:br>
            <a:r>
              <a:rPr lang="en-US" altLang="en-US" sz="1600">
                <a:latin typeface="Consolas" pitchFamily="49" charset="0"/>
                <a:cs typeface="Consolas" pitchFamily="49" charset="0"/>
              </a:rPr>
              <a:t>      </a:t>
            </a:r>
            <a:r>
              <a:rPr lang="en-US" altLang="en-US" sz="1600">
                <a:solidFill>
                  <a:srgbClr val="0070C0"/>
                </a:solidFill>
                <a:latin typeface="Consolas" pitchFamily="49" charset="0"/>
                <a:cs typeface="Consolas" pitchFamily="49" charset="0"/>
              </a:rPr>
              <a:t>else return </a:t>
            </a:r>
            <a:r>
              <a:rPr lang="en-US" altLang="en-US" sz="1600">
                <a:latin typeface="Consolas" pitchFamily="49" charset="0"/>
                <a:cs typeface="Consolas" pitchFamily="49" charset="0"/>
              </a:rPr>
              <a:t>0;</a:t>
            </a:r>
            <a:br>
              <a:rPr lang="en-US" altLang="en-US" sz="1600">
                <a:latin typeface="Consolas" pitchFamily="49" charset="0"/>
                <a:cs typeface="Consolas" pitchFamily="49" charset="0"/>
              </a:rPr>
            </a:br>
            <a:r>
              <a:rPr lang="en-US" altLang="en-US" sz="1600">
                <a:latin typeface="Consolas" pitchFamily="49" charset="0"/>
                <a:cs typeface="Consolas" pitchFamily="49" charset="0"/>
              </a:rPr>
              <a:t>   }</a:t>
            </a:r>
            <a:br>
              <a:rPr lang="en-US" altLang="en-US" sz="1600">
                <a:latin typeface="Consolas" pitchFamily="49" charset="0"/>
                <a:cs typeface="Consolas" pitchFamily="49" charset="0"/>
              </a:rPr>
            </a:br>
            <a:r>
              <a:rPr lang="en-US" altLang="en-US" sz="1600">
                <a:latin typeface="Consolas" pitchFamily="49" charset="0"/>
                <a:cs typeface="Consolas" pitchFamily="49" charset="0"/>
              </a:rPr>
              <a:t>};</a:t>
            </a:r>
          </a:p>
        </p:txBody>
      </p:sp>
    </p:spTree>
    <p:extLst>
      <p:ext uri="{BB962C8B-B14F-4D97-AF65-F5344CB8AC3E}">
        <p14:creationId xmlns:p14="http://schemas.microsoft.com/office/powerpoint/2010/main" val="2605958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Comparators and Us</a:t>
            </a:r>
            <a:endParaRPr lang="en-US" dirty="0"/>
          </a:p>
        </p:txBody>
      </p:sp>
      <p:sp>
        <p:nvSpPr>
          <p:cNvPr id="3" name="Content Placeholder 2"/>
          <p:cNvSpPr>
            <a:spLocks noGrp="1"/>
          </p:cNvSpPr>
          <p:nvPr>
            <p:ph idx="1"/>
          </p:nvPr>
        </p:nvSpPr>
        <p:spPr/>
        <p:txBody>
          <a:bodyPr/>
          <a:lstStyle/>
          <a:p>
            <a:r>
              <a:rPr lang="en-US" dirty="0" smtClean="0"/>
              <a:t>Why mention comparators now?</a:t>
            </a:r>
          </a:p>
          <a:p>
            <a:endParaRPr lang="en-US" dirty="0"/>
          </a:p>
          <a:p>
            <a:r>
              <a:rPr lang="en-US" dirty="0" smtClean="0"/>
              <a:t>The Priority Queue and the generalization of sorting methods is going to refer to them</a:t>
            </a:r>
            <a:endParaRPr lang="en-US" dirty="0"/>
          </a:p>
        </p:txBody>
      </p:sp>
    </p:spTree>
    <p:extLst>
      <p:ext uri="{BB962C8B-B14F-4D97-AF65-F5344CB8AC3E}">
        <p14:creationId xmlns:p14="http://schemas.microsoft.com/office/powerpoint/2010/main" val="973116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Note</a:t>
            </a:r>
            <a:endParaRPr lang="en-US" dirty="0"/>
          </a:p>
        </p:txBody>
      </p:sp>
      <p:sp>
        <p:nvSpPr>
          <p:cNvPr id="3" name="Content Placeholder 2"/>
          <p:cNvSpPr>
            <a:spLocks noGrp="1"/>
          </p:cNvSpPr>
          <p:nvPr>
            <p:ph idx="1"/>
          </p:nvPr>
        </p:nvSpPr>
        <p:spPr/>
        <p:txBody>
          <a:bodyPr/>
          <a:lstStyle/>
          <a:p>
            <a:r>
              <a:rPr lang="en-US" dirty="0" smtClean="0"/>
              <a:t>Homework 10 is due April 29</a:t>
            </a:r>
          </a:p>
          <a:p>
            <a:pPr lvl="1"/>
            <a:r>
              <a:rPr lang="en-US" dirty="0" smtClean="0"/>
              <a:t>It was listed twice on the syllabus</a:t>
            </a:r>
          </a:p>
          <a:p>
            <a:pPr lvl="1"/>
            <a:endParaRPr lang="en-US" dirty="0"/>
          </a:p>
          <a:p>
            <a:r>
              <a:rPr lang="en-US" dirty="0" smtClean="0"/>
              <a:t>Homework 11 is Due May 6</a:t>
            </a:r>
            <a:endParaRPr lang="en-US" dirty="0"/>
          </a:p>
        </p:txBody>
      </p:sp>
    </p:spTree>
    <p:extLst>
      <p:ext uri="{BB962C8B-B14F-4D97-AF65-F5344CB8AC3E}">
        <p14:creationId xmlns:p14="http://schemas.microsoft.com/office/powerpoint/2010/main" val="2905427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228600"/>
            <a:ext cx="7772400" cy="1143000"/>
          </a:xfrm>
        </p:spPr>
        <p:txBody>
          <a:bodyPr/>
          <a:lstStyle/>
          <a:p>
            <a:pPr eaLnBrk="1" hangingPunct="1"/>
            <a:r>
              <a:rPr lang="en-US" altLang="en-US" dirty="0" smtClean="0"/>
              <a:t>Definition: Comparator ADT </a:t>
            </a:r>
          </a:p>
        </p:txBody>
      </p:sp>
      <p:sp>
        <p:nvSpPr>
          <p:cNvPr id="14339" name="Rectangle 3" descr="Rectangle: Click to edit Master text styles&#10;Second level&#10;Third level&#10;Fourth level&#10;Fifth level"/>
          <p:cNvSpPr>
            <a:spLocks noGrp="1" noChangeArrowheads="1"/>
          </p:cNvSpPr>
          <p:nvPr>
            <p:ph type="body" sz="half" idx="1"/>
          </p:nvPr>
        </p:nvSpPr>
        <p:spPr>
          <a:xfrm>
            <a:off x="762000" y="1676400"/>
            <a:ext cx="7467600" cy="4495800"/>
          </a:xfrm>
        </p:spPr>
        <p:txBody>
          <a:bodyPr>
            <a:normAutofit lnSpcReduction="10000"/>
          </a:bodyPr>
          <a:lstStyle/>
          <a:p>
            <a:pPr eaLnBrk="1" hangingPunct="1">
              <a:lnSpc>
                <a:spcPct val="90000"/>
              </a:lnSpc>
              <a:buFont typeface="Times" pitchFamily="18" charset="0"/>
              <a:buChar char="•"/>
            </a:pPr>
            <a:r>
              <a:rPr lang="en-US" altLang="en-US" sz="2400" dirty="0" smtClean="0"/>
              <a:t>A </a:t>
            </a:r>
            <a:r>
              <a:rPr lang="en-US" altLang="en-US" sz="2400" i="1" dirty="0" smtClean="0">
                <a:solidFill>
                  <a:srgbClr val="FF0000"/>
                </a:solidFill>
              </a:rPr>
              <a:t>comparator</a:t>
            </a:r>
            <a:r>
              <a:rPr lang="en-US" altLang="en-US" sz="2400" i="1" dirty="0" smtClean="0"/>
              <a:t> </a:t>
            </a:r>
            <a:r>
              <a:rPr lang="en-US" altLang="en-US" sz="2400" dirty="0" smtClean="0"/>
              <a:t>encapsulates the action of comparing two objects according to a given total order relation</a:t>
            </a:r>
          </a:p>
          <a:p>
            <a:pPr eaLnBrk="1" hangingPunct="1">
              <a:lnSpc>
                <a:spcPct val="90000"/>
              </a:lnSpc>
              <a:buFont typeface="Times" pitchFamily="18" charset="0"/>
              <a:buChar char="•"/>
            </a:pPr>
            <a:endParaRPr lang="en-US" altLang="en-US" sz="2400" dirty="0" smtClean="0"/>
          </a:p>
          <a:p>
            <a:pPr eaLnBrk="1" hangingPunct="1">
              <a:lnSpc>
                <a:spcPct val="90000"/>
              </a:lnSpc>
              <a:buFont typeface="Times" pitchFamily="18" charset="0"/>
              <a:buChar char="•"/>
            </a:pPr>
            <a:r>
              <a:rPr lang="en-US" altLang="en-US" sz="2400" dirty="0" smtClean="0"/>
              <a:t>A generic priority queue will use a comparator as a template argument, to define the comparison function (&lt;,=,&gt;)</a:t>
            </a:r>
          </a:p>
          <a:p>
            <a:pPr eaLnBrk="1" hangingPunct="1">
              <a:lnSpc>
                <a:spcPct val="90000"/>
              </a:lnSpc>
              <a:buFont typeface="Times" pitchFamily="18" charset="0"/>
              <a:buChar char="•"/>
            </a:pPr>
            <a:endParaRPr lang="en-US" altLang="en-US" sz="2400" dirty="0" smtClean="0"/>
          </a:p>
          <a:p>
            <a:pPr eaLnBrk="1" hangingPunct="1">
              <a:lnSpc>
                <a:spcPct val="90000"/>
              </a:lnSpc>
              <a:buFont typeface="Times" pitchFamily="18" charset="0"/>
              <a:buChar char="•"/>
            </a:pPr>
            <a:r>
              <a:rPr lang="en-US" altLang="en-US" sz="2400" dirty="0" smtClean="0"/>
              <a:t>The comparator is external to the keys being compared.  Thus, the same objects can be sorted in different ways by using different comparators.</a:t>
            </a:r>
          </a:p>
          <a:p>
            <a:pPr eaLnBrk="1" hangingPunct="1">
              <a:lnSpc>
                <a:spcPct val="90000"/>
              </a:lnSpc>
              <a:buFont typeface="Times" pitchFamily="18" charset="0"/>
              <a:buChar char="•"/>
            </a:pPr>
            <a:endParaRPr lang="en-US" altLang="en-US" sz="2400" dirty="0" smtClean="0"/>
          </a:p>
          <a:p>
            <a:pPr eaLnBrk="1" hangingPunct="1">
              <a:lnSpc>
                <a:spcPct val="90000"/>
              </a:lnSpc>
              <a:buFont typeface="Times" pitchFamily="18" charset="0"/>
              <a:buChar char="•"/>
            </a:pPr>
            <a:r>
              <a:rPr lang="en-US" altLang="en-US" sz="2400" dirty="0" smtClean="0"/>
              <a:t>When the priority queue needs to compare two keys, it uses its comparator</a:t>
            </a:r>
          </a:p>
        </p:txBody>
      </p:sp>
      <p:sp>
        <p:nvSpPr>
          <p:cNvPr id="2" name="Rectangle 1"/>
          <p:cNvSpPr/>
          <p:nvPr/>
        </p:nvSpPr>
        <p:spPr>
          <a:xfrm>
            <a:off x="0" y="0"/>
            <a:ext cx="9144000" cy="6858000"/>
          </a:xfrm>
          <a:prstGeom prst="rect">
            <a:avLst/>
          </a:prstGeom>
          <a:solidFill>
            <a:schemeClr val="bg1">
              <a:lumMod val="8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87060" y="2064801"/>
            <a:ext cx="5101076" cy="3170099"/>
          </a:xfrm>
          <a:prstGeom prst="rect">
            <a:avLst/>
          </a:prstGeom>
          <a:solidFill>
            <a:schemeClr val="accent5">
              <a:lumMod val="20000"/>
              <a:lumOff val="80000"/>
            </a:schemeClr>
          </a:solidFill>
          <a:ln>
            <a:solidFill>
              <a:schemeClr val="tx1"/>
            </a:solidFill>
          </a:ln>
        </p:spPr>
        <p:txBody>
          <a:bodyPr wrap="none" rtlCol="0">
            <a:spAutoFit/>
          </a:bodyPr>
          <a:lstStyle/>
          <a:p>
            <a:r>
              <a:rPr lang="en-US" sz="2000" dirty="0" smtClean="0"/>
              <a:t>Comparators allow you to compare things</a:t>
            </a:r>
          </a:p>
          <a:p>
            <a:endParaRPr lang="en-US" sz="2000" dirty="0" smtClean="0"/>
          </a:p>
          <a:p>
            <a:r>
              <a:rPr lang="en-US" sz="2000" dirty="0" smtClean="0"/>
              <a:t>You will write comparators for your classes</a:t>
            </a:r>
          </a:p>
          <a:p>
            <a:endParaRPr lang="en-US" sz="2000" dirty="0"/>
          </a:p>
          <a:p>
            <a:r>
              <a:rPr lang="en-US" sz="2000" dirty="0" smtClean="0"/>
              <a:t>You will send your classes and their comparator</a:t>
            </a:r>
          </a:p>
          <a:p>
            <a:r>
              <a:rPr lang="en-US" sz="2000" dirty="0" smtClean="0"/>
              <a:t>to GENERIC implementations of algorithms</a:t>
            </a:r>
          </a:p>
          <a:p>
            <a:endParaRPr lang="en-US" sz="2000" dirty="0"/>
          </a:p>
          <a:p>
            <a:r>
              <a:rPr lang="en-US" sz="2000" dirty="0" smtClean="0"/>
              <a:t>This allows you to write just ONE version of </a:t>
            </a:r>
          </a:p>
          <a:p>
            <a:r>
              <a:rPr lang="en-US" sz="2000" dirty="0" smtClean="0"/>
              <a:t>a ‘global’ algorithm and have it work with </a:t>
            </a:r>
          </a:p>
          <a:p>
            <a:r>
              <a:rPr lang="en-US" sz="2000" dirty="0" smtClean="0"/>
              <a:t>different classes</a:t>
            </a:r>
            <a:endParaRPr lang="en-US" sz="2000" dirty="0"/>
          </a:p>
        </p:txBody>
      </p:sp>
    </p:spTree>
    <p:extLst>
      <p:ext uri="{BB962C8B-B14F-4D97-AF65-F5344CB8AC3E}">
        <p14:creationId xmlns:p14="http://schemas.microsoft.com/office/powerpoint/2010/main" val="1682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altLang="en-US" dirty="0" smtClean="0"/>
              <a:t>Recall from Math: </a:t>
            </a:r>
            <a:br>
              <a:rPr lang="en-US" altLang="en-US" dirty="0" smtClean="0"/>
            </a:br>
            <a:r>
              <a:rPr lang="en-US" altLang="en-US" dirty="0" smtClean="0"/>
              <a:t>Total Order Relation</a:t>
            </a:r>
          </a:p>
        </p:txBody>
      </p:sp>
      <p:sp>
        <p:nvSpPr>
          <p:cNvPr id="16388" name="Rectangle 4" descr="Rectangle: Click to edit Master text styles&#10;Second level&#10;Third level&#10;Fourth level&#10;Fifth level"/>
          <p:cNvSpPr>
            <a:spLocks noGrp="1" noChangeArrowheads="1"/>
          </p:cNvSpPr>
          <p:nvPr>
            <p:ph type="body" sz="half" idx="2"/>
          </p:nvPr>
        </p:nvSpPr>
        <p:spPr>
          <a:xfrm>
            <a:off x="2133600" y="1828800"/>
            <a:ext cx="4495800" cy="4114800"/>
          </a:xfrm>
        </p:spPr>
        <p:txBody>
          <a:bodyPr>
            <a:normAutofit lnSpcReduction="10000"/>
          </a:bodyPr>
          <a:lstStyle/>
          <a:p>
            <a:pPr eaLnBrk="1" hangingPunct="1">
              <a:buFont typeface="Times" pitchFamily="18" charset="0"/>
              <a:buChar char="•"/>
            </a:pPr>
            <a:r>
              <a:rPr lang="en-US" altLang="en-US" dirty="0" smtClean="0"/>
              <a:t>Mathematical concept of total order relation </a:t>
            </a:r>
            <a:r>
              <a:rPr lang="en-US" altLang="en-US" dirty="0" smtClean="0">
                <a:latin typeface="Times New Roman" pitchFamily="18" charset="0"/>
                <a:sym typeface="Symbol" pitchFamily="18" charset="2"/>
              </a:rPr>
              <a:t></a:t>
            </a:r>
            <a:endParaRPr lang="en-US" altLang="en-US" dirty="0" smtClean="0">
              <a:sym typeface="Symbol" pitchFamily="18" charset="2"/>
            </a:endParaRPr>
          </a:p>
          <a:p>
            <a:pPr lvl="1" eaLnBrk="1" hangingPunct="1">
              <a:buFont typeface="Times" pitchFamily="18" charset="0"/>
              <a:buChar char="•"/>
            </a:pPr>
            <a:r>
              <a:rPr lang="en-US" altLang="en-US" u="sng" dirty="0" smtClean="0">
                <a:solidFill>
                  <a:srgbClr val="FF0000"/>
                </a:solidFill>
              </a:rPr>
              <a:t>Reflexive property</a:t>
            </a:r>
            <a:r>
              <a:rPr lang="en-US" altLang="en-US" dirty="0" smtClean="0">
                <a:solidFill>
                  <a:srgbClr val="FF0000"/>
                </a:solidFill>
              </a:rPr>
              <a:t>:</a:t>
            </a:r>
            <a:r>
              <a:rPr lang="en-US" altLang="en-US" dirty="0" smtClean="0"/>
              <a:t/>
            </a:r>
            <a:br>
              <a:rPr lang="en-US" altLang="en-US" dirty="0" smtClean="0"/>
            </a:br>
            <a:r>
              <a:rPr lang="en-US" altLang="en-US" b="1" i="1" dirty="0" smtClean="0">
                <a:latin typeface="Times New Roman" pitchFamily="18" charset="0"/>
              </a:rPr>
              <a:t>x </a:t>
            </a:r>
            <a:r>
              <a:rPr lang="en-US" altLang="en-US" dirty="0" smtClean="0">
                <a:latin typeface="Times New Roman" pitchFamily="18" charset="0"/>
                <a:sym typeface="Symbol" pitchFamily="18" charset="2"/>
              </a:rPr>
              <a:t></a:t>
            </a:r>
            <a:r>
              <a:rPr lang="en-US" altLang="en-US" b="1" i="1" dirty="0" smtClean="0">
                <a:latin typeface="Times New Roman" pitchFamily="18" charset="0"/>
              </a:rPr>
              <a:t> x</a:t>
            </a:r>
          </a:p>
          <a:p>
            <a:pPr lvl="1" eaLnBrk="1" hangingPunct="1">
              <a:buFont typeface="Times" pitchFamily="18" charset="0"/>
              <a:buChar char="•"/>
            </a:pPr>
            <a:endParaRPr lang="en-US" altLang="en-US" u="sng" dirty="0" smtClean="0">
              <a:solidFill>
                <a:srgbClr val="FF0000"/>
              </a:solidFill>
            </a:endParaRPr>
          </a:p>
          <a:p>
            <a:pPr lvl="1" eaLnBrk="1" hangingPunct="1">
              <a:buFont typeface="Times" pitchFamily="18" charset="0"/>
              <a:buChar char="•"/>
            </a:pPr>
            <a:r>
              <a:rPr lang="en-US" altLang="en-US" u="sng" dirty="0" err="1" smtClean="0">
                <a:solidFill>
                  <a:srgbClr val="FF0000"/>
                </a:solidFill>
              </a:rPr>
              <a:t>Antisymmetric</a:t>
            </a:r>
            <a:r>
              <a:rPr lang="en-US" altLang="en-US" u="sng" dirty="0" smtClean="0">
                <a:solidFill>
                  <a:srgbClr val="FF0000"/>
                </a:solidFill>
              </a:rPr>
              <a:t> property:</a:t>
            </a:r>
            <a:r>
              <a:rPr lang="en-US" altLang="en-US" dirty="0" smtClean="0"/>
              <a:t/>
            </a:r>
            <a:br>
              <a:rPr lang="en-US" altLang="en-US" dirty="0" smtClean="0"/>
            </a:br>
            <a:r>
              <a:rPr lang="en-US" altLang="en-US" b="1" i="1" dirty="0" smtClean="0">
                <a:latin typeface="Times New Roman" pitchFamily="18" charset="0"/>
              </a:rPr>
              <a:t>x </a:t>
            </a:r>
            <a:r>
              <a:rPr lang="en-US" altLang="en-US" dirty="0" smtClean="0">
                <a:latin typeface="Times New Roman" pitchFamily="18" charset="0"/>
                <a:sym typeface="Symbol" pitchFamily="18" charset="2"/>
              </a:rPr>
              <a:t></a:t>
            </a:r>
            <a:r>
              <a:rPr lang="en-US" altLang="en-US" b="1" i="1" dirty="0" smtClean="0">
                <a:latin typeface="Times New Roman" pitchFamily="18" charset="0"/>
              </a:rPr>
              <a:t> y</a:t>
            </a:r>
            <a:r>
              <a:rPr lang="en-US" altLang="en-US" dirty="0" smtClean="0"/>
              <a:t> </a:t>
            </a:r>
            <a:r>
              <a:rPr lang="en-US" altLang="en-US" dirty="0" smtClean="0">
                <a:sym typeface="Symbol" pitchFamily="18" charset="2"/>
              </a:rPr>
              <a:t></a:t>
            </a:r>
            <a:r>
              <a:rPr lang="en-US" altLang="en-US" dirty="0" smtClean="0"/>
              <a:t> </a:t>
            </a:r>
            <a:r>
              <a:rPr lang="en-US" altLang="en-US" b="1" i="1" dirty="0" smtClean="0">
                <a:latin typeface="Times New Roman" pitchFamily="18" charset="0"/>
              </a:rPr>
              <a:t>y </a:t>
            </a:r>
            <a:r>
              <a:rPr lang="en-US" altLang="en-US" dirty="0" smtClean="0">
                <a:latin typeface="Times New Roman" pitchFamily="18" charset="0"/>
                <a:sym typeface="Symbol" pitchFamily="18" charset="2"/>
              </a:rPr>
              <a:t></a:t>
            </a:r>
            <a:r>
              <a:rPr lang="en-US" altLang="en-US" b="1" i="1" dirty="0" smtClean="0">
                <a:latin typeface="Times New Roman" pitchFamily="18" charset="0"/>
              </a:rPr>
              <a:t> x </a:t>
            </a:r>
            <a:r>
              <a:rPr lang="en-US" altLang="en-US" dirty="0" smtClean="0">
                <a:sym typeface="Symbol" pitchFamily="18" charset="2"/>
              </a:rPr>
              <a:t> </a:t>
            </a:r>
            <a:r>
              <a:rPr lang="en-US" altLang="en-US" b="1" i="1" dirty="0" smtClean="0">
                <a:latin typeface="Times New Roman" pitchFamily="18" charset="0"/>
              </a:rPr>
              <a:t>x </a:t>
            </a:r>
            <a:r>
              <a:rPr lang="en-US" altLang="en-US" dirty="0" smtClean="0">
                <a:latin typeface="Times New Roman" pitchFamily="18" charset="0"/>
                <a:sym typeface="Symbol" pitchFamily="18" charset="2"/>
              </a:rPr>
              <a:t>=</a:t>
            </a:r>
            <a:r>
              <a:rPr lang="en-US" altLang="en-US" b="1" i="1" dirty="0" smtClean="0">
                <a:latin typeface="Times New Roman" pitchFamily="18" charset="0"/>
              </a:rPr>
              <a:t> y</a:t>
            </a:r>
            <a:endParaRPr lang="en-US" altLang="en-US" dirty="0" smtClean="0"/>
          </a:p>
          <a:p>
            <a:pPr lvl="1" eaLnBrk="1" hangingPunct="1">
              <a:buFont typeface="Times" pitchFamily="18" charset="0"/>
              <a:buChar char="•"/>
            </a:pPr>
            <a:endParaRPr lang="en-US" altLang="en-US" u="sng" dirty="0" smtClean="0">
              <a:solidFill>
                <a:srgbClr val="FF0000"/>
              </a:solidFill>
            </a:endParaRPr>
          </a:p>
          <a:p>
            <a:pPr lvl="1" eaLnBrk="1" hangingPunct="1">
              <a:buFont typeface="Times" pitchFamily="18" charset="0"/>
              <a:buChar char="•"/>
            </a:pPr>
            <a:r>
              <a:rPr lang="en-US" altLang="en-US" u="sng" dirty="0" smtClean="0">
                <a:solidFill>
                  <a:srgbClr val="FF0000"/>
                </a:solidFill>
              </a:rPr>
              <a:t>Transitive property</a:t>
            </a:r>
            <a:r>
              <a:rPr lang="en-US" altLang="en-US" u="sng" dirty="0" smtClean="0">
                <a:solidFill>
                  <a:schemeClr val="tx2"/>
                </a:solidFill>
              </a:rPr>
              <a:t>:</a:t>
            </a:r>
            <a:r>
              <a:rPr lang="en-US" altLang="en-US" dirty="0" smtClean="0"/>
              <a:t/>
            </a:r>
            <a:br>
              <a:rPr lang="en-US" altLang="en-US" dirty="0" smtClean="0"/>
            </a:br>
            <a:r>
              <a:rPr lang="en-US" altLang="en-US" dirty="0" smtClean="0"/>
              <a:t> </a:t>
            </a:r>
            <a:r>
              <a:rPr lang="en-US" altLang="en-US" b="1" i="1" dirty="0" smtClean="0">
                <a:latin typeface="Times New Roman" pitchFamily="18" charset="0"/>
              </a:rPr>
              <a:t>x </a:t>
            </a:r>
            <a:r>
              <a:rPr lang="en-US" altLang="en-US" dirty="0" smtClean="0">
                <a:latin typeface="Times New Roman" pitchFamily="18" charset="0"/>
                <a:sym typeface="Symbol" pitchFamily="18" charset="2"/>
              </a:rPr>
              <a:t></a:t>
            </a:r>
            <a:r>
              <a:rPr lang="en-US" altLang="en-US" b="1" i="1" dirty="0" smtClean="0">
                <a:latin typeface="Times New Roman" pitchFamily="18" charset="0"/>
              </a:rPr>
              <a:t> y</a:t>
            </a:r>
            <a:r>
              <a:rPr lang="en-US" altLang="en-US" dirty="0" smtClean="0"/>
              <a:t> </a:t>
            </a:r>
            <a:r>
              <a:rPr lang="en-US" altLang="en-US" dirty="0" smtClean="0">
                <a:sym typeface="Symbol" pitchFamily="18" charset="2"/>
              </a:rPr>
              <a:t></a:t>
            </a:r>
            <a:r>
              <a:rPr lang="en-US" altLang="en-US" dirty="0" smtClean="0"/>
              <a:t> </a:t>
            </a:r>
            <a:r>
              <a:rPr lang="en-US" altLang="en-US" b="1" i="1" dirty="0" smtClean="0">
                <a:latin typeface="Times New Roman" pitchFamily="18" charset="0"/>
              </a:rPr>
              <a:t>y </a:t>
            </a:r>
            <a:r>
              <a:rPr lang="en-US" altLang="en-US" dirty="0" smtClean="0">
                <a:latin typeface="Times New Roman" pitchFamily="18" charset="0"/>
                <a:sym typeface="Symbol" pitchFamily="18" charset="2"/>
              </a:rPr>
              <a:t></a:t>
            </a:r>
            <a:r>
              <a:rPr lang="en-US" altLang="en-US" b="1" i="1" dirty="0" smtClean="0">
                <a:latin typeface="Times New Roman" pitchFamily="18" charset="0"/>
              </a:rPr>
              <a:t> z </a:t>
            </a:r>
            <a:r>
              <a:rPr lang="en-US" altLang="en-US" dirty="0" smtClean="0">
                <a:sym typeface="Symbol" pitchFamily="18" charset="2"/>
              </a:rPr>
              <a:t> </a:t>
            </a:r>
            <a:r>
              <a:rPr lang="en-US" altLang="en-US" b="1" i="1" dirty="0" smtClean="0">
                <a:latin typeface="Times New Roman" pitchFamily="18" charset="0"/>
              </a:rPr>
              <a:t>x </a:t>
            </a:r>
            <a:r>
              <a:rPr lang="en-US" altLang="en-US" dirty="0" smtClean="0">
                <a:latin typeface="Times New Roman" pitchFamily="18" charset="0"/>
                <a:sym typeface="Symbol" pitchFamily="18" charset="2"/>
              </a:rPr>
              <a:t></a:t>
            </a:r>
            <a:r>
              <a:rPr lang="en-US" altLang="en-US" b="1" i="1" dirty="0" smtClean="0">
                <a:latin typeface="Times New Roman" pitchFamily="18" charset="0"/>
              </a:rPr>
              <a:t> z</a:t>
            </a:r>
          </a:p>
        </p:txBody>
      </p:sp>
      <p:sp>
        <p:nvSpPr>
          <p:cNvPr id="4" name="TextBox 3"/>
          <p:cNvSpPr txBox="1"/>
          <p:nvPr/>
        </p:nvSpPr>
        <p:spPr>
          <a:xfrm>
            <a:off x="6781800" y="4953000"/>
            <a:ext cx="2015295" cy="923330"/>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Recall:</a:t>
            </a:r>
          </a:p>
          <a:p>
            <a:r>
              <a:rPr lang="en-US" altLang="en-US" dirty="0" smtClean="0">
                <a:sym typeface="Symbol" pitchFamily="18" charset="2"/>
              </a:rPr>
              <a:t>  </a:t>
            </a:r>
            <a:r>
              <a:rPr lang="en-US" dirty="0" smtClean="0"/>
              <a:t>means AND</a:t>
            </a:r>
          </a:p>
          <a:p>
            <a:r>
              <a:rPr lang="en-US" altLang="en-US" dirty="0">
                <a:sym typeface="Symbol" pitchFamily="18" charset="2"/>
              </a:rPr>
              <a:t> </a:t>
            </a:r>
            <a:r>
              <a:rPr lang="en-US" dirty="0" smtClean="0"/>
              <a:t>means IMPLIES</a:t>
            </a:r>
            <a:endParaRPr lang="en-US" dirty="0"/>
          </a:p>
        </p:txBody>
      </p:sp>
      <p:sp>
        <p:nvSpPr>
          <p:cNvPr id="5" name="Rectangle 4"/>
          <p:cNvSpPr/>
          <p:nvPr/>
        </p:nvSpPr>
        <p:spPr>
          <a:xfrm>
            <a:off x="0" y="0"/>
            <a:ext cx="9144000" cy="6858000"/>
          </a:xfrm>
          <a:prstGeom prst="rect">
            <a:avLst/>
          </a:prstGeom>
          <a:solidFill>
            <a:schemeClr val="bg1">
              <a:lumMod val="8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62600" y="2159344"/>
            <a:ext cx="3352800" cy="3170099"/>
          </a:xfrm>
          <a:prstGeom prst="rect">
            <a:avLst/>
          </a:prstGeom>
          <a:solidFill>
            <a:schemeClr val="accent5">
              <a:lumMod val="20000"/>
              <a:lumOff val="80000"/>
            </a:schemeClr>
          </a:solidFill>
          <a:ln>
            <a:solidFill>
              <a:schemeClr val="tx1"/>
            </a:solidFill>
          </a:ln>
        </p:spPr>
        <p:txBody>
          <a:bodyPr wrap="square" rtlCol="0">
            <a:spAutoFit/>
          </a:bodyPr>
          <a:lstStyle/>
          <a:p>
            <a:r>
              <a:rPr lang="en-US" sz="2000" dirty="0" smtClean="0"/>
              <a:t>Most comparators </a:t>
            </a:r>
          </a:p>
          <a:p>
            <a:r>
              <a:rPr lang="en-US" sz="2000" dirty="0" smtClean="0"/>
              <a:t>will define a Total Order Relation</a:t>
            </a:r>
          </a:p>
          <a:p>
            <a:endParaRPr lang="en-US" sz="2000" dirty="0"/>
          </a:p>
          <a:p>
            <a:r>
              <a:rPr lang="en-US" sz="2000" dirty="0" smtClean="0"/>
              <a:t>This tends to produce predictable results humans </a:t>
            </a:r>
          </a:p>
          <a:p>
            <a:r>
              <a:rPr lang="en-US" sz="2000" dirty="0" smtClean="0"/>
              <a:t>are used to.</a:t>
            </a:r>
          </a:p>
          <a:p>
            <a:endParaRPr lang="en-US" sz="2000" dirty="0"/>
          </a:p>
          <a:p>
            <a:r>
              <a:rPr lang="en-US" sz="2000" dirty="0" smtClean="0"/>
              <a:t>Many algorithms assume such</a:t>
            </a:r>
          </a:p>
          <a:p>
            <a:r>
              <a:rPr lang="en-US" sz="2000" dirty="0" smtClean="0"/>
              <a:t>properties of the comparator</a:t>
            </a:r>
            <a:endParaRPr lang="en-US" sz="2000" dirty="0"/>
          </a:p>
        </p:txBody>
      </p:sp>
      <p:pic>
        <p:nvPicPr>
          <p:cNvPr id="2050" name="Picture 2" descr="http://theprodigalkid.files.wordpress.com/2013/07/1a51bb9a_136fa6f7989__8000_0000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143000"/>
            <a:ext cx="7543800" cy="484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9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0 -4.44444E-6 L -1.19583 -0.00833 " pathEditMode="relative" rAng="0" ptsTypes="AA">
                                      <p:cBhvr>
                                        <p:cTn id="16" dur="10000" fill="hold"/>
                                        <p:tgtEl>
                                          <p:spTgt spid="2050"/>
                                        </p:tgtEl>
                                        <p:attrNameLst>
                                          <p:attrName>ppt_x</p:attrName>
                                          <p:attrName>ppt_y</p:attrName>
                                        </p:attrNameLst>
                                      </p:cBhvr>
                                      <p:rCtr x="-59792"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normAutofit/>
          </a:bodyPr>
          <a:lstStyle/>
          <a:p>
            <a:r>
              <a:rPr lang="en-US" dirty="0" smtClean="0"/>
              <a:t>Questions </a:t>
            </a:r>
            <a:r>
              <a:rPr lang="en-US" dirty="0"/>
              <a:t>on:</a:t>
            </a:r>
          </a:p>
          <a:p>
            <a:pPr lvl="1"/>
            <a:r>
              <a:rPr lang="en-US" dirty="0"/>
              <a:t>Trees</a:t>
            </a:r>
          </a:p>
          <a:p>
            <a:pPr lvl="2"/>
            <a:r>
              <a:rPr lang="en-US" dirty="0"/>
              <a:t>Review Some Definitions of Binary Trees</a:t>
            </a:r>
          </a:p>
          <a:p>
            <a:pPr lvl="2"/>
            <a:r>
              <a:rPr lang="en-US" dirty="0"/>
              <a:t>Applications of Binary Trees</a:t>
            </a:r>
          </a:p>
          <a:p>
            <a:pPr lvl="2"/>
            <a:r>
              <a:rPr lang="en-US" dirty="0"/>
              <a:t>Tree Traversals</a:t>
            </a:r>
          </a:p>
          <a:p>
            <a:pPr lvl="1"/>
            <a:r>
              <a:rPr lang="en-US" dirty="0"/>
              <a:t>Priority Queues</a:t>
            </a:r>
          </a:p>
          <a:p>
            <a:pPr lvl="2"/>
            <a:r>
              <a:rPr lang="en-US" dirty="0" smtClean="0"/>
              <a:t>From the Book: Comparisons </a:t>
            </a:r>
            <a:r>
              <a:rPr lang="en-US" dirty="0"/>
              <a:t>and Comparator Operator and ADT</a:t>
            </a:r>
          </a:p>
          <a:p>
            <a:pPr lvl="1"/>
            <a:endParaRPr lang="en-US" dirty="0"/>
          </a:p>
          <a:p>
            <a:r>
              <a:rPr lang="en-US" dirty="0"/>
              <a:t>Next:</a:t>
            </a:r>
          </a:p>
          <a:p>
            <a:pPr lvl="1"/>
            <a:r>
              <a:rPr lang="en-US" dirty="0" smtClean="0"/>
              <a:t>Priority Queues</a:t>
            </a:r>
          </a:p>
          <a:p>
            <a:pPr lvl="2"/>
            <a:r>
              <a:rPr lang="en-US" dirty="0" smtClean="0"/>
              <a:t>From the Book: Definitions and relation to Sorting</a:t>
            </a:r>
            <a:endParaRPr lang="en-US" dirty="0"/>
          </a:p>
        </p:txBody>
      </p:sp>
    </p:spTree>
    <p:extLst>
      <p:ext uri="{BB962C8B-B14F-4D97-AF65-F5344CB8AC3E}">
        <p14:creationId xmlns:p14="http://schemas.microsoft.com/office/powerpoint/2010/main" val="825417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Relation of what is coming to the Book</a:t>
            </a:r>
          </a:p>
        </p:txBody>
      </p:sp>
      <p:sp>
        <p:nvSpPr>
          <p:cNvPr id="41990" name="Rectangle 3" descr="Rectangle: Click to edit Master text styles&#10;Second level&#10;Third level&#10;Fourth level&#10;Fifth level"/>
          <p:cNvSpPr>
            <a:spLocks noGrp="1" noChangeArrowheads="1"/>
          </p:cNvSpPr>
          <p:nvPr>
            <p:ph type="body" idx="1"/>
          </p:nvPr>
        </p:nvSpPr>
        <p:spPr/>
        <p:txBody>
          <a:bodyPr rtlCol="0">
            <a:normAutofit/>
          </a:bodyPr>
          <a:lstStyle/>
          <a:p>
            <a:pPr eaLnBrk="1" fontAlgn="auto" hangingPunct="1">
              <a:spcAft>
                <a:spcPts val="0"/>
              </a:spcAft>
              <a:buFont typeface="Times" charset="0"/>
              <a:buChar char="•"/>
              <a:defRPr/>
            </a:pPr>
            <a:r>
              <a:rPr lang="en-US" smtClean="0"/>
              <a:t>PriorityQueue ADT (</a:t>
            </a:r>
            <a:r>
              <a:rPr lang="en-US" smtClean="0">
                <a:cs typeface="Tahoma" charset="0"/>
              </a:rPr>
              <a:t>§8.1</a:t>
            </a:r>
            <a:r>
              <a:rPr lang="en-US" smtClean="0"/>
              <a:t>)</a:t>
            </a:r>
          </a:p>
          <a:p>
            <a:pPr lvl="1" eaLnBrk="1" fontAlgn="auto" hangingPunct="1">
              <a:spcAft>
                <a:spcPts val="0"/>
              </a:spcAft>
              <a:buFont typeface="Times" charset="0"/>
              <a:buChar char="•"/>
              <a:defRPr/>
            </a:pPr>
            <a:r>
              <a:rPr lang="en-US" smtClean="0"/>
              <a:t>Total order relation  (</a:t>
            </a:r>
            <a:r>
              <a:rPr lang="en-US" smtClean="0">
                <a:cs typeface="Tahoma" charset="0"/>
              </a:rPr>
              <a:t>§8.1.1</a:t>
            </a:r>
            <a:r>
              <a:rPr lang="en-US" smtClean="0"/>
              <a:t>)</a:t>
            </a:r>
          </a:p>
          <a:p>
            <a:pPr lvl="1" eaLnBrk="1" fontAlgn="auto" hangingPunct="1">
              <a:spcAft>
                <a:spcPts val="0"/>
              </a:spcAft>
              <a:buFont typeface="Times" charset="0"/>
              <a:buChar char="•"/>
              <a:defRPr/>
            </a:pPr>
            <a:r>
              <a:rPr lang="en-US" smtClean="0"/>
              <a:t>Comparator ADT (</a:t>
            </a:r>
            <a:r>
              <a:rPr lang="en-US" smtClean="0">
                <a:cs typeface="Tahoma" charset="0"/>
              </a:rPr>
              <a:t>§8.1.2</a:t>
            </a:r>
            <a:r>
              <a:rPr lang="en-US" smtClean="0"/>
              <a:t>)</a:t>
            </a:r>
          </a:p>
          <a:p>
            <a:pPr lvl="1" eaLnBrk="1" fontAlgn="auto" hangingPunct="1">
              <a:spcAft>
                <a:spcPts val="0"/>
              </a:spcAft>
              <a:buFont typeface="Times" charset="0"/>
              <a:buChar char="•"/>
              <a:defRPr/>
            </a:pPr>
            <a:r>
              <a:rPr lang="en-US" smtClean="0"/>
              <a:t>Sorting with a Priority Queue (</a:t>
            </a:r>
            <a:r>
              <a:rPr lang="en-US" smtClean="0">
                <a:cs typeface="Tahoma" charset="0"/>
              </a:rPr>
              <a:t>§8.1.5</a:t>
            </a:r>
            <a:r>
              <a:rPr lang="en-US" smtClean="0"/>
              <a:t>)</a:t>
            </a:r>
          </a:p>
          <a:p>
            <a:pPr eaLnBrk="1" fontAlgn="auto" hangingPunct="1">
              <a:spcAft>
                <a:spcPts val="0"/>
              </a:spcAft>
              <a:buFont typeface="Times" charset="0"/>
              <a:buChar char="•"/>
              <a:defRPr/>
            </a:pPr>
            <a:r>
              <a:rPr lang="en-US" smtClean="0"/>
              <a:t>Implementing a PQ with a list (</a:t>
            </a:r>
            <a:r>
              <a:rPr lang="en-US" smtClean="0">
                <a:cs typeface="Tahoma" charset="0"/>
              </a:rPr>
              <a:t>§8.2</a:t>
            </a:r>
            <a:r>
              <a:rPr lang="en-US" smtClean="0"/>
              <a:t>)</a:t>
            </a:r>
          </a:p>
          <a:p>
            <a:pPr lvl="1" eaLnBrk="1" fontAlgn="auto" hangingPunct="1">
              <a:spcAft>
                <a:spcPts val="0"/>
              </a:spcAft>
              <a:buFont typeface="Times" charset="0"/>
              <a:buChar char="•"/>
              <a:defRPr/>
            </a:pPr>
            <a:r>
              <a:rPr lang="en-US" smtClean="0"/>
              <a:t>Selection-sort  and Insertion Sort (</a:t>
            </a:r>
            <a:r>
              <a:rPr lang="en-US" smtClean="0">
                <a:cs typeface="Tahoma" charset="0"/>
              </a:rPr>
              <a:t>§8.2.2</a:t>
            </a:r>
            <a:r>
              <a:rPr lang="en-US" smtClean="0"/>
              <a:t>)</a:t>
            </a:r>
          </a:p>
          <a:p>
            <a:pPr eaLnBrk="1" fontAlgn="auto" hangingPunct="1">
              <a:spcAft>
                <a:spcPts val="0"/>
              </a:spcAft>
              <a:buFont typeface="Times" charset="0"/>
              <a:buChar char="•"/>
              <a:defRPr/>
            </a:pPr>
            <a:r>
              <a:rPr lang="en-US" smtClean="0"/>
              <a:t>Heaps (</a:t>
            </a:r>
            <a:r>
              <a:rPr lang="en-US" smtClean="0">
                <a:cs typeface="Tahoma" charset="0"/>
              </a:rPr>
              <a:t>§8.3</a:t>
            </a:r>
            <a:r>
              <a:rPr lang="en-US" smtClean="0"/>
              <a:t>)</a:t>
            </a:r>
          </a:p>
          <a:p>
            <a:pPr lvl="1" eaLnBrk="1" fontAlgn="auto" hangingPunct="1">
              <a:spcAft>
                <a:spcPts val="0"/>
              </a:spcAft>
              <a:buFont typeface="Times" charset="0"/>
              <a:buChar char="•"/>
              <a:defRPr/>
            </a:pPr>
            <a:r>
              <a:rPr lang="en-US" smtClean="0"/>
              <a:t>Complete Binary Trees (</a:t>
            </a:r>
            <a:r>
              <a:rPr lang="en-US" smtClean="0">
                <a:cs typeface="Tahoma" charset="0"/>
              </a:rPr>
              <a:t>§8.3.2</a:t>
            </a:r>
            <a:r>
              <a:rPr lang="en-US" smtClean="0"/>
              <a:t>)</a:t>
            </a:r>
          </a:p>
          <a:p>
            <a:pPr lvl="1" eaLnBrk="1" fontAlgn="auto" hangingPunct="1">
              <a:spcAft>
                <a:spcPts val="0"/>
              </a:spcAft>
              <a:buFont typeface="Times" charset="0"/>
              <a:buChar char="•"/>
              <a:defRPr/>
            </a:pPr>
            <a:r>
              <a:rPr lang="en-US" smtClean="0"/>
              <a:t>Implementing a PQ with a heap (</a:t>
            </a:r>
            <a:r>
              <a:rPr lang="en-US" smtClean="0">
                <a:cs typeface="Tahoma" charset="0"/>
              </a:rPr>
              <a:t>§8.3.3</a:t>
            </a:r>
            <a:r>
              <a:rPr lang="en-US" smtClean="0"/>
              <a:t>)</a:t>
            </a:r>
            <a:endParaRPr lang="en-US" b="1" smtClean="0"/>
          </a:p>
          <a:p>
            <a:pPr lvl="1" eaLnBrk="1" fontAlgn="auto" hangingPunct="1">
              <a:spcAft>
                <a:spcPts val="0"/>
              </a:spcAft>
              <a:buFont typeface="Times" charset="0"/>
              <a:buChar char="•"/>
              <a:defRPr/>
            </a:pPr>
            <a:r>
              <a:rPr lang="en-US" smtClean="0"/>
              <a:t>Heapsort (</a:t>
            </a:r>
            <a:r>
              <a:rPr lang="en-US" smtClean="0">
                <a:cs typeface="Tahoma" charset="0"/>
              </a:rPr>
              <a:t>§8.3.5</a:t>
            </a:r>
            <a:r>
              <a:rPr lang="en-US" smtClean="0"/>
              <a:t>)</a:t>
            </a:r>
            <a:endParaRPr lang="en-US" b="1" smtClean="0"/>
          </a:p>
          <a:p>
            <a:pPr lvl="1" eaLnBrk="1" fontAlgn="auto" hangingPunct="1">
              <a:spcAft>
                <a:spcPts val="0"/>
              </a:spcAft>
              <a:buFont typeface="Times" charset="0"/>
              <a:buChar char="•"/>
              <a:defRPr/>
            </a:pPr>
            <a:endParaRPr lang="en-US" b="1" smtClean="0"/>
          </a:p>
        </p:txBody>
      </p:sp>
    </p:spTree>
    <p:extLst>
      <p:ext uri="{BB962C8B-B14F-4D97-AF65-F5344CB8AC3E}">
        <p14:creationId xmlns:p14="http://schemas.microsoft.com/office/powerpoint/2010/main" val="916467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228600"/>
            <a:ext cx="5562600" cy="1143000"/>
          </a:xfrm>
        </p:spPr>
        <p:txBody>
          <a:bodyPr/>
          <a:lstStyle/>
          <a:p>
            <a:pPr eaLnBrk="1" hangingPunct="1"/>
            <a:r>
              <a:rPr lang="en-US" altLang="en-US" smtClean="0"/>
              <a:t>Priority Queue ADT </a:t>
            </a:r>
          </a:p>
        </p:txBody>
      </p:sp>
      <p:sp>
        <p:nvSpPr>
          <p:cNvPr id="13315" name="Rectangle 3" descr="Rectangle: Click to edit Master text styles&#10;Second level&#10;Third level&#10;Fourth level&#10;Fifth level"/>
          <p:cNvSpPr>
            <a:spLocks noGrp="1" noChangeArrowheads="1"/>
          </p:cNvSpPr>
          <p:nvPr>
            <p:ph type="body" sz="half" idx="1"/>
          </p:nvPr>
        </p:nvSpPr>
        <p:spPr>
          <a:xfrm>
            <a:off x="838200" y="1600200"/>
            <a:ext cx="3810000" cy="3886200"/>
          </a:xfrm>
        </p:spPr>
        <p:txBody>
          <a:bodyPr/>
          <a:lstStyle/>
          <a:p>
            <a:pPr eaLnBrk="1" hangingPunct="1">
              <a:buFont typeface="Times" pitchFamily="18" charset="0"/>
              <a:buChar char="•"/>
            </a:pPr>
            <a:r>
              <a:rPr lang="en-US" altLang="en-US" sz="2000" smtClean="0"/>
              <a:t>A priority queue stores a collection of items</a:t>
            </a:r>
          </a:p>
          <a:p>
            <a:pPr eaLnBrk="1" hangingPunct="1">
              <a:buFont typeface="Times" pitchFamily="18" charset="0"/>
              <a:buChar char="•"/>
            </a:pPr>
            <a:r>
              <a:rPr lang="en-US" altLang="en-US" sz="2000" smtClean="0"/>
              <a:t>An item is a pair</a:t>
            </a:r>
            <a:br>
              <a:rPr lang="en-US" altLang="en-US" sz="2000" smtClean="0"/>
            </a:br>
            <a:r>
              <a:rPr lang="en-US" altLang="en-US" sz="2000" smtClean="0"/>
              <a:t>(key, element)</a:t>
            </a:r>
          </a:p>
          <a:p>
            <a:pPr eaLnBrk="1" hangingPunct="1">
              <a:buFont typeface="Times" pitchFamily="18" charset="0"/>
              <a:buChar char="•"/>
            </a:pPr>
            <a:r>
              <a:rPr lang="en-US" altLang="en-US" sz="2000" smtClean="0"/>
              <a:t>Main methods of the Priority Queue ADT</a:t>
            </a:r>
          </a:p>
          <a:p>
            <a:pPr lvl="1" eaLnBrk="1" hangingPunct="1">
              <a:buFont typeface="Times" pitchFamily="18" charset="0"/>
              <a:buChar char="•"/>
            </a:pPr>
            <a:r>
              <a:rPr lang="en-US" altLang="en-US" sz="1800" smtClean="0">
                <a:solidFill>
                  <a:srgbClr val="FF0000"/>
                </a:solidFill>
              </a:rPr>
              <a:t>insertItem(k, o)</a:t>
            </a:r>
            <a:r>
              <a:rPr lang="en-US" altLang="en-US" sz="1800" smtClean="0"/>
              <a:t/>
            </a:r>
            <a:br>
              <a:rPr lang="en-US" altLang="en-US" sz="1800" smtClean="0"/>
            </a:br>
            <a:r>
              <a:rPr lang="en-US" altLang="en-US" sz="1800" smtClean="0"/>
              <a:t>inserts an item with key k and element o</a:t>
            </a:r>
          </a:p>
          <a:p>
            <a:pPr lvl="1" eaLnBrk="1" hangingPunct="1">
              <a:buFont typeface="Times" pitchFamily="18" charset="0"/>
              <a:buChar char="•"/>
            </a:pPr>
            <a:r>
              <a:rPr lang="en-US" altLang="en-US" sz="1800" smtClean="0">
                <a:solidFill>
                  <a:srgbClr val="FF0000"/>
                </a:solidFill>
              </a:rPr>
              <a:t>removeMin()</a:t>
            </a:r>
            <a:r>
              <a:rPr lang="en-US" altLang="en-US" sz="1800" smtClean="0"/>
              <a:t/>
            </a:r>
            <a:br>
              <a:rPr lang="en-US" altLang="en-US" sz="1800" smtClean="0"/>
            </a:br>
            <a:r>
              <a:rPr lang="en-US" altLang="en-US" sz="1800" smtClean="0"/>
              <a:t>removes the item with the smallest key</a:t>
            </a:r>
            <a:endParaRPr lang="en-US" altLang="en-US" smtClean="0"/>
          </a:p>
        </p:txBody>
      </p:sp>
      <p:sp>
        <p:nvSpPr>
          <p:cNvPr id="13316" name="Rectangle 4" descr="Rectangle: Click to edit Master text styles&#10;Second level&#10;Third level&#10;Fourth level&#10;Fifth level"/>
          <p:cNvSpPr>
            <a:spLocks noGrp="1" noChangeArrowheads="1"/>
          </p:cNvSpPr>
          <p:nvPr>
            <p:ph type="body" sz="half" idx="2"/>
          </p:nvPr>
        </p:nvSpPr>
        <p:spPr/>
        <p:txBody>
          <a:bodyPr/>
          <a:lstStyle/>
          <a:p>
            <a:pPr eaLnBrk="1" hangingPunct="1">
              <a:lnSpc>
                <a:spcPct val="90000"/>
              </a:lnSpc>
              <a:buFont typeface="Times" pitchFamily="18" charset="0"/>
              <a:buChar char="•"/>
            </a:pPr>
            <a:r>
              <a:rPr lang="en-US" altLang="en-US" sz="2000" smtClean="0"/>
              <a:t>Additional methods</a:t>
            </a:r>
          </a:p>
          <a:p>
            <a:pPr lvl="1" eaLnBrk="1" hangingPunct="1">
              <a:lnSpc>
                <a:spcPct val="90000"/>
              </a:lnSpc>
              <a:buFont typeface="Times" pitchFamily="18" charset="0"/>
              <a:buChar char="•"/>
            </a:pPr>
            <a:r>
              <a:rPr lang="en-US" altLang="en-US" sz="1800" smtClean="0">
                <a:solidFill>
                  <a:srgbClr val="FF0000"/>
                </a:solidFill>
              </a:rPr>
              <a:t>minKey()</a:t>
            </a:r>
            <a:r>
              <a:rPr lang="en-US" altLang="en-US" sz="1800" smtClean="0"/>
              <a:t/>
            </a:r>
            <a:br>
              <a:rPr lang="en-US" altLang="en-US" sz="1800" smtClean="0"/>
            </a:br>
            <a:r>
              <a:rPr lang="en-US" altLang="en-US" sz="1800" smtClean="0"/>
              <a:t>returns, but does not remove, the smallest key of an item</a:t>
            </a:r>
          </a:p>
          <a:p>
            <a:pPr lvl="1" eaLnBrk="1" hangingPunct="1">
              <a:lnSpc>
                <a:spcPct val="90000"/>
              </a:lnSpc>
              <a:buFont typeface="Times" pitchFamily="18" charset="0"/>
              <a:buChar char="•"/>
            </a:pPr>
            <a:r>
              <a:rPr lang="en-US" altLang="en-US" sz="1800" smtClean="0">
                <a:solidFill>
                  <a:srgbClr val="FF0000"/>
                </a:solidFill>
              </a:rPr>
              <a:t>minElement()</a:t>
            </a:r>
            <a:r>
              <a:rPr lang="en-US" altLang="en-US" sz="1800" smtClean="0"/>
              <a:t/>
            </a:r>
            <a:br>
              <a:rPr lang="en-US" altLang="en-US" sz="1800" smtClean="0"/>
            </a:br>
            <a:r>
              <a:rPr lang="en-US" altLang="en-US" sz="1800" smtClean="0"/>
              <a:t>returns, but does not remove, the element of an item with smallest key</a:t>
            </a:r>
          </a:p>
          <a:p>
            <a:pPr lvl="1" eaLnBrk="1" hangingPunct="1">
              <a:lnSpc>
                <a:spcPct val="90000"/>
              </a:lnSpc>
              <a:buFont typeface="Times" pitchFamily="18" charset="0"/>
              <a:buChar char="•"/>
            </a:pPr>
            <a:r>
              <a:rPr lang="en-US" altLang="en-US" sz="1800" smtClean="0">
                <a:solidFill>
                  <a:srgbClr val="FF0000"/>
                </a:solidFill>
              </a:rPr>
              <a:t>size(), isEmpty()</a:t>
            </a:r>
          </a:p>
          <a:p>
            <a:pPr eaLnBrk="1" hangingPunct="1">
              <a:lnSpc>
                <a:spcPct val="90000"/>
              </a:lnSpc>
              <a:buFont typeface="Times" pitchFamily="18" charset="0"/>
              <a:buChar char="•"/>
            </a:pPr>
            <a:r>
              <a:rPr lang="en-US" altLang="en-US" sz="2000" smtClean="0"/>
              <a:t>Applications:</a:t>
            </a:r>
          </a:p>
          <a:p>
            <a:pPr lvl="1" eaLnBrk="1" hangingPunct="1">
              <a:lnSpc>
                <a:spcPct val="90000"/>
              </a:lnSpc>
              <a:buFont typeface="Times" pitchFamily="18" charset="0"/>
              <a:buChar char="•"/>
            </a:pPr>
            <a:r>
              <a:rPr lang="en-US" altLang="en-US" sz="1800" smtClean="0"/>
              <a:t>Standby flyers</a:t>
            </a:r>
          </a:p>
          <a:p>
            <a:pPr lvl="1" eaLnBrk="1" hangingPunct="1">
              <a:lnSpc>
                <a:spcPct val="90000"/>
              </a:lnSpc>
              <a:buFont typeface="Times" pitchFamily="18" charset="0"/>
              <a:buChar char="•"/>
            </a:pPr>
            <a:r>
              <a:rPr lang="en-US" altLang="en-US" sz="1800" smtClean="0"/>
              <a:t>Auctions</a:t>
            </a:r>
          </a:p>
        </p:txBody>
      </p:sp>
    </p:spTree>
    <p:extLst>
      <p:ext uri="{BB962C8B-B14F-4D97-AF65-F5344CB8AC3E}">
        <p14:creationId xmlns:p14="http://schemas.microsoft.com/office/powerpoint/2010/main" val="3032320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2"/>
          <p:cNvSpPr>
            <a:spLocks noGrp="1" noChangeArrowheads="1"/>
          </p:cNvSpPr>
          <p:nvPr>
            <p:ph type="title"/>
          </p:nvPr>
        </p:nvSpPr>
        <p:spPr>
          <a:xfrm>
            <a:off x="609600" y="304800"/>
            <a:ext cx="7162800" cy="1143000"/>
          </a:xfrm>
        </p:spPr>
        <p:txBody>
          <a:bodyPr rtlCol="0">
            <a:normAutofit fontScale="90000"/>
          </a:bodyPr>
          <a:lstStyle/>
          <a:p>
            <a:pPr eaLnBrk="1" fontAlgn="auto" hangingPunct="1">
              <a:spcAft>
                <a:spcPts val="0"/>
              </a:spcAft>
              <a:defRPr/>
            </a:pPr>
            <a:r>
              <a:rPr lang="en-US" sz="4000" smtClean="0"/>
              <a:t>PQ-Sort: </a:t>
            </a:r>
            <a:br>
              <a:rPr lang="en-US" sz="4000" smtClean="0"/>
            </a:br>
            <a:r>
              <a:rPr lang="en-US" sz="3200" smtClean="0"/>
              <a:t>Sorting with a Priority Queue</a:t>
            </a:r>
            <a:endParaRPr lang="en-US" sz="4000" smtClean="0"/>
          </a:p>
        </p:txBody>
      </p:sp>
      <p:sp>
        <p:nvSpPr>
          <p:cNvPr id="1028" name="Rectangle 3" descr="Rectangle: Click to edit Master text styles&#10;Second level&#10;Third level&#10;Fourth level&#10;Fifth level"/>
          <p:cNvSpPr>
            <a:spLocks noGrp="1" noChangeArrowheads="1"/>
          </p:cNvSpPr>
          <p:nvPr>
            <p:ph type="body" idx="1"/>
          </p:nvPr>
        </p:nvSpPr>
        <p:spPr>
          <a:xfrm>
            <a:off x="762000" y="1828800"/>
            <a:ext cx="3657600" cy="4267200"/>
          </a:xfrm>
        </p:spPr>
        <p:txBody>
          <a:bodyPr/>
          <a:lstStyle/>
          <a:p>
            <a:pPr eaLnBrk="1" hangingPunct="1">
              <a:lnSpc>
                <a:spcPct val="90000"/>
              </a:lnSpc>
              <a:buFont typeface="Times" pitchFamily="18" charset="0"/>
              <a:buChar char="•"/>
            </a:pPr>
            <a:r>
              <a:rPr lang="en-US" altLang="en-US" sz="2000" dirty="0" smtClean="0"/>
              <a:t>We can use a priority queue to sort a set of comparable elements</a:t>
            </a:r>
          </a:p>
          <a:p>
            <a:pPr marL="800100" lvl="1" indent="-342900" eaLnBrk="1" hangingPunct="1">
              <a:lnSpc>
                <a:spcPct val="90000"/>
              </a:lnSpc>
              <a:buFont typeface="Times" pitchFamily="18" charset="0"/>
              <a:buChar char="•"/>
            </a:pPr>
            <a:r>
              <a:rPr lang="en-US" altLang="en-US" sz="1800" dirty="0" smtClean="0"/>
              <a:t>Insert the elements one by one with a series of </a:t>
            </a:r>
            <a:r>
              <a:rPr lang="en-US" altLang="en-US" sz="1800" dirty="0" err="1" smtClean="0">
                <a:solidFill>
                  <a:srgbClr val="FF0000"/>
                </a:solidFill>
              </a:rPr>
              <a:t>insertItem</a:t>
            </a:r>
            <a:r>
              <a:rPr lang="en-US" altLang="en-US" sz="1800" dirty="0" smtClean="0">
                <a:solidFill>
                  <a:srgbClr val="FF0000"/>
                </a:solidFill>
              </a:rPr>
              <a:t>(k, o) </a:t>
            </a:r>
            <a:r>
              <a:rPr lang="en-US" altLang="en-US" sz="1800" dirty="0" smtClean="0"/>
              <a:t>operations</a:t>
            </a:r>
          </a:p>
        </p:txBody>
      </p:sp>
      <p:graphicFrame>
        <p:nvGraphicFramePr>
          <p:cNvPr id="1026" name="Object 2"/>
          <p:cNvGraphicFramePr>
            <a:graphicFrameLocks noChangeAspect="1"/>
          </p:cNvGraphicFramePr>
          <p:nvPr/>
        </p:nvGraphicFramePr>
        <p:xfrm>
          <a:off x="7010400" y="228600"/>
          <a:ext cx="1676400" cy="1676400"/>
        </p:xfrm>
        <a:graphic>
          <a:graphicData uri="http://schemas.openxmlformats.org/presentationml/2006/ole">
            <mc:AlternateContent xmlns:mc="http://schemas.openxmlformats.org/markup-compatibility/2006">
              <mc:Choice xmlns:v="urn:schemas-microsoft-com:vml" Requires="v">
                <p:oleObj spid="_x0000_s5159" name="Clip" r:id="rId3" imgW="761744" imgH="761744" progId="MS_ClipArt_Gallery.2">
                  <p:embed/>
                </p:oleObj>
              </mc:Choice>
              <mc:Fallback>
                <p:oleObj name="Clip" r:id="rId3" imgW="761744" imgH="76174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28600"/>
                        <a:ext cx="16764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92"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2056" y="4374108"/>
            <a:ext cx="7334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1"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2056" y="4374108"/>
            <a:ext cx="704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0" name="Picture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4393159"/>
            <a:ext cx="7143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9"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4364584"/>
            <a:ext cx="7048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8"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4343400"/>
            <a:ext cx="7048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74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1.11111E-6 L -0.84687 0.00972 " pathEditMode="relative" rAng="0" ptsTypes="AA">
                                      <p:cBhvr>
                                        <p:cTn id="6" dur="2000" fill="hold"/>
                                        <p:tgtEl>
                                          <p:spTgt spid="1088"/>
                                        </p:tgtEl>
                                        <p:attrNameLst>
                                          <p:attrName>ppt_x</p:attrName>
                                          <p:attrName>ppt_y</p:attrName>
                                        </p:attrNameLst>
                                      </p:cBhvr>
                                      <p:rCtr x="-42344" y="48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1.66667E-6 4.81481E-6 L -0.74687 0.00717 " pathEditMode="relative" rAng="0" ptsTypes="AA">
                                      <p:cBhvr>
                                        <p:cTn id="9" dur="2000" fill="hold"/>
                                        <p:tgtEl>
                                          <p:spTgt spid="1089"/>
                                        </p:tgtEl>
                                        <p:attrNameLst>
                                          <p:attrName>ppt_x</p:attrName>
                                          <p:attrName>ppt_y</p:attrName>
                                        </p:attrNameLst>
                                      </p:cBhvr>
                                      <p:rCtr x="-37344" y="347"/>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2.5E-6 1.48148E-6 L -0.65573 0.00509 " pathEditMode="relative" rAng="0" ptsTypes="AA">
                                      <p:cBhvr>
                                        <p:cTn id="12" dur="2000" fill="hold"/>
                                        <p:tgtEl>
                                          <p:spTgt spid="1090"/>
                                        </p:tgtEl>
                                        <p:attrNameLst>
                                          <p:attrName>ppt_x</p:attrName>
                                          <p:attrName>ppt_y</p:attrName>
                                        </p:attrNameLst>
                                      </p:cBhvr>
                                      <p:rCtr x="-32795" y="255"/>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4.44444E-6 4.81481E-6 L -0.55973 0.00717 " pathEditMode="relative" rAng="0" ptsTypes="AA">
                                      <p:cBhvr>
                                        <p:cTn id="15" dur="2000" fill="hold"/>
                                        <p:tgtEl>
                                          <p:spTgt spid="1091"/>
                                        </p:tgtEl>
                                        <p:attrNameLst>
                                          <p:attrName>ppt_x</p:attrName>
                                          <p:attrName>ppt_y</p:attrName>
                                        </p:attrNameLst>
                                      </p:cBhvr>
                                      <p:rCtr x="-27986" y="347"/>
                                    </p:animMotion>
                                  </p:childTnLst>
                                </p:cTn>
                              </p:par>
                            </p:childTnLst>
                          </p:cTn>
                        </p:par>
                        <p:par>
                          <p:cTn id="16" fill="hold">
                            <p:stCondLst>
                              <p:cond delay="8000"/>
                            </p:stCondLst>
                            <p:childTnLst>
                              <p:par>
                                <p:cTn id="17" presetID="42" presetClass="path" presetSubtype="0" accel="50000" decel="50000" fill="hold" nodeType="afterEffect">
                                  <p:stCondLst>
                                    <p:cond delay="0"/>
                                  </p:stCondLst>
                                  <p:childTnLst>
                                    <p:animMotion origin="layout" path="M 1.94444E-6 4.81481E-6 L -0.45295 0.00717 " pathEditMode="relative" rAng="0" ptsTypes="AA">
                                      <p:cBhvr>
                                        <p:cTn id="18" dur="2000" fill="hold"/>
                                        <p:tgtEl>
                                          <p:spTgt spid="1092"/>
                                        </p:tgtEl>
                                        <p:attrNameLst>
                                          <p:attrName>ppt_x</p:attrName>
                                          <p:attrName>ppt_y</p:attrName>
                                        </p:attrNameLst>
                                      </p:cBhvr>
                                      <p:rCtr x="-22656"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2"/>
          <p:cNvSpPr>
            <a:spLocks noGrp="1" noChangeArrowheads="1"/>
          </p:cNvSpPr>
          <p:nvPr>
            <p:ph type="title"/>
          </p:nvPr>
        </p:nvSpPr>
        <p:spPr>
          <a:xfrm>
            <a:off x="609600" y="304800"/>
            <a:ext cx="7162800" cy="1143000"/>
          </a:xfrm>
        </p:spPr>
        <p:txBody>
          <a:bodyPr rtlCol="0">
            <a:normAutofit fontScale="90000"/>
          </a:bodyPr>
          <a:lstStyle/>
          <a:p>
            <a:pPr eaLnBrk="1" fontAlgn="auto" hangingPunct="1">
              <a:spcAft>
                <a:spcPts val="0"/>
              </a:spcAft>
              <a:defRPr/>
            </a:pPr>
            <a:r>
              <a:rPr lang="en-US" sz="4000" smtClean="0"/>
              <a:t>PQ-Sort: </a:t>
            </a:r>
            <a:br>
              <a:rPr lang="en-US" sz="4000" smtClean="0"/>
            </a:br>
            <a:r>
              <a:rPr lang="en-US" sz="3200" smtClean="0"/>
              <a:t>Sorting with a Priority Queue</a:t>
            </a:r>
            <a:endParaRPr lang="en-US" sz="4000" smtClean="0"/>
          </a:p>
        </p:txBody>
      </p:sp>
      <p:sp>
        <p:nvSpPr>
          <p:cNvPr id="1028" name="Rectangle 3" descr="Rectangle: Click to edit Master text styles&#10;Second level&#10;Third level&#10;Fourth level&#10;Fifth level"/>
          <p:cNvSpPr>
            <a:spLocks noGrp="1" noChangeArrowheads="1"/>
          </p:cNvSpPr>
          <p:nvPr>
            <p:ph type="body" idx="1"/>
          </p:nvPr>
        </p:nvSpPr>
        <p:spPr>
          <a:xfrm>
            <a:off x="762000" y="1828800"/>
            <a:ext cx="3657600" cy="4267200"/>
          </a:xfrm>
        </p:spPr>
        <p:txBody>
          <a:bodyPr/>
          <a:lstStyle/>
          <a:p>
            <a:pPr eaLnBrk="1" hangingPunct="1">
              <a:lnSpc>
                <a:spcPct val="90000"/>
              </a:lnSpc>
              <a:buFont typeface="Times" pitchFamily="18" charset="0"/>
              <a:buChar char="•"/>
            </a:pPr>
            <a:r>
              <a:rPr lang="en-US" altLang="en-US" sz="2000" dirty="0" smtClean="0"/>
              <a:t>We can use a priority queue to sort a set of comparable elements</a:t>
            </a:r>
          </a:p>
          <a:p>
            <a:pPr marL="800100" lvl="1" indent="-342900">
              <a:lnSpc>
                <a:spcPct val="90000"/>
              </a:lnSpc>
              <a:buFont typeface="Times" pitchFamily="18" charset="0"/>
              <a:buChar char="•"/>
            </a:pPr>
            <a:r>
              <a:rPr lang="en-US" altLang="en-US" sz="1800" dirty="0" smtClean="0"/>
              <a:t>Insert the elements one by one with a series of </a:t>
            </a:r>
            <a:r>
              <a:rPr lang="en-US" altLang="en-US" sz="1800" dirty="0" err="1">
                <a:solidFill>
                  <a:srgbClr val="FF0000"/>
                </a:solidFill>
              </a:rPr>
              <a:t>insertItem</a:t>
            </a:r>
            <a:r>
              <a:rPr lang="en-US" altLang="en-US" sz="1800" dirty="0">
                <a:solidFill>
                  <a:srgbClr val="FF0000"/>
                </a:solidFill>
              </a:rPr>
              <a:t>(k, o) </a:t>
            </a:r>
            <a:r>
              <a:rPr lang="en-US" altLang="en-US" sz="1800" dirty="0" smtClean="0"/>
              <a:t>operations</a:t>
            </a:r>
          </a:p>
          <a:p>
            <a:pPr marL="800100" lvl="1" indent="-342900" eaLnBrk="1" hangingPunct="1">
              <a:lnSpc>
                <a:spcPct val="90000"/>
              </a:lnSpc>
              <a:buFont typeface="Times" pitchFamily="18" charset="0"/>
              <a:buChar char="•"/>
            </a:pPr>
            <a:r>
              <a:rPr lang="en-US" altLang="en-US" sz="1800" dirty="0" smtClean="0"/>
              <a:t>Remove the elements in sorted order with a series of </a:t>
            </a:r>
            <a:r>
              <a:rPr lang="en-US" altLang="en-US" sz="1800" dirty="0" err="1" smtClean="0">
                <a:solidFill>
                  <a:srgbClr val="FF0000"/>
                </a:solidFill>
              </a:rPr>
              <a:t>removeMin</a:t>
            </a:r>
            <a:r>
              <a:rPr lang="en-US" altLang="en-US" sz="1800" dirty="0" smtClean="0">
                <a:solidFill>
                  <a:srgbClr val="FF0000"/>
                </a:solidFill>
              </a:rPr>
              <a:t>()</a:t>
            </a:r>
            <a:r>
              <a:rPr lang="en-US" altLang="en-US" sz="1800" dirty="0" smtClean="0"/>
              <a:t> operations</a:t>
            </a:r>
          </a:p>
          <a:p>
            <a:pPr marL="800100" lvl="1" indent="-342900" eaLnBrk="1" hangingPunct="1">
              <a:lnSpc>
                <a:spcPct val="90000"/>
              </a:lnSpc>
              <a:buFont typeface="Times" pitchFamily="18" charset="0"/>
              <a:buChar char="•"/>
            </a:pPr>
            <a:endParaRPr lang="en-US" altLang="en-US" sz="1800" dirty="0" smtClean="0"/>
          </a:p>
        </p:txBody>
      </p:sp>
      <p:graphicFrame>
        <p:nvGraphicFramePr>
          <p:cNvPr id="1026" name="Object 2"/>
          <p:cNvGraphicFramePr>
            <a:graphicFrameLocks noChangeAspect="1"/>
          </p:cNvGraphicFramePr>
          <p:nvPr/>
        </p:nvGraphicFramePr>
        <p:xfrm>
          <a:off x="7010400" y="228600"/>
          <a:ext cx="1676400" cy="1676400"/>
        </p:xfrm>
        <a:graphic>
          <a:graphicData uri="http://schemas.openxmlformats.org/presentationml/2006/ole">
            <mc:AlternateContent xmlns:mc="http://schemas.openxmlformats.org/markup-compatibility/2006">
              <mc:Choice xmlns:v="urn:schemas-microsoft-com:vml" Requires="v">
                <p:oleObj spid="_x0000_s6183" name="Clip" r:id="rId3" imgW="761744" imgH="761744" progId="MS_ClipArt_Gallery.2">
                  <p:embed/>
                </p:oleObj>
              </mc:Choice>
              <mc:Fallback>
                <p:oleObj name="Clip" r:id="rId3" imgW="761744" imgH="76174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28600"/>
                        <a:ext cx="16764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92"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410074"/>
            <a:ext cx="7334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1"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410075"/>
            <a:ext cx="704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0" name="Picture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399" y="4419600"/>
            <a:ext cx="7143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9"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414284"/>
            <a:ext cx="7048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8"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381500"/>
            <a:ext cx="7048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36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33333E-6 L -0.08855 0.13889 " pathEditMode="relative" rAng="0" ptsTypes="AA">
                                      <p:cBhvr>
                                        <p:cTn id="6" dur="2000" fill="hold"/>
                                        <p:tgtEl>
                                          <p:spTgt spid="1089"/>
                                        </p:tgtEl>
                                        <p:attrNameLst>
                                          <p:attrName>ppt_x</p:attrName>
                                          <p:attrName>ppt_y</p:attrName>
                                        </p:attrNameLst>
                                      </p:cBhvr>
                                      <p:rCtr x="-4427" y="69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E-6 0 L 0.0948 0.14306 " pathEditMode="relative" rAng="0" ptsTypes="AA">
                                      <p:cBhvr>
                                        <p:cTn id="10" dur="2000" fill="hold"/>
                                        <p:tgtEl>
                                          <p:spTgt spid="1088"/>
                                        </p:tgtEl>
                                        <p:attrNameLst>
                                          <p:attrName>ppt_x</p:attrName>
                                          <p:attrName>ppt_y</p:attrName>
                                        </p:attrNameLst>
                                      </p:cBhvr>
                                      <p:rCtr x="4740" y="715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66667E-6 -3.33333E-6 L -0.09688 0.14098 " pathEditMode="relative" rAng="0" ptsTypes="AA">
                                      <p:cBhvr>
                                        <p:cTn id="14" dur="2000" fill="hold"/>
                                        <p:tgtEl>
                                          <p:spTgt spid="1091"/>
                                        </p:tgtEl>
                                        <p:attrNameLst>
                                          <p:attrName>ppt_x</p:attrName>
                                          <p:attrName>ppt_y</p:attrName>
                                        </p:attrNameLst>
                                      </p:cBhvr>
                                      <p:rCtr x="-4844" y="703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5E-6 2.22222E-6 L 0.08594 0.14028 " pathEditMode="relative" rAng="0" ptsTypes="AA">
                                      <p:cBhvr>
                                        <p:cTn id="18" dur="2000" fill="hold"/>
                                        <p:tgtEl>
                                          <p:spTgt spid="1090"/>
                                        </p:tgtEl>
                                        <p:attrNameLst>
                                          <p:attrName>ppt_x</p:attrName>
                                          <p:attrName>ppt_y</p:attrName>
                                        </p:attrNameLst>
                                      </p:cBhvr>
                                      <p:rCtr x="4288" y="701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8.33333E-7 -3.33333E-6 L -0.0151 0.14098 " pathEditMode="relative" rAng="0" ptsTypes="AA">
                                      <p:cBhvr>
                                        <p:cTn id="22" dur="2000" fill="hold"/>
                                        <p:tgtEl>
                                          <p:spTgt spid="1092"/>
                                        </p:tgtEl>
                                        <p:attrNameLst>
                                          <p:attrName>ppt_x</p:attrName>
                                          <p:attrName>ppt_y</p:attrName>
                                        </p:attrNameLst>
                                      </p:cBhvr>
                                      <p:rCtr x="-764" y="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2"/>
          <p:cNvSpPr>
            <a:spLocks noGrp="1" noChangeArrowheads="1"/>
          </p:cNvSpPr>
          <p:nvPr>
            <p:ph type="title"/>
          </p:nvPr>
        </p:nvSpPr>
        <p:spPr>
          <a:xfrm>
            <a:off x="609600" y="304800"/>
            <a:ext cx="7162800" cy="1143000"/>
          </a:xfrm>
        </p:spPr>
        <p:txBody>
          <a:bodyPr rtlCol="0">
            <a:normAutofit fontScale="90000"/>
          </a:bodyPr>
          <a:lstStyle/>
          <a:p>
            <a:pPr eaLnBrk="1" fontAlgn="auto" hangingPunct="1">
              <a:spcAft>
                <a:spcPts val="0"/>
              </a:spcAft>
              <a:defRPr/>
            </a:pPr>
            <a:r>
              <a:rPr lang="en-US" sz="4000" smtClean="0"/>
              <a:t>PQ-Sort: </a:t>
            </a:r>
            <a:br>
              <a:rPr lang="en-US" sz="4000" smtClean="0"/>
            </a:br>
            <a:r>
              <a:rPr lang="en-US" sz="3200" smtClean="0"/>
              <a:t>Sorting with a Priority Queue</a:t>
            </a:r>
            <a:endParaRPr lang="en-US" sz="4000" smtClean="0"/>
          </a:p>
        </p:txBody>
      </p:sp>
      <p:sp>
        <p:nvSpPr>
          <p:cNvPr id="1028" name="Rectangle 3" descr="Rectangle: Click to edit Master text styles&#10;Second level&#10;Third level&#10;Fourth level&#10;Fifth level"/>
          <p:cNvSpPr>
            <a:spLocks noGrp="1" noChangeArrowheads="1"/>
          </p:cNvSpPr>
          <p:nvPr>
            <p:ph type="body" idx="1"/>
          </p:nvPr>
        </p:nvSpPr>
        <p:spPr>
          <a:xfrm>
            <a:off x="762000" y="1828800"/>
            <a:ext cx="3657600" cy="4267200"/>
          </a:xfrm>
        </p:spPr>
        <p:txBody>
          <a:bodyPr/>
          <a:lstStyle/>
          <a:p>
            <a:pPr eaLnBrk="1" hangingPunct="1">
              <a:lnSpc>
                <a:spcPct val="90000"/>
              </a:lnSpc>
              <a:buFont typeface="Times" pitchFamily="18" charset="0"/>
              <a:buChar char="•"/>
            </a:pPr>
            <a:r>
              <a:rPr lang="en-US" altLang="en-US" sz="2000" dirty="0" smtClean="0"/>
              <a:t>We can use a priority queue to sort a set of comparable elements</a:t>
            </a:r>
          </a:p>
          <a:p>
            <a:pPr marL="800100" lvl="1" indent="-342900">
              <a:lnSpc>
                <a:spcPct val="90000"/>
              </a:lnSpc>
              <a:buFont typeface="Times" pitchFamily="18" charset="0"/>
              <a:buChar char="•"/>
            </a:pPr>
            <a:r>
              <a:rPr lang="en-US" altLang="en-US" sz="1800" dirty="0" smtClean="0"/>
              <a:t>Insert the elements one by one with a series of </a:t>
            </a:r>
            <a:r>
              <a:rPr lang="en-US" altLang="en-US" sz="1800" dirty="0" err="1">
                <a:solidFill>
                  <a:srgbClr val="FF0000"/>
                </a:solidFill>
              </a:rPr>
              <a:t>insertItem</a:t>
            </a:r>
            <a:r>
              <a:rPr lang="en-US" altLang="en-US" sz="1800" dirty="0">
                <a:solidFill>
                  <a:srgbClr val="FF0000"/>
                </a:solidFill>
              </a:rPr>
              <a:t>(k, o) </a:t>
            </a:r>
            <a:r>
              <a:rPr lang="en-US" altLang="en-US" sz="1800" dirty="0" smtClean="0"/>
              <a:t>operations</a:t>
            </a:r>
          </a:p>
          <a:p>
            <a:pPr marL="800100" lvl="1" indent="-342900" eaLnBrk="1" hangingPunct="1">
              <a:lnSpc>
                <a:spcPct val="90000"/>
              </a:lnSpc>
              <a:buFont typeface="Times" pitchFamily="18" charset="0"/>
              <a:buChar char="•"/>
            </a:pPr>
            <a:r>
              <a:rPr lang="en-US" altLang="en-US" sz="1800" dirty="0" smtClean="0"/>
              <a:t>Remove the elements in sorted order with a series of </a:t>
            </a:r>
            <a:r>
              <a:rPr lang="en-US" altLang="en-US" sz="1800" dirty="0" err="1" smtClean="0">
                <a:solidFill>
                  <a:srgbClr val="FF0000"/>
                </a:solidFill>
              </a:rPr>
              <a:t>removeMin</a:t>
            </a:r>
            <a:r>
              <a:rPr lang="en-US" altLang="en-US" sz="1800" dirty="0" smtClean="0">
                <a:solidFill>
                  <a:srgbClr val="FF0000"/>
                </a:solidFill>
              </a:rPr>
              <a:t>()</a:t>
            </a:r>
            <a:r>
              <a:rPr lang="en-US" altLang="en-US" sz="1800" dirty="0" smtClean="0"/>
              <a:t> operations</a:t>
            </a:r>
          </a:p>
          <a:p>
            <a:pPr marL="800100" lvl="1" indent="-342900" eaLnBrk="1" hangingPunct="1">
              <a:lnSpc>
                <a:spcPct val="90000"/>
              </a:lnSpc>
              <a:buFont typeface="Times" pitchFamily="18" charset="0"/>
              <a:buChar char="•"/>
            </a:pPr>
            <a:endParaRPr lang="en-US" altLang="en-US" sz="1800" dirty="0" smtClean="0"/>
          </a:p>
          <a:p>
            <a:pPr eaLnBrk="1" hangingPunct="1">
              <a:lnSpc>
                <a:spcPct val="90000"/>
              </a:lnSpc>
              <a:buFont typeface="Times" pitchFamily="18" charset="0"/>
              <a:buChar char="•"/>
            </a:pPr>
            <a:r>
              <a:rPr lang="en-US" altLang="en-US" sz="2000" dirty="0" smtClean="0"/>
              <a:t>Running time depends on the PQ implementation</a:t>
            </a:r>
          </a:p>
        </p:txBody>
      </p:sp>
      <p:sp>
        <p:nvSpPr>
          <p:cNvPr id="1029" name="Text Box 4"/>
          <p:cNvSpPr txBox="1">
            <a:spLocks noChangeArrowheads="1"/>
          </p:cNvSpPr>
          <p:nvPr/>
        </p:nvSpPr>
        <p:spPr bwMode="auto">
          <a:xfrm>
            <a:off x="4495800" y="2220913"/>
            <a:ext cx="4495800"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Algorithm PQ-Sort(S, C)</a:t>
            </a:r>
          </a:p>
          <a:p>
            <a:pPr lvl="1" eaLnBrk="1" hangingPunct="1">
              <a:lnSpc>
                <a:spcPct val="80000"/>
              </a:lnSpc>
            </a:pPr>
            <a:r>
              <a:rPr lang="en-US" altLang="en-US" dirty="0">
                <a:solidFill>
                  <a:srgbClr val="000090"/>
                </a:solidFill>
                <a:latin typeface="Courier" charset="0"/>
              </a:rPr>
              <a:t>Input sequence S, comparator C for the elements of S</a:t>
            </a:r>
          </a:p>
          <a:p>
            <a:pPr lvl="1" eaLnBrk="1" hangingPunct="1">
              <a:lnSpc>
                <a:spcPct val="80000"/>
              </a:lnSpc>
            </a:pPr>
            <a:r>
              <a:rPr lang="en-US" altLang="en-US" dirty="0">
                <a:solidFill>
                  <a:srgbClr val="000090"/>
                </a:solidFill>
                <a:latin typeface="Courier" charset="0"/>
              </a:rPr>
              <a:t>Output sequence S sorted  in increasing order according to C</a:t>
            </a:r>
          </a:p>
          <a:p>
            <a:pPr lvl="1"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P </a:t>
            </a:r>
            <a:r>
              <a:rPr lang="en-US" altLang="en-US" dirty="0">
                <a:solidFill>
                  <a:srgbClr val="000090"/>
                </a:solidFill>
                <a:latin typeface="Courier" charset="0"/>
                <a:sym typeface="Symbol" pitchFamily="18" charset="2"/>
              </a:rPr>
              <a:t> </a:t>
            </a:r>
            <a:r>
              <a:rPr lang="en-US" altLang="en-US" dirty="0">
                <a:solidFill>
                  <a:srgbClr val="000090"/>
                </a:solidFill>
                <a:latin typeface="Courier" charset="0"/>
              </a:rPr>
              <a:t>priority queue with 		comparator C</a:t>
            </a:r>
          </a:p>
          <a:p>
            <a:pPr lvl="1"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while </a:t>
            </a:r>
            <a:r>
              <a:rPr lang="en-US" altLang="en-US" dirty="0">
                <a:solidFill>
                  <a:srgbClr val="000090"/>
                </a:solidFill>
                <a:latin typeface="Courier" charset="0"/>
                <a:sym typeface="Symbol" pitchFamily="18" charset="2"/>
              </a:rPr>
              <a:t>!</a:t>
            </a:r>
            <a:r>
              <a:rPr lang="en-US" altLang="en-US" dirty="0" err="1">
                <a:solidFill>
                  <a:srgbClr val="000090"/>
                </a:solidFill>
                <a:latin typeface="Courier" charset="0"/>
              </a:rPr>
              <a:t>S.isEmpty</a:t>
            </a:r>
            <a:r>
              <a:rPr lang="en-US" altLang="en-US" dirty="0">
                <a:solidFill>
                  <a:srgbClr val="000090"/>
                </a:solidFill>
                <a:latin typeface="Courier" charset="0"/>
              </a:rPr>
              <a:t> ()</a:t>
            </a:r>
          </a:p>
          <a:p>
            <a:pPr lvl="1"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	e </a:t>
            </a:r>
            <a:r>
              <a:rPr lang="en-US" altLang="en-US" dirty="0">
                <a:solidFill>
                  <a:srgbClr val="000090"/>
                </a:solidFill>
                <a:latin typeface="Courier" charset="0"/>
                <a:sym typeface="Symbol" pitchFamily="18" charset="2"/>
              </a:rPr>
              <a:t> </a:t>
            </a:r>
            <a:r>
              <a:rPr lang="en-US" altLang="en-US" dirty="0" err="1">
                <a:solidFill>
                  <a:srgbClr val="000090"/>
                </a:solidFill>
                <a:latin typeface="Courier" charset="0"/>
              </a:rPr>
              <a:t>S.remove</a:t>
            </a:r>
            <a:r>
              <a:rPr lang="en-US" altLang="en-US" dirty="0">
                <a:solidFill>
                  <a:srgbClr val="000090"/>
                </a:solidFill>
                <a:latin typeface="Courier" charset="0"/>
              </a:rPr>
              <a:t> (</a:t>
            </a:r>
            <a:r>
              <a:rPr lang="en-US" altLang="en-US" dirty="0" err="1">
                <a:solidFill>
                  <a:srgbClr val="000090"/>
                </a:solidFill>
                <a:latin typeface="Courier" charset="0"/>
              </a:rPr>
              <a:t>S.first</a:t>
            </a:r>
            <a:r>
              <a:rPr lang="en-US" altLang="en-US" dirty="0">
                <a:solidFill>
                  <a:srgbClr val="000090"/>
                </a:solidFill>
                <a:latin typeface="Courier" charset="0"/>
              </a:rPr>
              <a:t>())</a:t>
            </a:r>
          </a:p>
          <a:p>
            <a:pPr lvl="2" eaLnBrk="1" hangingPunct="1">
              <a:lnSpc>
                <a:spcPct val="80000"/>
              </a:lnSpc>
              <a:spcBef>
                <a:spcPct val="20000"/>
              </a:spcBef>
              <a:buClr>
                <a:schemeClr val="tx1"/>
              </a:buClr>
              <a:buSzPct val="60000"/>
              <a:buFont typeface="Wingdings" pitchFamily="2" charset="2"/>
              <a:buNone/>
            </a:pPr>
            <a:r>
              <a:rPr lang="en-US" altLang="en-US" dirty="0" err="1" smtClean="0">
                <a:solidFill>
                  <a:srgbClr val="000090"/>
                </a:solidFill>
                <a:latin typeface="Courier" charset="0"/>
              </a:rPr>
              <a:t>P.insertItem</a:t>
            </a:r>
            <a:r>
              <a:rPr lang="en-US" altLang="en-US" dirty="0" smtClean="0">
                <a:solidFill>
                  <a:srgbClr val="000090"/>
                </a:solidFill>
                <a:latin typeface="Courier" charset="0"/>
              </a:rPr>
              <a:t>(k, o)</a:t>
            </a:r>
            <a:endParaRPr lang="en-US" altLang="en-US" dirty="0">
              <a:solidFill>
                <a:srgbClr val="000090"/>
              </a:solidFill>
              <a:latin typeface="Courier" charset="0"/>
            </a:endParaRPr>
          </a:p>
          <a:p>
            <a:pPr lvl="1"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while </a:t>
            </a:r>
            <a:r>
              <a:rPr lang="en-US" altLang="en-US" dirty="0">
                <a:solidFill>
                  <a:srgbClr val="000090"/>
                </a:solidFill>
                <a:latin typeface="Courier" charset="0"/>
                <a:sym typeface="Symbol" pitchFamily="18" charset="2"/>
              </a:rPr>
              <a:t>!</a:t>
            </a:r>
            <a:r>
              <a:rPr lang="en-US" altLang="en-US" dirty="0" err="1">
                <a:solidFill>
                  <a:srgbClr val="000090"/>
                </a:solidFill>
                <a:latin typeface="Courier" charset="0"/>
              </a:rPr>
              <a:t>P.isEmpty</a:t>
            </a:r>
            <a:r>
              <a:rPr lang="en-US" altLang="en-US" dirty="0">
                <a:solidFill>
                  <a:srgbClr val="000090"/>
                </a:solidFill>
                <a:latin typeface="Courier" charset="0"/>
              </a:rPr>
              <a:t>()</a:t>
            </a:r>
          </a:p>
          <a:p>
            <a:pPr lvl="1"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	e </a:t>
            </a:r>
            <a:r>
              <a:rPr lang="en-US" altLang="en-US" dirty="0">
                <a:solidFill>
                  <a:srgbClr val="000090"/>
                </a:solidFill>
                <a:latin typeface="Courier" charset="0"/>
                <a:sym typeface="Symbol" pitchFamily="18" charset="2"/>
              </a:rPr>
              <a:t> </a:t>
            </a:r>
            <a:r>
              <a:rPr lang="en-US" altLang="en-US" dirty="0" err="1">
                <a:solidFill>
                  <a:srgbClr val="000090"/>
                </a:solidFill>
                <a:latin typeface="Courier" charset="0"/>
              </a:rPr>
              <a:t>P.minElement</a:t>
            </a:r>
            <a:r>
              <a:rPr lang="en-US" altLang="en-US" dirty="0">
                <a:solidFill>
                  <a:srgbClr val="000090"/>
                </a:solidFill>
                <a:latin typeface="Courier" charset="0"/>
              </a:rPr>
              <a:t>()</a:t>
            </a:r>
            <a:br>
              <a:rPr lang="en-US" altLang="en-US" dirty="0">
                <a:solidFill>
                  <a:srgbClr val="000090"/>
                </a:solidFill>
                <a:latin typeface="Courier" charset="0"/>
              </a:rPr>
            </a:br>
            <a:r>
              <a:rPr lang="en-US" altLang="en-US" dirty="0">
                <a:solidFill>
                  <a:srgbClr val="000090"/>
                </a:solidFill>
                <a:latin typeface="Courier" charset="0"/>
              </a:rPr>
              <a:t>	</a:t>
            </a:r>
            <a:r>
              <a:rPr lang="en-US" altLang="en-US" dirty="0" err="1">
                <a:solidFill>
                  <a:srgbClr val="000090"/>
                </a:solidFill>
                <a:latin typeface="Courier" charset="0"/>
              </a:rPr>
              <a:t>P.removeMin</a:t>
            </a:r>
            <a:r>
              <a:rPr lang="en-US" altLang="en-US" dirty="0">
                <a:solidFill>
                  <a:srgbClr val="000090"/>
                </a:solidFill>
                <a:latin typeface="Courier" charset="0"/>
              </a:rPr>
              <a:t>()</a:t>
            </a:r>
          </a:p>
          <a:p>
            <a:pPr lvl="2" eaLnBrk="1" hangingPunct="1">
              <a:lnSpc>
                <a:spcPct val="80000"/>
              </a:lnSpc>
              <a:spcBef>
                <a:spcPct val="20000"/>
              </a:spcBef>
              <a:buClr>
                <a:schemeClr val="tx1"/>
              </a:buClr>
              <a:buSzPct val="60000"/>
              <a:buFont typeface="Wingdings" pitchFamily="2" charset="2"/>
              <a:buNone/>
            </a:pPr>
            <a:r>
              <a:rPr lang="en-US" altLang="en-US" dirty="0" err="1">
                <a:solidFill>
                  <a:srgbClr val="000090"/>
                </a:solidFill>
                <a:latin typeface="Courier" charset="0"/>
              </a:rPr>
              <a:t>S.insertLast</a:t>
            </a:r>
            <a:r>
              <a:rPr lang="en-US" altLang="en-US" dirty="0">
                <a:solidFill>
                  <a:srgbClr val="000090"/>
                </a:solidFill>
                <a:latin typeface="Courier" charset="0"/>
              </a:rPr>
              <a:t>(e)</a:t>
            </a:r>
          </a:p>
        </p:txBody>
      </p:sp>
      <p:graphicFrame>
        <p:nvGraphicFramePr>
          <p:cNvPr id="1026" name="Object 2"/>
          <p:cNvGraphicFramePr>
            <a:graphicFrameLocks noChangeAspect="1"/>
          </p:cNvGraphicFramePr>
          <p:nvPr/>
        </p:nvGraphicFramePr>
        <p:xfrm>
          <a:off x="7010400" y="228600"/>
          <a:ext cx="1676400" cy="1676400"/>
        </p:xfrm>
        <a:graphic>
          <a:graphicData uri="http://schemas.openxmlformats.org/presentationml/2006/ole">
            <mc:AlternateContent xmlns:mc="http://schemas.openxmlformats.org/markup-compatibility/2006">
              <mc:Choice xmlns:v="urn:schemas-microsoft-com:vml" Requires="v">
                <p:oleObj spid="_x0000_s7207" name="Clip" r:id="rId3" imgW="761744" imgH="761744" progId="MS_ClipArt_Gallery.2">
                  <p:embed/>
                </p:oleObj>
              </mc:Choice>
              <mc:Fallback>
                <p:oleObj name="Clip" r:id="rId3" imgW="761744" imgH="76174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28600"/>
                        <a:ext cx="16764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380628"/>
            <a:ext cx="7334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396576"/>
            <a:ext cx="704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399013"/>
            <a:ext cx="7143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5382289"/>
            <a:ext cx="7048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5382289"/>
            <a:ext cx="7048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19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10" name="Rectangle 2"/>
          <p:cNvSpPr>
            <a:spLocks noGrp="1" noChangeArrowheads="1"/>
          </p:cNvSpPr>
          <p:nvPr>
            <p:ph type="title"/>
          </p:nvPr>
        </p:nvSpPr>
        <p:spPr>
          <a:xfrm>
            <a:off x="609600" y="304800"/>
            <a:ext cx="7162800" cy="1143000"/>
          </a:xfrm>
        </p:spPr>
        <p:txBody>
          <a:bodyPr rtlCol="0">
            <a:normAutofit fontScale="90000"/>
          </a:bodyPr>
          <a:lstStyle/>
          <a:p>
            <a:pPr eaLnBrk="1" fontAlgn="auto" hangingPunct="1">
              <a:spcAft>
                <a:spcPts val="0"/>
              </a:spcAft>
              <a:defRPr/>
            </a:pPr>
            <a:r>
              <a:rPr lang="en-US" sz="4000" smtClean="0"/>
              <a:t>PQ-Sort: </a:t>
            </a:r>
            <a:br>
              <a:rPr lang="en-US" sz="4000" smtClean="0"/>
            </a:br>
            <a:r>
              <a:rPr lang="en-US" sz="3200" smtClean="0"/>
              <a:t>Sorting with a Priority Queue</a:t>
            </a:r>
            <a:endParaRPr lang="en-US" sz="4000" smtClean="0"/>
          </a:p>
        </p:txBody>
      </p:sp>
      <p:sp>
        <p:nvSpPr>
          <p:cNvPr id="1028" name="Rectangle 3" descr="Rectangle: Click to edit Master text styles&#10;Second level&#10;Third level&#10;Fourth level&#10;Fifth level"/>
          <p:cNvSpPr>
            <a:spLocks noGrp="1" noChangeArrowheads="1"/>
          </p:cNvSpPr>
          <p:nvPr>
            <p:ph type="body" idx="1"/>
          </p:nvPr>
        </p:nvSpPr>
        <p:spPr>
          <a:xfrm>
            <a:off x="762000" y="1828800"/>
            <a:ext cx="3657600" cy="4267200"/>
          </a:xfrm>
        </p:spPr>
        <p:txBody>
          <a:bodyPr/>
          <a:lstStyle/>
          <a:p>
            <a:pPr eaLnBrk="1" hangingPunct="1">
              <a:lnSpc>
                <a:spcPct val="90000"/>
              </a:lnSpc>
              <a:buFont typeface="Times" pitchFamily="18" charset="0"/>
              <a:buChar char="•"/>
            </a:pPr>
            <a:r>
              <a:rPr lang="en-US" altLang="en-US" sz="2000" dirty="0" smtClean="0"/>
              <a:t>We can use a priority queue to sort a set of comparable elements</a:t>
            </a:r>
          </a:p>
          <a:p>
            <a:pPr marL="800100" lvl="1" indent="-342900">
              <a:lnSpc>
                <a:spcPct val="90000"/>
              </a:lnSpc>
              <a:buFont typeface="Times" pitchFamily="18" charset="0"/>
              <a:buChar char="•"/>
            </a:pPr>
            <a:r>
              <a:rPr lang="en-US" altLang="en-US" sz="1800" dirty="0" smtClean="0"/>
              <a:t>Insert the elements one by one with a series of </a:t>
            </a:r>
            <a:r>
              <a:rPr lang="en-US" altLang="en-US" sz="1800" dirty="0" err="1">
                <a:solidFill>
                  <a:srgbClr val="FF0000"/>
                </a:solidFill>
              </a:rPr>
              <a:t>insertItem</a:t>
            </a:r>
            <a:r>
              <a:rPr lang="en-US" altLang="en-US" sz="1800" dirty="0">
                <a:solidFill>
                  <a:srgbClr val="FF0000"/>
                </a:solidFill>
              </a:rPr>
              <a:t>(k, o) </a:t>
            </a:r>
            <a:r>
              <a:rPr lang="en-US" altLang="en-US" sz="1800" dirty="0" smtClean="0"/>
              <a:t>operations</a:t>
            </a:r>
          </a:p>
          <a:p>
            <a:pPr marL="800100" lvl="1" indent="-342900" eaLnBrk="1" hangingPunct="1">
              <a:lnSpc>
                <a:spcPct val="90000"/>
              </a:lnSpc>
              <a:buFont typeface="Times" pitchFamily="18" charset="0"/>
              <a:buChar char="•"/>
            </a:pPr>
            <a:r>
              <a:rPr lang="en-US" altLang="en-US" sz="1800" dirty="0" smtClean="0"/>
              <a:t>Remove the elements in sorted order with a series of </a:t>
            </a:r>
            <a:r>
              <a:rPr lang="en-US" altLang="en-US" sz="1800" dirty="0" err="1" smtClean="0">
                <a:solidFill>
                  <a:srgbClr val="FF0000"/>
                </a:solidFill>
              </a:rPr>
              <a:t>removeMin</a:t>
            </a:r>
            <a:r>
              <a:rPr lang="en-US" altLang="en-US" sz="1800" dirty="0" smtClean="0">
                <a:solidFill>
                  <a:srgbClr val="FF0000"/>
                </a:solidFill>
              </a:rPr>
              <a:t>()</a:t>
            </a:r>
            <a:r>
              <a:rPr lang="en-US" altLang="en-US" sz="1800" dirty="0" smtClean="0"/>
              <a:t> operations</a:t>
            </a:r>
          </a:p>
          <a:p>
            <a:pPr marL="800100" lvl="1" indent="-342900" eaLnBrk="1" hangingPunct="1">
              <a:lnSpc>
                <a:spcPct val="90000"/>
              </a:lnSpc>
              <a:buFont typeface="Times" pitchFamily="18" charset="0"/>
              <a:buChar char="•"/>
            </a:pPr>
            <a:endParaRPr lang="en-US" altLang="en-US" sz="1800" dirty="0" smtClean="0"/>
          </a:p>
          <a:p>
            <a:pPr eaLnBrk="1" hangingPunct="1">
              <a:lnSpc>
                <a:spcPct val="90000"/>
              </a:lnSpc>
              <a:buFont typeface="Times" pitchFamily="18" charset="0"/>
              <a:buChar char="•"/>
            </a:pPr>
            <a:r>
              <a:rPr lang="en-US" altLang="en-US" sz="2000" dirty="0" smtClean="0"/>
              <a:t>Running time depends on the PQ implementation</a:t>
            </a:r>
          </a:p>
        </p:txBody>
      </p:sp>
      <p:sp>
        <p:nvSpPr>
          <p:cNvPr id="1029" name="Text Box 4"/>
          <p:cNvSpPr txBox="1">
            <a:spLocks noChangeArrowheads="1"/>
          </p:cNvSpPr>
          <p:nvPr/>
        </p:nvSpPr>
        <p:spPr bwMode="auto">
          <a:xfrm>
            <a:off x="4495800" y="2220913"/>
            <a:ext cx="4495800"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Algorithm PQ-Sort(S, C)</a:t>
            </a:r>
          </a:p>
          <a:p>
            <a:pPr lvl="1" eaLnBrk="1" hangingPunct="1">
              <a:lnSpc>
                <a:spcPct val="80000"/>
              </a:lnSpc>
            </a:pPr>
            <a:r>
              <a:rPr lang="en-US" altLang="en-US" dirty="0">
                <a:solidFill>
                  <a:srgbClr val="000090"/>
                </a:solidFill>
                <a:latin typeface="Courier" charset="0"/>
              </a:rPr>
              <a:t>Input sequence S, comparator C for the elements of S</a:t>
            </a:r>
          </a:p>
          <a:p>
            <a:pPr lvl="1" eaLnBrk="1" hangingPunct="1">
              <a:lnSpc>
                <a:spcPct val="80000"/>
              </a:lnSpc>
            </a:pPr>
            <a:r>
              <a:rPr lang="en-US" altLang="en-US" dirty="0">
                <a:solidFill>
                  <a:srgbClr val="000090"/>
                </a:solidFill>
                <a:latin typeface="Courier" charset="0"/>
              </a:rPr>
              <a:t>Output sequence S sorted  in increasing order according to C</a:t>
            </a:r>
          </a:p>
          <a:p>
            <a:pPr lvl="1"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P </a:t>
            </a:r>
            <a:r>
              <a:rPr lang="en-US" altLang="en-US" dirty="0">
                <a:solidFill>
                  <a:srgbClr val="000090"/>
                </a:solidFill>
                <a:latin typeface="Courier" charset="0"/>
                <a:sym typeface="Symbol" pitchFamily="18" charset="2"/>
              </a:rPr>
              <a:t> </a:t>
            </a:r>
            <a:r>
              <a:rPr lang="en-US" altLang="en-US" dirty="0">
                <a:solidFill>
                  <a:srgbClr val="000090"/>
                </a:solidFill>
                <a:latin typeface="Courier" charset="0"/>
              </a:rPr>
              <a:t>priority queue with 		comparator C</a:t>
            </a:r>
          </a:p>
          <a:p>
            <a:pPr lvl="1"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while </a:t>
            </a:r>
            <a:r>
              <a:rPr lang="en-US" altLang="en-US" dirty="0">
                <a:solidFill>
                  <a:srgbClr val="000090"/>
                </a:solidFill>
                <a:latin typeface="Courier" charset="0"/>
                <a:sym typeface="Symbol" pitchFamily="18" charset="2"/>
              </a:rPr>
              <a:t>!</a:t>
            </a:r>
            <a:r>
              <a:rPr lang="en-US" altLang="en-US" dirty="0" err="1">
                <a:solidFill>
                  <a:srgbClr val="000090"/>
                </a:solidFill>
                <a:latin typeface="Courier" charset="0"/>
              </a:rPr>
              <a:t>S.isEmpty</a:t>
            </a:r>
            <a:r>
              <a:rPr lang="en-US" altLang="en-US" dirty="0">
                <a:solidFill>
                  <a:srgbClr val="000090"/>
                </a:solidFill>
                <a:latin typeface="Courier" charset="0"/>
              </a:rPr>
              <a:t> ()</a:t>
            </a:r>
          </a:p>
          <a:p>
            <a:pPr lvl="1"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	e </a:t>
            </a:r>
            <a:r>
              <a:rPr lang="en-US" altLang="en-US" dirty="0">
                <a:solidFill>
                  <a:srgbClr val="000090"/>
                </a:solidFill>
                <a:latin typeface="Courier" charset="0"/>
                <a:sym typeface="Symbol" pitchFamily="18" charset="2"/>
              </a:rPr>
              <a:t> </a:t>
            </a:r>
            <a:r>
              <a:rPr lang="en-US" altLang="en-US" dirty="0" err="1">
                <a:solidFill>
                  <a:srgbClr val="000090"/>
                </a:solidFill>
                <a:latin typeface="Courier" charset="0"/>
              </a:rPr>
              <a:t>S.remove</a:t>
            </a:r>
            <a:r>
              <a:rPr lang="en-US" altLang="en-US" dirty="0">
                <a:solidFill>
                  <a:srgbClr val="000090"/>
                </a:solidFill>
                <a:latin typeface="Courier" charset="0"/>
              </a:rPr>
              <a:t> (</a:t>
            </a:r>
            <a:r>
              <a:rPr lang="en-US" altLang="en-US" dirty="0" err="1">
                <a:solidFill>
                  <a:srgbClr val="000090"/>
                </a:solidFill>
                <a:latin typeface="Courier" charset="0"/>
              </a:rPr>
              <a:t>S.first</a:t>
            </a:r>
            <a:r>
              <a:rPr lang="en-US" altLang="en-US" dirty="0">
                <a:solidFill>
                  <a:srgbClr val="000090"/>
                </a:solidFill>
                <a:latin typeface="Courier" charset="0"/>
              </a:rPr>
              <a:t>())</a:t>
            </a:r>
          </a:p>
          <a:p>
            <a:pPr lvl="2" eaLnBrk="1" hangingPunct="1">
              <a:lnSpc>
                <a:spcPct val="80000"/>
              </a:lnSpc>
              <a:spcBef>
                <a:spcPct val="20000"/>
              </a:spcBef>
              <a:buClr>
                <a:schemeClr val="tx1"/>
              </a:buClr>
              <a:buSzPct val="60000"/>
              <a:buFont typeface="Wingdings" pitchFamily="2" charset="2"/>
              <a:buNone/>
            </a:pPr>
            <a:r>
              <a:rPr lang="en-US" altLang="en-US" dirty="0" err="1" smtClean="0">
                <a:solidFill>
                  <a:srgbClr val="000090"/>
                </a:solidFill>
                <a:latin typeface="Courier" charset="0"/>
              </a:rPr>
              <a:t>P.insertItem</a:t>
            </a:r>
            <a:r>
              <a:rPr lang="en-US" altLang="en-US" dirty="0" smtClean="0">
                <a:solidFill>
                  <a:srgbClr val="000090"/>
                </a:solidFill>
                <a:latin typeface="Courier" charset="0"/>
              </a:rPr>
              <a:t>(k, o)</a:t>
            </a:r>
            <a:endParaRPr lang="en-US" altLang="en-US" dirty="0">
              <a:solidFill>
                <a:srgbClr val="000090"/>
              </a:solidFill>
              <a:latin typeface="Courier" charset="0"/>
            </a:endParaRPr>
          </a:p>
          <a:p>
            <a:pPr lvl="1"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while </a:t>
            </a:r>
            <a:r>
              <a:rPr lang="en-US" altLang="en-US" dirty="0">
                <a:solidFill>
                  <a:srgbClr val="000090"/>
                </a:solidFill>
                <a:latin typeface="Courier" charset="0"/>
                <a:sym typeface="Symbol" pitchFamily="18" charset="2"/>
              </a:rPr>
              <a:t>!</a:t>
            </a:r>
            <a:r>
              <a:rPr lang="en-US" altLang="en-US" dirty="0" err="1">
                <a:solidFill>
                  <a:srgbClr val="000090"/>
                </a:solidFill>
                <a:latin typeface="Courier" charset="0"/>
              </a:rPr>
              <a:t>P.isEmpty</a:t>
            </a:r>
            <a:r>
              <a:rPr lang="en-US" altLang="en-US" dirty="0">
                <a:solidFill>
                  <a:srgbClr val="000090"/>
                </a:solidFill>
                <a:latin typeface="Courier" charset="0"/>
              </a:rPr>
              <a:t>()</a:t>
            </a:r>
          </a:p>
          <a:p>
            <a:pPr lvl="1" eaLnBrk="1" hangingPunct="1">
              <a:lnSpc>
                <a:spcPct val="80000"/>
              </a:lnSpc>
              <a:spcBef>
                <a:spcPct val="20000"/>
              </a:spcBef>
              <a:buClr>
                <a:schemeClr val="hlink"/>
              </a:buClr>
              <a:buSzPct val="110000"/>
              <a:buFont typeface="Wingdings" pitchFamily="2" charset="2"/>
              <a:buNone/>
            </a:pPr>
            <a:r>
              <a:rPr lang="en-US" altLang="en-US" dirty="0">
                <a:solidFill>
                  <a:srgbClr val="000090"/>
                </a:solidFill>
                <a:latin typeface="Courier" charset="0"/>
              </a:rPr>
              <a:t>	e </a:t>
            </a:r>
            <a:r>
              <a:rPr lang="en-US" altLang="en-US" dirty="0">
                <a:solidFill>
                  <a:srgbClr val="000090"/>
                </a:solidFill>
                <a:latin typeface="Courier" charset="0"/>
                <a:sym typeface="Symbol" pitchFamily="18" charset="2"/>
              </a:rPr>
              <a:t> </a:t>
            </a:r>
            <a:r>
              <a:rPr lang="en-US" altLang="en-US" dirty="0" err="1">
                <a:solidFill>
                  <a:srgbClr val="000090"/>
                </a:solidFill>
                <a:latin typeface="Courier" charset="0"/>
              </a:rPr>
              <a:t>P.minElement</a:t>
            </a:r>
            <a:r>
              <a:rPr lang="en-US" altLang="en-US" dirty="0">
                <a:solidFill>
                  <a:srgbClr val="000090"/>
                </a:solidFill>
                <a:latin typeface="Courier" charset="0"/>
              </a:rPr>
              <a:t>()</a:t>
            </a:r>
            <a:br>
              <a:rPr lang="en-US" altLang="en-US" dirty="0">
                <a:solidFill>
                  <a:srgbClr val="000090"/>
                </a:solidFill>
                <a:latin typeface="Courier" charset="0"/>
              </a:rPr>
            </a:br>
            <a:r>
              <a:rPr lang="en-US" altLang="en-US" dirty="0">
                <a:solidFill>
                  <a:srgbClr val="000090"/>
                </a:solidFill>
                <a:latin typeface="Courier" charset="0"/>
              </a:rPr>
              <a:t>	</a:t>
            </a:r>
            <a:r>
              <a:rPr lang="en-US" altLang="en-US" dirty="0" err="1">
                <a:solidFill>
                  <a:srgbClr val="000090"/>
                </a:solidFill>
                <a:latin typeface="Courier" charset="0"/>
              </a:rPr>
              <a:t>P.removeMin</a:t>
            </a:r>
            <a:r>
              <a:rPr lang="en-US" altLang="en-US" dirty="0">
                <a:solidFill>
                  <a:srgbClr val="000090"/>
                </a:solidFill>
                <a:latin typeface="Courier" charset="0"/>
              </a:rPr>
              <a:t>()</a:t>
            </a:r>
          </a:p>
          <a:p>
            <a:pPr lvl="2" eaLnBrk="1" hangingPunct="1">
              <a:lnSpc>
                <a:spcPct val="80000"/>
              </a:lnSpc>
              <a:spcBef>
                <a:spcPct val="20000"/>
              </a:spcBef>
              <a:buClr>
                <a:schemeClr val="tx1"/>
              </a:buClr>
              <a:buSzPct val="60000"/>
              <a:buFont typeface="Wingdings" pitchFamily="2" charset="2"/>
              <a:buNone/>
            </a:pPr>
            <a:r>
              <a:rPr lang="en-US" altLang="en-US" dirty="0" err="1">
                <a:solidFill>
                  <a:srgbClr val="000090"/>
                </a:solidFill>
                <a:latin typeface="Courier" charset="0"/>
              </a:rPr>
              <a:t>S.insertLast</a:t>
            </a:r>
            <a:r>
              <a:rPr lang="en-US" altLang="en-US" dirty="0">
                <a:solidFill>
                  <a:srgbClr val="000090"/>
                </a:solidFill>
                <a:latin typeface="Courier" charset="0"/>
              </a:rPr>
              <a:t>(e)</a:t>
            </a:r>
          </a:p>
        </p:txBody>
      </p:sp>
      <p:graphicFrame>
        <p:nvGraphicFramePr>
          <p:cNvPr id="1026" name="Object 2"/>
          <p:cNvGraphicFramePr>
            <a:graphicFrameLocks noChangeAspect="1"/>
          </p:cNvGraphicFramePr>
          <p:nvPr/>
        </p:nvGraphicFramePr>
        <p:xfrm>
          <a:off x="7010400" y="228600"/>
          <a:ext cx="1676400" cy="1676400"/>
        </p:xfrm>
        <a:graphic>
          <a:graphicData uri="http://schemas.openxmlformats.org/presentationml/2006/ole">
            <mc:AlternateContent xmlns:mc="http://schemas.openxmlformats.org/markup-compatibility/2006">
              <mc:Choice xmlns:v="urn:schemas-microsoft-com:vml" Requires="v">
                <p:oleObj spid="_x0000_s1132" name="Clip" r:id="rId3" imgW="761744" imgH="761744" progId="MS_ClipArt_Gallery.2">
                  <p:embed/>
                </p:oleObj>
              </mc:Choice>
              <mc:Fallback>
                <p:oleObj name="Clip" r:id="rId3" imgW="761744" imgH="76174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28600"/>
                        <a:ext cx="16764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92"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4972" y="5648325"/>
            <a:ext cx="7334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1"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728" y="5653087"/>
            <a:ext cx="704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0" name="Picture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6626" y="5676900"/>
            <a:ext cx="7143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9"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0" y="5665705"/>
            <a:ext cx="7048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8"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0" y="5665705"/>
            <a:ext cx="7048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12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1000"/>
                                  </p:stCondLst>
                                  <p:childTnLst>
                                    <p:animMotion origin="layout" path="M -1.66667E-6 1.48148E-6 L -0.68646 -0.01088 " pathEditMode="relative" rAng="0" ptsTypes="AA">
                                      <p:cBhvr>
                                        <p:cTn id="6" dur="2000" fill="hold"/>
                                        <p:tgtEl>
                                          <p:spTgt spid="1088"/>
                                        </p:tgtEl>
                                        <p:attrNameLst>
                                          <p:attrName>ppt_x</p:attrName>
                                          <p:attrName>ppt_y</p:attrName>
                                        </p:attrNameLst>
                                      </p:cBhvr>
                                      <p:rCtr x="-34323" y="-556"/>
                                    </p:animMotion>
                                  </p:childTnLst>
                                </p:cTn>
                              </p:par>
                            </p:childTnLst>
                          </p:cTn>
                        </p:par>
                        <p:par>
                          <p:cTn id="7" fill="hold">
                            <p:stCondLst>
                              <p:cond delay="3000"/>
                            </p:stCondLst>
                            <p:childTnLst>
                              <p:par>
                                <p:cTn id="8" presetID="42" presetClass="path" presetSubtype="0" accel="50000" decel="50000" fill="hold" nodeType="afterEffect">
                                  <p:stCondLst>
                                    <p:cond delay="0"/>
                                  </p:stCondLst>
                                  <p:childTnLst>
                                    <p:animMotion origin="layout" path="M -1.66667E-6 -4.07407E-6 L -0.77812 -0.01018 " pathEditMode="relative" rAng="0" ptsTypes="AA">
                                      <p:cBhvr>
                                        <p:cTn id="9" dur="2000" fill="hold"/>
                                        <p:tgtEl>
                                          <p:spTgt spid="1089"/>
                                        </p:tgtEl>
                                        <p:attrNameLst>
                                          <p:attrName>ppt_x</p:attrName>
                                          <p:attrName>ppt_y</p:attrName>
                                        </p:attrNameLst>
                                      </p:cBhvr>
                                      <p:rCtr x="-38906" y="-509"/>
                                    </p:animMotion>
                                  </p:childTnLst>
                                </p:cTn>
                              </p:par>
                            </p:childTnLst>
                          </p:cTn>
                        </p:par>
                        <p:par>
                          <p:cTn id="10" fill="hold">
                            <p:stCondLst>
                              <p:cond delay="5000"/>
                            </p:stCondLst>
                            <p:childTnLst>
                              <p:par>
                                <p:cTn id="11" presetID="42" presetClass="path" presetSubtype="0" accel="50000" decel="50000" fill="hold" nodeType="afterEffect">
                                  <p:stCondLst>
                                    <p:cond delay="0"/>
                                  </p:stCondLst>
                                  <p:childTnLst>
                                    <p:animMotion origin="layout" path="M -3.61111E-6 -1.11111E-6 L -0.496 -0.00972 " pathEditMode="relative" rAng="0" ptsTypes="AA">
                                      <p:cBhvr>
                                        <p:cTn id="12" dur="2000" fill="hold"/>
                                        <p:tgtEl>
                                          <p:spTgt spid="1090"/>
                                        </p:tgtEl>
                                        <p:attrNameLst>
                                          <p:attrName>ppt_x</p:attrName>
                                          <p:attrName>ppt_y</p:attrName>
                                        </p:attrNameLst>
                                      </p:cBhvr>
                                      <p:rCtr x="-24809" y="-486"/>
                                    </p:animMotion>
                                  </p:childTnLst>
                                </p:cTn>
                              </p:par>
                            </p:childTnLst>
                          </p:cTn>
                        </p:par>
                        <p:par>
                          <p:cTn id="13" fill="hold">
                            <p:stCondLst>
                              <p:cond delay="7000"/>
                            </p:stCondLst>
                            <p:childTnLst>
                              <p:par>
                                <p:cTn id="14" presetID="42" presetClass="path" presetSubtype="0" accel="50000" decel="50000" fill="hold" nodeType="afterEffect">
                                  <p:stCondLst>
                                    <p:cond delay="0"/>
                                  </p:stCondLst>
                                  <p:childTnLst>
                                    <p:animMotion origin="layout" path="M 1.66667E-6 -3.33333E-6 L -0.58854 -0.00694 " pathEditMode="relative" rAng="0" ptsTypes="AA">
                                      <p:cBhvr>
                                        <p:cTn id="15" dur="2000" fill="hold"/>
                                        <p:tgtEl>
                                          <p:spTgt spid="1091"/>
                                        </p:tgtEl>
                                        <p:attrNameLst>
                                          <p:attrName>ppt_x</p:attrName>
                                          <p:attrName>ppt_y</p:attrName>
                                        </p:attrNameLst>
                                      </p:cBhvr>
                                      <p:rCtr x="-29427" y="-347"/>
                                    </p:animMotion>
                                  </p:childTnLst>
                                </p:cTn>
                              </p:par>
                            </p:childTnLst>
                          </p:cTn>
                        </p:par>
                        <p:par>
                          <p:cTn id="16" fill="hold">
                            <p:stCondLst>
                              <p:cond delay="9000"/>
                            </p:stCondLst>
                            <p:childTnLst>
                              <p:par>
                                <p:cTn id="17" presetID="42" presetClass="path" presetSubtype="0" accel="50000" decel="50000" fill="hold" nodeType="afterEffect">
                                  <p:stCondLst>
                                    <p:cond delay="0"/>
                                  </p:stCondLst>
                                  <p:childTnLst>
                                    <p:animMotion origin="layout" path="M -4.16667E-6 1.11111E-6 L -0.39427 -0.00625 " pathEditMode="relative" rAng="0" ptsTypes="AA">
                                      <p:cBhvr>
                                        <p:cTn id="18" dur="2000" fill="hold"/>
                                        <p:tgtEl>
                                          <p:spTgt spid="1092"/>
                                        </p:tgtEl>
                                        <p:attrNameLst>
                                          <p:attrName>ppt_x</p:attrName>
                                          <p:attrName>ppt_y</p:attrName>
                                        </p:attrNameLst>
                                      </p:cBhvr>
                                      <p:rCtr x="-19722"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304800"/>
            <a:ext cx="8429625" cy="1143000"/>
          </a:xfrm>
        </p:spPr>
        <p:txBody>
          <a:bodyPr/>
          <a:lstStyle/>
          <a:p>
            <a:pPr eaLnBrk="1" hangingPunct="1"/>
            <a:r>
              <a:rPr lang="en-US" altLang="en-US" smtClean="0"/>
              <a:t>List-based Priority Queue</a:t>
            </a:r>
          </a:p>
        </p:txBody>
      </p:sp>
      <p:sp>
        <p:nvSpPr>
          <p:cNvPr id="17411" name="Rectangle 3" descr="Rectangle: Click to edit Master text styles&#10;Second level&#10;Third level&#10;Fourth level&#10;Fifth level"/>
          <p:cNvSpPr>
            <a:spLocks noGrp="1" noChangeArrowheads="1"/>
          </p:cNvSpPr>
          <p:nvPr>
            <p:ph type="body" sz="half" idx="1"/>
          </p:nvPr>
        </p:nvSpPr>
        <p:spPr>
          <a:xfrm>
            <a:off x="381000" y="1752600"/>
            <a:ext cx="4267200" cy="4495800"/>
          </a:xfrm>
        </p:spPr>
        <p:txBody>
          <a:bodyPr/>
          <a:lstStyle/>
          <a:p>
            <a:pPr eaLnBrk="1" hangingPunct="1">
              <a:lnSpc>
                <a:spcPct val="90000"/>
              </a:lnSpc>
              <a:buFont typeface="Times" pitchFamily="18" charset="0"/>
              <a:buChar char="•"/>
            </a:pPr>
            <a:r>
              <a:rPr lang="en-US" altLang="en-US" sz="2000" u="sng" smtClean="0"/>
              <a:t>Unsorted list implementation</a:t>
            </a:r>
          </a:p>
          <a:p>
            <a:pPr lvl="1" eaLnBrk="1" hangingPunct="1">
              <a:lnSpc>
                <a:spcPct val="90000"/>
              </a:lnSpc>
              <a:buFont typeface="Times" pitchFamily="18" charset="0"/>
              <a:buChar char="•"/>
            </a:pPr>
            <a:r>
              <a:rPr lang="en-US" altLang="en-US" sz="1600" smtClean="0"/>
              <a:t>Store the items of the priority queue in a list-based sequence, in arbitrary order</a:t>
            </a:r>
          </a:p>
          <a:p>
            <a:pPr eaLnBrk="1" hangingPunct="1">
              <a:lnSpc>
                <a:spcPct val="90000"/>
              </a:lnSpc>
              <a:buFont typeface="Times" pitchFamily="18" charset="0"/>
              <a:buChar char="•"/>
            </a:pPr>
            <a:endParaRPr lang="en-US" altLang="en-US" sz="2000" smtClean="0"/>
          </a:p>
          <a:p>
            <a:pPr eaLnBrk="1" hangingPunct="1">
              <a:lnSpc>
                <a:spcPct val="90000"/>
              </a:lnSpc>
              <a:buFont typeface="Wingdings" pitchFamily="2" charset="2"/>
              <a:buNone/>
            </a:pPr>
            <a:endParaRPr lang="en-US" altLang="en-US" sz="2000" smtClean="0"/>
          </a:p>
          <a:p>
            <a:pPr eaLnBrk="1" hangingPunct="1">
              <a:lnSpc>
                <a:spcPct val="90000"/>
              </a:lnSpc>
              <a:buFont typeface="Times" pitchFamily="18" charset="0"/>
              <a:buChar char="•"/>
            </a:pPr>
            <a:r>
              <a:rPr lang="en-US" altLang="en-US" sz="2000" smtClean="0"/>
              <a:t>Performance:</a:t>
            </a:r>
          </a:p>
          <a:p>
            <a:pPr lvl="1" eaLnBrk="1" hangingPunct="1">
              <a:lnSpc>
                <a:spcPct val="90000"/>
              </a:lnSpc>
              <a:buFont typeface="Times" pitchFamily="18" charset="0"/>
              <a:buChar char="•"/>
            </a:pPr>
            <a:r>
              <a:rPr lang="en-US" altLang="en-US" sz="1800" smtClean="0">
                <a:solidFill>
                  <a:srgbClr val="FF0000"/>
                </a:solidFill>
              </a:rPr>
              <a:t>insertItem </a:t>
            </a:r>
            <a:r>
              <a:rPr lang="en-US" altLang="en-US" sz="1800" smtClean="0"/>
              <a:t>takes </a:t>
            </a:r>
            <a:r>
              <a:rPr lang="en-US" altLang="en-US" sz="1800" b="1" i="1" smtClean="0">
                <a:latin typeface="Times New Roman" pitchFamily="18" charset="0"/>
              </a:rPr>
              <a:t>O</a:t>
            </a:r>
            <a:r>
              <a:rPr lang="en-US" altLang="en-US" sz="1800" smtClean="0">
                <a:latin typeface="Times New Roman" pitchFamily="18" charset="0"/>
              </a:rPr>
              <a:t>(1)</a:t>
            </a:r>
            <a:r>
              <a:rPr lang="en-US" altLang="en-US" sz="1800" smtClean="0"/>
              <a:t> time since we can insert the item at the beginning or end of the sequence</a:t>
            </a:r>
          </a:p>
          <a:p>
            <a:pPr lvl="1" eaLnBrk="1" hangingPunct="1">
              <a:lnSpc>
                <a:spcPct val="90000"/>
              </a:lnSpc>
              <a:buFont typeface="Times" pitchFamily="18" charset="0"/>
              <a:buChar char="•"/>
            </a:pPr>
            <a:r>
              <a:rPr lang="en-US" altLang="en-US" sz="1800" smtClean="0">
                <a:solidFill>
                  <a:srgbClr val="FF0000"/>
                </a:solidFill>
              </a:rPr>
              <a:t>removeMin, minKey </a:t>
            </a:r>
            <a:r>
              <a:rPr lang="en-US" altLang="en-US" sz="1800" smtClean="0"/>
              <a:t>and </a:t>
            </a:r>
            <a:r>
              <a:rPr lang="en-US" altLang="en-US" sz="1800" smtClean="0">
                <a:solidFill>
                  <a:srgbClr val="FF0000"/>
                </a:solidFill>
              </a:rPr>
              <a:t>minElement</a:t>
            </a:r>
            <a:r>
              <a:rPr lang="en-US" altLang="en-US" sz="1800" smtClean="0"/>
              <a:t> take </a:t>
            </a:r>
            <a:r>
              <a:rPr lang="en-US" altLang="en-US" sz="1800" b="1" i="1" smtClean="0">
                <a:latin typeface="Times New Roman" pitchFamily="18" charset="0"/>
              </a:rPr>
              <a:t>O</a:t>
            </a:r>
            <a:r>
              <a:rPr lang="en-US" altLang="en-US" sz="1800" smtClean="0">
                <a:latin typeface="Times New Roman" pitchFamily="18" charset="0"/>
              </a:rPr>
              <a:t>(</a:t>
            </a:r>
            <a:r>
              <a:rPr lang="en-US" altLang="en-US" sz="1800" b="1" i="1" smtClean="0">
                <a:latin typeface="Times New Roman" pitchFamily="18" charset="0"/>
              </a:rPr>
              <a:t>n</a:t>
            </a:r>
            <a:r>
              <a:rPr lang="en-US" altLang="en-US" sz="1800" smtClean="0">
                <a:latin typeface="Times New Roman" pitchFamily="18" charset="0"/>
              </a:rPr>
              <a:t>)</a:t>
            </a:r>
            <a:r>
              <a:rPr lang="en-US" altLang="en-US" sz="1800" smtClean="0"/>
              <a:t> time since we have to traverse the entire sequence to find the smallest key </a:t>
            </a:r>
          </a:p>
        </p:txBody>
      </p:sp>
      <p:sp>
        <p:nvSpPr>
          <p:cNvPr id="17412" name="Rectangle 4" descr="Rectangle: Click to edit Master text styles&#10;Second level&#10;Third level&#10;Fourth level&#10;Fifth level"/>
          <p:cNvSpPr>
            <a:spLocks noGrp="1" noChangeArrowheads="1"/>
          </p:cNvSpPr>
          <p:nvPr>
            <p:ph type="body" sz="half" idx="2"/>
          </p:nvPr>
        </p:nvSpPr>
        <p:spPr>
          <a:xfrm>
            <a:off x="4800600" y="1752600"/>
            <a:ext cx="3810000" cy="4114800"/>
          </a:xfrm>
        </p:spPr>
        <p:txBody>
          <a:bodyPr/>
          <a:lstStyle/>
          <a:p>
            <a:pPr eaLnBrk="1" hangingPunct="1">
              <a:lnSpc>
                <a:spcPct val="90000"/>
              </a:lnSpc>
              <a:buFont typeface="Times" pitchFamily="18" charset="0"/>
              <a:buChar char="•"/>
            </a:pPr>
            <a:r>
              <a:rPr lang="en-US" altLang="en-US" sz="2000" u="sng" smtClean="0"/>
              <a:t>sorted list implementation</a:t>
            </a:r>
            <a:endParaRPr lang="en-US" altLang="en-US" sz="2000" smtClean="0"/>
          </a:p>
          <a:p>
            <a:pPr lvl="1" algn="just" eaLnBrk="1" hangingPunct="1">
              <a:lnSpc>
                <a:spcPct val="90000"/>
              </a:lnSpc>
              <a:buFont typeface="Times" pitchFamily="18" charset="0"/>
              <a:buChar char="•"/>
            </a:pPr>
            <a:r>
              <a:rPr lang="en-US" altLang="en-US" sz="1600" smtClean="0"/>
              <a:t>Store the items of the priority queue in a sequence, sorted by key</a:t>
            </a:r>
          </a:p>
          <a:p>
            <a:pPr lvl="1" eaLnBrk="1" hangingPunct="1">
              <a:lnSpc>
                <a:spcPct val="90000"/>
              </a:lnSpc>
              <a:buFont typeface="Times" pitchFamily="18" charset="0"/>
              <a:buChar char="•"/>
            </a:pPr>
            <a:endParaRPr lang="en-US" altLang="en-US" sz="1800" smtClean="0"/>
          </a:p>
          <a:p>
            <a:pPr eaLnBrk="1" hangingPunct="1">
              <a:lnSpc>
                <a:spcPct val="90000"/>
              </a:lnSpc>
              <a:buFont typeface="Times" pitchFamily="18" charset="0"/>
              <a:buChar char="•"/>
            </a:pPr>
            <a:endParaRPr lang="en-US" altLang="en-US" sz="2000" smtClean="0"/>
          </a:p>
          <a:p>
            <a:pPr eaLnBrk="1" hangingPunct="1">
              <a:lnSpc>
                <a:spcPct val="90000"/>
              </a:lnSpc>
              <a:buFont typeface="Times" pitchFamily="18" charset="0"/>
              <a:buChar char="•"/>
            </a:pPr>
            <a:r>
              <a:rPr lang="en-US" altLang="en-US" sz="2000" smtClean="0"/>
              <a:t>Performance:</a:t>
            </a:r>
          </a:p>
          <a:p>
            <a:pPr lvl="1" eaLnBrk="1" hangingPunct="1">
              <a:lnSpc>
                <a:spcPct val="90000"/>
              </a:lnSpc>
              <a:buFont typeface="Times" pitchFamily="18" charset="0"/>
              <a:buChar char="•"/>
            </a:pPr>
            <a:r>
              <a:rPr lang="en-US" altLang="en-US" sz="1800" smtClean="0">
                <a:solidFill>
                  <a:srgbClr val="FF0000"/>
                </a:solidFill>
              </a:rPr>
              <a:t>insertItem</a:t>
            </a:r>
            <a:r>
              <a:rPr lang="en-US" altLang="en-US" sz="1800" smtClean="0"/>
              <a:t> takes </a:t>
            </a:r>
            <a:r>
              <a:rPr lang="en-US" altLang="en-US" sz="1800" b="1" i="1" smtClean="0">
                <a:latin typeface="Times New Roman" pitchFamily="18" charset="0"/>
              </a:rPr>
              <a:t>O</a:t>
            </a:r>
            <a:r>
              <a:rPr lang="en-US" altLang="en-US" sz="1800" smtClean="0">
                <a:latin typeface="Times New Roman" pitchFamily="18" charset="0"/>
              </a:rPr>
              <a:t>(</a:t>
            </a:r>
            <a:r>
              <a:rPr lang="en-US" altLang="en-US" sz="1800" b="1" i="1" smtClean="0">
                <a:latin typeface="Times New Roman" pitchFamily="18" charset="0"/>
              </a:rPr>
              <a:t>n</a:t>
            </a:r>
            <a:r>
              <a:rPr lang="en-US" altLang="en-US" sz="1800" smtClean="0">
                <a:latin typeface="Times New Roman" pitchFamily="18" charset="0"/>
              </a:rPr>
              <a:t>)</a:t>
            </a:r>
            <a:r>
              <a:rPr lang="en-US" altLang="en-US" sz="1800" smtClean="0"/>
              <a:t> time since we have to find the place where to insert the item</a:t>
            </a:r>
          </a:p>
          <a:p>
            <a:pPr lvl="1" eaLnBrk="1" hangingPunct="1">
              <a:lnSpc>
                <a:spcPct val="90000"/>
              </a:lnSpc>
              <a:buFont typeface="Times" pitchFamily="18" charset="0"/>
              <a:buChar char="•"/>
            </a:pPr>
            <a:r>
              <a:rPr lang="en-US" altLang="en-US" sz="1800" smtClean="0">
                <a:solidFill>
                  <a:srgbClr val="FF0000"/>
                </a:solidFill>
              </a:rPr>
              <a:t>removeMin, minKey </a:t>
            </a:r>
            <a:r>
              <a:rPr lang="en-US" altLang="en-US" sz="1800" smtClean="0"/>
              <a:t>and </a:t>
            </a:r>
            <a:r>
              <a:rPr lang="en-US" altLang="en-US" sz="1800" smtClean="0">
                <a:solidFill>
                  <a:srgbClr val="FF0000"/>
                </a:solidFill>
              </a:rPr>
              <a:t>minElement</a:t>
            </a:r>
            <a:r>
              <a:rPr lang="en-US" altLang="en-US" sz="1800" smtClean="0"/>
              <a:t> take </a:t>
            </a:r>
            <a:r>
              <a:rPr lang="en-US" altLang="en-US" sz="1800" b="1" i="1" smtClean="0">
                <a:latin typeface="Times New Roman" pitchFamily="18" charset="0"/>
              </a:rPr>
              <a:t>O</a:t>
            </a:r>
            <a:r>
              <a:rPr lang="en-US" altLang="en-US" sz="1800" smtClean="0">
                <a:latin typeface="Times New Roman" pitchFamily="18" charset="0"/>
              </a:rPr>
              <a:t>(1)</a:t>
            </a:r>
            <a:r>
              <a:rPr lang="en-US" altLang="en-US" sz="1800" smtClean="0"/>
              <a:t> time since the smallest key is at the beginning of the sequence</a:t>
            </a:r>
          </a:p>
        </p:txBody>
      </p:sp>
      <p:grpSp>
        <p:nvGrpSpPr>
          <p:cNvPr id="17413" name="Group 5"/>
          <p:cNvGrpSpPr>
            <a:grpSpLocks/>
          </p:cNvGrpSpPr>
          <p:nvPr/>
        </p:nvGrpSpPr>
        <p:grpSpPr bwMode="auto">
          <a:xfrm>
            <a:off x="1143000" y="2819400"/>
            <a:ext cx="2971800" cy="304800"/>
            <a:chOff x="3264" y="2064"/>
            <a:chExt cx="1872" cy="192"/>
          </a:xfrm>
        </p:grpSpPr>
        <p:sp>
          <p:nvSpPr>
            <p:cNvPr id="24592" name="Line 6"/>
            <p:cNvSpPr>
              <a:spLocks noChangeShapeType="1"/>
            </p:cNvSpPr>
            <p:nvPr/>
          </p:nvSpPr>
          <p:spPr bwMode="auto">
            <a:xfrm>
              <a:off x="3456" y="2160"/>
              <a:ext cx="1488" cy="0"/>
            </a:xfrm>
            <a:prstGeom prst="line">
              <a:avLst/>
            </a:prstGeom>
            <a:noFill/>
            <a:ln w="19050">
              <a:solidFill>
                <a:schemeClr val="tx1"/>
              </a:solidFill>
              <a:round/>
              <a:headEnd/>
              <a:tailEnd/>
            </a:ln>
          </p:spPr>
          <p:txBody>
            <a:bodyPr wrap="none" anchor="ctr"/>
            <a:lstStyle/>
            <a:p>
              <a:pPr fontAlgn="auto">
                <a:spcBef>
                  <a:spcPts val="0"/>
                </a:spcBef>
                <a:spcAft>
                  <a:spcPts val="0"/>
                </a:spcAft>
                <a:defRPr/>
              </a:pPr>
              <a:endParaRPr lang="en-US">
                <a:solidFill>
                  <a:schemeClr val="accent3"/>
                </a:solidFill>
                <a:latin typeface="+mn-lt"/>
                <a:cs typeface="+mn-cs"/>
              </a:endParaRPr>
            </a:p>
          </p:txBody>
        </p:sp>
        <p:sp>
          <p:nvSpPr>
            <p:cNvPr id="24593" name="Oval 7"/>
            <p:cNvSpPr>
              <a:spLocks noChangeArrowheads="1"/>
            </p:cNvSpPr>
            <p:nvPr/>
          </p:nvSpPr>
          <p:spPr bwMode="auto">
            <a:xfrm>
              <a:off x="326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24594" name="Oval 8"/>
            <p:cNvSpPr>
              <a:spLocks noChangeArrowheads="1"/>
            </p:cNvSpPr>
            <p:nvPr/>
          </p:nvSpPr>
          <p:spPr bwMode="auto">
            <a:xfrm>
              <a:off x="368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sp>
          <p:nvSpPr>
            <p:cNvPr id="24595" name="Oval 9"/>
            <p:cNvSpPr>
              <a:spLocks noChangeArrowheads="1"/>
            </p:cNvSpPr>
            <p:nvPr/>
          </p:nvSpPr>
          <p:spPr bwMode="auto">
            <a:xfrm>
              <a:off x="410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24596" name="Oval 10"/>
            <p:cNvSpPr>
              <a:spLocks noChangeArrowheads="1"/>
            </p:cNvSpPr>
            <p:nvPr/>
          </p:nvSpPr>
          <p:spPr bwMode="auto">
            <a:xfrm>
              <a:off x="452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24597" name="Oval 11"/>
            <p:cNvSpPr>
              <a:spLocks noChangeArrowheads="1"/>
            </p:cNvSpPr>
            <p:nvPr/>
          </p:nvSpPr>
          <p:spPr bwMode="auto">
            <a:xfrm>
              <a:off x="494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grpSp>
      <p:grpSp>
        <p:nvGrpSpPr>
          <p:cNvPr id="17414" name="Group 12"/>
          <p:cNvGrpSpPr>
            <a:grpSpLocks/>
          </p:cNvGrpSpPr>
          <p:nvPr/>
        </p:nvGrpSpPr>
        <p:grpSpPr bwMode="auto">
          <a:xfrm>
            <a:off x="5181600" y="2819400"/>
            <a:ext cx="2971800" cy="304800"/>
            <a:chOff x="3264" y="3744"/>
            <a:chExt cx="1872" cy="192"/>
          </a:xfrm>
        </p:grpSpPr>
        <p:sp>
          <p:nvSpPr>
            <p:cNvPr id="24586" name="Line 13"/>
            <p:cNvSpPr>
              <a:spLocks noChangeShapeType="1"/>
            </p:cNvSpPr>
            <p:nvPr/>
          </p:nvSpPr>
          <p:spPr bwMode="auto">
            <a:xfrm>
              <a:off x="3456" y="3840"/>
              <a:ext cx="1488" cy="0"/>
            </a:xfrm>
            <a:prstGeom prst="line">
              <a:avLst/>
            </a:prstGeom>
            <a:noFill/>
            <a:ln w="19050">
              <a:solidFill>
                <a:schemeClr val="tx1"/>
              </a:solidFill>
              <a:round/>
              <a:headEnd/>
              <a:tailEnd/>
            </a:ln>
          </p:spPr>
          <p:txBody>
            <a:bodyPr wrap="none" anchor="ctr"/>
            <a:lstStyle/>
            <a:p>
              <a:pPr fontAlgn="auto">
                <a:spcBef>
                  <a:spcPts val="0"/>
                </a:spcBef>
                <a:spcAft>
                  <a:spcPts val="0"/>
                </a:spcAft>
                <a:defRPr/>
              </a:pPr>
              <a:endParaRPr lang="en-US">
                <a:solidFill>
                  <a:schemeClr val="accent3"/>
                </a:solidFill>
                <a:latin typeface="+mn-lt"/>
                <a:cs typeface="+mn-cs"/>
              </a:endParaRPr>
            </a:p>
          </p:txBody>
        </p:sp>
        <p:sp>
          <p:nvSpPr>
            <p:cNvPr id="24587" name="Oval 14"/>
            <p:cNvSpPr>
              <a:spLocks noChangeArrowheads="1"/>
            </p:cNvSpPr>
            <p:nvPr/>
          </p:nvSpPr>
          <p:spPr bwMode="auto">
            <a:xfrm>
              <a:off x="326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sp>
          <p:nvSpPr>
            <p:cNvPr id="24588" name="Oval 15"/>
            <p:cNvSpPr>
              <a:spLocks noChangeArrowheads="1"/>
            </p:cNvSpPr>
            <p:nvPr/>
          </p:nvSpPr>
          <p:spPr bwMode="auto">
            <a:xfrm>
              <a:off x="368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24589" name="Oval 16"/>
            <p:cNvSpPr>
              <a:spLocks noChangeArrowheads="1"/>
            </p:cNvSpPr>
            <p:nvPr/>
          </p:nvSpPr>
          <p:spPr bwMode="auto">
            <a:xfrm>
              <a:off x="410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24590" name="Oval 17"/>
            <p:cNvSpPr>
              <a:spLocks noChangeArrowheads="1"/>
            </p:cNvSpPr>
            <p:nvPr/>
          </p:nvSpPr>
          <p:spPr bwMode="auto">
            <a:xfrm>
              <a:off x="452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24591" name="Oval 18"/>
            <p:cNvSpPr>
              <a:spLocks noChangeArrowheads="1"/>
            </p:cNvSpPr>
            <p:nvPr/>
          </p:nvSpPr>
          <p:spPr bwMode="auto">
            <a:xfrm>
              <a:off x="494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grpSp>
    </p:spTree>
    <p:extLst>
      <p:ext uri="{BB962C8B-B14F-4D97-AF65-F5344CB8AC3E}">
        <p14:creationId xmlns:p14="http://schemas.microsoft.com/office/powerpoint/2010/main" val="196136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Today</a:t>
            </a:r>
            <a:endParaRPr lang="en-US" dirty="0"/>
          </a:p>
        </p:txBody>
      </p:sp>
      <p:sp>
        <p:nvSpPr>
          <p:cNvPr id="3" name="Content Placeholder 2"/>
          <p:cNvSpPr>
            <a:spLocks noGrp="1"/>
          </p:cNvSpPr>
          <p:nvPr>
            <p:ph idx="1"/>
          </p:nvPr>
        </p:nvSpPr>
        <p:spPr/>
        <p:txBody>
          <a:bodyPr/>
          <a:lstStyle/>
          <a:p>
            <a:r>
              <a:rPr lang="en-US" dirty="0" smtClean="0"/>
              <a:t>Go over test</a:t>
            </a:r>
          </a:p>
          <a:p>
            <a:endParaRPr lang="en-US" dirty="0"/>
          </a:p>
          <a:p>
            <a:r>
              <a:rPr lang="en-US" dirty="0" smtClean="0"/>
              <a:t>Review some </a:t>
            </a:r>
            <a:r>
              <a:rPr lang="en-US" smtClean="0"/>
              <a:t>Tree stuff</a:t>
            </a:r>
          </a:p>
          <a:p>
            <a:endParaRPr lang="en-US" smtClean="0"/>
          </a:p>
          <a:p>
            <a:r>
              <a:rPr lang="en-US" dirty="0" smtClean="0"/>
              <a:t>Move on to new stuff</a:t>
            </a:r>
            <a:endParaRPr lang="en-US" dirty="0"/>
          </a:p>
        </p:txBody>
      </p:sp>
    </p:spTree>
    <p:extLst>
      <p:ext uri="{BB962C8B-B14F-4D97-AF65-F5344CB8AC3E}">
        <p14:creationId xmlns:p14="http://schemas.microsoft.com/office/powerpoint/2010/main" val="4267073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Selection-Sort</a:t>
            </a:r>
          </a:p>
        </p:txBody>
      </p:sp>
      <p:sp>
        <p:nvSpPr>
          <p:cNvPr id="49159" name="Rectangle 3" descr="Rectangle: Click to edit Master text styles&#10;Second level&#10;Third level&#10;Fourth level&#10;Fifth level"/>
          <p:cNvSpPr>
            <a:spLocks noGrp="1" noChangeArrowheads="1"/>
          </p:cNvSpPr>
          <p:nvPr>
            <p:ph type="body" idx="1"/>
          </p:nvPr>
        </p:nvSpPr>
        <p:spPr>
          <a:xfrm>
            <a:off x="838200" y="1905000"/>
            <a:ext cx="7620000" cy="4495800"/>
          </a:xfrm>
        </p:spPr>
        <p:txBody>
          <a:bodyPr rtlCol="0">
            <a:normAutofit lnSpcReduction="10000"/>
          </a:bodyPr>
          <a:lstStyle/>
          <a:p>
            <a:pPr eaLnBrk="1" fontAlgn="auto" hangingPunct="1">
              <a:lnSpc>
                <a:spcPct val="90000"/>
              </a:lnSpc>
              <a:spcAft>
                <a:spcPts val="0"/>
              </a:spcAft>
              <a:buFont typeface="Times" charset="0"/>
              <a:buChar char="•"/>
              <a:defRPr/>
            </a:pPr>
            <a:r>
              <a:rPr lang="en-US" dirty="0" smtClean="0"/>
              <a:t>Selection-sort is the variation of PQ-sort where the priority queue is implemented with an unsorted sequence</a:t>
            </a:r>
          </a:p>
          <a:p>
            <a:pPr eaLnBrk="1" fontAlgn="auto" hangingPunct="1">
              <a:lnSpc>
                <a:spcPct val="90000"/>
              </a:lnSpc>
              <a:spcAft>
                <a:spcPts val="0"/>
              </a:spcAft>
              <a:buFont typeface="Arial" pitchFamily="34" charset="0"/>
              <a:buChar char="•"/>
              <a:defRPr/>
            </a:pPr>
            <a:endParaRPr lang="en-US" dirty="0" smtClean="0"/>
          </a:p>
          <a:p>
            <a:pPr eaLnBrk="1" fontAlgn="auto" hangingPunct="1">
              <a:lnSpc>
                <a:spcPct val="90000"/>
              </a:lnSpc>
              <a:spcAft>
                <a:spcPts val="0"/>
              </a:spcAft>
              <a:buFont typeface="Times" charset="0"/>
              <a:buChar char="•"/>
              <a:defRPr/>
            </a:pPr>
            <a:r>
              <a:rPr lang="en-US" dirty="0" smtClean="0"/>
              <a:t>Running time of Selection-sort:</a:t>
            </a:r>
          </a:p>
          <a:p>
            <a:pPr marL="800100" lvl="1" indent="-342900" eaLnBrk="1" fontAlgn="auto" hangingPunct="1">
              <a:lnSpc>
                <a:spcPct val="90000"/>
              </a:lnSpc>
              <a:spcAft>
                <a:spcPts val="0"/>
              </a:spcAft>
              <a:buFont typeface="Times" charset="0"/>
              <a:buChar char="•"/>
              <a:defRPr/>
            </a:pPr>
            <a:r>
              <a:rPr lang="en-US" dirty="0" smtClean="0"/>
              <a:t>Inserting the elements into the priority queue with </a:t>
            </a:r>
            <a:r>
              <a:rPr lang="en-US" b="1" i="1" dirty="0" smtClean="0">
                <a:latin typeface="Times New Roman" charset="0"/>
              </a:rPr>
              <a:t>n</a:t>
            </a:r>
            <a:r>
              <a:rPr lang="en-US" dirty="0" smtClean="0"/>
              <a:t> </a:t>
            </a:r>
            <a:r>
              <a:rPr lang="en-US" dirty="0" err="1" smtClean="0">
                <a:solidFill>
                  <a:srgbClr val="FF0000"/>
                </a:solidFill>
              </a:rPr>
              <a:t>insertItem</a:t>
            </a:r>
            <a:r>
              <a:rPr lang="en-US" dirty="0" smtClean="0"/>
              <a:t> operations takes </a:t>
            </a:r>
            <a:r>
              <a:rPr lang="en-US" b="1" i="1" dirty="0" smtClean="0">
                <a:latin typeface="Times New Roman" charset="0"/>
              </a:rPr>
              <a:t>O</a:t>
            </a:r>
            <a:r>
              <a:rPr lang="en-US" dirty="0" smtClean="0">
                <a:latin typeface="Times New Roman" charset="0"/>
              </a:rPr>
              <a:t>(</a:t>
            </a:r>
            <a:r>
              <a:rPr lang="en-US" b="1" i="1" dirty="0" smtClean="0">
                <a:latin typeface="Times New Roman" charset="0"/>
              </a:rPr>
              <a:t>n</a:t>
            </a:r>
            <a:r>
              <a:rPr lang="en-US" dirty="0" smtClean="0">
                <a:latin typeface="Times New Roman" charset="0"/>
              </a:rPr>
              <a:t>) </a:t>
            </a:r>
            <a:r>
              <a:rPr lang="en-US" dirty="0" smtClean="0"/>
              <a:t>time</a:t>
            </a:r>
          </a:p>
          <a:p>
            <a:pPr marL="800100" lvl="1" indent="-342900" eaLnBrk="1" fontAlgn="auto" hangingPunct="1">
              <a:lnSpc>
                <a:spcPct val="90000"/>
              </a:lnSpc>
              <a:spcAft>
                <a:spcPts val="0"/>
              </a:spcAft>
              <a:buFont typeface="Times" charset="0"/>
              <a:buChar char="•"/>
              <a:defRPr/>
            </a:pPr>
            <a:r>
              <a:rPr lang="en-US" dirty="0" smtClean="0"/>
              <a:t>Removing the elements in sorted order from the priority queue with </a:t>
            </a:r>
            <a:r>
              <a:rPr lang="en-US" b="1" i="1" dirty="0" smtClean="0">
                <a:latin typeface="Times New Roman" charset="0"/>
              </a:rPr>
              <a:t>n</a:t>
            </a:r>
            <a:r>
              <a:rPr lang="en-US" dirty="0" smtClean="0"/>
              <a:t> </a:t>
            </a:r>
            <a:r>
              <a:rPr lang="en-US" dirty="0" err="1" smtClean="0">
                <a:solidFill>
                  <a:srgbClr val="FF0000"/>
                </a:solidFill>
              </a:rPr>
              <a:t>removeMin</a:t>
            </a:r>
            <a:r>
              <a:rPr lang="en-US" dirty="0" smtClean="0"/>
              <a:t> operations takes time proportional to</a:t>
            </a:r>
            <a:br>
              <a:rPr lang="en-US" dirty="0" smtClean="0"/>
            </a:br>
            <a:r>
              <a:rPr lang="en-US" dirty="0" smtClean="0"/>
              <a:t>		 	</a:t>
            </a:r>
            <a:r>
              <a:rPr lang="en-US" sz="2400" dirty="0" smtClean="0">
                <a:latin typeface="Times New Roman" charset="0"/>
                <a:sym typeface="Symbol" charset="2"/>
              </a:rPr>
              <a:t>1 </a:t>
            </a:r>
            <a:r>
              <a:rPr lang="en-US" sz="2400" dirty="0" smtClean="0">
                <a:latin typeface="Symbol" charset="2"/>
                <a:sym typeface="Symbol" charset="2"/>
              </a:rPr>
              <a:t>+ </a:t>
            </a:r>
            <a:r>
              <a:rPr lang="en-US" sz="2400" dirty="0" smtClean="0">
                <a:latin typeface="Times New Roman" charset="0"/>
                <a:sym typeface="Symbol" charset="2"/>
              </a:rPr>
              <a:t>2 </a:t>
            </a:r>
            <a:r>
              <a:rPr lang="en-US" sz="2400" dirty="0" smtClean="0">
                <a:latin typeface="Symbol" charset="2"/>
                <a:sym typeface="Symbol" charset="2"/>
              </a:rPr>
              <a:t>+ </a:t>
            </a:r>
            <a:r>
              <a:rPr lang="en-US" sz="2400" dirty="0" smtClean="0">
                <a:latin typeface="Times New Roman" charset="0"/>
                <a:sym typeface="Symbol" charset="2"/>
              </a:rPr>
              <a:t>…</a:t>
            </a:r>
            <a:r>
              <a:rPr lang="en-US" sz="2400" dirty="0" smtClean="0">
                <a:latin typeface="Symbol" charset="2"/>
                <a:sym typeface="Symbol" charset="2"/>
              </a:rPr>
              <a:t>+ </a:t>
            </a:r>
            <a:r>
              <a:rPr lang="en-US" sz="2400" b="1" i="1" dirty="0" smtClean="0">
                <a:latin typeface="Times New Roman" charset="0"/>
                <a:sym typeface="Symbol" charset="2"/>
              </a:rPr>
              <a:t>n</a:t>
            </a:r>
            <a:endParaRPr lang="en-US" sz="2400" dirty="0" smtClean="0"/>
          </a:p>
          <a:p>
            <a:pPr eaLnBrk="1" fontAlgn="auto" hangingPunct="1">
              <a:lnSpc>
                <a:spcPct val="90000"/>
              </a:lnSpc>
              <a:spcAft>
                <a:spcPts val="0"/>
              </a:spcAft>
              <a:buFont typeface="Times" charset="0"/>
              <a:buChar char="•"/>
              <a:defRPr/>
            </a:pPr>
            <a:r>
              <a:rPr lang="en-US" dirty="0" smtClean="0"/>
              <a:t>Selection-sort runs in </a:t>
            </a:r>
            <a:r>
              <a:rPr lang="en-US" b="1" i="1" dirty="0" smtClean="0">
                <a:latin typeface="Times New Roman" charset="0"/>
              </a:rPr>
              <a:t>O</a:t>
            </a:r>
            <a:r>
              <a:rPr lang="en-US" dirty="0" smtClean="0">
                <a:latin typeface="Times New Roman" charset="0"/>
              </a:rPr>
              <a:t>(</a:t>
            </a:r>
            <a:r>
              <a:rPr lang="en-US" b="1" i="1" dirty="0" smtClean="0">
                <a:latin typeface="Times New Roman" charset="0"/>
              </a:rPr>
              <a:t>n</a:t>
            </a:r>
            <a:r>
              <a:rPr lang="en-US" baseline="30000" dirty="0" smtClean="0">
                <a:latin typeface="Times New Roman" charset="0"/>
              </a:rPr>
              <a:t>2</a:t>
            </a:r>
            <a:r>
              <a:rPr lang="en-US" dirty="0" smtClean="0">
                <a:latin typeface="Times New Roman" charset="0"/>
              </a:rPr>
              <a:t>) </a:t>
            </a:r>
            <a:r>
              <a:rPr lang="en-US" dirty="0" smtClean="0"/>
              <a:t>time </a:t>
            </a:r>
          </a:p>
        </p:txBody>
      </p:sp>
      <p:grpSp>
        <p:nvGrpSpPr>
          <p:cNvPr id="18436" name="Group 4"/>
          <p:cNvGrpSpPr>
            <a:grpSpLocks/>
          </p:cNvGrpSpPr>
          <p:nvPr/>
        </p:nvGrpSpPr>
        <p:grpSpPr bwMode="auto">
          <a:xfrm>
            <a:off x="3276600" y="2895600"/>
            <a:ext cx="2971800" cy="304800"/>
            <a:chOff x="3264" y="2064"/>
            <a:chExt cx="1872" cy="192"/>
          </a:xfrm>
        </p:grpSpPr>
        <p:sp>
          <p:nvSpPr>
            <p:cNvPr id="18437" name="Line 5"/>
            <p:cNvSpPr>
              <a:spLocks noChangeShapeType="1"/>
            </p:cNvSpPr>
            <p:nvPr/>
          </p:nvSpPr>
          <p:spPr bwMode="auto">
            <a:xfrm>
              <a:off x="3456" y="2160"/>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Oval 6"/>
            <p:cNvSpPr>
              <a:spLocks noChangeArrowheads="1"/>
            </p:cNvSpPr>
            <p:nvPr/>
          </p:nvSpPr>
          <p:spPr bwMode="auto">
            <a:xfrm>
              <a:off x="326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49163" name="Oval 7"/>
            <p:cNvSpPr>
              <a:spLocks noChangeArrowheads="1"/>
            </p:cNvSpPr>
            <p:nvPr/>
          </p:nvSpPr>
          <p:spPr bwMode="auto">
            <a:xfrm>
              <a:off x="368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sp>
          <p:nvSpPr>
            <p:cNvPr id="49164" name="Oval 8"/>
            <p:cNvSpPr>
              <a:spLocks noChangeArrowheads="1"/>
            </p:cNvSpPr>
            <p:nvPr/>
          </p:nvSpPr>
          <p:spPr bwMode="auto">
            <a:xfrm>
              <a:off x="410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49165" name="Oval 9"/>
            <p:cNvSpPr>
              <a:spLocks noChangeArrowheads="1"/>
            </p:cNvSpPr>
            <p:nvPr/>
          </p:nvSpPr>
          <p:spPr bwMode="auto">
            <a:xfrm>
              <a:off x="452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49166" name="Oval 10"/>
            <p:cNvSpPr>
              <a:spLocks noChangeArrowheads="1"/>
            </p:cNvSpPr>
            <p:nvPr/>
          </p:nvSpPr>
          <p:spPr bwMode="auto">
            <a:xfrm>
              <a:off x="494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grpSp>
    </p:spTree>
    <p:extLst>
      <p:ext uri="{BB962C8B-B14F-4D97-AF65-F5344CB8AC3E}">
        <p14:creationId xmlns:p14="http://schemas.microsoft.com/office/powerpoint/2010/main" val="423766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Exercise: Selection-Sort</a:t>
            </a:r>
          </a:p>
        </p:txBody>
      </p:sp>
      <p:sp>
        <p:nvSpPr>
          <p:cNvPr id="19459" name="Rectangle 3" descr="Rectangle: Click to edit Master text styles&#10;Second level&#10;Third level&#10;Fourth level&#10;Fifth level"/>
          <p:cNvSpPr>
            <a:spLocks noGrp="1" noChangeArrowheads="1"/>
          </p:cNvSpPr>
          <p:nvPr>
            <p:ph type="body" idx="1"/>
          </p:nvPr>
        </p:nvSpPr>
        <p:spPr>
          <a:xfrm>
            <a:off x="838200" y="1905000"/>
            <a:ext cx="7620000" cy="4495800"/>
          </a:xfrm>
        </p:spPr>
        <p:txBody>
          <a:bodyPr/>
          <a:lstStyle/>
          <a:p>
            <a:pPr eaLnBrk="1" hangingPunct="1">
              <a:lnSpc>
                <a:spcPct val="90000"/>
              </a:lnSpc>
              <a:buFont typeface="Times" pitchFamily="18" charset="0"/>
              <a:buChar char="•"/>
            </a:pPr>
            <a:r>
              <a:rPr lang="en-US" altLang="en-US" smtClean="0"/>
              <a:t>Selection-sort is the variation of PQ-sort where the priority queue is implemented with an unsorted sequence (first n insertItems, then n removeMins)</a:t>
            </a:r>
          </a:p>
          <a:p>
            <a:pPr eaLnBrk="1" hangingPunct="1">
              <a:lnSpc>
                <a:spcPct val="90000"/>
              </a:lnSpc>
            </a:pPr>
            <a:endParaRPr lang="en-US" altLang="en-US" smtClean="0"/>
          </a:p>
          <a:p>
            <a:pPr eaLnBrk="1" hangingPunct="1">
              <a:lnSpc>
                <a:spcPct val="90000"/>
              </a:lnSpc>
              <a:buFont typeface="Times" pitchFamily="18" charset="0"/>
              <a:buChar char="•"/>
            </a:pPr>
            <a:r>
              <a:rPr lang="en-US" altLang="en-US" smtClean="0"/>
              <a:t>Illustrate the performance of selection-sort on the following input sequence:</a:t>
            </a:r>
          </a:p>
          <a:p>
            <a:pPr marL="800100" lvl="1" indent="-342900" eaLnBrk="1" hangingPunct="1">
              <a:lnSpc>
                <a:spcPct val="90000"/>
              </a:lnSpc>
              <a:buFont typeface="Times" pitchFamily="18" charset="0"/>
              <a:buChar char="•"/>
            </a:pPr>
            <a:r>
              <a:rPr lang="en-US" altLang="en-US" smtClean="0"/>
              <a:t>(22, 15, 36, 44, 10, 3, 9, 13, 29, 25)</a:t>
            </a:r>
          </a:p>
        </p:txBody>
      </p:sp>
      <p:grpSp>
        <p:nvGrpSpPr>
          <p:cNvPr id="19460" name="Group 4"/>
          <p:cNvGrpSpPr>
            <a:grpSpLocks/>
          </p:cNvGrpSpPr>
          <p:nvPr/>
        </p:nvGrpSpPr>
        <p:grpSpPr bwMode="auto">
          <a:xfrm>
            <a:off x="3276600" y="3810000"/>
            <a:ext cx="2971800" cy="304800"/>
            <a:chOff x="3264" y="2064"/>
            <a:chExt cx="1872" cy="192"/>
          </a:xfrm>
        </p:grpSpPr>
        <p:sp>
          <p:nvSpPr>
            <p:cNvPr id="19461" name="Line 5"/>
            <p:cNvSpPr>
              <a:spLocks noChangeShapeType="1"/>
            </p:cNvSpPr>
            <p:nvPr/>
          </p:nvSpPr>
          <p:spPr bwMode="auto">
            <a:xfrm>
              <a:off x="3456" y="2160"/>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6"/>
            <p:cNvSpPr>
              <a:spLocks noChangeArrowheads="1"/>
            </p:cNvSpPr>
            <p:nvPr/>
          </p:nvSpPr>
          <p:spPr bwMode="auto">
            <a:xfrm>
              <a:off x="326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18" name="Oval 7"/>
            <p:cNvSpPr>
              <a:spLocks noChangeArrowheads="1"/>
            </p:cNvSpPr>
            <p:nvPr/>
          </p:nvSpPr>
          <p:spPr bwMode="auto">
            <a:xfrm>
              <a:off x="368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sp>
          <p:nvSpPr>
            <p:cNvPr id="19" name="Oval 8"/>
            <p:cNvSpPr>
              <a:spLocks noChangeArrowheads="1"/>
            </p:cNvSpPr>
            <p:nvPr/>
          </p:nvSpPr>
          <p:spPr bwMode="auto">
            <a:xfrm>
              <a:off x="410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20" name="Oval 9"/>
            <p:cNvSpPr>
              <a:spLocks noChangeArrowheads="1"/>
            </p:cNvSpPr>
            <p:nvPr/>
          </p:nvSpPr>
          <p:spPr bwMode="auto">
            <a:xfrm>
              <a:off x="452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21" name="Oval 10"/>
            <p:cNvSpPr>
              <a:spLocks noChangeArrowheads="1"/>
            </p:cNvSpPr>
            <p:nvPr/>
          </p:nvSpPr>
          <p:spPr bwMode="auto">
            <a:xfrm>
              <a:off x="494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grpSp>
      <p:pic>
        <p:nvPicPr>
          <p:cNvPr id="4098" name="Picture 2" descr="http://3.bp.blogspot.com/-C18wkxYxgQ8/UCsgTyXBMLI/AAAAAAAAnAs/kWOcLYLKrtM/s1600/jessica+v.o.fanmade+borg+costu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029200"/>
            <a:ext cx="1092794" cy="195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62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Insertion-Sort</a:t>
            </a:r>
          </a:p>
        </p:txBody>
      </p:sp>
      <p:sp>
        <p:nvSpPr>
          <p:cNvPr id="20483" name="Rectangle 3" descr="Rectangle: Click to edit Master text styles&#10;Second level&#10;Third level&#10;Fourth level&#10;Fifth level"/>
          <p:cNvSpPr>
            <a:spLocks noGrp="1" noChangeArrowheads="1"/>
          </p:cNvSpPr>
          <p:nvPr>
            <p:ph type="body" idx="1"/>
          </p:nvPr>
        </p:nvSpPr>
        <p:spPr>
          <a:xfrm>
            <a:off x="838200" y="1828800"/>
            <a:ext cx="7696200" cy="4572000"/>
          </a:xfrm>
        </p:spPr>
        <p:txBody>
          <a:bodyPr/>
          <a:lstStyle/>
          <a:p>
            <a:pPr marL="609600" indent="-609600" eaLnBrk="1" hangingPunct="1">
              <a:buFont typeface="Times" pitchFamily="18" charset="0"/>
              <a:buChar char="•"/>
            </a:pPr>
            <a:r>
              <a:rPr lang="en-US" altLang="en-US" sz="2000" smtClean="0"/>
              <a:t>Insertion-sort is the variation of PQ-sort where the priority queue is implemented with a sorted sequence</a:t>
            </a:r>
          </a:p>
          <a:p>
            <a:pPr marL="609600" indent="-609600" eaLnBrk="1" hangingPunct="1">
              <a:buFont typeface="Times" pitchFamily="18" charset="0"/>
              <a:buChar char="•"/>
            </a:pPr>
            <a:endParaRPr lang="en-US" altLang="en-US" sz="2000" smtClean="0"/>
          </a:p>
          <a:p>
            <a:pPr marL="609600" indent="-609600" eaLnBrk="1" hangingPunct="1">
              <a:buFont typeface="Times" pitchFamily="18" charset="0"/>
              <a:buChar char="•"/>
            </a:pPr>
            <a:r>
              <a:rPr lang="en-US" altLang="en-US" sz="2000" smtClean="0"/>
              <a:t>Running time of Insertion-sort:</a:t>
            </a:r>
          </a:p>
          <a:p>
            <a:pPr marL="990600" lvl="1" indent="-533400" eaLnBrk="1" hangingPunct="1">
              <a:buFont typeface="Times" pitchFamily="18" charset="0"/>
              <a:buChar char="•"/>
            </a:pPr>
            <a:r>
              <a:rPr lang="en-US" altLang="en-US" sz="1800" smtClean="0"/>
              <a:t>Inserting the elements into the priority queue with </a:t>
            </a:r>
            <a:r>
              <a:rPr lang="en-US" altLang="en-US" sz="1800" b="1" i="1" smtClean="0">
                <a:latin typeface="Times New Roman" pitchFamily="18" charset="0"/>
              </a:rPr>
              <a:t>n</a:t>
            </a:r>
            <a:r>
              <a:rPr lang="en-US" altLang="en-US" sz="1800" smtClean="0"/>
              <a:t> </a:t>
            </a:r>
            <a:r>
              <a:rPr lang="en-US" altLang="en-US" sz="1800" smtClean="0">
                <a:solidFill>
                  <a:srgbClr val="FF0000"/>
                </a:solidFill>
              </a:rPr>
              <a:t>insertItem</a:t>
            </a:r>
            <a:r>
              <a:rPr lang="en-US" altLang="en-US" sz="1800" smtClean="0"/>
              <a:t> operations takes time proportional to</a:t>
            </a:r>
            <a:br>
              <a:rPr lang="en-US" altLang="en-US" sz="1800" smtClean="0"/>
            </a:br>
            <a:r>
              <a:rPr lang="en-US" altLang="en-US" sz="1800" smtClean="0"/>
              <a:t>		 	</a:t>
            </a:r>
            <a:r>
              <a:rPr lang="en-US" altLang="en-US" smtClean="0">
                <a:latin typeface="Times New Roman" pitchFamily="18" charset="0"/>
                <a:sym typeface="Symbol" pitchFamily="18" charset="2"/>
              </a:rPr>
              <a:t>1 </a:t>
            </a:r>
            <a:r>
              <a:rPr lang="en-US" altLang="en-US" smtClean="0">
                <a:latin typeface="Symbol" pitchFamily="18" charset="2"/>
                <a:sym typeface="Symbol" pitchFamily="18" charset="2"/>
              </a:rPr>
              <a:t>+ </a:t>
            </a:r>
            <a:r>
              <a:rPr lang="en-US" altLang="en-US" smtClean="0">
                <a:latin typeface="Times New Roman" pitchFamily="18" charset="0"/>
                <a:sym typeface="Symbol" pitchFamily="18" charset="2"/>
              </a:rPr>
              <a:t>2 </a:t>
            </a:r>
            <a:r>
              <a:rPr lang="en-US" altLang="en-US" smtClean="0">
                <a:latin typeface="Symbol" pitchFamily="18" charset="2"/>
                <a:sym typeface="Symbol" pitchFamily="18" charset="2"/>
              </a:rPr>
              <a:t>+ </a:t>
            </a:r>
            <a:r>
              <a:rPr lang="en-US" altLang="en-US" smtClean="0">
                <a:latin typeface="Times New Roman" pitchFamily="18" charset="0"/>
                <a:sym typeface="Symbol" pitchFamily="18" charset="2"/>
              </a:rPr>
              <a:t>…</a:t>
            </a:r>
            <a:r>
              <a:rPr lang="en-US" altLang="en-US" smtClean="0">
                <a:latin typeface="Symbol" pitchFamily="18" charset="2"/>
                <a:sym typeface="Symbol" pitchFamily="18" charset="2"/>
              </a:rPr>
              <a:t>+ </a:t>
            </a:r>
            <a:r>
              <a:rPr lang="en-US" altLang="en-US" b="1" i="1" smtClean="0">
                <a:latin typeface="Times New Roman" pitchFamily="18" charset="0"/>
                <a:sym typeface="Symbol" pitchFamily="18" charset="2"/>
              </a:rPr>
              <a:t>n</a:t>
            </a:r>
            <a:endParaRPr lang="en-US" altLang="en-US" smtClean="0"/>
          </a:p>
          <a:p>
            <a:pPr marL="990600" lvl="1" indent="-533400" eaLnBrk="1" hangingPunct="1">
              <a:buFont typeface="Times" pitchFamily="18" charset="0"/>
              <a:buChar char="•"/>
            </a:pPr>
            <a:r>
              <a:rPr lang="en-US" altLang="en-US" sz="1800" smtClean="0"/>
              <a:t>Removing the elements in sorted order from the priority queue with  a series of </a:t>
            </a:r>
            <a:r>
              <a:rPr lang="en-US" altLang="en-US" sz="1800" b="1" i="1" smtClean="0">
                <a:latin typeface="Times New Roman" pitchFamily="18" charset="0"/>
              </a:rPr>
              <a:t>n</a:t>
            </a:r>
            <a:r>
              <a:rPr lang="en-US" altLang="en-US" sz="1800" smtClean="0"/>
              <a:t> </a:t>
            </a:r>
            <a:r>
              <a:rPr lang="en-US" altLang="en-US" sz="1800" smtClean="0">
                <a:solidFill>
                  <a:srgbClr val="FF0000"/>
                </a:solidFill>
              </a:rPr>
              <a:t>removeMin</a:t>
            </a:r>
            <a:r>
              <a:rPr lang="en-US" altLang="en-US" sz="1800" smtClean="0"/>
              <a:t> operations takes </a:t>
            </a:r>
            <a:r>
              <a:rPr lang="en-US" altLang="en-US" sz="1800" b="1" i="1" smtClean="0">
                <a:latin typeface="Times New Roman" pitchFamily="18" charset="0"/>
              </a:rPr>
              <a:t>O</a:t>
            </a:r>
            <a:r>
              <a:rPr lang="en-US" altLang="en-US" sz="1800" smtClean="0">
                <a:latin typeface="Times New Roman" pitchFamily="18" charset="0"/>
              </a:rPr>
              <a:t>(</a:t>
            </a:r>
            <a:r>
              <a:rPr lang="en-US" altLang="en-US" sz="1800" b="1" i="1" smtClean="0">
                <a:latin typeface="Times New Roman" pitchFamily="18" charset="0"/>
              </a:rPr>
              <a:t>n</a:t>
            </a:r>
            <a:r>
              <a:rPr lang="en-US" altLang="en-US" sz="1800" smtClean="0">
                <a:latin typeface="Times New Roman" pitchFamily="18" charset="0"/>
              </a:rPr>
              <a:t>) </a:t>
            </a:r>
            <a:r>
              <a:rPr lang="en-US" altLang="en-US" sz="1800" smtClean="0"/>
              <a:t>time</a:t>
            </a:r>
          </a:p>
          <a:p>
            <a:pPr marL="609600" indent="-609600" eaLnBrk="1" hangingPunct="1">
              <a:buFont typeface="Times" pitchFamily="18" charset="0"/>
              <a:buChar char="•"/>
            </a:pPr>
            <a:r>
              <a:rPr lang="en-US" altLang="en-US" sz="2000" smtClean="0"/>
              <a:t>Insertion-sort runs in </a:t>
            </a:r>
            <a:r>
              <a:rPr lang="en-US" altLang="en-US" sz="2000" b="1" i="1" smtClean="0">
                <a:latin typeface="Times New Roman" pitchFamily="18" charset="0"/>
              </a:rPr>
              <a:t>O</a:t>
            </a:r>
            <a:r>
              <a:rPr lang="en-US" altLang="en-US" sz="2000" smtClean="0">
                <a:latin typeface="Times New Roman" pitchFamily="18" charset="0"/>
              </a:rPr>
              <a:t>(</a:t>
            </a:r>
            <a:r>
              <a:rPr lang="en-US" altLang="en-US" sz="2000" b="1" i="1" smtClean="0">
                <a:latin typeface="Times New Roman" pitchFamily="18" charset="0"/>
              </a:rPr>
              <a:t>n</a:t>
            </a:r>
            <a:r>
              <a:rPr lang="en-US" altLang="en-US" sz="2000" baseline="30000" smtClean="0">
                <a:latin typeface="Times New Roman" pitchFamily="18" charset="0"/>
              </a:rPr>
              <a:t>2</a:t>
            </a:r>
            <a:r>
              <a:rPr lang="en-US" altLang="en-US" sz="2000" smtClean="0">
                <a:latin typeface="Times New Roman" pitchFamily="18" charset="0"/>
              </a:rPr>
              <a:t>) </a:t>
            </a:r>
            <a:r>
              <a:rPr lang="en-US" altLang="en-US" sz="2000" smtClean="0"/>
              <a:t>time </a:t>
            </a:r>
          </a:p>
          <a:p>
            <a:pPr marL="609600" indent="-609600" eaLnBrk="1" hangingPunct="1">
              <a:buFont typeface="Times" pitchFamily="18" charset="0"/>
              <a:buChar char="•"/>
            </a:pPr>
            <a:endParaRPr lang="en-US" altLang="en-US" sz="2800" smtClean="0"/>
          </a:p>
        </p:txBody>
      </p:sp>
      <p:grpSp>
        <p:nvGrpSpPr>
          <p:cNvPr id="20484" name="Group 4"/>
          <p:cNvGrpSpPr>
            <a:grpSpLocks/>
          </p:cNvGrpSpPr>
          <p:nvPr/>
        </p:nvGrpSpPr>
        <p:grpSpPr bwMode="auto">
          <a:xfrm>
            <a:off x="3048000" y="2590800"/>
            <a:ext cx="2971800" cy="304800"/>
            <a:chOff x="3264" y="3744"/>
            <a:chExt cx="1872" cy="192"/>
          </a:xfrm>
        </p:grpSpPr>
        <p:sp>
          <p:nvSpPr>
            <p:cNvPr id="20485" name="Line 5"/>
            <p:cNvSpPr>
              <a:spLocks noChangeShapeType="1"/>
            </p:cNvSpPr>
            <p:nvPr/>
          </p:nvSpPr>
          <p:spPr bwMode="auto">
            <a:xfrm>
              <a:off x="3456" y="3840"/>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0" name="Oval 6"/>
            <p:cNvSpPr>
              <a:spLocks noChangeArrowheads="1"/>
            </p:cNvSpPr>
            <p:nvPr/>
          </p:nvSpPr>
          <p:spPr bwMode="auto">
            <a:xfrm>
              <a:off x="326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sp>
          <p:nvSpPr>
            <p:cNvPr id="51211" name="Oval 7"/>
            <p:cNvSpPr>
              <a:spLocks noChangeArrowheads="1"/>
            </p:cNvSpPr>
            <p:nvPr/>
          </p:nvSpPr>
          <p:spPr bwMode="auto">
            <a:xfrm>
              <a:off x="368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51212" name="Oval 8"/>
            <p:cNvSpPr>
              <a:spLocks noChangeArrowheads="1"/>
            </p:cNvSpPr>
            <p:nvPr/>
          </p:nvSpPr>
          <p:spPr bwMode="auto">
            <a:xfrm>
              <a:off x="410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51213" name="Oval 9"/>
            <p:cNvSpPr>
              <a:spLocks noChangeArrowheads="1"/>
            </p:cNvSpPr>
            <p:nvPr/>
          </p:nvSpPr>
          <p:spPr bwMode="auto">
            <a:xfrm>
              <a:off x="452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51214" name="Oval 10"/>
            <p:cNvSpPr>
              <a:spLocks noChangeArrowheads="1"/>
            </p:cNvSpPr>
            <p:nvPr/>
          </p:nvSpPr>
          <p:spPr bwMode="auto">
            <a:xfrm>
              <a:off x="494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grpSp>
    </p:spTree>
    <p:extLst>
      <p:ext uri="{BB962C8B-B14F-4D97-AF65-F5344CB8AC3E}">
        <p14:creationId xmlns:p14="http://schemas.microsoft.com/office/powerpoint/2010/main" val="225257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Exercise: Insertion-Sort</a:t>
            </a:r>
          </a:p>
        </p:txBody>
      </p:sp>
      <p:sp>
        <p:nvSpPr>
          <p:cNvPr id="21507" name="Rectangle 3" descr="Rectangle: Click to edit Master text styles&#10;Second level&#10;Third level&#10;Fourth level&#10;Fifth level"/>
          <p:cNvSpPr>
            <a:spLocks noGrp="1" noChangeArrowheads="1"/>
          </p:cNvSpPr>
          <p:nvPr>
            <p:ph type="body" idx="1"/>
          </p:nvPr>
        </p:nvSpPr>
        <p:spPr>
          <a:xfrm>
            <a:off x="838200" y="1905000"/>
            <a:ext cx="7620000" cy="4495800"/>
          </a:xfrm>
        </p:spPr>
        <p:txBody>
          <a:bodyPr/>
          <a:lstStyle/>
          <a:p>
            <a:pPr eaLnBrk="1" hangingPunct="1">
              <a:lnSpc>
                <a:spcPct val="90000"/>
              </a:lnSpc>
              <a:buFont typeface="Times" pitchFamily="18" charset="0"/>
              <a:buChar char="•"/>
            </a:pPr>
            <a:r>
              <a:rPr lang="en-US" altLang="en-US" smtClean="0"/>
              <a:t>Insertion-sort is the variation of PQ-sort where the priority queue is implemented with a sorted sequence (first n insertItems, then n removeMins)</a:t>
            </a:r>
          </a:p>
          <a:p>
            <a:pPr eaLnBrk="1" hangingPunct="1">
              <a:lnSpc>
                <a:spcPct val="90000"/>
              </a:lnSpc>
            </a:pPr>
            <a:endParaRPr lang="en-US" altLang="en-US" smtClean="0"/>
          </a:p>
          <a:p>
            <a:pPr eaLnBrk="1" hangingPunct="1">
              <a:lnSpc>
                <a:spcPct val="90000"/>
              </a:lnSpc>
              <a:buFont typeface="Times" pitchFamily="18" charset="0"/>
              <a:buChar char="•"/>
            </a:pPr>
            <a:r>
              <a:rPr lang="en-US" altLang="en-US" smtClean="0"/>
              <a:t>Illustrate the performance of insertion-sort on the following input sequence:</a:t>
            </a:r>
          </a:p>
          <a:p>
            <a:pPr marL="800100" lvl="1" indent="-342900" eaLnBrk="1" hangingPunct="1">
              <a:lnSpc>
                <a:spcPct val="90000"/>
              </a:lnSpc>
              <a:buFont typeface="Times" pitchFamily="18" charset="0"/>
              <a:buChar char="•"/>
            </a:pPr>
            <a:r>
              <a:rPr lang="en-US" altLang="en-US" smtClean="0"/>
              <a:t>(22, 15, 36, 44, 10, 3, 9, 13, 29, 25)</a:t>
            </a:r>
          </a:p>
        </p:txBody>
      </p:sp>
      <p:grpSp>
        <p:nvGrpSpPr>
          <p:cNvPr id="21508" name="Group 4"/>
          <p:cNvGrpSpPr>
            <a:grpSpLocks/>
          </p:cNvGrpSpPr>
          <p:nvPr/>
        </p:nvGrpSpPr>
        <p:grpSpPr bwMode="auto">
          <a:xfrm>
            <a:off x="3048000" y="3810000"/>
            <a:ext cx="2971800" cy="304800"/>
            <a:chOff x="3264" y="3744"/>
            <a:chExt cx="1872" cy="192"/>
          </a:xfrm>
        </p:grpSpPr>
        <p:sp>
          <p:nvSpPr>
            <p:cNvPr id="21509" name="Line 5"/>
            <p:cNvSpPr>
              <a:spLocks noChangeShapeType="1"/>
            </p:cNvSpPr>
            <p:nvPr/>
          </p:nvSpPr>
          <p:spPr bwMode="auto">
            <a:xfrm>
              <a:off x="3456" y="3840"/>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6"/>
            <p:cNvSpPr>
              <a:spLocks noChangeArrowheads="1"/>
            </p:cNvSpPr>
            <p:nvPr/>
          </p:nvSpPr>
          <p:spPr bwMode="auto">
            <a:xfrm>
              <a:off x="326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sp>
          <p:nvSpPr>
            <p:cNvPr id="18" name="Oval 7"/>
            <p:cNvSpPr>
              <a:spLocks noChangeArrowheads="1"/>
            </p:cNvSpPr>
            <p:nvPr/>
          </p:nvSpPr>
          <p:spPr bwMode="auto">
            <a:xfrm>
              <a:off x="368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19" name="Oval 8"/>
            <p:cNvSpPr>
              <a:spLocks noChangeArrowheads="1"/>
            </p:cNvSpPr>
            <p:nvPr/>
          </p:nvSpPr>
          <p:spPr bwMode="auto">
            <a:xfrm>
              <a:off x="410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20" name="Oval 9"/>
            <p:cNvSpPr>
              <a:spLocks noChangeArrowheads="1"/>
            </p:cNvSpPr>
            <p:nvPr/>
          </p:nvSpPr>
          <p:spPr bwMode="auto">
            <a:xfrm>
              <a:off x="452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21" name="Oval 10"/>
            <p:cNvSpPr>
              <a:spLocks noChangeArrowheads="1"/>
            </p:cNvSpPr>
            <p:nvPr/>
          </p:nvSpPr>
          <p:spPr bwMode="auto">
            <a:xfrm>
              <a:off x="494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grpSp>
    </p:spTree>
    <p:extLst>
      <p:ext uri="{BB962C8B-B14F-4D97-AF65-F5344CB8AC3E}">
        <p14:creationId xmlns:p14="http://schemas.microsoft.com/office/powerpoint/2010/main" val="1299275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In-place Insertion-sort</a:t>
            </a:r>
          </a:p>
        </p:txBody>
      </p:sp>
      <p:sp>
        <p:nvSpPr>
          <p:cNvPr id="22531" name="Rectangle 3" descr="Rectangle: Click to edit Master text styles&#10;Second level&#10;Third level&#10;Fourth level&#10;Fifth level"/>
          <p:cNvSpPr>
            <a:spLocks noGrp="1" noChangeArrowheads="1"/>
          </p:cNvSpPr>
          <p:nvPr>
            <p:ph type="body" sz="half" idx="1"/>
          </p:nvPr>
        </p:nvSpPr>
        <p:spPr>
          <a:xfrm>
            <a:off x="838200" y="1447800"/>
            <a:ext cx="3810000" cy="4572000"/>
          </a:xfrm>
        </p:spPr>
        <p:txBody>
          <a:bodyPr/>
          <a:lstStyle/>
          <a:p>
            <a:pPr eaLnBrk="1" hangingPunct="1">
              <a:lnSpc>
                <a:spcPct val="90000"/>
              </a:lnSpc>
              <a:buFont typeface="Times" pitchFamily="18" charset="0"/>
              <a:buChar char="•"/>
            </a:pPr>
            <a:r>
              <a:rPr lang="en-US" altLang="en-US" sz="2200" smtClean="0"/>
              <a:t>Instead of using an external data structure, we can implement selection-sort and insertion-sort </a:t>
            </a:r>
            <a:r>
              <a:rPr lang="en-US" altLang="en-US" sz="2200" smtClean="0">
                <a:solidFill>
                  <a:srgbClr val="FF0000"/>
                </a:solidFill>
              </a:rPr>
              <a:t>in-place (only O(1) extra storage)</a:t>
            </a:r>
          </a:p>
          <a:p>
            <a:pPr eaLnBrk="1" hangingPunct="1">
              <a:lnSpc>
                <a:spcPct val="90000"/>
              </a:lnSpc>
              <a:buFont typeface="Times" pitchFamily="18" charset="0"/>
              <a:buChar char="•"/>
            </a:pPr>
            <a:r>
              <a:rPr lang="en-US" altLang="en-US" sz="2200" smtClean="0"/>
              <a:t>A portion of the input sequence itself serves as the priority queue</a:t>
            </a:r>
          </a:p>
          <a:p>
            <a:pPr eaLnBrk="1" hangingPunct="1">
              <a:lnSpc>
                <a:spcPct val="90000"/>
              </a:lnSpc>
              <a:buFont typeface="Times" pitchFamily="18" charset="0"/>
              <a:buChar char="•"/>
            </a:pPr>
            <a:r>
              <a:rPr lang="en-US" altLang="en-US" sz="2200" smtClean="0"/>
              <a:t>For in-place insertion-sort</a:t>
            </a:r>
          </a:p>
          <a:p>
            <a:pPr lvl="1" eaLnBrk="1" hangingPunct="1">
              <a:lnSpc>
                <a:spcPct val="90000"/>
              </a:lnSpc>
              <a:buFont typeface="Times" pitchFamily="18" charset="0"/>
              <a:buChar char="•"/>
            </a:pPr>
            <a:r>
              <a:rPr lang="en-US" altLang="en-US" sz="2000" smtClean="0"/>
              <a:t>We keep sorted the initial portion of the sequence</a:t>
            </a:r>
          </a:p>
          <a:p>
            <a:pPr lvl="1" eaLnBrk="1" hangingPunct="1">
              <a:lnSpc>
                <a:spcPct val="90000"/>
              </a:lnSpc>
              <a:buFont typeface="Times" pitchFamily="18" charset="0"/>
              <a:buChar char="•"/>
            </a:pPr>
            <a:r>
              <a:rPr lang="en-US" altLang="en-US" sz="2000" smtClean="0"/>
              <a:t>We can use </a:t>
            </a:r>
            <a:r>
              <a:rPr lang="en-US" altLang="en-US" sz="2000" smtClean="0">
                <a:solidFill>
                  <a:srgbClr val="FF0000"/>
                </a:solidFill>
              </a:rPr>
              <a:t>swapElements</a:t>
            </a:r>
            <a:r>
              <a:rPr lang="en-US" altLang="en-US" sz="2000" smtClean="0"/>
              <a:t> instead of modifying the sequence</a:t>
            </a:r>
          </a:p>
        </p:txBody>
      </p:sp>
      <p:grpSp>
        <p:nvGrpSpPr>
          <p:cNvPr id="22532" name="Group 4"/>
          <p:cNvGrpSpPr>
            <a:grpSpLocks/>
          </p:cNvGrpSpPr>
          <p:nvPr/>
        </p:nvGrpSpPr>
        <p:grpSpPr bwMode="auto">
          <a:xfrm>
            <a:off x="5181600" y="1619250"/>
            <a:ext cx="2971800" cy="304800"/>
            <a:chOff x="3216" y="1344"/>
            <a:chExt cx="1872" cy="192"/>
          </a:xfrm>
        </p:grpSpPr>
        <p:sp>
          <p:nvSpPr>
            <p:cNvPr id="22584" name="Line 5"/>
            <p:cNvSpPr>
              <a:spLocks noChangeShapeType="1"/>
            </p:cNvSpPr>
            <p:nvPr/>
          </p:nvSpPr>
          <p:spPr bwMode="auto">
            <a:xfrm>
              <a:off x="3408" y="1440"/>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08" name="Oval 6"/>
            <p:cNvSpPr>
              <a:spLocks noChangeArrowheads="1"/>
            </p:cNvSpPr>
            <p:nvPr/>
          </p:nvSpPr>
          <p:spPr bwMode="auto">
            <a:xfrm>
              <a:off x="3216" y="13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sp>
          <p:nvSpPr>
            <p:cNvPr id="53309" name="Oval 7"/>
            <p:cNvSpPr>
              <a:spLocks noChangeArrowheads="1"/>
            </p:cNvSpPr>
            <p:nvPr/>
          </p:nvSpPr>
          <p:spPr bwMode="auto">
            <a:xfrm>
              <a:off x="3636" y="13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53310" name="Oval 8"/>
            <p:cNvSpPr>
              <a:spLocks noChangeArrowheads="1"/>
            </p:cNvSpPr>
            <p:nvPr/>
          </p:nvSpPr>
          <p:spPr bwMode="auto">
            <a:xfrm>
              <a:off x="4056" y="13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53311" name="Oval 9"/>
            <p:cNvSpPr>
              <a:spLocks noChangeArrowheads="1"/>
            </p:cNvSpPr>
            <p:nvPr/>
          </p:nvSpPr>
          <p:spPr bwMode="auto">
            <a:xfrm>
              <a:off x="4476" y="13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53312" name="Oval 10"/>
            <p:cNvSpPr>
              <a:spLocks noChangeArrowheads="1"/>
            </p:cNvSpPr>
            <p:nvPr/>
          </p:nvSpPr>
          <p:spPr bwMode="auto">
            <a:xfrm>
              <a:off x="4896" y="13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grpSp>
      <p:grpSp>
        <p:nvGrpSpPr>
          <p:cNvPr id="22533" name="Group 11"/>
          <p:cNvGrpSpPr>
            <a:grpSpLocks/>
          </p:cNvGrpSpPr>
          <p:nvPr/>
        </p:nvGrpSpPr>
        <p:grpSpPr bwMode="auto">
          <a:xfrm>
            <a:off x="5181600" y="2330450"/>
            <a:ext cx="2971800" cy="304800"/>
            <a:chOff x="3264" y="1560"/>
            <a:chExt cx="1872" cy="192"/>
          </a:xfrm>
        </p:grpSpPr>
        <p:sp>
          <p:nvSpPr>
            <p:cNvPr id="22578" name="Line 12"/>
            <p:cNvSpPr>
              <a:spLocks noChangeShapeType="1"/>
            </p:cNvSpPr>
            <p:nvPr/>
          </p:nvSpPr>
          <p:spPr bwMode="auto">
            <a:xfrm>
              <a:off x="3456" y="1656"/>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02" name="Oval 13"/>
            <p:cNvSpPr>
              <a:spLocks noChangeArrowheads="1"/>
            </p:cNvSpPr>
            <p:nvPr/>
          </p:nvSpPr>
          <p:spPr bwMode="auto">
            <a:xfrm>
              <a:off x="3264" y="1560"/>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sp>
          <p:nvSpPr>
            <p:cNvPr id="53303" name="Oval 14"/>
            <p:cNvSpPr>
              <a:spLocks noChangeArrowheads="1"/>
            </p:cNvSpPr>
            <p:nvPr/>
          </p:nvSpPr>
          <p:spPr bwMode="auto">
            <a:xfrm>
              <a:off x="3684" y="1560"/>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53304" name="Oval 15"/>
            <p:cNvSpPr>
              <a:spLocks noChangeArrowheads="1"/>
            </p:cNvSpPr>
            <p:nvPr/>
          </p:nvSpPr>
          <p:spPr bwMode="auto">
            <a:xfrm>
              <a:off x="4104" y="1560"/>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53305" name="Oval 16"/>
            <p:cNvSpPr>
              <a:spLocks noChangeArrowheads="1"/>
            </p:cNvSpPr>
            <p:nvPr/>
          </p:nvSpPr>
          <p:spPr bwMode="auto">
            <a:xfrm>
              <a:off x="4524" y="1560"/>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53306" name="Oval 17"/>
            <p:cNvSpPr>
              <a:spLocks noChangeArrowheads="1"/>
            </p:cNvSpPr>
            <p:nvPr/>
          </p:nvSpPr>
          <p:spPr bwMode="auto">
            <a:xfrm>
              <a:off x="4944" y="1560"/>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grpSp>
      <p:grpSp>
        <p:nvGrpSpPr>
          <p:cNvPr id="22534" name="Group 18"/>
          <p:cNvGrpSpPr>
            <a:grpSpLocks/>
          </p:cNvGrpSpPr>
          <p:nvPr/>
        </p:nvGrpSpPr>
        <p:grpSpPr bwMode="auto">
          <a:xfrm>
            <a:off x="5181600" y="3041650"/>
            <a:ext cx="2971800" cy="304800"/>
            <a:chOff x="3264" y="2064"/>
            <a:chExt cx="1872" cy="192"/>
          </a:xfrm>
        </p:grpSpPr>
        <p:sp>
          <p:nvSpPr>
            <p:cNvPr id="22572" name="Line 19"/>
            <p:cNvSpPr>
              <a:spLocks noChangeShapeType="1"/>
            </p:cNvSpPr>
            <p:nvPr/>
          </p:nvSpPr>
          <p:spPr bwMode="auto">
            <a:xfrm>
              <a:off x="3456" y="2160"/>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6" name="Oval 20"/>
            <p:cNvSpPr>
              <a:spLocks noChangeArrowheads="1"/>
            </p:cNvSpPr>
            <p:nvPr/>
          </p:nvSpPr>
          <p:spPr bwMode="auto">
            <a:xfrm>
              <a:off x="3264" y="2064"/>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53297" name="Oval 21"/>
            <p:cNvSpPr>
              <a:spLocks noChangeArrowheads="1"/>
            </p:cNvSpPr>
            <p:nvPr/>
          </p:nvSpPr>
          <p:spPr bwMode="auto">
            <a:xfrm>
              <a:off x="3684" y="2064"/>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sp>
          <p:nvSpPr>
            <p:cNvPr id="53298" name="Oval 22"/>
            <p:cNvSpPr>
              <a:spLocks noChangeArrowheads="1"/>
            </p:cNvSpPr>
            <p:nvPr/>
          </p:nvSpPr>
          <p:spPr bwMode="auto">
            <a:xfrm>
              <a:off x="410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53299" name="Oval 23"/>
            <p:cNvSpPr>
              <a:spLocks noChangeArrowheads="1"/>
            </p:cNvSpPr>
            <p:nvPr/>
          </p:nvSpPr>
          <p:spPr bwMode="auto">
            <a:xfrm>
              <a:off x="452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53300" name="Oval 24"/>
            <p:cNvSpPr>
              <a:spLocks noChangeArrowheads="1"/>
            </p:cNvSpPr>
            <p:nvPr/>
          </p:nvSpPr>
          <p:spPr bwMode="auto">
            <a:xfrm>
              <a:off x="4944" y="206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grpSp>
      <p:grpSp>
        <p:nvGrpSpPr>
          <p:cNvPr id="22535" name="Group 25"/>
          <p:cNvGrpSpPr>
            <a:grpSpLocks/>
          </p:cNvGrpSpPr>
          <p:nvPr/>
        </p:nvGrpSpPr>
        <p:grpSpPr bwMode="auto">
          <a:xfrm>
            <a:off x="5181600" y="3752850"/>
            <a:ext cx="2971800" cy="304800"/>
            <a:chOff x="3264" y="2568"/>
            <a:chExt cx="1872" cy="192"/>
          </a:xfrm>
        </p:grpSpPr>
        <p:sp>
          <p:nvSpPr>
            <p:cNvPr id="22566" name="Line 26"/>
            <p:cNvSpPr>
              <a:spLocks noChangeShapeType="1"/>
            </p:cNvSpPr>
            <p:nvPr/>
          </p:nvSpPr>
          <p:spPr bwMode="auto">
            <a:xfrm>
              <a:off x="3456" y="2664"/>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0" name="Oval 27"/>
            <p:cNvSpPr>
              <a:spLocks noChangeArrowheads="1"/>
            </p:cNvSpPr>
            <p:nvPr/>
          </p:nvSpPr>
          <p:spPr bwMode="auto">
            <a:xfrm>
              <a:off x="3264" y="2568"/>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53291" name="Oval 28"/>
            <p:cNvSpPr>
              <a:spLocks noChangeArrowheads="1"/>
            </p:cNvSpPr>
            <p:nvPr/>
          </p:nvSpPr>
          <p:spPr bwMode="auto">
            <a:xfrm>
              <a:off x="3684" y="2568"/>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53292" name="Oval 29"/>
            <p:cNvSpPr>
              <a:spLocks noChangeArrowheads="1"/>
            </p:cNvSpPr>
            <p:nvPr/>
          </p:nvSpPr>
          <p:spPr bwMode="auto">
            <a:xfrm>
              <a:off x="4104" y="2568"/>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sp>
          <p:nvSpPr>
            <p:cNvPr id="53293" name="Oval 30"/>
            <p:cNvSpPr>
              <a:spLocks noChangeArrowheads="1"/>
            </p:cNvSpPr>
            <p:nvPr/>
          </p:nvSpPr>
          <p:spPr bwMode="auto">
            <a:xfrm>
              <a:off x="4524" y="2568"/>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53294" name="Oval 31"/>
            <p:cNvSpPr>
              <a:spLocks noChangeArrowheads="1"/>
            </p:cNvSpPr>
            <p:nvPr/>
          </p:nvSpPr>
          <p:spPr bwMode="auto">
            <a:xfrm>
              <a:off x="4944" y="2568"/>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grpSp>
      <p:grpSp>
        <p:nvGrpSpPr>
          <p:cNvPr id="22536" name="Group 32"/>
          <p:cNvGrpSpPr>
            <a:grpSpLocks/>
          </p:cNvGrpSpPr>
          <p:nvPr/>
        </p:nvGrpSpPr>
        <p:grpSpPr bwMode="auto">
          <a:xfrm>
            <a:off x="5181600" y="4464050"/>
            <a:ext cx="2971800" cy="304800"/>
            <a:chOff x="3264" y="3072"/>
            <a:chExt cx="1872" cy="192"/>
          </a:xfrm>
        </p:grpSpPr>
        <p:sp>
          <p:nvSpPr>
            <p:cNvPr id="22560" name="Line 33"/>
            <p:cNvSpPr>
              <a:spLocks noChangeShapeType="1"/>
            </p:cNvSpPr>
            <p:nvPr/>
          </p:nvSpPr>
          <p:spPr bwMode="auto">
            <a:xfrm>
              <a:off x="3456" y="3168"/>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4" name="Oval 34"/>
            <p:cNvSpPr>
              <a:spLocks noChangeArrowheads="1"/>
            </p:cNvSpPr>
            <p:nvPr/>
          </p:nvSpPr>
          <p:spPr bwMode="auto">
            <a:xfrm>
              <a:off x="3264" y="3072"/>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53285" name="Oval 35"/>
            <p:cNvSpPr>
              <a:spLocks noChangeArrowheads="1"/>
            </p:cNvSpPr>
            <p:nvPr/>
          </p:nvSpPr>
          <p:spPr bwMode="auto">
            <a:xfrm>
              <a:off x="3684" y="3072"/>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53286" name="Oval 36"/>
            <p:cNvSpPr>
              <a:spLocks noChangeArrowheads="1"/>
            </p:cNvSpPr>
            <p:nvPr/>
          </p:nvSpPr>
          <p:spPr bwMode="auto">
            <a:xfrm>
              <a:off x="4104" y="3072"/>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53287" name="Oval 37"/>
            <p:cNvSpPr>
              <a:spLocks noChangeArrowheads="1"/>
            </p:cNvSpPr>
            <p:nvPr/>
          </p:nvSpPr>
          <p:spPr bwMode="auto">
            <a:xfrm>
              <a:off x="4524" y="3072"/>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sp>
          <p:nvSpPr>
            <p:cNvPr id="53288" name="Oval 38"/>
            <p:cNvSpPr>
              <a:spLocks noChangeArrowheads="1"/>
            </p:cNvSpPr>
            <p:nvPr/>
          </p:nvSpPr>
          <p:spPr bwMode="auto">
            <a:xfrm>
              <a:off x="4944" y="3072"/>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grpSp>
      <p:grpSp>
        <p:nvGrpSpPr>
          <p:cNvPr id="22537" name="Group 39"/>
          <p:cNvGrpSpPr>
            <a:grpSpLocks/>
          </p:cNvGrpSpPr>
          <p:nvPr/>
        </p:nvGrpSpPr>
        <p:grpSpPr bwMode="auto">
          <a:xfrm>
            <a:off x="5181600" y="5175250"/>
            <a:ext cx="2971800" cy="304800"/>
            <a:chOff x="3264" y="3456"/>
            <a:chExt cx="1872" cy="192"/>
          </a:xfrm>
        </p:grpSpPr>
        <p:sp>
          <p:nvSpPr>
            <p:cNvPr id="22554" name="Line 40"/>
            <p:cNvSpPr>
              <a:spLocks noChangeShapeType="1"/>
            </p:cNvSpPr>
            <p:nvPr/>
          </p:nvSpPr>
          <p:spPr bwMode="auto">
            <a:xfrm>
              <a:off x="3456" y="3552"/>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8" name="Oval 41"/>
            <p:cNvSpPr>
              <a:spLocks noChangeArrowheads="1"/>
            </p:cNvSpPr>
            <p:nvPr/>
          </p:nvSpPr>
          <p:spPr bwMode="auto">
            <a:xfrm>
              <a:off x="3264" y="3456"/>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sp>
          <p:nvSpPr>
            <p:cNvPr id="53279" name="Oval 42"/>
            <p:cNvSpPr>
              <a:spLocks noChangeArrowheads="1"/>
            </p:cNvSpPr>
            <p:nvPr/>
          </p:nvSpPr>
          <p:spPr bwMode="auto">
            <a:xfrm>
              <a:off x="3684" y="3456"/>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53280" name="Oval 43"/>
            <p:cNvSpPr>
              <a:spLocks noChangeArrowheads="1"/>
            </p:cNvSpPr>
            <p:nvPr/>
          </p:nvSpPr>
          <p:spPr bwMode="auto">
            <a:xfrm>
              <a:off x="4104" y="3456"/>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53281" name="Oval 44"/>
            <p:cNvSpPr>
              <a:spLocks noChangeArrowheads="1"/>
            </p:cNvSpPr>
            <p:nvPr/>
          </p:nvSpPr>
          <p:spPr bwMode="auto">
            <a:xfrm>
              <a:off x="4524" y="3456"/>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53282" name="Oval 45"/>
            <p:cNvSpPr>
              <a:spLocks noChangeArrowheads="1"/>
            </p:cNvSpPr>
            <p:nvPr/>
          </p:nvSpPr>
          <p:spPr bwMode="auto">
            <a:xfrm>
              <a:off x="4944" y="3456"/>
              <a:ext cx="192" cy="192"/>
            </a:xfrm>
            <a:prstGeom prst="ellipse">
              <a:avLst/>
            </a:prstGeom>
            <a:solidFill>
              <a:schemeClr val="folHlink"/>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grpSp>
      <p:grpSp>
        <p:nvGrpSpPr>
          <p:cNvPr id="22538" name="Group 46"/>
          <p:cNvGrpSpPr>
            <a:grpSpLocks/>
          </p:cNvGrpSpPr>
          <p:nvPr/>
        </p:nvGrpSpPr>
        <p:grpSpPr bwMode="auto">
          <a:xfrm>
            <a:off x="5181600" y="5886450"/>
            <a:ext cx="2971800" cy="304800"/>
            <a:chOff x="3264" y="3744"/>
            <a:chExt cx="1872" cy="192"/>
          </a:xfrm>
        </p:grpSpPr>
        <p:sp>
          <p:nvSpPr>
            <p:cNvPr id="22548" name="Line 47"/>
            <p:cNvSpPr>
              <a:spLocks noChangeShapeType="1"/>
            </p:cNvSpPr>
            <p:nvPr/>
          </p:nvSpPr>
          <p:spPr bwMode="auto">
            <a:xfrm>
              <a:off x="3456" y="3840"/>
              <a:ext cx="1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2" name="Oval 48"/>
            <p:cNvSpPr>
              <a:spLocks noChangeArrowheads="1"/>
            </p:cNvSpPr>
            <p:nvPr/>
          </p:nvSpPr>
          <p:spPr bwMode="auto">
            <a:xfrm>
              <a:off x="326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1</a:t>
              </a:r>
            </a:p>
          </p:txBody>
        </p:sp>
        <p:sp>
          <p:nvSpPr>
            <p:cNvPr id="53273" name="Oval 49"/>
            <p:cNvSpPr>
              <a:spLocks noChangeArrowheads="1"/>
            </p:cNvSpPr>
            <p:nvPr/>
          </p:nvSpPr>
          <p:spPr bwMode="auto">
            <a:xfrm>
              <a:off x="368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2</a:t>
              </a:r>
            </a:p>
          </p:txBody>
        </p:sp>
        <p:sp>
          <p:nvSpPr>
            <p:cNvPr id="53274" name="Oval 50"/>
            <p:cNvSpPr>
              <a:spLocks noChangeArrowheads="1"/>
            </p:cNvSpPr>
            <p:nvPr/>
          </p:nvSpPr>
          <p:spPr bwMode="auto">
            <a:xfrm>
              <a:off x="410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3</a:t>
              </a:r>
            </a:p>
          </p:txBody>
        </p:sp>
        <p:sp>
          <p:nvSpPr>
            <p:cNvPr id="53275" name="Oval 51"/>
            <p:cNvSpPr>
              <a:spLocks noChangeArrowheads="1"/>
            </p:cNvSpPr>
            <p:nvPr/>
          </p:nvSpPr>
          <p:spPr bwMode="auto">
            <a:xfrm>
              <a:off x="452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4</a:t>
              </a:r>
            </a:p>
          </p:txBody>
        </p:sp>
        <p:sp>
          <p:nvSpPr>
            <p:cNvPr id="53276" name="Oval 52"/>
            <p:cNvSpPr>
              <a:spLocks noChangeArrowheads="1"/>
            </p:cNvSpPr>
            <p:nvPr/>
          </p:nvSpPr>
          <p:spPr bwMode="auto">
            <a:xfrm>
              <a:off x="4944" y="3744"/>
              <a:ext cx="192" cy="192"/>
            </a:xfrm>
            <a:prstGeom prst="ellipse">
              <a:avLst/>
            </a:prstGeom>
            <a:solidFill>
              <a:schemeClr val="accent1"/>
            </a:solidFill>
            <a:ln w="19050">
              <a:solidFill>
                <a:schemeClr val="tx1"/>
              </a:solidFill>
              <a:round/>
              <a:headEnd/>
              <a:tailEnd/>
            </a:ln>
          </p:spPr>
          <p:txBody>
            <a:bodyPr wrap="none" anchor="ctr"/>
            <a:lstStyle/>
            <a:p>
              <a:pPr fontAlgn="auto">
                <a:spcBef>
                  <a:spcPts val="0"/>
                </a:spcBef>
                <a:spcAft>
                  <a:spcPts val="0"/>
                </a:spcAft>
                <a:defRPr/>
              </a:pPr>
              <a:r>
                <a:rPr lang="en-US" dirty="0">
                  <a:solidFill>
                    <a:schemeClr val="accent1">
                      <a:lumMod val="20000"/>
                      <a:lumOff val="80000"/>
                    </a:schemeClr>
                  </a:solidFill>
                  <a:latin typeface="+mn-lt"/>
                  <a:cs typeface="+mn-cs"/>
                </a:rPr>
                <a:t>5</a:t>
              </a:r>
            </a:p>
          </p:txBody>
        </p:sp>
      </p:grpSp>
      <p:cxnSp>
        <p:nvCxnSpPr>
          <p:cNvPr id="22539" name="AutoShape 53"/>
          <p:cNvCxnSpPr>
            <a:cxnSpLocks noChangeShapeType="1"/>
            <a:stCxn id="53303" idx="0"/>
            <a:endCxn id="53302" idx="7"/>
          </p:cNvCxnSpPr>
          <p:nvPr/>
        </p:nvCxnSpPr>
        <p:spPr bwMode="auto">
          <a:xfrm rot="-5400000" flipH="1" flipV="1">
            <a:off x="5699125" y="2063750"/>
            <a:ext cx="44450" cy="558800"/>
          </a:xfrm>
          <a:prstGeom prst="curvedConnector3">
            <a:avLst>
              <a:gd name="adj1" fmla="val -492856"/>
            </a:avLst>
          </a:prstGeom>
          <a:noFill/>
          <a:ln w="190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540" name="AutoShape 54"/>
          <p:cNvCxnSpPr>
            <a:cxnSpLocks noChangeShapeType="1"/>
            <a:stCxn id="53298" idx="0"/>
            <a:endCxn id="53297" idx="7"/>
          </p:cNvCxnSpPr>
          <p:nvPr/>
        </p:nvCxnSpPr>
        <p:spPr bwMode="auto">
          <a:xfrm rot="-5400000" flipH="1" flipV="1">
            <a:off x="6365875" y="2774950"/>
            <a:ext cx="44450" cy="558800"/>
          </a:xfrm>
          <a:prstGeom prst="curvedConnector3">
            <a:avLst>
              <a:gd name="adj1" fmla="val -492856"/>
            </a:avLst>
          </a:prstGeom>
          <a:noFill/>
          <a:ln w="190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541" name="AutoShape 55"/>
          <p:cNvCxnSpPr>
            <a:cxnSpLocks noChangeShapeType="1"/>
            <a:stCxn id="53297" idx="0"/>
            <a:endCxn id="53296" idx="7"/>
          </p:cNvCxnSpPr>
          <p:nvPr/>
        </p:nvCxnSpPr>
        <p:spPr bwMode="auto">
          <a:xfrm rot="-5400000" flipH="1" flipV="1">
            <a:off x="5699125" y="2774950"/>
            <a:ext cx="44450" cy="558800"/>
          </a:xfrm>
          <a:prstGeom prst="curvedConnector3">
            <a:avLst>
              <a:gd name="adj1" fmla="val -492856"/>
            </a:avLst>
          </a:prstGeom>
          <a:noFill/>
          <a:ln w="190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542" name="AutoShape 56"/>
          <p:cNvCxnSpPr>
            <a:cxnSpLocks noChangeShapeType="1"/>
            <a:stCxn id="53292" idx="0"/>
            <a:endCxn id="53291" idx="7"/>
          </p:cNvCxnSpPr>
          <p:nvPr/>
        </p:nvCxnSpPr>
        <p:spPr bwMode="auto">
          <a:xfrm rot="-5400000" flipH="1" flipV="1">
            <a:off x="6365875" y="3486150"/>
            <a:ext cx="44450" cy="558800"/>
          </a:xfrm>
          <a:prstGeom prst="curvedConnector3">
            <a:avLst>
              <a:gd name="adj1" fmla="val -492856"/>
            </a:avLst>
          </a:prstGeom>
          <a:noFill/>
          <a:ln w="190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543" name="AutoShape 57"/>
          <p:cNvCxnSpPr>
            <a:cxnSpLocks noChangeShapeType="1"/>
            <a:stCxn id="53293" idx="0"/>
            <a:endCxn id="53292" idx="7"/>
          </p:cNvCxnSpPr>
          <p:nvPr/>
        </p:nvCxnSpPr>
        <p:spPr bwMode="auto">
          <a:xfrm rot="-5400000" flipH="1" flipV="1">
            <a:off x="7032625" y="3486150"/>
            <a:ext cx="44450" cy="558800"/>
          </a:xfrm>
          <a:prstGeom prst="curvedConnector3">
            <a:avLst>
              <a:gd name="adj1" fmla="val -492856"/>
            </a:avLst>
          </a:prstGeom>
          <a:noFill/>
          <a:ln w="190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544" name="AutoShape 58"/>
          <p:cNvCxnSpPr>
            <a:cxnSpLocks noChangeShapeType="1"/>
            <a:stCxn id="53288" idx="0"/>
            <a:endCxn id="53287" idx="7"/>
          </p:cNvCxnSpPr>
          <p:nvPr/>
        </p:nvCxnSpPr>
        <p:spPr bwMode="auto">
          <a:xfrm rot="-5400000" flipH="1" flipV="1">
            <a:off x="7699375" y="4197350"/>
            <a:ext cx="44450" cy="558800"/>
          </a:xfrm>
          <a:prstGeom prst="curvedConnector3">
            <a:avLst>
              <a:gd name="adj1" fmla="val -492856"/>
            </a:avLst>
          </a:prstGeom>
          <a:noFill/>
          <a:ln w="190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545" name="AutoShape 59"/>
          <p:cNvCxnSpPr>
            <a:cxnSpLocks noChangeShapeType="1"/>
            <a:stCxn id="53286" idx="0"/>
            <a:endCxn id="53285" idx="7"/>
          </p:cNvCxnSpPr>
          <p:nvPr/>
        </p:nvCxnSpPr>
        <p:spPr bwMode="auto">
          <a:xfrm rot="-5400000" flipH="1" flipV="1">
            <a:off x="6365875" y="4197350"/>
            <a:ext cx="44450" cy="558800"/>
          </a:xfrm>
          <a:prstGeom prst="curvedConnector3">
            <a:avLst>
              <a:gd name="adj1" fmla="val -492856"/>
            </a:avLst>
          </a:prstGeom>
          <a:noFill/>
          <a:ln w="190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546" name="AutoShape 60"/>
          <p:cNvCxnSpPr>
            <a:cxnSpLocks noChangeShapeType="1"/>
            <a:stCxn id="53285" idx="0"/>
            <a:endCxn id="53284" idx="7"/>
          </p:cNvCxnSpPr>
          <p:nvPr/>
        </p:nvCxnSpPr>
        <p:spPr bwMode="auto">
          <a:xfrm rot="-5400000" flipH="1" flipV="1">
            <a:off x="5699125" y="4197350"/>
            <a:ext cx="44450" cy="558800"/>
          </a:xfrm>
          <a:prstGeom prst="curvedConnector3">
            <a:avLst>
              <a:gd name="adj1" fmla="val -492856"/>
            </a:avLst>
          </a:prstGeom>
          <a:noFill/>
          <a:ln w="190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547" name="AutoShape 61"/>
          <p:cNvCxnSpPr>
            <a:cxnSpLocks noChangeShapeType="1"/>
            <a:stCxn id="53287" idx="0"/>
            <a:endCxn id="53286" idx="7"/>
          </p:cNvCxnSpPr>
          <p:nvPr/>
        </p:nvCxnSpPr>
        <p:spPr bwMode="auto">
          <a:xfrm rot="-5400000" flipH="1" flipV="1">
            <a:off x="7032625" y="4197350"/>
            <a:ext cx="44450" cy="558800"/>
          </a:xfrm>
          <a:prstGeom prst="curvedConnector3">
            <a:avLst>
              <a:gd name="adj1" fmla="val -492856"/>
            </a:avLst>
          </a:prstGeom>
          <a:noFill/>
          <a:ln w="190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5819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normAutofit/>
          </a:bodyPr>
          <a:lstStyle/>
          <a:p>
            <a:r>
              <a:rPr lang="en-US" dirty="0" smtClean="0"/>
              <a:t>Questions </a:t>
            </a:r>
            <a:r>
              <a:rPr lang="en-US" dirty="0"/>
              <a:t>on:</a:t>
            </a:r>
          </a:p>
          <a:p>
            <a:pPr lvl="1"/>
            <a:r>
              <a:rPr lang="en-US" dirty="0"/>
              <a:t>Trees</a:t>
            </a:r>
          </a:p>
          <a:p>
            <a:pPr lvl="2"/>
            <a:r>
              <a:rPr lang="en-US" dirty="0"/>
              <a:t>Review Some Definitions of Binary Trees</a:t>
            </a:r>
          </a:p>
          <a:p>
            <a:pPr lvl="2"/>
            <a:r>
              <a:rPr lang="en-US" dirty="0"/>
              <a:t>Applications of Binary Trees</a:t>
            </a:r>
          </a:p>
          <a:p>
            <a:pPr lvl="2"/>
            <a:r>
              <a:rPr lang="en-US" dirty="0"/>
              <a:t>Tree Traversals</a:t>
            </a:r>
          </a:p>
          <a:p>
            <a:pPr lvl="1"/>
            <a:r>
              <a:rPr lang="en-US" dirty="0"/>
              <a:t>Priority Queues</a:t>
            </a:r>
          </a:p>
          <a:p>
            <a:pPr lvl="2"/>
            <a:r>
              <a:rPr lang="en-US" dirty="0" smtClean="0"/>
              <a:t>From the Book: Comparisons </a:t>
            </a:r>
            <a:r>
              <a:rPr lang="en-US" dirty="0"/>
              <a:t>and Comparator Operator and </a:t>
            </a:r>
            <a:r>
              <a:rPr lang="en-US" dirty="0" smtClean="0"/>
              <a:t>ADT</a:t>
            </a:r>
          </a:p>
          <a:p>
            <a:pPr lvl="2"/>
            <a:r>
              <a:rPr lang="en-US" dirty="0"/>
              <a:t>From the Book: Definitions and relation to </a:t>
            </a:r>
            <a:r>
              <a:rPr lang="en-US" dirty="0" smtClean="0"/>
              <a:t>Sorting</a:t>
            </a:r>
            <a:endParaRPr lang="en-US" dirty="0"/>
          </a:p>
          <a:p>
            <a:pPr lvl="1"/>
            <a:endParaRPr lang="en-US" dirty="0"/>
          </a:p>
          <a:p>
            <a:r>
              <a:rPr lang="en-US" dirty="0"/>
              <a:t>Next:</a:t>
            </a:r>
          </a:p>
          <a:p>
            <a:pPr lvl="1"/>
            <a:r>
              <a:rPr lang="en-US" dirty="0" smtClean="0"/>
              <a:t>Priority Queues</a:t>
            </a:r>
          </a:p>
          <a:p>
            <a:pPr lvl="2"/>
            <a:r>
              <a:rPr lang="en-US" dirty="0" smtClean="0"/>
              <a:t>Reboot: back to selection sort and insertion sort</a:t>
            </a:r>
          </a:p>
        </p:txBody>
      </p:sp>
    </p:spTree>
    <p:extLst>
      <p:ext uri="{BB962C8B-B14F-4D97-AF65-F5344CB8AC3E}">
        <p14:creationId xmlns:p14="http://schemas.microsoft.com/office/powerpoint/2010/main" val="3576527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Beginnings</a:t>
            </a:r>
            <a:endParaRPr lang="en-US" dirty="0"/>
          </a:p>
        </p:txBody>
      </p:sp>
      <p:sp>
        <p:nvSpPr>
          <p:cNvPr id="3" name="Content Placeholder 2"/>
          <p:cNvSpPr>
            <a:spLocks noGrp="1"/>
          </p:cNvSpPr>
          <p:nvPr>
            <p:ph idx="1"/>
          </p:nvPr>
        </p:nvSpPr>
        <p:spPr>
          <a:xfrm>
            <a:off x="457200" y="1066801"/>
            <a:ext cx="3429000" cy="5105399"/>
          </a:xfrm>
        </p:spPr>
        <p:txBody>
          <a:bodyPr>
            <a:normAutofit/>
          </a:bodyPr>
          <a:lstStyle/>
          <a:p>
            <a:r>
              <a:rPr lang="en-US" dirty="0" smtClean="0"/>
              <a:t>Long ago we saw </a:t>
            </a:r>
            <a:br>
              <a:rPr lang="en-US" dirty="0" smtClean="0"/>
            </a:br>
            <a:r>
              <a:rPr lang="en-US" dirty="0" smtClean="0"/>
              <a:t>a selection sort </a:t>
            </a:r>
            <a:br>
              <a:rPr lang="en-US" dirty="0" smtClean="0"/>
            </a:br>
            <a:r>
              <a:rPr lang="en-US" dirty="0" smtClean="0"/>
              <a:t>algorithm</a:t>
            </a:r>
          </a:p>
          <a:p>
            <a:endParaRPr lang="en-US" dirty="0" smtClean="0"/>
          </a:p>
          <a:p>
            <a:r>
              <a:rPr lang="en-US" dirty="0" smtClean="0"/>
              <a:t>It looked a lot like that to the right:</a:t>
            </a:r>
            <a:endParaRPr lang="en-US"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Tree>
    <p:extLst>
      <p:ext uri="{BB962C8B-B14F-4D97-AF65-F5344CB8AC3E}">
        <p14:creationId xmlns:p14="http://schemas.microsoft.com/office/powerpoint/2010/main" val="37979514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457200" y="1066801"/>
            <a:ext cx="3429000" cy="5105399"/>
          </a:xfrm>
        </p:spPr>
        <p:txBody>
          <a:bodyPr>
            <a:normAutofit fontScale="77500" lnSpcReduction="20000"/>
          </a:bodyPr>
          <a:lstStyle/>
          <a:p>
            <a:r>
              <a:rPr lang="en-US" dirty="0" smtClean="0"/>
              <a:t>Let data[] be defined to hold:</a:t>
            </a:r>
          </a:p>
          <a:p>
            <a:pPr marL="342900" lvl="1" indent="-342900"/>
            <a:endParaRPr lang="en-US" altLang="en-US" dirty="0" smtClean="0"/>
          </a:p>
          <a:p>
            <a:pPr marL="342900" lvl="1" indent="-342900"/>
            <a:r>
              <a:rPr lang="en-US" altLang="en-US" dirty="0" smtClean="0"/>
              <a:t>22</a:t>
            </a:r>
            <a:r>
              <a:rPr lang="en-US" altLang="en-US" dirty="0"/>
              <a:t>, 15, </a:t>
            </a:r>
            <a:r>
              <a:rPr lang="en-US" altLang="en-US" dirty="0" smtClean="0"/>
              <a:t>44</a:t>
            </a:r>
            <a:r>
              <a:rPr lang="en-US" altLang="en-US" dirty="0"/>
              <a:t>, 10, 3, 9, </a:t>
            </a:r>
            <a:r>
              <a:rPr lang="en-US" altLang="en-US" dirty="0" smtClean="0"/>
              <a:t>13, 25</a:t>
            </a:r>
            <a:endParaRPr lang="en-US" altLang="en-US" dirty="0"/>
          </a:p>
          <a:p>
            <a:endParaRPr lang="en-US" dirty="0" smtClean="0"/>
          </a:p>
          <a:p>
            <a:r>
              <a:rPr lang="en-US" dirty="0" smtClean="0"/>
              <a:t>And thus n = </a:t>
            </a:r>
            <a:r>
              <a:rPr lang="en-US" dirty="0"/>
              <a:t>8</a:t>
            </a:r>
            <a:endParaRPr lang="en-US" dirty="0" smtClean="0"/>
          </a:p>
          <a:p>
            <a:endParaRPr lang="en-US" dirty="0"/>
          </a:p>
          <a:p>
            <a:r>
              <a:rPr lang="en-US" dirty="0" smtClean="0"/>
              <a:t>Execute the function on that input data</a:t>
            </a:r>
          </a:p>
          <a:p>
            <a:endParaRPr lang="en-US" dirty="0" smtClean="0"/>
          </a:p>
          <a:p>
            <a:r>
              <a:rPr lang="en-US" dirty="0" smtClean="0"/>
              <a:t>For each iteration of the outer for-loop write the contents of data[] plus one line before entry</a:t>
            </a:r>
          </a:p>
          <a:p>
            <a:pPr lvl="1"/>
            <a:r>
              <a:rPr lang="en-US" dirty="0"/>
              <a:t>8</a:t>
            </a:r>
            <a:r>
              <a:rPr lang="en-US" dirty="0" smtClean="0"/>
              <a:t> lines of output</a:t>
            </a:r>
            <a:endParaRPr lang="en-US"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Tree>
    <p:extLst>
      <p:ext uri="{BB962C8B-B14F-4D97-AF65-F5344CB8AC3E}">
        <p14:creationId xmlns:p14="http://schemas.microsoft.com/office/powerpoint/2010/main" val="617471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smtClean="0"/>
              <a:t>22</a:t>
            </a:r>
            <a:r>
              <a:rPr lang="en-US" altLang="en-US" sz="2000" dirty="0"/>
              <a:t>, 15, </a:t>
            </a:r>
            <a:r>
              <a:rPr lang="en-US" altLang="en-US" sz="2000" dirty="0" smtClean="0"/>
              <a:t>44</a:t>
            </a:r>
            <a:r>
              <a:rPr lang="en-US" altLang="en-US" sz="2000" dirty="0"/>
              <a:t>, 10, 3, 9, </a:t>
            </a:r>
            <a:r>
              <a:rPr lang="en-US" altLang="en-US" sz="2000" dirty="0" smtClean="0"/>
              <a:t>13, 25</a:t>
            </a:r>
            <a:endParaRPr lang="en-US" altLang="en-US" sz="2000" dirty="0"/>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22   15   44   10    </a:t>
            </a:r>
            <a:r>
              <a:rPr lang="en-US" sz="2000" b="1" dirty="0" smtClean="0">
                <a:solidFill>
                  <a:srgbClr val="FF0000"/>
                </a:solidFill>
                <a:latin typeface="Comic Sans MS" panose="030F0702030302020204" pitchFamily="66" charset="0"/>
              </a:rPr>
              <a:t>3</a:t>
            </a:r>
            <a:r>
              <a:rPr lang="en-US" sz="1600" dirty="0" smtClean="0">
                <a:latin typeface="Comic Sans MS" panose="030F0702030302020204" pitchFamily="66" charset="0"/>
              </a:rPr>
              <a:t>    </a:t>
            </a:r>
            <a:r>
              <a:rPr lang="en-US" dirty="0" smtClean="0">
                <a:latin typeface="Comic Sans MS" panose="030F0702030302020204" pitchFamily="66" charset="0"/>
              </a:rPr>
              <a:t>9    13   25</a:t>
            </a:r>
          </a:p>
          <a:p>
            <a:endParaRPr lang="en-US" dirty="0" smtClean="0">
              <a:latin typeface="Comic Sans MS" panose="030F0702030302020204" pitchFamily="66" charset="0"/>
            </a:endParaRPr>
          </a:p>
          <a:p>
            <a:r>
              <a:rPr lang="en-US" dirty="0" smtClean="0">
                <a:latin typeface="Comic Sans MS" panose="030F0702030302020204" pitchFamily="66" charset="0"/>
              </a:rPr>
              <a:t> 3    15   44   10   22   9    13   25</a:t>
            </a:r>
          </a:p>
          <a:p>
            <a:endParaRPr lang="en-US" dirty="0">
              <a:latin typeface="Comic Sans MS" panose="030F0702030302020204" pitchFamily="66" charset="0"/>
            </a:endParaRPr>
          </a:p>
        </p:txBody>
      </p:sp>
      <p:sp>
        <p:nvSpPr>
          <p:cNvPr id="6" name="Rounded Rectangle 5"/>
          <p:cNvSpPr/>
          <p:nvPr/>
        </p:nvSpPr>
        <p:spPr>
          <a:xfrm>
            <a:off x="762000" y="2209800"/>
            <a:ext cx="1295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667000" y="2209800"/>
            <a:ext cx="1295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 y="2209800"/>
            <a:ext cx="533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33600" y="2209800"/>
            <a:ext cx="533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14600" y="3221234"/>
            <a:ext cx="2109873" cy="954107"/>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Recall Selection Sort </a:t>
            </a:r>
          </a:p>
          <a:p>
            <a:r>
              <a:rPr lang="en-US" sz="1400" dirty="0" smtClean="0">
                <a:latin typeface="Comic Sans MS" panose="030F0702030302020204" pitchFamily="66" charset="0"/>
              </a:rPr>
              <a:t>SELECTs the smallest</a:t>
            </a:r>
          </a:p>
          <a:p>
            <a:r>
              <a:rPr lang="en-US" sz="1400" dirty="0" smtClean="0">
                <a:latin typeface="Comic Sans MS" panose="030F0702030302020204" pitchFamily="66" charset="0"/>
              </a:rPr>
              <a:t>value and then swaps it</a:t>
            </a:r>
          </a:p>
          <a:p>
            <a:r>
              <a:rPr lang="en-US" sz="1400" dirty="0" smtClean="0">
                <a:latin typeface="Comic Sans MS" panose="030F0702030302020204" pitchFamily="66" charset="0"/>
              </a:rPr>
              <a:t>to the current position</a:t>
            </a:r>
          </a:p>
        </p:txBody>
      </p:sp>
    </p:spTree>
    <p:extLst>
      <p:ext uri="{BB962C8B-B14F-4D97-AF65-F5344CB8AC3E}">
        <p14:creationId xmlns:p14="http://schemas.microsoft.com/office/powerpoint/2010/main" val="1405259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smtClean="0"/>
              <a:t>22</a:t>
            </a:r>
            <a:r>
              <a:rPr lang="en-US" altLang="en-US" sz="2000" dirty="0"/>
              <a:t>, 15, </a:t>
            </a:r>
            <a:r>
              <a:rPr lang="en-US" altLang="en-US" sz="2000" dirty="0" smtClean="0"/>
              <a:t>44</a:t>
            </a:r>
            <a:r>
              <a:rPr lang="en-US" altLang="en-US" sz="2000" dirty="0"/>
              <a:t>, 10, 3, 9, </a:t>
            </a:r>
            <a:r>
              <a:rPr lang="en-US" altLang="en-US" sz="2000" dirty="0" smtClean="0"/>
              <a:t>13, 25</a:t>
            </a:r>
            <a:endParaRPr lang="en-US" altLang="en-US" sz="2000" dirty="0"/>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22   15   44   10    </a:t>
            </a:r>
            <a:r>
              <a:rPr lang="en-US" sz="2000" b="1" dirty="0" smtClean="0">
                <a:solidFill>
                  <a:srgbClr val="FF0000"/>
                </a:solidFill>
                <a:latin typeface="Comic Sans MS" panose="030F0702030302020204" pitchFamily="66" charset="0"/>
              </a:rPr>
              <a:t>3</a:t>
            </a:r>
            <a:r>
              <a:rPr lang="en-US" sz="1600" dirty="0" smtClean="0">
                <a:latin typeface="Comic Sans MS" panose="030F0702030302020204" pitchFamily="66" charset="0"/>
              </a:rPr>
              <a:t>    </a:t>
            </a:r>
            <a:r>
              <a:rPr lang="en-US" dirty="0" smtClean="0">
                <a:latin typeface="Comic Sans MS" panose="030F0702030302020204" pitchFamily="66" charset="0"/>
              </a:rPr>
              <a:t>9    13   25</a:t>
            </a:r>
          </a:p>
          <a:p>
            <a:endParaRPr lang="en-US" dirty="0" smtClean="0">
              <a:latin typeface="Comic Sans MS" panose="030F0702030302020204" pitchFamily="66" charset="0"/>
            </a:endParaRPr>
          </a:p>
          <a:p>
            <a:r>
              <a:rPr lang="en-US" dirty="0" smtClean="0">
                <a:latin typeface="Comic Sans MS" panose="030F0702030302020204" pitchFamily="66" charset="0"/>
              </a:rPr>
              <a:t> 3    15   44   10   22   9    13   25</a:t>
            </a:r>
          </a:p>
          <a:p>
            <a:endParaRPr lang="en-US" dirty="0">
              <a:latin typeface="Comic Sans MS" panose="030F0702030302020204" pitchFamily="66" charset="0"/>
            </a:endParaRPr>
          </a:p>
        </p:txBody>
      </p:sp>
      <p:sp>
        <p:nvSpPr>
          <p:cNvPr id="6" name="Rounded Rectangle 5"/>
          <p:cNvSpPr/>
          <p:nvPr/>
        </p:nvSpPr>
        <p:spPr>
          <a:xfrm>
            <a:off x="762000" y="2209800"/>
            <a:ext cx="1295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667000" y="2209800"/>
            <a:ext cx="1295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 y="2209800"/>
            <a:ext cx="533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33600" y="2209800"/>
            <a:ext cx="533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60860" y="2962656"/>
            <a:ext cx="2153154" cy="954107"/>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We have completed the</a:t>
            </a:r>
          </a:p>
          <a:p>
            <a:r>
              <a:rPr lang="en-US" sz="1400" dirty="0" smtClean="0">
                <a:latin typeface="Comic Sans MS" panose="030F0702030302020204" pitchFamily="66" charset="0"/>
              </a:rPr>
              <a:t>for j (with </a:t>
            </a:r>
            <a:r>
              <a:rPr lang="en-US" sz="1400" dirty="0" err="1" smtClean="0">
                <a:latin typeface="Comic Sans MS" panose="030F0702030302020204" pitchFamily="66" charset="0"/>
              </a:rPr>
              <a:t>i</a:t>
            </a:r>
            <a:r>
              <a:rPr lang="en-US" sz="1400" dirty="0" smtClean="0">
                <a:latin typeface="Comic Sans MS" panose="030F0702030302020204" pitchFamily="66" charset="0"/>
              </a:rPr>
              <a:t>=0)</a:t>
            </a:r>
            <a:br>
              <a:rPr lang="en-US" sz="1400" dirty="0" smtClean="0">
                <a:latin typeface="Comic Sans MS" panose="030F0702030302020204" pitchFamily="66" charset="0"/>
              </a:rPr>
            </a:br>
            <a:r>
              <a:rPr lang="en-US" sz="1400" dirty="0" smtClean="0">
                <a:latin typeface="Comic Sans MS" panose="030F0702030302020204" pitchFamily="66" charset="0"/>
              </a:rPr>
              <a:t>and identified the</a:t>
            </a:r>
          </a:p>
          <a:p>
            <a:r>
              <a:rPr lang="en-US" sz="1400" dirty="0" smtClean="0">
                <a:latin typeface="Comic Sans MS" panose="030F0702030302020204" pitchFamily="66" charset="0"/>
              </a:rPr>
              <a:t>smallest element as 3</a:t>
            </a:r>
          </a:p>
        </p:txBody>
      </p:sp>
      <p:sp>
        <p:nvSpPr>
          <p:cNvPr id="11" name="Rounded Rectangle 10"/>
          <p:cNvSpPr/>
          <p:nvPr/>
        </p:nvSpPr>
        <p:spPr>
          <a:xfrm>
            <a:off x="4914014" y="2362200"/>
            <a:ext cx="2553586" cy="25146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974861" y="4181932"/>
            <a:ext cx="1725152"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Now we swap the</a:t>
            </a:r>
          </a:p>
          <a:p>
            <a:r>
              <a:rPr lang="en-US" sz="1400" dirty="0" smtClean="0">
                <a:latin typeface="Comic Sans MS" panose="030F0702030302020204" pitchFamily="66" charset="0"/>
              </a:rPr>
              <a:t>3 with whatever is</a:t>
            </a:r>
          </a:p>
          <a:p>
            <a:r>
              <a:rPr lang="en-US" sz="1400" dirty="0" smtClean="0">
                <a:latin typeface="Comic Sans MS" panose="030F0702030302020204" pitchFamily="66" charset="0"/>
              </a:rPr>
              <a:t>at index </a:t>
            </a:r>
            <a:r>
              <a:rPr lang="en-US" sz="1400" dirty="0" err="1" smtClean="0">
                <a:latin typeface="Comic Sans MS" panose="030F0702030302020204" pitchFamily="66" charset="0"/>
              </a:rPr>
              <a:t>i</a:t>
            </a:r>
            <a:r>
              <a:rPr lang="en-US" sz="1400" dirty="0" smtClean="0">
                <a:latin typeface="Comic Sans MS" panose="030F0702030302020204" pitchFamily="66" charset="0"/>
              </a:rPr>
              <a:t> = 0</a:t>
            </a:r>
          </a:p>
        </p:txBody>
      </p:sp>
      <p:sp>
        <p:nvSpPr>
          <p:cNvPr id="13" name="Rounded Rectangle 12"/>
          <p:cNvSpPr/>
          <p:nvPr/>
        </p:nvSpPr>
        <p:spPr>
          <a:xfrm>
            <a:off x="4724400" y="4724400"/>
            <a:ext cx="3200399" cy="11430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headed?</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Have seen</a:t>
            </a:r>
          </a:p>
          <a:p>
            <a:pPr lvl="1"/>
            <a:r>
              <a:rPr lang="en-US" dirty="0" smtClean="0"/>
              <a:t>Vector Arrays</a:t>
            </a:r>
          </a:p>
          <a:p>
            <a:pPr lvl="1"/>
            <a:r>
              <a:rPr lang="en-US" dirty="0" smtClean="0"/>
              <a:t>Trees</a:t>
            </a:r>
          </a:p>
          <a:p>
            <a:pPr lvl="1"/>
            <a:r>
              <a:rPr lang="en-US" dirty="0" smtClean="0"/>
              <a:t>Sorting</a:t>
            </a:r>
          </a:p>
          <a:p>
            <a:endParaRPr lang="en-US" dirty="0" smtClean="0"/>
          </a:p>
          <a:p>
            <a:r>
              <a:rPr lang="en-US" b="1" dirty="0" smtClean="0"/>
              <a:t>Will soon see</a:t>
            </a:r>
          </a:p>
          <a:p>
            <a:pPr lvl="1"/>
            <a:r>
              <a:rPr lang="en-US" dirty="0" smtClean="0"/>
              <a:t>Priority </a:t>
            </a:r>
            <a:r>
              <a:rPr lang="en-US" dirty="0"/>
              <a:t>Queues</a:t>
            </a:r>
          </a:p>
          <a:p>
            <a:pPr lvl="2"/>
            <a:r>
              <a:rPr lang="en-US" dirty="0"/>
              <a:t>nodes have </a:t>
            </a:r>
            <a:r>
              <a:rPr lang="en-US" i="1" dirty="0"/>
              <a:t>keys</a:t>
            </a:r>
            <a:r>
              <a:rPr lang="en-US" dirty="0"/>
              <a:t> and </a:t>
            </a:r>
            <a:r>
              <a:rPr lang="en-US" i="1" dirty="0"/>
              <a:t>data</a:t>
            </a:r>
          </a:p>
          <a:p>
            <a:endParaRPr lang="en-US" dirty="0"/>
          </a:p>
          <a:p>
            <a:pPr lvl="1"/>
            <a:r>
              <a:rPr lang="en-US" dirty="0"/>
              <a:t>Heaps</a:t>
            </a:r>
          </a:p>
          <a:p>
            <a:pPr lvl="2"/>
            <a:r>
              <a:rPr lang="en-US" dirty="0"/>
              <a:t>Thought of as a binary tree (pile of stuff = heap)</a:t>
            </a:r>
          </a:p>
          <a:p>
            <a:pPr lvl="2"/>
            <a:r>
              <a:rPr lang="en-US" dirty="0"/>
              <a:t>but implemented using a vector array</a:t>
            </a:r>
          </a:p>
          <a:p>
            <a:endParaRPr lang="en-US" dirty="0"/>
          </a:p>
          <a:p>
            <a:pPr lvl="1"/>
            <a:r>
              <a:rPr lang="en-US" dirty="0"/>
              <a:t>PQ Sorting</a:t>
            </a:r>
          </a:p>
          <a:p>
            <a:pPr lvl="2"/>
            <a:r>
              <a:rPr lang="en-US" dirty="0"/>
              <a:t>Implemented using an unsorted list (selection sort)</a:t>
            </a:r>
          </a:p>
          <a:p>
            <a:pPr lvl="2"/>
            <a:r>
              <a:rPr lang="en-US" dirty="0"/>
              <a:t>Implemented using a sorted list (insertion sort)</a:t>
            </a:r>
          </a:p>
          <a:p>
            <a:pPr lvl="2"/>
            <a:r>
              <a:rPr lang="en-US" dirty="0"/>
              <a:t>Implemented using a Heap (heap sort)</a:t>
            </a:r>
          </a:p>
          <a:p>
            <a:endParaRPr lang="en-US" dirty="0"/>
          </a:p>
        </p:txBody>
      </p:sp>
    </p:spTree>
    <p:extLst>
      <p:ext uri="{BB962C8B-B14F-4D97-AF65-F5344CB8AC3E}">
        <p14:creationId xmlns:p14="http://schemas.microsoft.com/office/powerpoint/2010/main" val="2952478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smtClean="0"/>
              <a:t>22</a:t>
            </a:r>
            <a:r>
              <a:rPr lang="en-US" altLang="en-US" sz="2000" dirty="0"/>
              <a:t>, 15, </a:t>
            </a:r>
            <a:r>
              <a:rPr lang="en-US" altLang="en-US" sz="2000" dirty="0" smtClean="0"/>
              <a:t>44</a:t>
            </a:r>
            <a:r>
              <a:rPr lang="en-US" altLang="en-US" sz="2000" dirty="0"/>
              <a:t>, 10, 3, 9, </a:t>
            </a:r>
            <a:r>
              <a:rPr lang="en-US" altLang="en-US" sz="2000" dirty="0" smtClean="0"/>
              <a:t>13, 25</a:t>
            </a:r>
            <a:endParaRPr lang="en-US" altLang="en-US" sz="2000" dirty="0"/>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22   15   44   10    </a:t>
            </a:r>
            <a:r>
              <a:rPr lang="en-US" sz="2000" b="1" dirty="0" smtClean="0">
                <a:solidFill>
                  <a:srgbClr val="FF0000"/>
                </a:solidFill>
                <a:latin typeface="Comic Sans MS" panose="030F0702030302020204" pitchFamily="66" charset="0"/>
              </a:rPr>
              <a:t>3</a:t>
            </a:r>
            <a:r>
              <a:rPr lang="en-US" sz="1600" dirty="0" smtClean="0">
                <a:latin typeface="Comic Sans MS" panose="030F0702030302020204" pitchFamily="66" charset="0"/>
              </a:rPr>
              <a:t>   </a:t>
            </a:r>
            <a:r>
              <a:rPr lang="en-US" dirty="0" smtClean="0">
                <a:latin typeface="Comic Sans MS" panose="030F0702030302020204" pitchFamily="66" charset="0"/>
              </a:rPr>
              <a:t>9    13   25</a:t>
            </a:r>
          </a:p>
          <a:p>
            <a:endParaRPr lang="en-US" dirty="0" smtClean="0">
              <a:latin typeface="Comic Sans MS" panose="030F0702030302020204" pitchFamily="66" charset="0"/>
            </a:endParaRPr>
          </a:p>
          <a:p>
            <a:r>
              <a:rPr lang="en-US" dirty="0" smtClean="0">
                <a:latin typeface="Comic Sans MS" panose="030F0702030302020204" pitchFamily="66" charset="0"/>
              </a:rPr>
              <a:t> 3    15   44   10   22   </a:t>
            </a:r>
            <a:r>
              <a:rPr lang="en-US" sz="2000" b="1" dirty="0" smtClean="0">
                <a:solidFill>
                  <a:srgbClr val="FF0000"/>
                </a:solidFill>
                <a:latin typeface="Comic Sans MS" panose="030F0702030302020204" pitchFamily="66" charset="0"/>
              </a:rPr>
              <a:t>9</a:t>
            </a:r>
            <a:r>
              <a:rPr lang="en-US" sz="1600" dirty="0" smtClean="0">
                <a:latin typeface="Comic Sans MS" panose="030F0702030302020204" pitchFamily="66" charset="0"/>
              </a:rPr>
              <a:t>   </a:t>
            </a:r>
            <a:r>
              <a:rPr lang="en-US" dirty="0" smtClean="0">
                <a:latin typeface="Comic Sans MS" panose="030F0702030302020204" pitchFamily="66" charset="0"/>
              </a:rPr>
              <a:t>13   25</a:t>
            </a:r>
          </a:p>
          <a:p>
            <a:endParaRPr lang="en-US" dirty="0">
              <a:latin typeface="Comic Sans MS" panose="030F0702030302020204" pitchFamily="66" charset="0"/>
            </a:endParaRPr>
          </a:p>
          <a:p>
            <a:r>
              <a:rPr lang="en-US" dirty="0" smtClean="0">
                <a:latin typeface="Comic Sans MS" panose="030F0702030302020204" pitchFamily="66" charset="0"/>
              </a:rPr>
              <a:t> 3     9   44    10</a:t>
            </a:r>
            <a:r>
              <a:rPr lang="en-US" sz="1600" dirty="0" smtClean="0">
                <a:latin typeface="Comic Sans MS" panose="030F0702030302020204" pitchFamily="66" charset="0"/>
              </a:rPr>
              <a:t>   </a:t>
            </a:r>
            <a:r>
              <a:rPr lang="en-US" dirty="0" smtClean="0">
                <a:latin typeface="Comic Sans MS" panose="030F0702030302020204" pitchFamily="66" charset="0"/>
              </a:rPr>
              <a:t>22  15  13   25</a:t>
            </a:r>
          </a:p>
          <a:p>
            <a:endParaRPr lang="en-US" dirty="0" smtClean="0">
              <a:latin typeface="Comic Sans MS" panose="030F0702030302020204" pitchFamily="66" charset="0"/>
            </a:endParaRPr>
          </a:p>
        </p:txBody>
      </p:sp>
      <p:sp>
        <p:nvSpPr>
          <p:cNvPr id="7" name="Rounded Rectangle 6"/>
          <p:cNvSpPr/>
          <p:nvPr/>
        </p:nvSpPr>
        <p:spPr>
          <a:xfrm>
            <a:off x="1143000" y="2777319"/>
            <a:ext cx="15240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0" y="2777319"/>
            <a:ext cx="914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00100" y="2777319"/>
            <a:ext cx="3429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521424" y="2777319"/>
            <a:ext cx="533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000" y="2777319"/>
            <a:ext cx="4191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88124" y="3178099"/>
            <a:ext cx="184056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smtClean="0">
                <a:latin typeface="Comic Sans MS" panose="030F0702030302020204" pitchFamily="66" charset="0"/>
              </a:rPr>
              <a:t>9 is selected</a:t>
            </a:r>
          </a:p>
          <a:p>
            <a:r>
              <a:rPr lang="en-US" sz="1400" dirty="0" smtClean="0">
                <a:latin typeface="Comic Sans MS" panose="030F0702030302020204" pitchFamily="66" charset="0"/>
              </a:rPr>
              <a:t>what happens next?</a:t>
            </a:r>
          </a:p>
        </p:txBody>
      </p:sp>
    </p:spTree>
    <p:extLst>
      <p:ext uri="{BB962C8B-B14F-4D97-AF65-F5344CB8AC3E}">
        <p14:creationId xmlns:p14="http://schemas.microsoft.com/office/powerpoint/2010/main" val="9584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smtClean="0"/>
              <a:t>22</a:t>
            </a:r>
            <a:r>
              <a:rPr lang="en-US" altLang="en-US" sz="2000" dirty="0"/>
              <a:t>, 15, </a:t>
            </a:r>
            <a:r>
              <a:rPr lang="en-US" altLang="en-US" sz="2000" dirty="0" smtClean="0"/>
              <a:t>44</a:t>
            </a:r>
            <a:r>
              <a:rPr lang="en-US" altLang="en-US" sz="2000" dirty="0"/>
              <a:t>, 10, 3, 9, </a:t>
            </a:r>
            <a:r>
              <a:rPr lang="en-US" altLang="en-US" sz="2000" dirty="0" smtClean="0"/>
              <a:t>13, 25</a:t>
            </a:r>
            <a:endParaRPr lang="en-US" altLang="en-US" sz="2000" dirty="0"/>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22   15   44   10    </a:t>
            </a:r>
            <a:r>
              <a:rPr lang="en-US" sz="2000" b="1" dirty="0" smtClean="0">
                <a:solidFill>
                  <a:srgbClr val="FF0000"/>
                </a:solidFill>
                <a:latin typeface="Comic Sans MS" panose="030F0702030302020204" pitchFamily="66" charset="0"/>
              </a:rPr>
              <a:t>3</a:t>
            </a:r>
            <a:r>
              <a:rPr lang="en-US" sz="1600" dirty="0" smtClean="0">
                <a:latin typeface="Comic Sans MS" panose="030F0702030302020204" pitchFamily="66" charset="0"/>
              </a:rPr>
              <a:t>   </a:t>
            </a:r>
            <a:r>
              <a:rPr lang="en-US" dirty="0" smtClean="0">
                <a:latin typeface="Comic Sans MS" panose="030F0702030302020204" pitchFamily="66" charset="0"/>
              </a:rPr>
              <a:t>9    13   25</a:t>
            </a:r>
          </a:p>
          <a:p>
            <a:endParaRPr lang="en-US" dirty="0" smtClean="0">
              <a:latin typeface="Comic Sans MS" panose="030F0702030302020204" pitchFamily="66" charset="0"/>
            </a:endParaRPr>
          </a:p>
          <a:p>
            <a:r>
              <a:rPr lang="en-US" dirty="0" smtClean="0">
                <a:latin typeface="Comic Sans MS" panose="030F0702030302020204" pitchFamily="66" charset="0"/>
              </a:rPr>
              <a:t> 3    15   44   10   22   </a:t>
            </a:r>
            <a:r>
              <a:rPr lang="en-US" sz="2000" b="1" dirty="0" smtClean="0">
                <a:solidFill>
                  <a:srgbClr val="FF0000"/>
                </a:solidFill>
                <a:latin typeface="Comic Sans MS" panose="030F0702030302020204" pitchFamily="66" charset="0"/>
              </a:rPr>
              <a:t>9</a:t>
            </a:r>
            <a:r>
              <a:rPr lang="en-US" sz="1600" dirty="0" smtClean="0">
                <a:latin typeface="Comic Sans MS" panose="030F0702030302020204" pitchFamily="66" charset="0"/>
              </a:rPr>
              <a:t>   </a:t>
            </a:r>
            <a:r>
              <a:rPr lang="en-US" dirty="0" smtClean="0">
                <a:latin typeface="Comic Sans MS" panose="030F0702030302020204" pitchFamily="66" charset="0"/>
              </a:rPr>
              <a:t>13   25</a:t>
            </a:r>
          </a:p>
          <a:p>
            <a:endParaRPr lang="en-US" dirty="0">
              <a:latin typeface="Comic Sans MS" panose="030F0702030302020204" pitchFamily="66" charset="0"/>
            </a:endParaRPr>
          </a:p>
          <a:p>
            <a:r>
              <a:rPr lang="en-US" dirty="0" smtClean="0">
                <a:latin typeface="Comic Sans MS" panose="030F0702030302020204" pitchFamily="66" charset="0"/>
              </a:rPr>
              <a:t> 3     9   44    </a:t>
            </a:r>
            <a:r>
              <a:rPr lang="en-US" sz="2000" b="1" dirty="0" smtClean="0">
                <a:solidFill>
                  <a:srgbClr val="FF0000"/>
                </a:solidFill>
                <a:latin typeface="Comic Sans MS" panose="030F0702030302020204" pitchFamily="66" charset="0"/>
              </a:rPr>
              <a:t>10</a:t>
            </a:r>
            <a:r>
              <a:rPr lang="en-US" sz="1600" dirty="0" smtClean="0">
                <a:latin typeface="Comic Sans MS" panose="030F0702030302020204" pitchFamily="66" charset="0"/>
              </a:rPr>
              <a:t>   </a:t>
            </a:r>
            <a:r>
              <a:rPr lang="en-US" dirty="0" smtClean="0">
                <a:latin typeface="Comic Sans MS" panose="030F0702030302020204" pitchFamily="66" charset="0"/>
              </a:rPr>
              <a:t>22  15  13   25</a:t>
            </a:r>
          </a:p>
          <a:p>
            <a:endParaRPr lang="en-US" dirty="0">
              <a:latin typeface="Comic Sans MS" panose="030F0702030302020204" pitchFamily="66" charset="0"/>
            </a:endParaRPr>
          </a:p>
          <a:p>
            <a:r>
              <a:rPr lang="en-US" dirty="0">
                <a:latin typeface="Comic Sans MS" panose="030F0702030302020204" pitchFamily="66" charset="0"/>
              </a:rPr>
              <a:t> 3     9 </a:t>
            </a:r>
            <a:r>
              <a:rPr lang="en-US" dirty="0" smtClean="0">
                <a:latin typeface="Comic Sans MS" panose="030F0702030302020204" pitchFamily="66" charset="0"/>
              </a:rPr>
              <a:t>  10    44    22  15  13</a:t>
            </a:r>
            <a:r>
              <a:rPr lang="en-US" sz="1600" dirty="0" smtClean="0">
                <a:latin typeface="Comic Sans MS" panose="030F0702030302020204" pitchFamily="66" charset="0"/>
              </a:rPr>
              <a:t>   </a:t>
            </a:r>
            <a:r>
              <a:rPr lang="en-US" dirty="0" smtClean="0">
                <a:latin typeface="Comic Sans MS" panose="030F0702030302020204" pitchFamily="66" charset="0"/>
              </a:rPr>
              <a:t>25</a:t>
            </a:r>
          </a:p>
          <a:p>
            <a:endParaRPr lang="en-US" dirty="0">
              <a:latin typeface="Comic Sans MS" panose="030F0702030302020204" pitchFamily="66" charset="0"/>
            </a:endParaRPr>
          </a:p>
          <a:p>
            <a:r>
              <a:rPr lang="en-US" dirty="0">
                <a:latin typeface="Comic Sans MS" panose="030F0702030302020204" pitchFamily="66" charset="0"/>
              </a:rPr>
              <a:t> </a:t>
            </a:r>
          </a:p>
        </p:txBody>
      </p:sp>
      <p:sp>
        <p:nvSpPr>
          <p:cNvPr id="6" name="Rounded Rectangle 5"/>
          <p:cNvSpPr/>
          <p:nvPr/>
        </p:nvSpPr>
        <p:spPr>
          <a:xfrm>
            <a:off x="381000" y="3698288"/>
            <a:ext cx="15240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62200" y="3276600"/>
            <a:ext cx="1607024" cy="4216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43000" y="3377566"/>
            <a:ext cx="457200" cy="32072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817427" y="3377566"/>
            <a:ext cx="53340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000" y="3393488"/>
            <a:ext cx="762000" cy="2888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84967" y="3850688"/>
            <a:ext cx="184056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smtClean="0">
                <a:latin typeface="Comic Sans MS" panose="030F0702030302020204" pitchFamily="66" charset="0"/>
              </a:rPr>
              <a:t>10 is selected</a:t>
            </a:r>
          </a:p>
          <a:p>
            <a:r>
              <a:rPr lang="en-US" sz="1400" dirty="0" smtClean="0">
                <a:latin typeface="Comic Sans MS" panose="030F0702030302020204" pitchFamily="66" charset="0"/>
              </a:rPr>
              <a:t>what happens next?</a:t>
            </a:r>
          </a:p>
        </p:txBody>
      </p:sp>
    </p:spTree>
    <p:extLst>
      <p:ext uri="{BB962C8B-B14F-4D97-AF65-F5344CB8AC3E}">
        <p14:creationId xmlns:p14="http://schemas.microsoft.com/office/powerpoint/2010/main" val="243098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smtClean="0"/>
              <a:t>22</a:t>
            </a:r>
            <a:r>
              <a:rPr lang="en-US" altLang="en-US" sz="2000" dirty="0"/>
              <a:t>, 15, </a:t>
            </a:r>
            <a:r>
              <a:rPr lang="en-US" altLang="en-US" sz="2000" dirty="0" smtClean="0"/>
              <a:t>44</a:t>
            </a:r>
            <a:r>
              <a:rPr lang="en-US" altLang="en-US" sz="2000" dirty="0"/>
              <a:t>, 10, 3, 9, </a:t>
            </a:r>
            <a:r>
              <a:rPr lang="en-US" altLang="en-US" sz="2000" dirty="0" smtClean="0"/>
              <a:t>13, 25</a:t>
            </a:r>
            <a:endParaRPr lang="en-US" altLang="en-US" sz="2000" dirty="0"/>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22   15   44   10    </a:t>
            </a:r>
            <a:r>
              <a:rPr lang="en-US" sz="2000" b="1" dirty="0" smtClean="0">
                <a:solidFill>
                  <a:srgbClr val="FF0000"/>
                </a:solidFill>
                <a:latin typeface="Comic Sans MS" panose="030F0702030302020204" pitchFamily="66" charset="0"/>
              </a:rPr>
              <a:t>3</a:t>
            </a:r>
            <a:r>
              <a:rPr lang="en-US" sz="1600" dirty="0" smtClean="0">
                <a:latin typeface="Comic Sans MS" panose="030F0702030302020204" pitchFamily="66" charset="0"/>
              </a:rPr>
              <a:t>   </a:t>
            </a:r>
            <a:r>
              <a:rPr lang="en-US" dirty="0" smtClean="0">
                <a:latin typeface="Comic Sans MS" panose="030F0702030302020204" pitchFamily="66" charset="0"/>
              </a:rPr>
              <a:t>9    13   25</a:t>
            </a:r>
          </a:p>
          <a:p>
            <a:endParaRPr lang="en-US" dirty="0" smtClean="0">
              <a:latin typeface="Comic Sans MS" panose="030F0702030302020204" pitchFamily="66" charset="0"/>
            </a:endParaRPr>
          </a:p>
          <a:p>
            <a:r>
              <a:rPr lang="en-US" dirty="0" smtClean="0">
                <a:latin typeface="Comic Sans MS" panose="030F0702030302020204" pitchFamily="66" charset="0"/>
              </a:rPr>
              <a:t> 3    15   44   10   22   </a:t>
            </a:r>
            <a:r>
              <a:rPr lang="en-US" sz="2000" b="1" dirty="0" smtClean="0">
                <a:solidFill>
                  <a:srgbClr val="FF0000"/>
                </a:solidFill>
                <a:latin typeface="Comic Sans MS" panose="030F0702030302020204" pitchFamily="66" charset="0"/>
              </a:rPr>
              <a:t>9</a:t>
            </a:r>
            <a:r>
              <a:rPr lang="en-US" sz="1600" dirty="0" smtClean="0">
                <a:latin typeface="Comic Sans MS" panose="030F0702030302020204" pitchFamily="66" charset="0"/>
              </a:rPr>
              <a:t>   </a:t>
            </a:r>
            <a:r>
              <a:rPr lang="en-US" dirty="0" smtClean="0">
                <a:latin typeface="Comic Sans MS" panose="030F0702030302020204" pitchFamily="66" charset="0"/>
              </a:rPr>
              <a:t>13   25</a:t>
            </a:r>
          </a:p>
          <a:p>
            <a:endParaRPr lang="en-US" dirty="0">
              <a:latin typeface="Comic Sans MS" panose="030F0702030302020204" pitchFamily="66" charset="0"/>
            </a:endParaRPr>
          </a:p>
          <a:p>
            <a:r>
              <a:rPr lang="en-US" dirty="0" smtClean="0">
                <a:latin typeface="Comic Sans MS" panose="030F0702030302020204" pitchFamily="66" charset="0"/>
              </a:rPr>
              <a:t> 3     9   44    </a:t>
            </a:r>
            <a:r>
              <a:rPr lang="en-US" sz="2000" b="1" dirty="0" smtClean="0">
                <a:solidFill>
                  <a:srgbClr val="FF0000"/>
                </a:solidFill>
                <a:latin typeface="Comic Sans MS" panose="030F0702030302020204" pitchFamily="66" charset="0"/>
              </a:rPr>
              <a:t>10</a:t>
            </a:r>
            <a:r>
              <a:rPr lang="en-US" sz="1600" dirty="0" smtClean="0">
                <a:latin typeface="Comic Sans MS" panose="030F0702030302020204" pitchFamily="66" charset="0"/>
              </a:rPr>
              <a:t>   </a:t>
            </a:r>
            <a:r>
              <a:rPr lang="en-US" dirty="0" smtClean="0">
                <a:latin typeface="Comic Sans MS" panose="030F0702030302020204" pitchFamily="66" charset="0"/>
              </a:rPr>
              <a:t>22  15  13   25</a:t>
            </a:r>
          </a:p>
          <a:p>
            <a:endParaRPr lang="en-US" dirty="0">
              <a:latin typeface="Comic Sans MS" panose="030F0702030302020204" pitchFamily="66" charset="0"/>
            </a:endParaRPr>
          </a:p>
          <a:p>
            <a:r>
              <a:rPr lang="en-US" dirty="0">
                <a:latin typeface="Comic Sans MS" panose="030F0702030302020204" pitchFamily="66" charset="0"/>
              </a:rPr>
              <a:t> 3     9 </a:t>
            </a:r>
            <a:r>
              <a:rPr lang="en-US" dirty="0" smtClean="0">
                <a:latin typeface="Comic Sans MS" panose="030F0702030302020204" pitchFamily="66" charset="0"/>
              </a:rPr>
              <a:t>  10    44   22  15  </a:t>
            </a:r>
            <a:r>
              <a:rPr lang="en-US" sz="2000" b="1" dirty="0" smtClean="0">
                <a:solidFill>
                  <a:srgbClr val="FF0000"/>
                </a:solidFill>
                <a:latin typeface="Comic Sans MS" panose="030F0702030302020204" pitchFamily="66" charset="0"/>
              </a:rPr>
              <a:t>13</a:t>
            </a:r>
            <a:r>
              <a:rPr lang="en-US" sz="1600" dirty="0" smtClean="0">
                <a:latin typeface="Comic Sans MS" panose="030F0702030302020204" pitchFamily="66" charset="0"/>
              </a:rPr>
              <a:t>   </a:t>
            </a:r>
            <a:r>
              <a:rPr lang="en-US" dirty="0" smtClean="0">
                <a:latin typeface="Comic Sans MS" panose="030F0702030302020204" pitchFamily="66" charset="0"/>
              </a:rPr>
              <a:t>25</a:t>
            </a:r>
          </a:p>
          <a:p>
            <a:endParaRPr lang="en-US" dirty="0">
              <a:latin typeface="Comic Sans MS" panose="030F0702030302020204" pitchFamily="66" charset="0"/>
            </a:endParaRPr>
          </a:p>
          <a:p>
            <a:r>
              <a:rPr lang="en-US" dirty="0">
                <a:latin typeface="Comic Sans MS" panose="030F0702030302020204" pitchFamily="66" charset="0"/>
              </a:rPr>
              <a:t> 3     9   10 </a:t>
            </a:r>
            <a:r>
              <a:rPr lang="en-US" dirty="0" smtClean="0">
                <a:latin typeface="Comic Sans MS" panose="030F0702030302020204" pitchFamily="66" charset="0"/>
              </a:rPr>
              <a:t>   13    22  15</a:t>
            </a:r>
            <a:r>
              <a:rPr lang="en-US" sz="1600" dirty="0" smtClean="0">
                <a:latin typeface="Comic Sans MS" panose="030F0702030302020204" pitchFamily="66" charset="0"/>
              </a:rPr>
              <a:t>   </a:t>
            </a:r>
            <a:r>
              <a:rPr lang="en-US" dirty="0" smtClean="0">
                <a:latin typeface="Comic Sans MS" panose="030F0702030302020204" pitchFamily="66" charset="0"/>
              </a:rPr>
              <a:t>44  25</a:t>
            </a:r>
          </a:p>
          <a:p>
            <a:endParaRPr lang="en-US" dirty="0">
              <a:latin typeface="Comic Sans MS" panose="030F0702030302020204" pitchFamily="66" charset="0"/>
            </a:endParaRPr>
          </a:p>
          <a:p>
            <a:r>
              <a:rPr lang="en-US" dirty="0">
                <a:latin typeface="Comic Sans MS" panose="030F0702030302020204" pitchFamily="66" charset="0"/>
              </a:rPr>
              <a:t> </a:t>
            </a:r>
          </a:p>
        </p:txBody>
      </p:sp>
      <p:sp>
        <p:nvSpPr>
          <p:cNvPr id="6" name="Rounded Rectangle 5"/>
          <p:cNvSpPr/>
          <p:nvPr/>
        </p:nvSpPr>
        <p:spPr>
          <a:xfrm>
            <a:off x="2286000" y="3930080"/>
            <a:ext cx="762000"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581400" y="3955031"/>
            <a:ext cx="789580" cy="4216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76400" y="3916763"/>
            <a:ext cx="457200" cy="32072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32730" y="3964385"/>
            <a:ext cx="44867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000" y="3955031"/>
            <a:ext cx="1143000" cy="3552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76903" y="2590800"/>
            <a:ext cx="184056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smtClean="0">
                <a:latin typeface="Comic Sans MS" panose="030F0702030302020204" pitchFamily="66" charset="0"/>
              </a:rPr>
              <a:t>13 is selected</a:t>
            </a:r>
          </a:p>
          <a:p>
            <a:r>
              <a:rPr lang="en-US" sz="1400" dirty="0" smtClean="0">
                <a:latin typeface="Comic Sans MS" panose="030F0702030302020204" pitchFamily="66" charset="0"/>
              </a:rPr>
              <a:t>what happens next?</a:t>
            </a:r>
          </a:p>
        </p:txBody>
      </p:sp>
    </p:spTree>
    <p:extLst>
      <p:ext uri="{BB962C8B-B14F-4D97-AF65-F5344CB8AC3E}">
        <p14:creationId xmlns:p14="http://schemas.microsoft.com/office/powerpoint/2010/main" val="278904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smtClean="0"/>
              <a:t>22</a:t>
            </a:r>
            <a:r>
              <a:rPr lang="en-US" altLang="en-US" sz="2000" dirty="0"/>
              <a:t>, 15, </a:t>
            </a:r>
            <a:r>
              <a:rPr lang="en-US" altLang="en-US" sz="2000" dirty="0" smtClean="0"/>
              <a:t>44</a:t>
            </a:r>
            <a:r>
              <a:rPr lang="en-US" altLang="en-US" sz="2000" dirty="0"/>
              <a:t>, 10, 3, 9, </a:t>
            </a:r>
            <a:r>
              <a:rPr lang="en-US" altLang="en-US" sz="2000" dirty="0" smtClean="0"/>
              <a:t>13, 25</a:t>
            </a:r>
            <a:endParaRPr lang="en-US" altLang="en-US" sz="2000" dirty="0"/>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22   15   44   10    </a:t>
            </a:r>
            <a:r>
              <a:rPr lang="en-US" sz="2000" b="1" dirty="0" smtClean="0">
                <a:solidFill>
                  <a:srgbClr val="FF0000"/>
                </a:solidFill>
                <a:latin typeface="Comic Sans MS" panose="030F0702030302020204" pitchFamily="66" charset="0"/>
              </a:rPr>
              <a:t>3</a:t>
            </a:r>
            <a:r>
              <a:rPr lang="en-US" sz="1600" dirty="0" smtClean="0">
                <a:latin typeface="Comic Sans MS" panose="030F0702030302020204" pitchFamily="66" charset="0"/>
              </a:rPr>
              <a:t>   </a:t>
            </a:r>
            <a:r>
              <a:rPr lang="en-US" dirty="0" smtClean="0">
                <a:latin typeface="Comic Sans MS" panose="030F0702030302020204" pitchFamily="66" charset="0"/>
              </a:rPr>
              <a:t>9    13   25</a:t>
            </a:r>
          </a:p>
          <a:p>
            <a:endParaRPr lang="en-US" dirty="0" smtClean="0">
              <a:latin typeface="Comic Sans MS" panose="030F0702030302020204" pitchFamily="66" charset="0"/>
            </a:endParaRPr>
          </a:p>
          <a:p>
            <a:r>
              <a:rPr lang="en-US" dirty="0" smtClean="0">
                <a:latin typeface="Comic Sans MS" panose="030F0702030302020204" pitchFamily="66" charset="0"/>
              </a:rPr>
              <a:t> 3    15   44   10   22   </a:t>
            </a:r>
            <a:r>
              <a:rPr lang="en-US" sz="2000" b="1" dirty="0" smtClean="0">
                <a:solidFill>
                  <a:srgbClr val="FF0000"/>
                </a:solidFill>
                <a:latin typeface="Comic Sans MS" panose="030F0702030302020204" pitchFamily="66" charset="0"/>
              </a:rPr>
              <a:t>9</a:t>
            </a:r>
            <a:r>
              <a:rPr lang="en-US" sz="1600" dirty="0" smtClean="0">
                <a:latin typeface="Comic Sans MS" panose="030F0702030302020204" pitchFamily="66" charset="0"/>
              </a:rPr>
              <a:t>   </a:t>
            </a:r>
            <a:r>
              <a:rPr lang="en-US" dirty="0" smtClean="0">
                <a:latin typeface="Comic Sans MS" panose="030F0702030302020204" pitchFamily="66" charset="0"/>
              </a:rPr>
              <a:t>13   25</a:t>
            </a:r>
          </a:p>
          <a:p>
            <a:endParaRPr lang="en-US" dirty="0">
              <a:latin typeface="Comic Sans MS" panose="030F0702030302020204" pitchFamily="66" charset="0"/>
            </a:endParaRPr>
          </a:p>
          <a:p>
            <a:r>
              <a:rPr lang="en-US" dirty="0" smtClean="0">
                <a:latin typeface="Comic Sans MS" panose="030F0702030302020204" pitchFamily="66" charset="0"/>
              </a:rPr>
              <a:t> 3     9   44    </a:t>
            </a:r>
            <a:r>
              <a:rPr lang="en-US" sz="2000" b="1" dirty="0" smtClean="0">
                <a:solidFill>
                  <a:srgbClr val="FF0000"/>
                </a:solidFill>
                <a:latin typeface="Comic Sans MS" panose="030F0702030302020204" pitchFamily="66" charset="0"/>
              </a:rPr>
              <a:t>10</a:t>
            </a:r>
            <a:r>
              <a:rPr lang="en-US" sz="1600" dirty="0" smtClean="0">
                <a:latin typeface="Comic Sans MS" panose="030F0702030302020204" pitchFamily="66" charset="0"/>
              </a:rPr>
              <a:t>   </a:t>
            </a:r>
            <a:r>
              <a:rPr lang="en-US" dirty="0" smtClean="0">
                <a:latin typeface="Comic Sans MS" panose="030F0702030302020204" pitchFamily="66" charset="0"/>
              </a:rPr>
              <a:t>22  15  13   25</a:t>
            </a:r>
          </a:p>
          <a:p>
            <a:endParaRPr lang="en-US" dirty="0">
              <a:latin typeface="Comic Sans MS" panose="030F0702030302020204" pitchFamily="66" charset="0"/>
            </a:endParaRPr>
          </a:p>
          <a:p>
            <a:r>
              <a:rPr lang="en-US" dirty="0">
                <a:latin typeface="Comic Sans MS" panose="030F0702030302020204" pitchFamily="66" charset="0"/>
              </a:rPr>
              <a:t> 3     9 </a:t>
            </a:r>
            <a:r>
              <a:rPr lang="en-US" dirty="0" smtClean="0">
                <a:latin typeface="Comic Sans MS" panose="030F0702030302020204" pitchFamily="66" charset="0"/>
              </a:rPr>
              <a:t>  10    44   22  15  </a:t>
            </a:r>
            <a:r>
              <a:rPr lang="en-US" sz="2000" b="1" dirty="0" smtClean="0">
                <a:solidFill>
                  <a:srgbClr val="FF0000"/>
                </a:solidFill>
                <a:latin typeface="Comic Sans MS" panose="030F0702030302020204" pitchFamily="66" charset="0"/>
              </a:rPr>
              <a:t>13</a:t>
            </a:r>
            <a:r>
              <a:rPr lang="en-US" sz="1600" dirty="0" smtClean="0">
                <a:latin typeface="Comic Sans MS" panose="030F0702030302020204" pitchFamily="66" charset="0"/>
              </a:rPr>
              <a:t>   </a:t>
            </a:r>
            <a:r>
              <a:rPr lang="en-US" dirty="0" smtClean="0">
                <a:latin typeface="Comic Sans MS" panose="030F0702030302020204" pitchFamily="66" charset="0"/>
              </a:rPr>
              <a:t>25</a:t>
            </a:r>
          </a:p>
          <a:p>
            <a:endParaRPr lang="en-US" dirty="0">
              <a:latin typeface="Comic Sans MS" panose="030F0702030302020204" pitchFamily="66" charset="0"/>
            </a:endParaRPr>
          </a:p>
          <a:p>
            <a:r>
              <a:rPr lang="en-US" dirty="0">
                <a:latin typeface="Comic Sans MS" panose="030F0702030302020204" pitchFamily="66" charset="0"/>
              </a:rPr>
              <a:t> 3     9   10 </a:t>
            </a:r>
            <a:r>
              <a:rPr lang="en-US" dirty="0" smtClean="0">
                <a:latin typeface="Comic Sans MS" panose="030F0702030302020204" pitchFamily="66" charset="0"/>
              </a:rPr>
              <a:t>   13   22  </a:t>
            </a:r>
            <a:r>
              <a:rPr lang="en-US" sz="2000" b="1" dirty="0" smtClean="0">
                <a:solidFill>
                  <a:srgbClr val="FF0000"/>
                </a:solidFill>
                <a:latin typeface="Comic Sans MS" panose="030F0702030302020204" pitchFamily="66" charset="0"/>
              </a:rPr>
              <a:t>15</a:t>
            </a:r>
            <a:r>
              <a:rPr lang="en-US" sz="1600" dirty="0" smtClean="0">
                <a:latin typeface="Comic Sans MS" panose="030F0702030302020204" pitchFamily="66" charset="0"/>
              </a:rPr>
              <a:t>   </a:t>
            </a:r>
            <a:r>
              <a:rPr lang="en-US" dirty="0" smtClean="0">
                <a:latin typeface="Comic Sans MS" panose="030F0702030302020204" pitchFamily="66" charset="0"/>
              </a:rPr>
              <a:t>44  25</a:t>
            </a:r>
          </a:p>
          <a:p>
            <a:endParaRPr lang="en-US" dirty="0">
              <a:latin typeface="Comic Sans MS" panose="030F0702030302020204" pitchFamily="66" charset="0"/>
            </a:endParaRPr>
          </a:p>
          <a:p>
            <a:r>
              <a:rPr lang="en-US" dirty="0">
                <a:latin typeface="Comic Sans MS" panose="030F0702030302020204" pitchFamily="66" charset="0"/>
              </a:rPr>
              <a:t> 3     9   10    </a:t>
            </a:r>
            <a:r>
              <a:rPr lang="en-US" dirty="0" smtClean="0">
                <a:latin typeface="Comic Sans MS" panose="030F0702030302020204" pitchFamily="66" charset="0"/>
              </a:rPr>
              <a:t>13   15   22   44  25</a:t>
            </a:r>
          </a:p>
          <a:p>
            <a:endParaRPr lang="en-US" dirty="0">
              <a:latin typeface="Comic Sans MS" panose="030F0702030302020204" pitchFamily="66" charset="0"/>
            </a:endParaRPr>
          </a:p>
        </p:txBody>
      </p:sp>
      <p:sp>
        <p:nvSpPr>
          <p:cNvPr id="6" name="Rounded Rectangle 5"/>
          <p:cNvSpPr/>
          <p:nvPr/>
        </p:nvSpPr>
        <p:spPr>
          <a:xfrm>
            <a:off x="1730991" y="4895623"/>
            <a:ext cx="762000"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115670" y="4466926"/>
            <a:ext cx="876442" cy="4216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111991" y="4495800"/>
            <a:ext cx="457200" cy="32072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667000" y="4525370"/>
            <a:ext cx="44867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7200" y="4533331"/>
            <a:ext cx="1654790" cy="3552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76903" y="3010368"/>
            <a:ext cx="184056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smtClean="0">
                <a:latin typeface="Comic Sans MS" panose="030F0702030302020204" pitchFamily="66" charset="0"/>
              </a:rPr>
              <a:t>15 is selected</a:t>
            </a:r>
          </a:p>
          <a:p>
            <a:r>
              <a:rPr lang="en-US" sz="1400" dirty="0" smtClean="0">
                <a:latin typeface="Comic Sans MS" panose="030F0702030302020204" pitchFamily="66" charset="0"/>
              </a:rPr>
              <a:t>what happens next?</a:t>
            </a:r>
          </a:p>
        </p:txBody>
      </p:sp>
    </p:spTree>
    <p:extLst>
      <p:ext uri="{BB962C8B-B14F-4D97-AF65-F5344CB8AC3E}">
        <p14:creationId xmlns:p14="http://schemas.microsoft.com/office/powerpoint/2010/main" val="80985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smtClean="0"/>
              <a:t>22</a:t>
            </a:r>
            <a:r>
              <a:rPr lang="en-US" altLang="en-US" sz="2000" dirty="0"/>
              <a:t>, 15, </a:t>
            </a:r>
            <a:r>
              <a:rPr lang="en-US" altLang="en-US" sz="2000" dirty="0" smtClean="0"/>
              <a:t>44</a:t>
            </a:r>
            <a:r>
              <a:rPr lang="en-US" altLang="en-US" sz="2000" dirty="0"/>
              <a:t>, 10, 3, 9, </a:t>
            </a:r>
            <a:r>
              <a:rPr lang="en-US" altLang="en-US" sz="2000" dirty="0" smtClean="0"/>
              <a:t>13, 25</a:t>
            </a:r>
            <a:endParaRPr lang="en-US" altLang="en-US" sz="2000" dirty="0"/>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22   15   44   10    </a:t>
            </a:r>
            <a:r>
              <a:rPr lang="en-US" sz="2000" b="1" dirty="0" smtClean="0">
                <a:solidFill>
                  <a:srgbClr val="FF0000"/>
                </a:solidFill>
                <a:latin typeface="Comic Sans MS" panose="030F0702030302020204" pitchFamily="66" charset="0"/>
              </a:rPr>
              <a:t>3</a:t>
            </a:r>
            <a:r>
              <a:rPr lang="en-US" sz="1600" dirty="0" smtClean="0">
                <a:latin typeface="Comic Sans MS" panose="030F0702030302020204" pitchFamily="66" charset="0"/>
              </a:rPr>
              <a:t>   </a:t>
            </a:r>
            <a:r>
              <a:rPr lang="en-US" dirty="0" smtClean="0">
                <a:latin typeface="Comic Sans MS" panose="030F0702030302020204" pitchFamily="66" charset="0"/>
              </a:rPr>
              <a:t>9    13   25</a:t>
            </a:r>
          </a:p>
          <a:p>
            <a:endParaRPr lang="en-US" dirty="0" smtClean="0">
              <a:latin typeface="Comic Sans MS" panose="030F0702030302020204" pitchFamily="66" charset="0"/>
            </a:endParaRPr>
          </a:p>
          <a:p>
            <a:r>
              <a:rPr lang="en-US" dirty="0" smtClean="0">
                <a:latin typeface="Comic Sans MS" panose="030F0702030302020204" pitchFamily="66" charset="0"/>
              </a:rPr>
              <a:t> 3    15   44   10   22   </a:t>
            </a:r>
            <a:r>
              <a:rPr lang="en-US" sz="2000" b="1" dirty="0" smtClean="0">
                <a:solidFill>
                  <a:srgbClr val="FF0000"/>
                </a:solidFill>
                <a:latin typeface="Comic Sans MS" panose="030F0702030302020204" pitchFamily="66" charset="0"/>
              </a:rPr>
              <a:t>9</a:t>
            </a:r>
            <a:r>
              <a:rPr lang="en-US" sz="1600" dirty="0" smtClean="0">
                <a:latin typeface="Comic Sans MS" panose="030F0702030302020204" pitchFamily="66" charset="0"/>
              </a:rPr>
              <a:t>   </a:t>
            </a:r>
            <a:r>
              <a:rPr lang="en-US" dirty="0" smtClean="0">
                <a:latin typeface="Comic Sans MS" panose="030F0702030302020204" pitchFamily="66" charset="0"/>
              </a:rPr>
              <a:t>13   25</a:t>
            </a:r>
          </a:p>
          <a:p>
            <a:endParaRPr lang="en-US" dirty="0">
              <a:latin typeface="Comic Sans MS" panose="030F0702030302020204" pitchFamily="66" charset="0"/>
            </a:endParaRPr>
          </a:p>
          <a:p>
            <a:r>
              <a:rPr lang="en-US" dirty="0" smtClean="0">
                <a:latin typeface="Comic Sans MS" panose="030F0702030302020204" pitchFamily="66" charset="0"/>
              </a:rPr>
              <a:t> 3     9   44    </a:t>
            </a:r>
            <a:r>
              <a:rPr lang="en-US" sz="2000" b="1" dirty="0" smtClean="0">
                <a:solidFill>
                  <a:srgbClr val="FF0000"/>
                </a:solidFill>
                <a:latin typeface="Comic Sans MS" panose="030F0702030302020204" pitchFamily="66" charset="0"/>
              </a:rPr>
              <a:t>10</a:t>
            </a:r>
            <a:r>
              <a:rPr lang="en-US" sz="1600" dirty="0" smtClean="0">
                <a:latin typeface="Comic Sans MS" panose="030F0702030302020204" pitchFamily="66" charset="0"/>
              </a:rPr>
              <a:t>   </a:t>
            </a:r>
            <a:r>
              <a:rPr lang="en-US" dirty="0" smtClean="0">
                <a:latin typeface="Comic Sans MS" panose="030F0702030302020204" pitchFamily="66" charset="0"/>
              </a:rPr>
              <a:t>22  15  13   25</a:t>
            </a:r>
          </a:p>
          <a:p>
            <a:endParaRPr lang="en-US" dirty="0">
              <a:latin typeface="Comic Sans MS" panose="030F0702030302020204" pitchFamily="66" charset="0"/>
            </a:endParaRPr>
          </a:p>
          <a:p>
            <a:r>
              <a:rPr lang="en-US" dirty="0">
                <a:latin typeface="Comic Sans MS" panose="030F0702030302020204" pitchFamily="66" charset="0"/>
              </a:rPr>
              <a:t> 3     9 </a:t>
            </a:r>
            <a:r>
              <a:rPr lang="en-US" dirty="0" smtClean="0">
                <a:latin typeface="Comic Sans MS" panose="030F0702030302020204" pitchFamily="66" charset="0"/>
              </a:rPr>
              <a:t>  10    44   22  15  </a:t>
            </a:r>
            <a:r>
              <a:rPr lang="en-US" sz="2000" b="1" dirty="0" smtClean="0">
                <a:solidFill>
                  <a:srgbClr val="FF0000"/>
                </a:solidFill>
                <a:latin typeface="Comic Sans MS" panose="030F0702030302020204" pitchFamily="66" charset="0"/>
              </a:rPr>
              <a:t>13</a:t>
            </a:r>
            <a:r>
              <a:rPr lang="en-US" sz="1600" dirty="0" smtClean="0">
                <a:latin typeface="Comic Sans MS" panose="030F0702030302020204" pitchFamily="66" charset="0"/>
              </a:rPr>
              <a:t>   </a:t>
            </a:r>
            <a:r>
              <a:rPr lang="en-US" dirty="0" smtClean="0">
                <a:latin typeface="Comic Sans MS" panose="030F0702030302020204" pitchFamily="66" charset="0"/>
              </a:rPr>
              <a:t>25</a:t>
            </a:r>
          </a:p>
          <a:p>
            <a:endParaRPr lang="en-US" dirty="0">
              <a:latin typeface="Comic Sans MS" panose="030F0702030302020204" pitchFamily="66" charset="0"/>
            </a:endParaRPr>
          </a:p>
          <a:p>
            <a:r>
              <a:rPr lang="en-US" dirty="0">
                <a:latin typeface="Comic Sans MS" panose="030F0702030302020204" pitchFamily="66" charset="0"/>
              </a:rPr>
              <a:t> 3     9   10 </a:t>
            </a:r>
            <a:r>
              <a:rPr lang="en-US" dirty="0" smtClean="0">
                <a:latin typeface="Comic Sans MS" panose="030F0702030302020204" pitchFamily="66" charset="0"/>
              </a:rPr>
              <a:t>   13   22  </a:t>
            </a:r>
            <a:r>
              <a:rPr lang="en-US" sz="2000" b="1" dirty="0" smtClean="0">
                <a:solidFill>
                  <a:srgbClr val="FF0000"/>
                </a:solidFill>
                <a:latin typeface="Comic Sans MS" panose="030F0702030302020204" pitchFamily="66" charset="0"/>
              </a:rPr>
              <a:t>15</a:t>
            </a:r>
            <a:r>
              <a:rPr lang="en-US" sz="1600" dirty="0" smtClean="0">
                <a:latin typeface="Comic Sans MS" panose="030F0702030302020204" pitchFamily="66" charset="0"/>
              </a:rPr>
              <a:t>   </a:t>
            </a:r>
            <a:r>
              <a:rPr lang="en-US" dirty="0" smtClean="0">
                <a:latin typeface="Comic Sans MS" panose="030F0702030302020204" pitchFamily="66" charset="0"/>
              </a:rPr>
              <a:t>44  25</a:t>
            </a:r>
          </a:p>
          <a:p>
            <a:endParaRPr lang="en-US" dirty="0">
              <a:latin typeface="Comic Sans MS" panose="030F0702030302020204" pitchFamily="66" charset="0"/>
            </a:endParaRPr>
          </a:p>
          <a:p>
            <a:r>
              <a:rPr lang="en-US" dirty="0">
                <a:latin typeface="Comic Sans MS" panose="030F0702030302020204" pitchFamily="66" charset="0"/>
              </a:rPr>
              <a:t> 3     9   10    </a:t>
            </a:r>
            <a:r>
              <a:rPr lang="en-US" dirty="0" smtClean="0">
                <a:latin typeface="Comic Sans MS" panose="030F0702030302020204" pitchFamily="66" charset="0"/>
              </a:rPr>
              <a:t>13  15   </a:t>
            </a:r>
            <a:r>
              <a:rPr lang="en-US" sz="2000" b="1" dirty="0" smtClean="0">
                <a:solidFill>
                  <a:srgbClr val="FF0000"/>
                </a:solidFill>
                <a:latin typeface="Comic Sans MS" panose="030F0702030302020204" pitchFamily="66" charset="0"/>
              </a:rPr>
              <a:t>22</a:t>
            </a:r>
            <a:r>
              <a:rPr lang="en-US" dirty="0" smtClean="0">
                <a:latin typeface="Comic Sans MS" panose="030F0702030302020204" pitchFamily="66" charset="0"/>
              </a:rPr>
              <a:t>   44  25</a:t>
            </a:r>
          </a:p>
          <a:p>
            <a:endParaRPr lang="en-US" dirty="0">
              <a:latin typeface="Comic Sans MS" panose="030F0702030302020204" pitchFamily="66" charset="0"/>
            </a:endParaRPr>
          </a:p>
          <a:p>
            <a:r>
              <a:rPr lang="en-US" dirty="0">
                <a:latin typeface="Comic Sans MS" panose="030F0702030302020204" pitchFamily="66" charset="0"/>
              </a:rPr>
              <a:t> 3     9   10    13  15   </a:t>
            </a:r>
            <a:r>
              <a:rPr lang="en-US" dirty="0" smtClean="0">
                <a:latin typeface="Comic Sans MS" panose="030F0702030302020204" pitchFamily="66" charset="0"/>
              </a:rPr>
              <a:t>22    44  25</a:t>
            </a:r>
            <a:endParaRPr lang="en-US" b="1" dirty="0" smtClean="0">
              <a:solidFill>
                <a:srgbClr val="FF0000"/>
              </a:solidFill>
              <a:latin typeface="Comic Sans MS" panose="030F0702030302020204" pitchFamily="66" charset="0"/>
            </a:endParaRPr>
          </a:p>
          <a:p>
            <a:endParaRPr lang="en-US" dirty="0" smtClean="0">
              <a:latin typeface="Comic Sans MS" panose="030F0702030302020204" pitchFamily="66" charset="0"/>
            </a:endParaRPr>
          </a:p>
        </p:txBody>
      </p:sp>
      <p:sp>
        <p:nvSpPr>
          <p:cNvPr id="7" name="Rounded Rectangle 6"/>
          <p:cNvSpPr/>
          <p:nvPr/>
        </p:nvSpPr>
        <p:spPr>
          <a:xfrm>
            <a:off x="3140691" y="5004434"/>
            <a:ext cx="876442" cy="4216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85113" y="5105400"/>
            <a:ext cx="457200" cy="32072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568463" y="5461894"/>
            <a:ext cx="448670" cy="304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73122" y="5105400"/>
            <a:ext cx="2041478" cy="3564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91715" y="3547431"/>
            <a:ext cx="184056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smtClean="0">
                <a:latin typeface="Comic Sans MS" panose="030F0702030302020204" pitchFamily="66" charset="0"/>
              </a:rPr>
              <a:t>22 is selected</a:t>
            </a:r>
          </a:p>
          <a:p>
            <a:r>
              <a:rPr lang="en-US" sz="1400" dirty="0" smtClean="0">
                <a:latin typeface="Comic Sans MS" panose="030F0702030302020204" pitchFamily="66" charset="0"/>
              </a:rPr>
              <a:t>what happens next?</a:t>
            </a:r>
          </a:p>
        </p:txBody>
      </p:sp>
    </p:spTree>
    <p:extLst>
      <p:ext uri="{BB962C8B-B14F-4D97-AF65-F5344CB8AC3E}">
        <p14:creationId xmlns:p14="http://schemas.microsoft.com/office/powerpoint/2010/main" val="28623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smtClean="0"/>
              <a:t>22</a:t>
            </a:r>
            <a:r>
              <a:rPr lang="en-US" altLang="en-US" sz="2000" dirty="0"/>
              <a:t>, 15, </a:t>
            </a:r>
            <a:r>
              <a:rPr lang="en-US" altLang="en-US" sz="2000" dirty="0" smtClean="0"/>
              <a:t>44</a:t>
            </a:r>
            <a:r>
              <a:rPr lang="en-US" altLang="en-US" sz="2000" dirty="0"/>
              <a:t>, 10, 3, 9, </a:t>
            </a:r>
            <a:r>
              <a:rPr lang="en-US" altLang="en-US" sz="2000" dirty="0" smtClean="0"/>
              <a:t>13, 25</a:t>
            </a:r>
            <a:endParaRPr lang="en-US" altLang="en-US" sz="2000" dirty="0"/>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22   15   44   10    </a:t>
            </a:r>
            <a:r>
              <a:rPr lang="en-US" sz="2000" b="1" dirty="0" smtClean="0">
                <a:solidFill>
                  <a:srgbClr val="FF0000"/>
                </a:solidFill>
                <a:latin typeface="Comic Sans MS" panose="030F0702030302020204" pitchFamily="66" charset="0"/>
              </a:rPr>
              <a:t>3</a:t>
            </a:r>
            <a:r>
              <a:rPr lang="en-US" sz="1600" dirty="0" smtClean="0">
                <a:latin typeface="Comic Sans MS" panose="030F0702030302020204" pitchFamily="66" charset="0"/>
              </a:rPr>
              <a:t>   </a:t>
            </a:r>
            <a:r>
              <a:rPr lang="en-US" dirty="0" smtClean="0">
                <a:latin typeface="Comic Sans MS" panose="030F0702030302020204" pitchFamily="66" charset="0"/>
              </a:rPr>
              <a:t>9    13   25</a:t>
            </a:r>
          </a:p>
          <a:p>
            <a:endParaRPr lang="en-US" dirty="0" smtClean="0">
              <a:latin typeface="Comic Sans MS" panose="030F0702030302020204" pitchFamily="66" charset="0"/>
            </a:endParaRPr>
          </a:p>
          <a:p>
            <a:r>
              <a:rPr lang="en-US" dirty="0" smtClean="0">
                <a:latin typeface="Comic Sans MS" panose="030F0702030302020204" pitchFamily="66" charset="0"/>
              </a:rPr>
              <a:t> 3    15   44   10   22   </a:t>
            </a:r>
            <a:r>
              <a:rPr lang="en-US" sz="2000" b="1" dirty="0" smtClean="0">
                <a:solidFill>
                  <a:srgbClr val="FF0000"/>
                </a:solidFill>
                <a:latin typeface="Comic Sans MS" panose="030F0702030302020204" pitchFamily="66" charset="0"/>
              </a:rPr>
              <a:t>9</a:t>
            </a:r>
            <a:r>
              <a:rPr lang="en-US" sz="1600" dirty="0" smtClean="0">
                <a:latin typeface="Comic Sans MS" panose="030F0702030302020204" pitchFamily="66" charset="0"/>
              </a:rPr>
              <a:t>   </a:t>
            </a:r>
            <a:r>
              <a:rPr lang="en-US" dirty="0" smtClean="0">
                <a:latin typeface="Comic Sans MS" panose="030F0702030302020204" pitchFamily="66" charset="0"/>
              </a:rPr>
              <a:t>13   25</a:t>
            </a:r>
          </a:p>
          <a:p>
            <a:endParaRPr lang="en-US" dirty="0">
              <a:latin typeface="Comic Sans MS" panose="030F0702030302020204" pitchFamily="66" charset="0"/>
            </a:endParaRPr>
          </a:p>
          <a:p>
            <a:r>
              <a:rPr lang="en-US" dirty="0" smtClean="0">
                <a:latin typeface="Comic Sans MS" panose="030F0702030302020204" pitchFamily="66" charset="0"/>
              </a:rPr>
              <a:t> 3     9   44    </a:t>
            </a:r>
            <a:r>
              <a:rPr lang="en-US" sz="2000" b="1" dirty="0" smtClean="0">
                <a:solidFill>
                  <a:srgbClr val="FF0000"/>
                </a:solidFill>
                <a:latin typeface="Comic Sans MS" panose="030F0702030302020204" pitchFamily="66" charset="0"/>
              </a:rPr>
              <a:t>10</a:t>
            </a:r>
            <a:r>
              <a:rPr lang="en-US" sz="1600" dirty="0" smtClean="0">
                <a:latin typeface="Comic Sans MS" panose="030F0702030302020204" pitchFamily="66" charset="0"/>
              </a:rPr>
              <a:t>   </a:t>
            </a:r>
            <a:r>
              <a:rPr lang="en-US" dirty="0" smtClean="0">
                <a:latin typeface="Comic Sans MS" panose="030F0702030302020204" pitchFamily="66" charset="0"/>
              </a:rPr>
              <a:t>22  15  13   25</a:t>
            </a:r>
          </a:p>
          <a:p>
            <a:endParaRPr lang="en-US" dirty="0">
              <a:latin typeface="Comic Sans MS" panose="030F0702030302020204" pitchFamily="66" charset="0"/>
            </a:endParaRPr>
          </a:p>
          <a:p>
            <a:r>
              <a:rPr lang="en-US" dirty="0">
                <a:latin typeface="Comic Sans MS" panose="030F0702030302020204" pitchFamily="66" charset="0"/>
              </a:rPr>
              <a:t> 3     9 </a:t>
            </a:r>
            <a:r>
              <a:rPr lang="en-US" dirty="0" smtClean="0">
                <a:latin typeface="Comic Sans MS" panose="030F0702030302020204" pitchFamily="66" charset="0"/>
              </a:rPr>
              <a:t>  10    44   22  15  </a:t>
            </a:r>
            <a:r>
              <a:rPr lang="en-US" sz="2000" b="1" dirty="0" smtClean="0">
                <a:solidFill>
                  <a:srgbClr val="FF0000"/>
                </a:solidFill>
                <a:latin typeface="Comic Sans MS" panose="030F0702030302020204" pitchFamily="66" charset="0"/>
              </a:rPr>
              <a:t>13</a:t>
            </a:r>
            <a:r>
              <a:rPr lang="en-US" sz="1600" dirty="0" smtClean="0">
                <a:latin typeface="Comic Sans MS" panose="030F0702030302020204" pitchFamily="66" charset="0"/>
              </a:rPr>
              <a:t>   </a:t>
            </a:r>
            <a:r>
              <a:rPr lang="en-US" dirty="0" smtClean="0">
                <a:latin typeface="Comic Sans MS" panose="030F0702030302020204" pitchFamily="66" charset="0"/>
              </a:rPr>
              <a:t>25</a:t>
            </a:r>
          </a:p>
          <a:p>
            <a:endParaRPr lang="en-US" dirty="0">
              <a:latin typeface="Comic Sans MS" panose="030F0702030302020204" pitchFamily="66" charset="0"/>
            </a:endParaRPr>
          </a:p>
          <a:p>
            <a:r>
              <a:rPr lang="en-US" dirty="0">
                <a:latin typeface="Comic Sans MS" panose="030F0702030302020204" pitchFamily="66" charset="0"/>
              </a:rPr>
              <a:t> 3     9   10 </a:t>
            </a:r>
            <a:r>
              <a:rPr lang="en-US" dirty="0" smtClean="0">
                <a:latin typeface="Comic Sans MS" panose="030F0702030302020204" pitchFamily="66" charset="0"/>
              </a:rPr>
              <a:t>   13   22  </a:t>
            </a:r>
            <a:r>
              <a:rPr lang="en-US" sz="2000" b="1" dirty="0" smtClean="0">
                <a:solidFill>
                  <a:srgbClr val="FF0000"/>
                </a:solidFill>
                <a:latin typeface="Comic Sans MS" panose="030F0702030302020204" pitchFamily="66" charset="0"/>
              </a:rPr>
              <a:t>15</a:t>
            </a:r>
            <a:r>
              <a:rPr lang="en-US" sz="1600" dirty="0" smtClean="0">
                <a:latin typeface="Comic Sans MS" panose="030F0702030302020204" pitchFamily="66" charset="0"/>
              </a:rPr>
              <a:t>   </a:t>
            </a:r>
            <a:r>
              <a:rPr lang="en-US" dirty="0" smtClean="0">
                <a:latin typeface="Comic Sans MS" panose="030F0702030302020204" pitchFamily="66" charset="0"/>
              </a:rPr>
              <a:t>44  25</a:t>
            </a:r>
          </a:p>
          <a:p>
            <a:endParaRPr lang="en-US" dirty="0">
              <a:latin typeface="Comic Sans MS" panose="030F0702030302020204" pitchFamily="66" charset="0"/>
            </a:endParaRPr>
          </a:p>
          <a:p>
            <a:r>
              <a:rPr lang="en-US" dirty="0">
                <a:latin typeface="Comic Sans MS" panose="030F0702030302020204" pitchFamily="66" charset="0"/>
              </a:rPr>
              <a:t> 3     9   10    </a:t>
            </a:r>
            <a:r>
              <a:rPr lang="en-US" dirty="0" smtClean="0">
                <a:latin typeface="Comic Sans MS" panose="030F0702030302020204" pitchFamily="66" charset="0"/>
              </a:rPr>
              <a:t>13  15   </a:t>
            </a:r>
            <a:r>
              <a:rPr lang="en-US" sz="2000" b="1" dirty="0" smtClean="0">
                <a:solidFill>
                  <a:srgbClr val="FF0000"/>
                </a:solidFill>
                <a:latin typeface="Comic Sans MS" panose="030F0702030302020204" pitchFamily="66" charset="0"/>
              </a:rPr>
              <a:t>22</a:t>
            </a:r>
            <a:r>
              <a:rPr lang="en-US" dirty="0" smtClean="0">
                <a:latin typeface="Comic Sans MS" panose="030F0702030302020204" pitchFamily="66" charset="0"/>
              </a:rPr>
              <a:t>   44  25</a:t>
            </a:r>
          </a:p>
          <a:p>
            <a:endParaRPr lang="en-US" dirty="0">
              <a:latin typeface="Comic Sans MS" panose="030F0702030302020204" pitchFamily="66" charset="0"/>
            </a:endParaRPr>
          </a:p>
          <a:p>
            <a:r>
              <a:rPr lang="en-US" dirty="0">
                <a:latin typeface="Comic Sans MS" panose="030F0702030302020204" pitchFamily="66" charset="0"/>
              </a:rPr>
              <a:t> 3     9   10    13  15   </a:t>
            </a:r>
            <a:r>
              <a:rPr lang="en-US" dirty="0" smtClean="0">
                <a:latin typeface="Comic Sans MS" panose="030F0702030302020204" pitchFamily="66" charset="0"/>
              </a:rPr>
              <a:t>22   44  </a:t>
            </a:r>
            <a:r>
              <a:rPr lang="en-US" sz="2000" b="1" dirty="0" smtClean="0">
                <a:solidFill>
                  <a:srgbClr val="FF0000"/>
                </a:solidFill>
                <a:latin typeface="Comic Sans MS" panose="030F0702030302020204" pitchFamily="66" charset="0"/>
              </a:rPr>
              <a:t>25</a:t>
            </a:r>
            <a:endParaRPr lang="en-US" b="1" dirty="0" smtClean="0">
              <a:solidFill>
                <a:srgbClr val="FF0000"/>
              </a:solidFill>
              <a:latin typeface="Comic Sans MS" panose="030F0702030302020204" pitchFamily="66" charset="0"/>
            </a:endParaRPr>
          </a:p>
          <a:p>
            <a:endParaRPr lang="en-US" dirty="0" smtClean="0">
              <a:latin typeface="Comic Sans MS" panose="030F0702030302020204" pitchFamily="66" charset="0"/>
            </a:endParaRPr>
          </a:p>
          <a:p>
            <a:r>
              <a:rPr lang="en-US" dirty="0">
                <a:latin typeface="Comic Sans MS" panose="030F0702030302020204" pitchFamily="66" charset="0"/>
              </a:rPr>
              <a:t> 3     9   10    13  15   </a:t>
            </a:r>
            <a:r>
              <a:rPr lang="en-US" dirty="0" smtClean="0">
                <a:latin typeface="Comic Sans MS" panose="030F0702030302020204" pitchFamily="66" charset="0"/>
              </a:rPr>
              <a:t>22   25  44</a:t>
            </a:r>
            <a:endParaRPr lang="en-US" dirty="0">
              <a:latin typeface="Comic Sans MS" panose="030F0702030302020204" pitchFamily="66" charset="0"/>
            </a:endParaRPr>
          </a:p>
        </p:txBody>
      </p:sp>
      <p:sp>
        <p:nvSpPr>
          <p:cNvPr id="6" name="Rounded Rectangle 5"/>
          <p:cNvSpPr/>
          <p:nvPr/>
        </p:nvSpPr>
        <p:spPr>
          <a:xfrm>
            <a:off x="446394" y="5657437"/>
            <a:ext cx="2525405"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69751" y="5638800"/>
            <a:ext cx="457200" cy="32072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526951" y="5657436"/>
            <a:ext cx="465729"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76903" y="3935468"/>
            <a:ext cx="184056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smtClean="0">
                <a:latin typeface="Comic Sans MS" panose="030F0702030302020204" pitchFamily="66" charset="0"/>
              </a:rPr>
              <a:t>25 is selected</a:t>
            </a:r>
          </a:p>
          <a:p>
            <a:r>
              <a:rPr lang="en-US" sz="1400" dirty="0" smtClean="0">
                <a:latin typeface="Comic Sans MS" panose="030F0702030302020204" pitchFamily="66" charset="0"/>
              </a:rPr>
              <a:t>what happens next?</a:t>
            </a:r>
          </a:p>
        </p:txBody>
      </p:sp>
    </p:spTree>
    <p:extLst>
      <p:ext uri="{BB962C8B-B14F-4D97-AF65-F5344CB8AC3E}">
        <p14:creationId xmlns:p14="http://schemas.microsoft.com/office/powerpoint/2010/main" val="10602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smtClean="0"/>
              <a:t>22</a:t>
            </a:r>
            <a:r>
              <a:rPr lang="en-US" altLang="en-US" sz="2000" dirty="0"/>
              <a:t>, 15, </a:t>
            </a:r>
            <a:r>
              <a:rPr lang="en-US" altLang="en-US" sz="2000" dirty="0" smtClean="0"/>
              <a:t>44</a:t>
            </a:r>
            <a:r>
              <a:rPr lang="en-US" altLang="en-US" sz="2000" dirty="0"/>
              <a:t>, 10, 3, 9, </a:t>
            </a:r>
            <a:r>
              <a:rPr lang="en-US" altLang="en-US" sz="2000" dirty="0" smtClean="0"/>
              <a:t>13, 25</a:t>
            </a:r>
            <a:endParaRPr lang="en-US" altLang="en-US" sz="2000" dirty="0"/>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4" name="TextBox 3"/>
          <p:cNvSpPr txBox="1"/>
          <p:nvPr/>
        </p:nvSpPr>
        <p:spPr>
          <a:xfrm>
            <a:off x="4876800" y="1066799"/>
            <a:ext cx="3429000" cy="5262979"/>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selectionSort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data[], </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smallest, saved;</a:t>
            </a:r>
          </a:p>
          <a:p>
            <a:r>
              <a:rPr lang="nn-NO" sz="1400" dirty="0">
                <a:latin typeface="Comic Sans MS" panose="030F0702030302020204" pitchFamily="66" charset="0"/>
              </a:rPr>
              <a:t>   for (int i=0; i &lt; n-1; i++)</a:t>
            </a:r>
          </a:p>
          <a:p>
            <a:r>
              <a:rPr lang="en-US" sz="1400" dirty="0">
                <a:latin typeface="Comic Sans MS" panose="030F0702030302020204" pitchFamily="66" charset="0"/>
              </a:rPr>
              <a:t>   {	</a:t>
            </a:r>
          </a:p>
          <a:p>
            <a:r>
              <a:rPr lang="en-US" sz="1400" dirty="0">
                <a:latin typeface="Comic Sans MS" panose="030F0702030302020204" pitchFamily="66" charset="0"/>
              </a:rPr>
              <a:t>      </a:t>
            </a:r>
            <a:r>
              <a:rPr lang="en-US" sz="1200" i="1" dirty="0">
                <a:latin typeface="Comic Sans MS" panose="030F0702030302020204" pitchFamily="66" charset="0"/>
              </a:rPr>
              <a:t>// Find smallest element</a:t>
            </a:r>
          </a:p>
          <a:p>
            <a:r>
              <a:rPr lang="en-US" sz="1400" dirty="0">
                <a:latin typeface="Comic Sans MS" panose="030F0702030302020204" pitchFamily="66" charset="0"/>
              </a:rPr>
              <a:t>      smallest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smallestIndex</a:t>
            </a:r>
            <a:r>
              <a:rPr lang="en-US" sz="1400" dirty="0">
                <a:latin typeface="Comic Sans MS" panose="030F0702030302020204" pitchFamily="66" charset="0"/>
              </a:rPr>
              <a:t> = </a:t>
            </a:r>
            <a:r>
              <a:rPr lang="en-US" sz="1400" dirty="0" err="1">
                <a:latin typeface="Comic Sans MS" panose="030F0702030302020204" pitchFamily="66" charset="0"/>
              </a:rPr>
              <a:t>i</a:t>
            </a:r>
            <a:r>
              <a:rPr lang="en-US" sz="1400" dirty="0">
                <a:latin typeface="Comic Sans MS" panose="030F0702030302020204" pitchFamily="66" charset="0"/>
              </a:rPr>
              <a:t>;</a:t>
            </a:r>
          </a:p>
          <a:p>
            <a:r>
              <a:rPr lang="nb-NO" sz="1400" dirty="0">
                <a:latin typeface="Comic Sans MS" panose="030F0702030302020204" pitchFamily="66" charset="0"/>
              </a:rPr>
              <a:t>      for (int j=i+1; j &lt; n; j++)</a:t>
            </a:r>
          </a:p>
          <a:p>
            <a:r>
              <a:rPr lang="en-US" sz="1400" dirty="0">
                <a:latin typeface="Comic Sans MS" panose="030F0702030302020204" pitchFamily="66" charset="0"/>
              </a:rPr>
              <a:t>      {</a:t>
            </a:r>
          </a:p>
          <a:p>
            <a:r>
              <a:rPr lang="en-US" sz="1400" dirty="0">
                <a:latin typeface="Comic Sans MS" panose="030F0702030302020204" pitchFamily="66" charset="0"/>
              </a:rPr>
              <a:t>         if (data[j] &lt; smallest)</a:t>
            </a:r>
          </a:p>
          <a:p>
            <a:r>
              <a:rPr lang="en-US" sz="1400" dirty="0">
                <a:latin typeface="Comic Sans MS" panose="030F0702030302020204" pitchFamily="66" charset="0"/>
              </a:rPr>
              <a:t>         {</a:t>
            </a:r>
          </a:p>
          <a:p>
            <a:r>
              <a:rPr lang="en-US" sz="1400" dirty="0">
                <a:latin typeface="Comic Sans MS" panose="030F0702030302020204" pitchFamily="66" charset="0"/>
              </a:rPr>
              <a:t>         </a:t>
            </a:r>
            <a:r>
              <a:rPr lang="en-US" sz="1400" dirty="0" smtClean="0">
                <a:latin typeface="Comic Sans MS" panose="030F0702030302020204" pitchFamily="66" charset="0"/>
              </a:rPr>
              <a:t>   smallest </a:t>
            </a:r>
            <a:r>
              <a:rPr lang="en-US" sz="1400" dirty="0">
                <a:latin typeface="Comic Sans MS" panose="030F0702030302020204" pitchFamily="66" charset="0"/>
              </a:rPr>
              <a:t>= data[j]; </a:t>
            </a:r>
          </a:p>
          <a:p>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smallestIndex</a:t>
            </a:r>
            <a:r>
              <a:rPr lang="en-US" sz="1400" dirty="0" smtClean="0">
                <a:latin typeface="Comic Sans MS" panose="030F0702030302020204" pitchFamily="66" charset="0"/>
              </a:rPr>
              <a:t> </a:t>
            </a:r>
            <a:r>
              <a:rPr lang="en-US" sz="1400" dirty="0">
                <a:latin typeface="Comic Sans MS" panose="030F0702030302020204" pitchFamily="66" charset="0"/>
              </a:rPr>
              <a:t>= j;</a:t>
            </a:r>
          </a:p>
          <a:p>
            <a:r>
              <a:rPr lang="en-US" sz="1400" dirty="0">
                <a:latin typeface="Comic Sans MS" panose="030F0702030302020204" pitchFamily="66" charset="0"/>
              </a:rPr>
              <a:t>         }</a:t>
            </a:r>
          </a:p>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400" dirty="0">
                <a:latin typeface="Comic Sans MS" panose="030F0702030302020204" pitchFamily="66" charset="0"/>
              </a:rPr>
              <a:t>      </a:t>
            </a:r>
            <a:r>
              <a:rPr lang="en-US" sz="1200" i="1" dirty="0">
                <a:latin typeface="Comic Sans MS" panose="030F0702030302020204" pitchFamily="66" charset="0"/>
              </a:rPr>
              <a:t>// Swap with smallest element</a:t>
            </a:r>
          </a:p>
          <a:p>
            <a:r>
              <a:rPr lang="en-US" sz="1400" dirty="0">
                <a:latin typeface="Comic Sans MS" panose="030F0702030302020204" pitchFamily="66" charset="0"/>
              </a:rPr>
              <a:t>      saved = data[</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i</a:t>
            </a:r>
            <a:r>
              <a:rPr lang="en-US" sz="1400" dirty="0">
                <a:latin typeface="Comic Sans MS" panose="030F0702030302020204" pitchFamily="66" charset="0"/>
              </a:rPr>
              <a:t>] = data[</a:t>
            </a:r>
            <a:r>
              <a:rPr lang="en-US" sz="1400" dirty="0" err="1">
                <a:latin typeface="Comic Sans MS" panose="030F0702030302020204" pitchFamily="66" charset="0"/>
              </a:rPr>
              <a:t>smallestIndex</a:t>
            </a:r>
            <a:r>
              <a:rPr lang="en-US" sz="1400" dirty="0">
                <a:latin typeface="Comic Sans MS" panose="030F0702030302020204" pitchFamily="66" charset="0"/>
              </a:rPr>
              <a:t>];</a:t>
            </a:r>
          </a:p>
          <a:p>
            <a:r>
              <a:rPr lang="en-US" sz="1400" dirty="0">
                <a:latin typeface="Comic Sans MS" panose="030F0702030302020204" pitchFamily="66" charset="0"/>
              </a:rPr>
              <a:t>      data[</a:t>
            </a:r>
            <a:r>
              <a:rPr lang="en-US" sz="1400" dirty="0" err="1">
                <a:latin typeface="Comic Sans MS" panose="030F0702030302020204" pitchFamily="66" charset="0"/>
              </a:rPr>
              <a:t>smallestIndex</a:t>
            </a:r>
            <a:r>
              <a:rPr lang="en-US" sz="1400" dirty="0">
                <a:latin typeface="Comic Sans MS" panose="030F0702030302020204" pitchFamily="66" charset="0"/>
              </a:rPr>
              <a:t>] = saved;</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22   15   44   10    </a:t>
            </a:r>
            <a:r>
              <a:rPr lang="en-US" sz="2000" b="1" dirty="0" smtClean="0">
                <a:solidFill>
                  <a:srgbClr val="FF0000"/>
                </a:solidFill>
                <a:latin typeface="Comic Sans MS" panose="030F0702030302020204" pitchFamily="66" charset="0"/>
              </a:rPr>
              <a:t>3</a:t>
            </a:r>
            <a:r>
              <a:rPr lang="en-US" sz="1600" dirty="0" smtClean="0">
                <a:latin typeface="Comic Sans MS" panose="030F0702030302020204" pitchFamily="66" charset="0"/>
              </a:rPr>
              <a:t>   </a:t>
            </a:r>
            <a:r>
              <a:rPr lang="en-US" dirty="0" smtClean="0">
                <a:latin typeface="Comic Sans MS" panose="030F0702030302020204" pitchFamily="66" charset="0"/>
              </a:rPr>
              <a:t>9    13   25</a:t>
            </a:r>
          </a:p>
          <a:p>
            <a:endParaRPr lang="en-US" dirty="0" smtClean="0">
              <a:latin typeface="Comic Sans MS" panose="030F0702030302020204" pitchFamily="66" charset="0"/>
            </a:endParaRPr>
          </a:p>
          <a:p>
            <a:r>
              <a:rPr lang="en-US" dirty="0" smtClean="0">
                <a:latin typeface="Comic Sans MS" panose="030F0702030302020204" pitchFamily="66" charset="0"/>
              </a:rPr>
              <a:t> 3    15   44   10   22   </a:t>
            </a:r>
            <a:r>
              <a:rPr lang="en-US" sz="2000" b="1" dirty="0" smtClean="0">
                <a:solidFill>
                  <a:srgbClr val="FF0000"/>
                </a:solidFill>
                <a:latin typeface="Comic Sans MS" panose="030F0702030302020204" pitchFamily="66" charset="0"/>
              </a:rPr>
              <a:t>9</a:t>
            </a:r>
            <a:r>
              <a:rPr lang="en-US" sz="1600" dirty="0" smtClean="0">
                <a:latin typeface="Comic Sans MS" panose="030F0702030302020204" pitchFamily="66" charset="0"/>
              </a:rPr>
              <a:t>   </a:t>
            </a:r>
            <a:r>
              <a:rPr lang="en-US" dirty="0" smtClean="0">
                <a:latin typeface="Comic Sans MS" panose="030F0702030302020204" pitchFamily="66" charset="0"/>
              </a:rPr>
              <a:t>13   25</a:t>
            </a:r>
          </a:p>
          <a:p>
            <a:endParaRPr lang="en-US" dirty="0">
              <a:latin typeface="Comic Sans MS" panose="030F0702030302020204" pitchFamily="66" charset="0"/>
            </a:endParaRPr>
          </a:p>
          <a:p>
            <a:r>
              <a:rPr lang="en-US" dirty="0" smtClean="0">
                <a:latin typeface="Comic Sans MS" panose="030F0702030302020204" pitchFamily="66" charset="0"/>
              </a:rPr>
              <a:t> 3     9   44    </a:t>
            </a:r>
            <a:r>
              <a:rPr lang="en-US" sz="2000" b="1" dirty="0" smtClean="0">
                <a:solidFill>
                  <a:srgbClr val="FF0000"/>
                </a:solidFill>
                <a:latin typeface="Comic Sans MS" panose="030F0702030302020204" pitchFamily="66" charset="0"/>
              </a:rPr>
              <a:t>10</a:t>
            </a:r>
            <a:r>
              <a:rPr lang="en-US" sz="1600" dirty="0" smtClean="0">
                <a:latin typeface="Comic Sans MS" panose="030F0702030302020204" pitchFamily="66" charset="0"/>
              </a:rPr>
              <a:t>   </a:t>
            </a:r>
            <a:r>
              <a:rPr lang="en-US" dirty="0" smtClean="0">
                <a:latin typeface="Comic Sans MS" panose="030F0702030302020204" pitchFamily="66" charset="0"/>
              </a:rPr>
              <a:t>22  15  13   25</a:t>
            </a:r>
          </a:p>
          <a:p>
            <a:endParaRPr lang="en-US" dirty="0">
              <a:latin typeface="Comic Sans MS" panose="030F0702030302020204" pitchFamily="66" charset="0"/>
            </a:endParaRPr>
          </a:p>
          <a:p>
            <a:r>
              <a:rPr lang="en-US" dirty="0">
                <a:latin typeface="Comic Sans MS" panose="030F0702030302020204" pitchFamily="66" charset="0"/>
              </a:rPr>
              <a:t> 3     9 </a:t>
            </a:r>
            <a:r>
              <a:rPr lang="en-US" dirty="0" smtClean="0">
                <a:latin typeface="Comic Sans MS" panose="030F0702030302020204" pitchFamily="66" charset="0"/>
              </a:rPr>
              <a:t>  10    44   22  15  </a:t>
            </a:r>
            <a:r>
              <a:rPr lang="en-US" sz="2000" b="1" dirty="0" smtClean="0">
                <a:solidFill>
                  <a:srgbClr val="FF0000"/>
                </a:solidFill>
                <a:latin typeface="Comic Sans MS" panose="030F0702030302020204" pitchFamily="66" charset="0"/>
              </a:rPr>
              <a:t>13</a:t>
            </a:r>
            <a:r>
              <a:rPr lang="en-US" sz="1600" dirty="0" smtClean="0">
                <a:latin typeface="Comic Sans MS" panose="030F0702030302020204" pitchFamily="66" charset="0"/>
              </a:rPr>
              <a:t>   </a:t>
            </a:r>
            <a:r>
              <a:rPr lang="en-US" dirty="0" smtClean="0">
                <a:latin typeface="Comic Sans MS" panose="030F0702030302020204" pitchFamily="66" charset="0"/>
              </a:rPr>
              <a:t>25</a:t>
            </a:r>
          </a:p>
          <a:p>
            <a:endParaRPr lang="en-US" dirty="0">
              <a:latin typeface="Comic Sans MS" panose="030F0702030302020204" pitchFamily="66" charset="0"/>
            </a:endParaRPr>
          </a:p>
          <a:p>
            <a:r>
              <a:rPr lang="en-US" dirty="0">
                <a:latin typeface="Comic Sans MS" panose="030F0702030302020204" pitchFamily="66" charset="0"/>
              </a:rPr>
              <a:t> 3     9   10 </a:t>
            </a:r>
            <a:r>
              <a:rPr lang="en-US" dirty="0" smtClean="0">
                <a:latin typeface="Comic Sans MS" panose="030F0702030302020204" pitchFamily="66" charset="0"/>
              </a:rPr>
              <a:t>   13   22  </a:t>
            </a:r>
            <a:r>
              <a:rPr lang="en-US" sz="2000" b="1" dirty="0" smtClean="0">
                <a:solidFill>
                  <a:srgbClr val="FF0000"/>
                </a:solidFill>
                <a:latin typeface="Comic Sans MS" panose="030F0702030302020204" pitchFamily="66" charset="0"/>
              </a:rPr>
              <a:t>15</a:t>
            </a:r>
            <a:r>
              <a:rPr lang="en-US" sz="1600" dirty="0" smtClean="0">
                <a:latin typeface="Comic Sans MS" panose="030F0702030302020204" pitchFamily="66" charset="0"/>
              </a:rPr>
              <a:t>   </a:t>
            </a:r>
            <a:r>
              <a:rPr lang="en-US" dirty="0" smtClean="0">
                <a:latin typeface="Comic Sans MS" panose="030F0702030302020204" pitchFamily="66" charset="0"/>
              </a:rPr>
              <a:t>44  25</a:t>
            </a:r>
          </a:p>
          <a:p>
            <a:endParaRPr lang="en-US" dirty="0">
              <a:latin typeface="Comic Sans MS" panose="030F0702030302020204" pitchFamily="66" charset="0"/>
            </a:endParaRPr>
          </a:p>
          <a:p>
            <a:r>
              <a:rPr lang="en-US" dirty="0">
                <a:latin typeface="Comic Sans MS" panose="030F0702030302020204" pitchFamily="66" charset="0"/>
              </a:rPr>
              <a:t> 3     9   10    </a:t>
            </a:r>
            <a:r>
              <a:rPr lang="en-US" dirty="0" smtClean="0">
                <a:latin typeface="Comic Sans MS" panose="030F0702030302020204" pitchFamily="66" charset="0"/>
              </a:rPr>
              <a:t>13  15   </a:t>
            </a:r>
            <a:r>
              <a:rPr lang="en-US" sz="2000" b="1" dirty="0" smtClean="0">
                <a:solidFill>
                  <a:srgbClr val="FF0000"/>
                </a:solidFill>
                <a:latin typeface="Comic Sans MS" panose="030F0702030302020204" pitchFamily="66" charset="0"/>
              </a:rPr>
              <a:t>22</a:t>
            </a:r>
            <a:r>
              <a:rPr lang="en-US" dirty="0" smtClean="0">
                <a:latin typeface="Comic Sans MS" panose="030F0702030302020204" pitchFamily="66" charset="0"/>
              </a:rPr>
              <a:t>   44  25</a:t>
            </a:r>
          </a:p>
          <a:p>
            <a:endParaRPr lang="en-US" dirty="0">
              <a:latin typeface="Comic Sans MS" panose="030F0702030302020204" pitchFamily="66" charset="0"/>
            </a:endParaRPr>
          </a:p>
          <a:p>
            <a:r>
              <a:rPr lang="en-US" dirty="0">
                <a:latin typeface="Comic Sans MS" panose="030F0702030302020204" pitchFamily="66" charset="0"/>
              </a:rPr>
              <a:t> 3     9   10    13  15   </a:t>
            </a:r>
            <a:r>
              <a:rPr lang="en-US" dirty="0" smtClean="0">
                <a:latin typeface="Comic Sans MS" panose="030F0702030302020204" pitchFamily="66" charset="0"/>
              </a:rPr>
              <a:t>22   44  </a:t>
            </a:r>
            <a:r>
              <a:rPr lang="en-US" sz="2000" b="1" dirty="0" smtClean="0">
                <a:solidFill>
                  <a:srgbClr val="FF0000"/>
                </a:solidFill>
                <a:latin typeface="Comic Sans MS" panose="030F0702030302020204" pitchFamily="66" charset="0"/>
              </a:rPr>
              <a:t>25</a:t>
            </a:r>
            <a:endParaRPr lang="en-US" b="1" dirty="0" smtClean="0">
              <a:solidFill>
                <a:srgbClr val="FF0000"/>
              </a:solidFill>
              <a:latin typeface="Comic Sans MS" panose="030F0702030302020204" pitchFamily="66" charset="0"/>
            </a:endParaRPr>
          </a:p>
          <a:p>
            <a:endParaRPr lang="en-US" dirty="0" smtClean="0">
              <a:latin typeface="Comic Sans MS" panose="030F0702030302020204" pitchFamily="66" charset="0"/>
            </a:endParaRPr>
          </a:p>
          <a:p>
            <a:r>
              <a:rPr lang="en-US" dirty="0">
                <a:latin typeface="Comic Sans MS" panose="030F0702030302020204" pitchFamily="66" charset="0"/>
              </a:rPr>
              <a:t> 3     9   10    13  15   </a:t>
            </a:r>
            <a:r>
              <a:rPr lang="en-US" dirty="0" smtClean="0">
                <a:latin typeface="Comic Sans MS" panose="030F0702030302020204" pitchFamily="66" charset="0"/>
              </a:rPr>
              <a:t>22   25  44</a:t>
            </a:r>
            <a:endParaRPr lang="en-US" dirty="0">
              <a:latin typeface="Comic Sans MS" panose="030F0702030302020204" pitchFamily="66" charset="0"/>
            </a:endParaRPr>
          </a:p>
        </p:txBody>
      </p:sp>
      <p:sp>
        <p:nvSpPr>
          <p:cNvPr id="6" name="TextBox 5"/>
          <p:cNvSpPr txBox="1"/>
          <p:nvPr/>
        </p:nvSpPr>
        <p:spPr>
          <a:xfrm rot="20830287">
            <a:off x="3439276" y="5923679"/>
            <a:ext cx="1914307" cy="307777"/>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and there it is. done.</a:t>
            </a:r>
          </a:p>
        </p:txBody>
      </p:sp>
    </p:spTree>
    <p:extLst>
      <p:ext uri="{BB962C8B-B14F-4D97-AF65-F5344CB8AC3E}">
        <p14:creationId xmlns:p14="http://schemas.microsoft.com/office/powerpoint/2010/main" val="6316108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Beginnings 2</a:t>
            </a:r>
            <a:endParaRPr lang="en-US" dirty="0"/>
          </a:p>
        </p:txBody>
      </p:sp>
      <p:sp>
        <p:nvSpPr>
          <p:cNvPr id="3" name="Content Placeholder 2"/>
          <p:cNvSpPr>
            <a:spLocks noGrp="1"/>
          </p:cNvSpPr>
          <p:nvPr>
            <p:ph idx="1"/>
          </p:nvPr>
        </p:nvSpPr>
        <p:spPr>
          <a:xfrm>
            <a:off x="457200" y="1066801"/>
            <a:ext cx="3429000" cy="5105399"/>
          </a:xfrm>
        </p:spPr>
        <p:txBody>
          <a:bodyPr>
            <a:normAutofit/>
          </a:bodyPr>
          <a:lstStyle/>
          <a:p>
            <a:r>
              <a:rPr lang="en-US" dirty="0" smtClean="0"/>
              <a:t>Long ago we saw </a:t>
            </a:r>
            <a:br>
              <a:rPr lang="en-US" dirty="0" smtClean="0"/>
            </a:br>
            <a:r>
              <a:rPr lang="en-US" dirty="0" smtClean="0"/>
              <a:t>an insertion sort </a:t>
            </a:r>
            <a:br>
              <a:rPr lang="en-US" dirty="0" smtClean="0"/>
            </a:br>
            <a:r>
              <a:rPr lang="en-US" dirty="0" smtClean="0"/>
              <a:t>algorithm</a:t>
            </a:r>
          </a:p>
          <a:p>
            <a:endParaRPr lang="en-US" dirty="0" smtClean="0"/>
          </a:p>
          <a:p>
            <a:r>
              <a:rPr lang="en-US" dirty="0" smtClean="0"/>
              <a:t>It looked a lot like that to the right:</a:t>
            </a:r>
            <a:endParaRPr lang="en-US" dirty="0"/>
          </a:p>
        </p:txBody>
      </p:sp>
      <p:sp>
        <p:nvSpPr>
          <p:cNvPr id="4" name="TextBox 3"/>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pic>
        <p:nvPicPr>
          <p:cNvPr id="1026" name="Picture 2" descr="File:Insertion-sort-example-300px.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724400"/>
            <a:ext cx="2857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07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457200" y="1066801"/>
            <a:ext cx="3429000" cy="5105399"/>
          </a:xfrm>
        </p:spPr>
        <p:txBody>
          <a:bodyPr>
            <a:normAutofit fontScale="77500" lnSpcReduction="20000"/>
          </a:bodyPr>
          <a:lstStyle/>
          <a:p>
            <a:r>
              <a:rPr lang="en-US" dirty="0" smtClean="0"/>
              <a:t>Let data[] be defined to hold:</a:t>
            </a:r>
          </a:p>
          <a:p>
            <a:pPr marL="342900" lvl="1" indent="-342900"/>
            <a:endParaRPr lang="en-US" altLang="en-US" dirty="0" smtClean="0"/>
          </a:p>
          <a:p>
            <a:pPr marL="342900" lvl="1" indent="-342900"/>
            <a:r>
              <a:rPr lang="en-US" altLang="en-US" dirty="0" smtClean="0"/>
              <a:t>6, 5, 3, 1, 8, 7, 2, 4</a:t>
            </a:r>
            <a:endParaRPr lang="en-US" altLang="en-US" dirty="0"/>
          </a:p>
          <a:p>
            <a:endParaRPr lang="en-US" dirty="0" smtClean="0"/>
          </a:p>
          <a:p>
            <a:r>
              <a:rPr lang="en-US" dirty="0" smtClean="0"/>
              <a:t>And thus N = </a:t>
            </a:r>
            <a:r>
              <a:rPr lang="en-US" dirty="0"/>
              <a:t>8</a:t>
            </a:r>
            <a:endParaRPr lang="en-US" dirty="0" smtClean="0"/>
          </a:p>
          <a:p>
            <a:endParaRPr lang="en-US" dirty="0"/>
          </a:p>
          <a:p>
            <a:r>
              <a:rPr lang="en-US" dirty="0" smtClean="0"/>
              <a:t>Execute the function on that input data</a:t>
            </a:r>
          </a:p>
          <a:p>
            <a:endParaRPr lang="en-US" dirty="0" smtClean="0"/>
          </a:p>
          <a:p>
            <a:r>
              <a:rPr lang="en-US" dirty="0" smtClean="0"/>
              <a:t>For each iteration of the outer for-loop write the contents of data[] plus one line before entry</a:t>
            </a:r>
          </a:p>
          <a:p>
            <a:pPr lvl="1"/>
            <a:r>
              <a:rPr lang="en-US" dirty="0"/>
              <a:t>8</a:t>
            </a:r>
            <a:r>
              <a:rPr lang="en-US" dirty="0" smtClean="0"/>
              <a:t> lines of output</a:t>
            </a:r>
            <a:endParaRPr lang="en-US" dirty="0"/>
          </a:p>
        </p:txBody>
      </p:sp>
      <p:sp>
        <p:nvSpPr>
          <p:cNvPr id="5" name="TextBox 4"/>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pic>
        <p:nvPicPr>
          <p:cNvPr id="6" name="Picture 2" descr="File:Insertion-sort-example-300px.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724400"/>
            <a:ext cx="2857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581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a:t>6, 5, 3, 1, 8, 7, 2, 4</a:t>
            </a:r>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6   </a:t>
            </a:r>
            <a:r>
              <a:rPr lang="en-US" b="1" dirty="0" smtClean="0">
                <a:solidFill>
                  <a:srgbClr val="FF0000"/>
                </a:solidFill>
                <a:latin typeface="Comic Sans MS" panose="030F0702030302020204" pitchFamily="66" charset="0"/>
              </a:rPr>
              <a:t>5</a:t>
            </a:r>
            <a:r>
              <a:rPr lang="en-US" dirty="0" smtClean="0">
                <a:latin typeface="Comic Sans MS" panose="030F0702030302020204" pitchFamily="66" charset="0"/>
              </a:rPr>
              <a:t>   3   1   8   7   2   4</a:t>
            </a:r>
          </a:p>
          <a:p>
            <a:endParaRPr lang="en-US" dirty="0" smtClean="0">
              <a:latin typeface="Comic Sans MS" panose="030F0702030302020204" pitchFamily="66" charset="0"/>
            </a:endParaRPr>
          </a:p>
          <a:p>
            <a:r>
              <a:rPr lang="en-US" dirty="0" smtClean="0">
                <a:latin typeface="Comic Sans MS" panose="030F0702030302020204" pitchFamily="66" charset="0"/>
              </a:rPr>
              <a:t>5   6   </a:t>
            </a:r>
            <a:r>
              <a:rPr lang="en-US" b="1" dirty="0">
                <a:solidFill>
                  <a:srgbClr val="FF0000"/>
                </a:solidFill>
                <a:latin typeface="Comic Sans MS" panose="030F0702030302020204" pitchFamily="66" charset="0"/>
              </a:rPr>
              <a:t>3</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2   4</a:t>
            </a:r>
          </a:p>
          <a:p>
            <a:endParaRPr lang="en-US" dirty="0" smtClean="0">
              <a:latin typeface="Comic Sans MS" panose="030F0702030302020204" pitchFamily="66" charset="0"/>
            </a:endParaRPr>
          </a:p>
          <a:p>
            <a:r>
              <a:rPr lang="en-US" dirty="0" smtClean="0">
                <a:latin typeface="Comic Sans MS" panose="030F0702030302020204" pitchFamily="66" charset="0"/>
              </a:rPr>
              <a:t>3   5   6   </a:t>
            </a:r>
            <a:r>
              <a:rPr lang="en-US" b="1" dirty="0">
                <a:solidFill>
                  <a:srgbClr val="FF0000"/>
                </a:solidFill>
                <a:latin typeface="Comic Sans MS" panose="030F0702030302020204" pitchFamily="66" charset="0"/>
              </a:rPr>
              <a:t>1</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smtClean="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6   </a:t>
            </a:r>
            <a:r>
              <a:rPr lang="en-US" b="1" dirty="0">
                <a:solidFill>
                  <a:srgbClr val="FF0000"/>
                </a:solidFill>
                <a:latin typeface="Comic Sans MS" panose="030F0702030302020204" pitchFamily="66" charset="0"/>
              </a:rPr>
              <a:t>8</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a:solidFill>
                  <a:srgbClr val="FF0000"/>
                </a:solidFill>
                <a:latin typeface="Comic Sans MS" panose="030F0702030302020204" pitchFamily="66" charset="0"/>
              </a:rPr>
              <a:t>7</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7   8   </a:t>
            </a:r>
            <a:r>
              <a:rPr lang="en-US" b="1" dirty="0" smtClean="0">
                <a:solidFill>
                  <a:srgbClr val="FF0000"/>
                </a:solidFill>
                <a:latin typeface="Comic Sans MS" panose="030F0702030302020204" pitchFamily="66" charset="0"/>
              </a:rPr>
              <a:t>2</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smtClean="0">
                <a:latin typeface="Comic Sans MS" panose="030F0702030302020204" pitchFamily="66" charset="0"/>
              </a:rPr>
              <a:t>1   2   3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smtClean="0">
                <a:solidFill>
                  <a:srgbClr val="FF0000"/>
                </a:solidFill>
                <a:latin typeface="Comic Sans MS" panose="030F0702030302020204" pitchFamily="66" charset="0"/>
              </a:rPr>
              <a:t>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3 </a:t>
            </a:r>
            <a:r>
              <a:rPr lang="en-US" dirty="0" smtClean="0">
                <a:latin typeface="Comic Sans MS" panose="030F0702030302020204" pitchFamily="66" charset="0"/>
              </a:rPr>
              <a:t>  4   5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8</a:t>
            </a:r>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11" name="TextBox 10"/>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7" name="Rounded Rectangle 6"/>
          <p:cNvSpPr/>
          <p:nvPr/>
        </p:nvSpPr>
        <p:spPr>
          <a:xfrm>
            <a:off x="954775" y="2188037"/>
            <a:ext cx="2525405"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5800" y="2150937"/>
            <a:ext cx="266700" cy="4398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1805" y="2201315"/>
            <a:ext cx="293996"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1804" y="2438400"/>
            <a:ext cx="2819400" cy="35814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4775" y="2006024"/>
            <a:ext cx="4054315" cy="1169551"/>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Recall: Insertion Sort</a:t>
            </a:r>
          </a:p>
          <a:p>
            <a:r>
              <a:rPr lang="en-US" sz="1400" dirty="0" smtClean="0">
                <a:latin typeface="Comic Sans MS" panose="030F0702030302020204" pitchFamily="66" charset="0"/>
              </a:rPr>
              <a:t>looks at each item in the list</a:t>
            </a:r>
          </a:p>
          <a:p>
            <a:r>
              <a:rPr lang="en-US" sz="1400" dirty="0" smtClean="0">
                <a:latin typeface="Comic Sans MS" panose="030F0702030302020204" pitchFamily="66" charset="0"/>
              </a:rPr>
              <a:t>in order and INSERTs it into</a:t>
            </a:r>
          </a:p>
          <a:p>
            <a:r>
              <a:rPr lang="en-US" sz="1400" dirty="0" smtClean="0">
                <a:latin typeface="Comic Sans MS" panose="030F0702030302020204" pitchFamily="66" charset="0"/>
              </a:rPr>
              <a:t>the location it is supposed to go</a:t>
            </a:r>
          </a:p>
          <a:p>
            <a:r>
              <a:rPr lang="en-US" sz="1400" dirty="0" smtClean="0">
                <a:latin typeface="Comic Sans MS" panose="030F0702030302020204" pitchFamily="66" charset="0"/>
              </a:rPr>
              <a:t>(with respect to everything already examined)</a:t>
            </a:r>
          </a:p>
        </p:txBody>
      </p:sp>
    </p:spTree>
    <p:extLst>
      <p:ext uri="{BB962C8B-B14F-4D97-AF65-F5344CB8AC3E}">
        <p14:creationId xmlns:p14="http://schemas.microsoft.com/office/powerpoint/2010/main" val="1076428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lstStyle/>
          <a:p>
            <a:r>
              <a:rPr lang="en-US" dirty="0" smtClean="0"/>
              <a:t>General Questions?</a:t>
            </a:r>
          </a:p>
          <a:p>
            <a:endParaRPr lang="en-US" dirty="0"/>
          </a:p>
          <a:p>
            <a:r>
              <a:rPr lang="en-US" dirty="0" smtClean="0"/>
              <a:t>Next:</a:t>
            </a:r>
          </a:p>
          <a:p>
            <a:pPr lvl="1"/>
            <a:r>
              <a:rPr lang="en-US" dirty="0" smtClean="0"/>
              <a:t>Trees</a:t>
            </a:r>
          </a:p>
          <a:p>
            <a:pPr lvl="2"/>
            <a:r>
              <a:rPr lang="en-US" dirty="0" smtClean="0"/>
              <a:t>Review </a:t>
            </a:r>
            <a:r>
              <a:rPr lang="en-US" dirty="0"/>
              <a:t>Some Definitions of Binary Trees</a:t>
            </a:r>
          </a:p>
          <a:p>
            <a:pPr lvl="2"/>
            <a:r>
              <a:rPr lang="en-US" dirty="0" smtClean="0"/>
              <a:t>Applications of Binary Trees</a:t>
            </a:r>
          </a:p>
          <a:p>
            <a:pPr lvl="2"/>
            <a:r>
              <a:rPr lang="en-US" dirty="0"/>
              <a:t>Tree </a:t>
            </a:r>
            <a:r>
              <a:rPr lang="en-US" dirty="0" smtClean="0"/>
              <a:t>Traversals</a:t>
            </a:r>
          </a:p>
          <a:p>
            <a:pPr lvl="1"/>
            <a:r>
              <a:rPr lang="en-US" dirty="0" smtClean="0"/>
              <a:t>Priority Queues</a:t>
            </a:r>
            <a:endParaRPr lang="en-US" dirty="0"/>
          </a:p>
          <a:p>
            <a:pPr lvl="1"/>
            <a:endParaRPr lang="en-US" dirty="0" smtClean="0"/>
          </a:p>
        </p:txBody>
      </p:sp>
    </p:spTree>
    <p:extLst>
      <p:ext uri="{BB962C8B-B14F-4D97-AF65-F5344CB8AC3E}">
        <p14:creationId xmlns:p14="http://schemas.microsoft.com/office/powerpoint/2010/main" val="1019212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a:t>6, 5, 3, 1, 8, 7, 2, 4</a:t>
            </a:r>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6   </a:t>
            </a:r>
            <a:r>
              <a:rPr lang="en-US" b="1" dirty="0" smtClean="0">
                <a:solidFill>
                  <a:srgbClr val="FF0000"/>
                </a:solidFill>
                <a:latin typeface="Comic Sans MS" panose="030F0702030302020204" pitchFamily="66" charset="0"/>
              </a:rPr>
              <a:t>5</a:t>
            </a:r>
            <a:r>
              <a:rPr lang="en-US" dirty="0" smtClean="0">
                <a:latin typeface="Comic Sans MS" panose="030F0702030302020204" pitchFamily="66" charset="0"/>
              </a:rPr>
              <a:t>   3   1   8   7   2   4</a:t>
            </a:r>
          </a:p>
          <a:p>
            <a:endParaRPr lang="en-US" dirty="0" smtClean="0">
              <a:latin typeface="Comic Sans MS" panose="030F0702030302020204" pitchFamily="66" charset="0"/>
            </a:endParaRPr>
          </a:p>
          <a:p>
            <a:r>
              <a:rPr lang="en-US" dirty="0" smtClean="0">
                <a:latin typeface="Comic Sans MS" panose="030F0702030302020204" pitchFamily="66" charset="0"/>
              </a:rPr>
              <a:t>5   6   </a:t>
            </a:r>
            <a:r>
              <a:rPr lang="en-US" b="1" dirty="0">
                <a:solidFill>
                  <a:srgbClr val="FF0000"/>
                </a:solidFill>
                <a:latin typeface="Comic Sans MS" panose="030F0702030302020204" pitchFamily="66" charset="0"/>
              </a:rPr>
              <a:t>3</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2   4</a:t>
            </a:r>
          </a:p>
          <a:p>
            <a:endParaRPr lang="en-US" dirty="0" smtClean="0">
              <a:latin typeface="Comic Sans MS" panose="030F0702030302020204" pitchFamily="66" charset="0"/>
            </a:endParaRPr>
          </a:p>
          <a:p>
            <a:r>
              <a:rPr lang="en-US" dirty="0" smtClean="0">
                <a:latin typeface="Comic Sans MS" panose="030F0702030302020204" pitchFamily="66" charset="0"/>
              </a:rPr>
              <a:t>3   5   6   </a:t>
            </a:r>
            <a:r>
              <a:rPr lang="en-US" b="1" dirty="0">
                <a:solidFill>
                  <a:srgbClr val="FF0000"/>
                </a:solidFill>
                <a:latin typeface="Comic Sans MS" panose="030F0702030302020204" pitchFamily="66" charset="0"/>
              </a:rPr>
              <a:t>1</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smtClean="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6   </a:t>
            </a:r>
            <a:r>
              <a:rPr lang="en-US" b="1" dirty="0">
                <a:solidFill>
                  <a:srgbClr val="FF0000"/>
                </a:solidFill>
                <a:latin typeface="Comic Sans MS" panose="030F0702030302020204" pitchFamily="66" charset="0"/>
              </a:rPr>
              <a:t>8</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a:solidFill>
                  <a:srgbClr val="FF0000"/>
                </a:solidFill>
                <a:latin typeface="Comic Sans MS" panose="030F0702030302020204" pitchFamily="66" charset="0"/>
              </a:rPr>
              <a:t>7</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7   8   </a:t>
            </a:r>
            <a:r>
              <a:rPr lang="en-US" b="1" dirty="0" smtClean="0">
                <a:solidFill>
                  <a:srgbClr val="FF0000"/>
                </a:solidFill>
                <a:latin typeface="Comic Sans MS" panose="030F0702030302020204" pitchFamily="66" charset="0"/>
              </a:rPr>
              <a:t>2</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smtClean="0">
                <a:latin typeface="Comic Sans MS" panose="030F0702030302020204" pitchFamily="66" charset="0"/>
              </a:rPr>
              <a:t>1   2   3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smtClean="0">
                <a:solidFill>
                  <a:srgbClr val="FF0000"/>
                </a:solidFill>
                <a:latin typeface="Comic Sans MS" panose="030F0702030302020204" pitchFamily="66" charset="0"/>
              </a:rPr>
              <a:t>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3 </a:t>
            </a:r>
            <a:r>
              <a:rPr lang="en-US" dirty="0" smtClean="0">
                <a:latin typeface="Comic Sans MS" panose="030F0702030302020204" pitchFamily="66" charset="0"/>
              </a:rPr>
              <a:t>  4   5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8</a:t>
            </a:r>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11" name="TextBox 10"/>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7" name="Rounded Rectangle 6"/>
          <p:cNvSpPr/>
          <p:nvPr/>
        </p:nvSpPr>
        <p:spPr>
          <a:xfrm>
            <a:off x="954775" y="2188037"/>
            <a:ext cx="2525405"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5800" y="2150937"/>
            <a:ext cx="266700" cy="4398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1805" y="2201315"/>
            <a:ext cx="293996"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1804" y="2438400"/>
            <a:ext cx="2819400" cy="35814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2253" y="2438400"/>
            <a:ext cx="3964547" cy="1815882"/>
          </a:xfrm>
          <a:prstGeom prst="rect">
            <a:avLst/>
          </a:prstGeom>
          <a:solidFill>
            <a:schemeClr val="accent5">
              <a:lumMod val="20000"/>
              <a:lumOff val="80000"/>
            </a:schemeClr>
          </a:solidFill>
          <a:ln>
            <a:solidFill>
              <a:schemeClr val="tx1"/>
            </a:solidFill>
          </a:ln>
        </p:spPr>
        <p:txBody>
          <a:bodyPr wrap="none" rtlCol="0">
            <a:noAutofit/>
          </a:bodyPr>
          <a:lstStyle/>
          <a:p>
            <a:r>
              <a:rPr lang="en-US" sz="1400" dirty="0" smtClean="0">
                <a:latin typeface="Comic Sans MS" panose="030F0702030302020204" pitchFamily="66" charset="0"/>
              </a:rPr>
              <a:t>j starts out at index 1</a:t>
            </a:r>
          </a:p>
          <a:p>
            <a:endParaRPr lang="en-US" sz="1400" dirty="0">
              <a:latin typeface="Comic Sans MS" panose="030F0702030302020204" pitchFamily="66" charset="0"/>
            </a:endParaRPr>
          </a:p>
          <a:p>
            <a:r>
              <a:rPr lang="en-US" sz="1400" dirty="0" smtClean="0">
                <a:latin typeface="Comic Sans MS" panose="030F0702030302020204" pitchFamily="66" charset="0"/>
              </a:rPr>
              <a:t>So key has the value of 5</a:t>
            </a:r>
          </a:p>
          <a:p>
            <a:endParaRPr lang="en-US" sz="1400" dirty="0">
              <a:latin typeface="Comic Sans MS" panose="030F0702030302020204" pitchFamily="66" charset="0"/>
            </a:endParaRPr>
          </a:p>
        </p:txBody>
      </p:sp>
      <p:sp>
        <p:nvSpPr>
          <p:cNvPr id="4" name="Rounded Rectangle 3"/>
          <p:cNvSpPr/>
          <p:nvPr/>
        </p:nvSpPr>
        <p:spPr>
          <a:xfrm>
            <a:off x="4419600" y="2150937"/>
            <a:ext cx="3505200" cy="287464"/>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7909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a:t>6, 5, 3, 1, 8, 7, 2, 4</a:t>
            </a:r>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6   </a:t>
            </a:r>
            <a:r>
              <a:rPr lang="en-US" b="1" dirty="0" smtClean="0">
                <a:solidFill>
                  <a:srgbClr val="FF0000"/>
                </a:solidFill>
                <a:latin typeface="Comic Sans MS" panose="030F0702030302020204" pitchFamily="66" charset="0"/>
              </a:rPr>
              <a:t>5</a:t>
            </a:r>
            <a:r>
              <a:rPr lang="en-US" dirty="0" smtClean="0">
                <a:latin typeface="Comic Sans MS" panose="030F0702030302020204" pitchFamily="66" charset="0"/>
              </a:rPr>
              <a:t>   3   1   8   7   2   4</a:t>
            </a:r>
          </a:p>
          <a:p>
            <a:endParaRPr lang="en-US" dirty="0" smtClean="0">
              <a:latin typeface="Comic Sans MS" panose="030F0702030302020204" pitchFamily="66" charset="0"/>
            </a:endParaRPr>
          </a:p>
          <a:p>
            <a:r>
              <a:rPr lang="en-US" dirty="0" smtClean="0">
                <a:latin typeface="Comic Sans MS" panose="030F0702030302020204" pitchFamily="66" charset="0"/>
              </a:rPr>
              <a:t>5   6   </a:t>
            </a:r>
            <a:r>
              <a:rPr lang="en-US" b="1" dirty="0">
                <a:solidFill>
                  <a:srgbClr val="FF0000"/>
                </a:solidFill>
                <a:latin typeface="Comic Sans MS" panose="030F0702030302020204" pitchFamily="66" charset="0"/>
              </a:rPr>
              <a:t>3</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2   4</a:t>
            </a:r>
          </a:p>
          <a:p>
            <a:endParaRPr lang="en-US" dirty="0" smtClean="0">
              <a:latin typeface="Comic Sans MS" panose="030F0702030302020204" pitchFamily="66" charset="0"/>
            </a:endParaRPr>
          </a:p>
          <a:p>
            <a:r>
              <a:rPr lang="en-US" dirty="0" smtClean="0">
                <a:latin typeface="Comic Sans MS" panose="030F0702030302020204" pitchFamily="66" charset="0"/>
              </a:rPr>
              <a:t>3   5   6   </a:t>
            </a:r>
            <a:r>
              <a:rPr lang="en-US" b="1" dirty="0">
                <a:solidFill>
                  <a:srgbClr val="FF0000"/>
                </a:solidFill>
                <a:latin typeface="Comic Sans MS" panose="030F0702030302020204" pitchFamily="66" charset="0"/>
              </a:rPr>
              <a:t>1</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smtClean="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6   </a:t>
            </a:r>
            <a:r>
              <a:rPr lang="en-US" b="1" dirty="0">
                <a:solidFill>
                  <a:srgbClr val="FF0000"/>
                </a:solidFill>
                <a:latin typeface="Comic Sans MS" panose="030F0702030302020204" pitchFamily="66" charset="0"/>
              </a:rPr>
              <a:t>8</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a:solidFill>
                  <a:srgbClr val="FF0000"/>
                </a:solidFill>
                <a:latin typeface="Comic Sans MS" panose="030F0702030302020204" pitchFamily="66" charset="0"/>
              </a:rPr>
              <a:t>7</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7   8   </a:t>
            </a:r>
            <a:r>
              <a:rPr lang="en-US" b="1" dirty="0" smtClean="0">
                <a:solidFill>
                  <a:srgbClr val="FF0000"/>
                </a:solidFill>
                <a:latin typeface="Comic Sans MS" panose="030F0702030302020204" pitchFamily="66" charset="0"/>
              </a:rPr>
              <a:t>2</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smtClean="0">
                <a:latin typeface="Comic Sans MS" panose="030F0702030302020204" pitchFamily="66" charset="0"/>
              </a:rPr>
              <a:t>1   2   3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smtClean="0">
                <a:solidFill>
                  <a:srgbClr val="FF0000"/>
                </a:solidFill>
                <a:latin typeface="Comic Sans MS" panose="030F0702030302020204" pitchFamily="66" charset="0"/>
              </a:rPr>
              <a:t>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3 </a:t>
            </a:r>
            <a:r>
              <a:rPr lang="en-US" dirty="0" smtClean="0">
                <a:latin typeface="Comic Sans MS" panose="030F0702030302020204" pitchFamily="66" charset="0"/>
              </a:rPr>
              <a:t>  4   5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8</a:t>
            </a:r>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11" name="TextBox 10"/>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7" name="Rounded Rectangle 6"/>
          <p:cNvSpPr/>
          <p:nvPr/>
        </p:nvSpPr>
        <p:spPr>
          <a:xfrm>
            <a:off x="954775" y="2188037"/>
            <a:ext cx="2525405"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5800" y="2150937"/>
            <a:ext cx="266700" cy="4398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1805" y="2201315"/>
            <a:ext cx="293996"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1804" y="2438400"/>
            <a:ext cx="2819400" cy="35814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2253" y="2438400"/>
            <a:ext cx="3964547" cy="1815882"/>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solidFill>
                  <a:schemeClr val="tx1">
                    <a:lumMod val="50000"/>
                    <a:lumOff val="50000"/>
                  </a:schemeClr>
                </a:solidFill>
                <a:latin typeface="Comic Sans MS" panose="030F0702030302020204" pitchFamily="66" charset="0"/>
              </a:rPr>
              <a:t>j starts out at index 1</a:t>
            </a:r>
          </a:p>
          <a:p>
            <a:endParaRPr lang="en-US" sz="1400" dirty="0">
              <a:solidFill>
                <a:schemeClr val="tx1">
                  <a:lumMod val="50000"/>
                  <a:lumOff val="50000"/>
                </a:schemeClr>
              </a:solidFill>
              <a:latin typeface="Comic Sans MS" panose="030F0702030302020204" pitchFamily="66" charset="0"/>
            </a:endParaRPr>
          </a:p>
          <a:p>
            <a:r>
              <a:rPr lang="en-US" sz="1400" dirty="0" smtClean="0">
                <a:solidFill>
                  <a:schemeClr val="tx1">
                    <a:lumMod val="50000"/>
                    <a:lumOff val="50000"/>
                  </a:schemeClr>
                </a:solidFill>
                <a:latin typeface="Comic Sans MS" panose="030F0702030302020204" pitchFamily="66" charset="0"/>
              </a:rPr>
              <a:t>So key has the value of 5</a:t>
            </a:r>
          </a:p>
          <a:p>
            <a:endParaRPr lang="en-US" sz="1400" dirty="0">
              <a:latin typeface="Comic Sans MS" panose="030F0702030302020204" pitchFamily="66" charset="0"/>
            </a:endParaRPr>
          </a:p>
          <a:p>
            <a:r>
              <a:rPr lang="en-US" sz="1400" dirty="0" smtClean="0">
                <a:latin typeface="Comic Sans MS" panose="030F0702030302020204" pitchFamily="66" charset="0"/>
              </a:rPr>
              <a:t>The while loop will now insert</a:t>
            </a:r>
          </a:p>
          <a:p>
            <a:r>
              <a:rPr lang="en-US" sz="1400" dirty="0" smtClean="0">
                <a:latin typeface="Comic Sans MS" panose="030F0702030302020204" pitchFamily="66" charset="0"/>
              </a:rPr>
              <a:t>the 5 into the correct location</a:t>
            </a:r>
          </a:p>
          <a:p>
            <a:r>
              <a:rPr lang="en-US" sz="1400" dirty="0" smtClean="0">
                <a:latin typeface="Comic Sans MS" panose="030F0702030302020204" pitchFamily="66" charset="0"/>
              </a:rPr>
              <a:t>for indices &gt;= 0 and &lt;= j-1</a:t>
            </a:r>
          </a:p>
          <a:p>
            <a:r>
              <a:rPr lang="en-US" sz="1400" dirty="0" smtClean="0">
                <a:latin typeface="Comic Sans MS" panose="030F0702030302020204" pitchFamily="66" charset="0"/>
              </a:rPr>
              <a:t>(j is 1 so only index 0 gets checked this time)</a:t>
            </a:r>
          </a:p>
        </p:txBody>
      </p:sp>
      <p:sp>
        <p:nvSpPr>
          <p:cNvPr id="4" name="Rounded Rectangle 3"/>
          <p:cNvSpPr/>
          <p:nvPr/>
        </p:nvSpPr>
        <p:spPr>
          <a:xfrm>
            <a:off x="4876800" y="2590800"/>
            <a:ext cx="3048000" cy="1325963"/>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1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a:t>6, 5, 3, 1, 8, 7, 2, 4</a:t>
            </a:r>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6   </a:t>
            </a:r>
            <a:r>
              <a:rPr lang="en-US" b="1" dirty="0" smtClean="0">
                <a:solidFill>
                  <a:srgbClr val="FF0000"/>
                </a:solidFill>
                <a:latin typeface="Comic Sans MS" panose="030F0702030302020204" pitchFamily="66" charset="0"/>
              </a:rPr>
              <a:t>5</a:t>
            </a:r>
            <a:r>
              <a:rPr lang="en-US" dirty="0" smtClean="0">
                <a:latin typeface="Comic Sans MS" panose="030F0702030302020204" pitchFamily="66" charset="0"/>
              </a:rPr>
              <a:t>   3   1   8   7   2   4</a:t>
            </a:r>
          </a:p>
          <a:p>
            <a:endParaRPr lang="en-US" dirty="0" smtClean="0">
              <a:latin typeface="Comic Sans MS" panose="030F0702030302020204" pitchFamily="66" charset="0"/>
            </a:endParaRPr>
          </a:p>
          <a:p>
            <a:r>
              <a:rPr lang="en-US" dirty="0" smtClean="0">
                <a:latin typeface="Comic Sans MS" panose="030F0702030302020204" pitchFamily="66" charset="0"/>
              </a:rPr>
              <a:t>5   6   </a:t>
            </a:r>
            <a:r>
              <a:rPr lang="en-US" b="1" dirty="0">
                <a:solidFill>
                  <a:srgbClr val="FF0000"/>
                </a:solidFill>
                <a:latin typeface="Comic Sans MS" panose="030F0702030302020204" pitchFamily="66" charset="0"/>
              </a:rPr>
              <a:t>3</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2   4</a:t>
            </a:r>
          </a:p>
          <a:p>
            <a:endParaRPr lang="en-US" dirty="0" smtClean="0">
              <a:latin typeface="Comic Sans MS" panose="030F0702030302020204" pitchFamily="66" charset="0"/>
            </a:endParaRPr>
          </a:p>
          <a:p>
            <a:r>
              <a:rPr lang="en-US" dirty="0" smtClean="0">
                <a:latin typeface="Comic Sans MS" panose="030F0702030302020204" pitchFamily="66" charset="0"/>
              </a:rPr>
              <a:t>3   5   6   </a:t>
            </a:r>
            <a:r>
              <a:rPr lang="en-US" b="1" dirty="0">
                <a:solidFill>
                  <a:srgbClr val="FF0000"/>
                </a:solidFill>
                <a:latin typeface="Comic Sans MS" panose="030F0702030302020204" pitchFamily="66" charset="0"/>
              </a:rPr>
              <a:t>1</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smtClean="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6   </a:t>
            </a:r>
            <a:r>
              <a:rPr lang="en-US" b="1" dirty="0">
                <a:solidFill>
                  <a:srgbClr val="FF0000"/>
                </a:solidFill>
                <a:latin typeface="Comic Sans MS" panose="030F0702030302020204" pitchFamily="66" charset="0"/>
              </a:rPr>
              <a:t>8</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a:solidFill>
                  <a:srgbClr val="FF0000"/>
                </a:solidFill>
                <a:latin typeface="Comic Sans MS" panose="030F0702030302020204" pitchFamily="66" charset="0"/>
              </a:rPr>
              <a:t>7</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7   8   </a:t>
            </a:r>
            <a:r>
              <a:rPr lang="en-US" b="1" dirty="0" smtClean="0">
                <a:solidFill>
                  <a:srgbClr val="FF0000"/>
                </a:solidFill>
                <a:latin typeface="Comic Sans MS" panose="030F0702030302020204" pitchFamily="66" charset="0"/>
              </a:rPr>
              <a:t>2</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smtClean="0">
                <a:latin typeface="Comic Sans MS" panose="030F0702030302020204" pitchFamily="66" charset="0"/>
              </a:rPr>
              <a:t>1   2   3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smtClean="0">
                <a:solidFill>
                  <a:srgbClr val="FF0000"/>
                </a:solidFill>
                <a:latin typeface="Comic Sans MS" panose="030F0702030302020204" pitchFamily="66" charset="0"/>
              </a:rPr>
              <a:t>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3 </a:t>
            </a:r>
            <a:r>
              <a:rPr lang="en-US" dirty="0" smtClean="0">
                <a:latin typeface="Comic Sans MS" panose="030F0702030302020204" pitchFamily="66" charset="0"/>
              </a:rPr>
              <a:t>  4   5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8</a:t>
            </a:r>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11" name="TextBox 10"/>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7" name="Rounded Rectangle 6"/>
          <p:cNvSpPr/>
          <p:nvPr/>
        </p:nvSpPr>
        <p:spPr>
          <a:xfrm>
            <a:off x="1447801" y="2728792"/>
            <a:ext cx="2286000"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6084" y="2700735"/>
            <a:ext cx="533116" cy="4398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1804" y="2751113"/>
            <a:ext cx="206992"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1804" y="3048000"/>
            <a:ext cx="2819400" cy="2971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90801" y="3276600"/>
            <a:ext cx="256672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smtClean="0">
                <a:latin typeface="Comic Sans MS" panose="030F0702030302020204" pitchFamily="66" charset="0"/>
              </a:rPr>
              <a:t>3 is current value</a:t>
            </a:r>
          </a:p>
          <a:p>
            <a:r>
              <a:rPr lang="en-US" sz="1400" dirty="0" smtClean="0">
                <a:latin typeface="Comic Sans MS" panose="030F0702030302020204" pitchFamily="66" charset="0"/>
              </a:rPr>
              <a:t>Where does it get inserted?</a:t>
            </a:r>
          </a:p>
        </p:txBody>
      </p:sp>
    </p:spTree>
    <p:extLst>
      <p:ext uri="{BB962C8B-B14F-4D97-AF65-F5344CB8AC3E}">
        <p14:creationId xmlns:p14="http://schemas.microsoft.com/office/powerpoint/2010/main" val="42021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a:t>6, 5, 3, 1, 8, 7, 2, 4</a:t>
            </a:r>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6   </a:t>
            </a:r>
            <a:r>
              <a:rPr lang="en-US" b="1" dirty="0" smtClean="0">
                <a:solidFill>
                  <a:srgbClr val="FF0000"/>
                </a:solidFill>
                <a:latin typeface="Comic Sans MS" panose="030F0702030302020204" pitchFamily="66" charset="0"/>
              </a:rPr>
              <a:t>5</a:t>
            </a:r>
            <a:r>
              <a:rPr lang="en-US" dirty="0" smtClean="0">
                <a:latin typeface="Comic Sans MS" panose="030F0702030302020204" pitchFamily="66" charset="0"/>
              </a:rPr>
              <a:t>   3   1   8   7   2   4</a:t>
            </a:r>
          </a:p>
          <a:p>
            <a:endParaRPr lang="en-US" dirty="0" smtClean="0">
              <a:latin typeface="Comic Sans MS" panose="030F0702030302020204" pitchFamily="66" charset="0"/>
            </a:endParaRPr>
          </a:p>
          <a:p>
            <a:r>
              <a:rPr lang="en-US" dirty="0" smtClean="0">
                <a:latin typeface="Comic Sans MS" panose="030F0702030302020204" pitchFamily="66" charset="0"/>
              </a:rPr>
              <a:t>5   6   </a:t>
            </a:r>
            <a:r>
              <a:rPr lang="en-US" b="1" dirty="0">
                <a:solidFill>
                  <a:srgbClr val="FF0000"/>
                </a:solidFill>
                <a:latin typeface="Comic Sans MS" panose="030F0702030302020204" pitchFamily="66" charset="0"/>
              </a:rPr>
              <a:t>3</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2   4</a:t>
            </a:r>
          </a:p>
          <a:p>
            <a:endParaRPr lang="en-US" dirty="0" smtClean="0">
              <a:latin typeface="Comic Sans MS" panose="030F0702030302020204" pitchFamily="66" charset="0"/>
            </a:endParaRPr>
          </a:p>
          <a:p>
            <a:r>
              <a:rPr lang="en-US" dirty="0" smtClean="0">
                <a:latin typeface="Comic Sans MS" panose="030F0702030302020204" pitchFamily="66" charset="0"/>
              </a:rPr>
              <a:t>3   5   6   </a:t>
            </a:r>
            <a:r>
              <a:rPr lang="en-US" b="1" dirty="0">
                <a:solidFill>
                  <a:srgbClr val="FF0000"/>
                </a:solidFill>
                <a:latin typeface="Comic Sans MS" panose="030F0702030302020204" pitchFamily="66" charset="0"/>
              </a:rPr>
              <a:t>1</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smtClean="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6   </a:t>
            </a:r>
            <a:r>
              <a:rPr lang="en-US" b="1" dirty="0">
                <a:solidFill>
                  <a:srgbClr val="FF0000"/>
                </a:solidFill>
                <a:latin typeface="Comic Sans MS" panose="030F0702030302020204" pitchFamily="66" charset="0"/>
              </a:rPr>
              <a:t>8</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a:solidFill>
                  <a:srgbClr val="FF0000"/>
                </a:solidFill>
                <a:latin typeface="Comic Sans MS" panose="030F0702030302020204" pitchFamily="66" charset="0"/>
              </a:rPr>
              <a:t>7</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7   8   </a:t>
            </a:r>
            <a:r>
              <a:rPr lang="en-US" b="1" dirty="0" smtClean="0">
                <a:solidFill>
                  <a:srgbClr val="FF0000"/>
                </a:solidFill>
                <a:latin typeface="Comic Sans MS" panose="030F0702030302020204" pitchFamily="66" charset="0"/>
              </a:rPr>
              <a:t>2</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smtClean="0">
                <a:latin typeface="Comic Sans MS" panose="030F0702030302020204" pitchFamily="66" charset="0"/>
              </a:rPr>
              <a:t>1   2   3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smtClean="0">
                <a:solidFill>
                  <a:srgbClr val="FF0000"/>
                </a:solidFill>
                <a:latin typeface="Comic Sans MS" panose="030F0702030302020204" pitchFamily="66" charset="0"/>
              </a:rPr>
              <a:t>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3 </a:t>
            </a:r>
            <a:r>
              <a:rPr lang="en-US" dirty="0" smtClean="0">
                <a:latin typeface="Comic Sans MS" panose="030F0702030302020204" pitchFamily="66" charset="0"/>
              </a:rPr>
              <a:t>  4   5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8</a:t>
            </a:r>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11" name="TextBox 10"/>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7" name="Rounded Rectangle 6"/>
          <p:cNvSpPr/>
          <p:nvPr/>
        </p:nvSpPr>
        <p:spPr>
          <a:xfrm>
            <a:off x="1600200" y="3304892"/>
            <a:ext cx="2446360"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6084" y="3217737"/>
            <a:ext cx="914116" cy="4398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1804" y="3318495"/>
            <a:ext cx="206992"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1804" y="3657600"/>
            <a:ext cx="2819400" cy="2362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54015" y="3668423"/>
            <a:ext cx="256672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a:latin typeface="Comic Sans MS" panose="030F0702030302020204" pitchFamily="66" charset="0"/>
              </a:rPr>
              <a:t>1</a:t>
            </a:r>
            <a:r>
              <a:rPr lang="en-US" sz="1400" dirty="0" smtClean="0">
                <a:latin typeface="Comic Sans MS" panose="030F0702030302020204" pitchFamily="66" charset="0"/>
              </a:rPr>
              <a:t> is current value</a:t>
            </a:r>
          </a:p>
          <a:p>
            <a:r>
              <a:rPr lang="en-US" sz="1400" dirty="0" smtClean="0">
                <a:latin typeface="Comic Sans MS" panose="030F0702030302020204" pitchFamily="66" charset="0"/>
              </a:rPr>
              <a:t>Where does it get inserted?</a:t>
            </a:r>
          </a:p>
        </p:txBody>
      </p:sp>
    </p:spTree>
    <p:extLst>
      <p:ext uri="{BB962C8B-B14F-4D97-AF65-F5344CB8AC3E}">
        <p14:creationId xmlns:p14="http://schemas.microsoft.com/office/powerpoint/2010/main" val="232830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a:t>6, 5, 3, 1, 8, 7, 2, 4</a:t>
            </a:r>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6   </a:t>
            </a:r>
            <a:r>
              <a:rPr lang="en-US" b="1" dirty="0" smtClean="0">
                <a:solidFill>
                  <a:srgbClr val="FF0000"/>
                </a:solidFill>
                <a:latin typeface="Comic Sans MS" panose="030F0702030302020204" pitchFamily="66" charset="0"/>
              </a:rPr>
              <a:t>5</a:t>
            </a:r>
            <a:r>
              <a:rPr lang="en-US" dirty="0" smtClean="0">
                <a:latin typeface="Comic Sans MS" panose="030F0702030302020204" pitchFamily="66" charset="0"/>
              </a:rPr>
              <a:t>   3   1   8   7   2   4</a:t>
            </a:r>
          </a:p>
          <a:p>
            <a:endParaRPr lang="en-US" dirty="0" smtClean="0">
              <a:latin typeface="Comic Sans MS" panose="030F0702030302020204" pitchFamily="66" charset="0"/>
            </a:endParaRPr>
          </a:p>
          <a:p>
            <a:r>
              <a:rPr lang="en-US" dirty="0" smtClean="0">
                <a:latin typeface="Comic Sans MS" panose="030F0702030302020204" pitchFamily="66" charset="0"/>
              </a:rPr>
              <a:t>5   6   </a:t>
            </a:r>
            <a:r>
              <a:rPr lang="en-US" b="1" dirty="0">
                <a:solidFill>
                  <a:srgbClr val="FF0000"/>
                </a:solidFill>
                <a:latin typeface="Comic Sans MS" panose="030F0702030302020204" pitchFamily="66" charset="0"/>
              </a:rPr>
              <a:t>3</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2   4</a:t>
            </a:r>
          </a:p>
          <a:p>
            <a:endParaRPr lang="en-US" dirty="0" smtClean="0">
              <a:latin typeface="Comic Sans MS" panose="030F0702030302020204" pitchFamily="66" charset="0"/>
            </a:endParaRPr>
          </a:p>
          <a:p>
            <a:r>
              <a:rPr lang="en-US" dirty="0" smtClean="0">
                <a:latin typeface="Comic Sans MS" panose="030F0702030302020204" pitchFamily="66" charset="0"/>
              </a:rPr>
              <a:t>3   5   6   </a:t>
            </a:r>
            <a:r>
              <a:rPr lang="en-US" b="1" dirty="0">
                <a:solidFill>
                  <a:srgbClr val="FF0000"/>
                </a:solidFill>
                <a:latin typeface="Comic Sans MS" panose="030F0702030302020204" pitchFamily="66" charset="0"/>
              </a:rPr>
              <a:t>1</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smtClean="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6   </a:t>
            </a:r>
            <a:r>
              <a:rPr lang="en-US" b="1" dirty="0">
                <a:solidFill>
                  <a:srgbClr val="FF0000"/>
                </a:solidFill>
                <a:latin typeface="Comic Sans MS" panose="030F0702030302020204" pitchFamily="66" charset="0"/>
              </a:rPr>
              <a:t>8</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a:solidFill>
                  <a:srgbClr val="FF0000"/>
                </a:solidFill>
                <a:latin typeface="Comic Sans MS" panose="030F0702030302020204" pitchFamily="66" charset="0"/>
              </a:rPr>
              <a:t>7</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7   8   </a:t>
            </a:r>
            <a:r>
              <a:rPr lang="en-US" b="1" dirty="0" smtClean="0">
                <a:solidFill>
                  <a:srgbClr val="FF0000"/>
                </a:solidFill>
                <a:latin typeface="Comic Sans MS" panose="030F0702030302020204" pitchFamily="66" charset="0"/>
              </a:rPr>
              <a:t>2</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smtClean="0">
                <a:latin typeface="Comic Sans MS" panose="030F0702030302020204" pitchFamily="66" charset="0"/>
              </a:rPr>
              <a:t>1   2   3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smtClean="0">
                <a:solidFill>
                  <a:srgbClr val="FF0000"/>
                </a:solidFill>
                <a:latin typeface="Comic Sans MS" panose="030F0702030302020204" pitchFamily="66" charset="0"/>
              </a:rPr>
              <a:t>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3 </a:t>
            </a:r>
            <a:r>
              <a:rPr lang="en-US" dirty="0" smtClean="0">
                <a:latin typeface="Comic Sans MS" panose="030F0702030302020204" pitchFamily="66" charset="0"/>
              </a:rPr>
              <a:t>  4   5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8</a:t>
            </a:r>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11" name="TextBox 10"/>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7" name="Rounded Rectangle 6"/>
          <p:cNvSpPr/>
          <p:nvPr/>
        </p:nvSpPr>
        <p:spPr>
          <a:xfrm>
            <a:off x="1988024" y="3851895"/>
            <a:ext cx="2050576"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20294" y="3751137"/>
            <a:ext cx="1203705" cy="4398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54506" y="3851894"/>
            <a:ext cx="293996"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1804" y="4191000"/>
            <a:ext cx="2819400" cy="1828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90801" y="2209800"/>
            <a:ext cx="256672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a:latin typeface="Comic Sans MS" panose="030F0702030302020204" pitchFamily="66" charset="0"/>
              </a:rPr>
              <a:t>8</a:t>
            </a:r>
            <a:r>
              <a:rPr lang="en-US" sz="1400" dirty="0" smtClean="0">
                <a:latin typeface="Comic Sans MS" panose="030F0702030302020204" pitchFamily="66" charset="0"/>
              </a:rPr>
              <a:t> is current value</a:t>
            </a:r>
          </a:p>
          <a:p>
            <a:r>
              <a:rPr lang="en-US" sz="1400" dirty="0" smtClean="0">
                <a:latin typeface="Comic Sans MS" panose="030F0702030302020204" pitchFamily="66" charset="0"/>
              </a:rPr>
              <a:t>Where does it get inserted?</a:t>
            </a:r>
          </a:p>
        </p:txBody>
      </p:sp>
    </p:spTree>
    <p:extLst>
      <p:ext uri="{BB962C8B-B14F-4D97-AF65-F5344CB8AC3E}">
        <p14:creationId xmlns:p14="http://schemas.microsoft.com/office/powerpoint/2010/main" val="32136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a:t>6, 5, 3, 1, 8, 7, 2, 4</a:t>
            </a:r>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6   </a:t>
            </a:r>
            <a:r>
              <a:rPr lang="en-US" b="1" dirty="0" smtClean="0">
                <a:solidFill>
                  <a:srgbClr val="FF0000"/>
                </a:solidFill>
                <a:latin typeface="Comic Sans MS" panose="030F0702030302020204" pitchFamily="66" charset="0"/>
              </a:rPr>
              <a:t>5</a:t>
            </a:r>
            <a:r>
              <a:rPr lang="en-US" dirty="0" smtClean="0">
                <a:latin typeface="Comic Sans MS" panose="030F0702030302020204" pitchFamily="66" charset="0"/>
              </a:rPr>
              <a:t>   3   1   8   7   2   4</a:t>
            </a:r>
          </a:p>
          <a:p>
            <a:endParaRPr lang="en-US" dirty="0" smtClean="0">
              <a:latin typeface="Comic Sans MS" panose="030F0702030302020204" pitchFamily="66" charset="0"/>
            </a:endParaRPr>
          </a:p>
          <a:p>
            <a:r>
              <a:rPr lang="en-US" dirty="0" smtClean="0">
                <a:latin typeface="Comic Sans MS" panose="030F0702030302020204" pitchFamily="66" charset="0"/>
              </a:rPr>
              <a:t>5   6   </a:t>
            </a:r>
            <a:r>
              <a:rPr lang="en-US" b="1" dirty="0">
                <a:solidFill>
                  <a:srgbClr val="FF0000"/>
                </a:solidFill>
                <a:latin typeface="Comic Sans MS" panose="030F0702030302020204" pitchFamily="66" charset="0"/>
              </a:rPr>
              <a:t>3</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2   4</a:t>
            </a:r>
          </a:p>
          <a:p>
            <a:endParaRPr lang="en-US" dirty="0" smtClean="0">
              <a:latin typeface="Comic Sans MS" panose="030F0702030302020204" pitchFamily="66" charset="0"/>
            </a:endParaRPr>
          </a:p>
          <a:p>
            <a:r>
              <a:rPr lang="en-US" dirty="0" smtClean="0">
                <a:latin typeface="Comic Sans MS" panose="030F0702030302020204" pitchFamily="66" charset="0"/>
              </a:rPr>
              <a:t>3   5   6   </a:t>
            </a:r>
            <a:r>
              <a:rPr lang="en-US" b="1" dirty="0">
                <a:solidFill>
                  <a:srgbClr val="FF0000"/>
                </a:solidFill>
                <a:latin typeface="Comic Sans MS" panose="030F0702030302020204" pitchFamily="66" charset="0"/>
              </a:rPr>
              <a:t>1</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smtClean="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6   </a:t>
            </a:r>
            <a:r>
              <a:rPr lang="en-US" b="1" dirty="0">
                <a:solidFill>
                  <a:srgbClr val="FF0000"/>
                </a:solidFill>
                <a:latin typeface="Comic Sans MS" panose="030F0702030302020204" pitchFamily="66" charset="0"/>
              </a:rPr>
              <a:t>8</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a:solidFill>
                  <a:srgbClr val="FF0000"/>
                </a:solidFill>
                <a:latin typeface="Comic Sans MS" panose="030F0702030302020204" pitchFamily="66" charset="0"/>
              </a:rPr>
              <a:t>7</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7   8   </a:t>
            </a:r>
            <a:r>
              <a:rPr lang="en-US" b="1" dirty="0" smtClean="0">
                <a:solidFill>
                  <a:srgbClr val="FF0000"/>
                </a:solidFill>
                <a:latin typeface="Comic Sans MS" panose="030F0702030302020204" pitchFamily="66" charset="0"/>
              </a:rPr>
              <a:t>2</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smtClean="0">
                <a:latin typeface="Comic Sans MS" panose="030F0702030302020204" pitchFamily="66" charset="0"/>
              </a:rPr>
              <a:t>1   2   3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smtClean="0">
                <a:solidFill>
                  <a:srgbClr val="FF0000"/>
                </a:solidFill>
                <a:latin typeface="Comic Sans MS" panose="030F0702030302020204" pitchFamily="66" charset="0"/>
              </a:rPr>
              <a:t>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3 </a:t>
            </a:r>
            <a:r>
              <a:rPr lang="en-US" dirty="0" smtClean="0">
                <a:latin typeface="Comic Sans MS" panose="030F0702030302020204" pitchFamily="66" charset="0"/>
              </a:rPr>
              <a:t>  4   5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8</a:t>
            </a:r>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11" name="TextBox 10"/>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7" name="Rounded Rectangle 6"/>
          <p:cNvSpPr/>
          <p:nvPr/>
        </p:nvSpPr>
        <p:spPr>
          <a:xfrm>
            <a:off x="391804" y="4344384"/>
            <a:ext cx="1262702"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007499" y="4344384"/>
            <a:ext cx="354701" cy="4398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54506" y="4366069"/>
            <a:ext cx="293996"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1804" y="4876800"/>
            <a:ext cx="2819400" cy="1143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362200" y="4344383"/>
            <a:ext cx="1296538"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75374" y="2964542"/>
            <a:ext cx="256672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smtClean="0">
                <a:latin typeface="Comic Sans MS" panose="030F0702030302020204" pitchFamily="66" charset="0"/>
              </a:rPr>
              <a:t>7 is current value</a:t>
            </a:r>
          </a:p>
          <a:p>
            <a:r>
              <a:rPr lang="en-US" sz="1400" dirty="0" smtClean="0">
                <a:latin typeface="Comic Sans MS" panose="030F0702030302020204" pitchFamily="66" charset="0"/>
              </a:rPr>
              <a:t>Where does it get inserted?</a:t>
            </a:r>
          </a:p>
        </p:txBody>
      </p:sp>
    </p:spTree>
    <p:extLst>
      <p:ext uri="{BB962C8B-B14F-4D97-AF65-F5344CB8AC3E}">
        <p14:creationId xmlns:p14="http://schemas.microsoft.com/office/powerpoint/2010/main" val="205816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a:t>6, 5, 3, 1, 8, 7, 2, 4</a:t>
            </a:r>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6   </a:t>
            </a:r>
            <a:r>
              <a:rPr lang="en-US" b="1" dirty="0" smtClean="0">
                <a:solidFill>
                  <a:srgbClr val="FF0000"/>
                </a:solidFill>
                <a:latin typeface="Comic Sans MS" panose="030F0702030302020204" pitchFamily="66" charset="0"/>
              </a:rPr>
              <a:t>5</a:t>
            </a:r>
            <a:r>
              <a:rPr lang="en-US" dirty="0" smtClean="0">
                <a:latin typeface="Comic Sans MS" panose="030F0702030302020204" pitchFamily="66" charset="0"/>
              </a:rPr>
              <a:t>   3   1   8   7   2   4</a:t>
            </a:r>
          </a:p>
          <a:p>
            <a:endParaRPr lang="en-US" dirty="0" smtClean="0">
              <a:latin typeface="Comic Sans MS" panose="030F0702030302020204" pitchFamily="66" charset="0"/>
            </a:endParaRPr>
          </a:p>
          <a:p>
            <a:r>
              <a:rPr lang="en-US" dirty="0" smtClean="0">
                <a:latin typeface="Comic Sans MS" panose="030F0702030302020204" pitchFamily="66" charset="0"/>
              </a:rPr>
              <a:t>5   6   </a:t>
            </a:r>
            <a:r>
              <a:rPr lang="en-US" b="1" dirty="0">
                <a:solidFill>
                  <a:srgbClr val="FF0000"/>
                </a:solidFill>
                <a:latin typeface="Comic Sans MS" panose="030F0702030302020204" pitchFamily="66" charset="0"/>
              </a:rPr>
              <a:t>3</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2   4</a:t>
            </a:r>
          </a:p>
          <a:p>
            <a:endParaRPr lang="en-US" dirty="0" smtClean="0">
              <a:latin typeface="Comic Sans MS" panose="030F0702030302020204" pitchFamily="66" charset="0"/>
            </a:endParaRPr>
          </a:p>
          <a:p>
            <a:r>
              <a:rPr lang="en-US" dirty="0" smtClean="0">
                <a:latin typeface="Comic Sans MS" panose="030F0702030302020204" pitchFamily="66" charset="0"/>
              </a:rPr>
              <a:t>3   5   6   </a:t>
            </a:r>
            <a:r>
              <a:rPr lang="en-US" b="1" dirty="0">
                <a:solidFill>
                  <a:srgbClr val="FF0000"/>
                </a:solidFill>
                <a:latin typeface="Comic Sans MS" panose="030F0702030302020204" pitchFamily="66" charset="0"/>
              </a:rPr>
              <a:t>1</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smtClean="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6   </a:t>
            </a:r>
            <a:r>
              <a:rPr lang="en-US" b="1" dirty="0">
                <a:solidFill>
                  <a:srgbClr val="FF0000"/>
                </a:solidFill>
                <a:latin typeface="Comic Sans MS" panose="030F0702030302020204" pitchFamily="66" charset="0"/>
              </a:rPr>
              <a:t>8</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a:solidFill>
                  <a:srgbClr val="FF0000"/>
                </a:solidFill>
                <a:latin typeface="Comic Sans MS" panose="030F0702030302020204" pitchFamily="66" charset="0"/>
              </a:rPr>
              <a:t>7</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7   8   </a:t>
            </a:r>
            <a:r>
              <a:rPr lang="en-US" b="1" dirty="0" smtClean="0">
                <a:solidFill>
                  <a:srgbClr val="FF0000"/>
                </a:solidFill>
                <a:latin typeface="Comic Sans MS" panose="030F0702030302020204" pitchFamily="66" charset="0"/>
              </a:rPr>
              <a:t>2</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smtClean="0">
                <a:latin typeface="Comic Sans MS" panose="030F0702030302020204" pitchFamily="66" charset="0"/>
              </a:rPr>
              <a:t>1   2   3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smtClean="0">
                <a:solidFill>
                  <a:srgbClr val="FF0000"/>
                </a:solidFill>
                <a:latin typeface="Comic Sans MS" panose="030F0702030302020204" pitchFamily="66" charset="0"/>
              </a:rPr>
              <a:t>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3 </a:t>
            </a:r>
            <a:r>
              <a:rPr lang="en-US" dirty="0" smtClean="0">
                <a:latin typeface="Comic Sans MS" panose="030F0702030302020204" pitchFamily="66" charset="0"/>
              </a:rPr>
              <a:t>  4   5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8</a:t>
            </a:r>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11" name="TextBox 10"/>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7" name="Rounded Rectangle 6"/>
          <p:cNvSpPr/>
          <p:nvPr/>
        </p:nvSpPr>
        <p:spPr>
          <a:xfrm>
            <a:off x="374176" y="4898869"/>
            <a:ext cx="228600"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21803" y="4898870"/>
            <a:ext cx="1645197" cy="4398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72009" y="4949248"/>
            <a:ext cx="293996"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1804" y="5448300"/>
            <a:ext cx="2819400" cy="5715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743200" y="4898870"/>
            <a:ext cx="1296538"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36348" y="3547431"/>
            <a:ext cx="256672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smtClean="0">
                <a:latin typeface="Comic Sans MS" panose="030F0702030302020204" pitchFamily="66" charset="0"/>
              </a:rPr>
              <a:t>2 is current value</a:t>
            </a:r>
          </a:p>
          <a:p>
            <a:r>
              <a:rPr lang="en-US" sz="1400" dirty="0" smtClean="0">
                <a:latin typeface="Comic Sans MS" panose="030F0702030302020204" pitchFamily="66" charset="0"/>
              </a:rPr>
              <a:t>Where does it get inserted?</a:t>
            </a:r>
          </a:p>
        </p:txBody>
      </p:sp>
    </p:spTree>
    <p:extLst>
      <p:ext uri="{BB962C8B-B14F-4D97-AF65-F5344CB8AC3E}">
        <p14:creationId xmlns:p14="http://schemas.microsoft.com/office/powerpoint/2010/main" val="30083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a:t>6, 5, 3, 1, 8, 7, 2, 4</a:t>
            </a:r>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smtClean="0">
                <a:latin typeface="Comic Sans MS" panose="030F0702030302020204" pitchFamily="66" charset="0"/>
              </a:rPr>
              <a:t>6   </a:t>
            </a:r>
            <a:r>
              <a:rPr lang="en-US" b="1" dirty="0" smtClean="0">
                <a:solidFill>
                  <a:srgbClr val="FF0000"/>
                </a:solidFill>
                <a:latin typeface="Comic Sans MS" panose="030F0702030302020204" pitchFamily="66" charset="0"/>
              </a:rPr>
              <a:t>5</a:t>
            </a:r>
            <a:r>
              <a:rPr lang="en-US" dirty="0" smtClean="0">
                <a:latin typeface="Comic Sans MS" panose="030F0702030302020204" pitchFamily="66" charset="0"/>
              </a:rPr>
              <a:t>   3   1   8   7   2   4</a:t>
            </a:r>
          </a:p>
          <a:p>
            <a:endParaRPr lang="en-US" dirty="0" smtClean="0">
              <a:latin typeface="Comic Sans MS" panose="030F0702030302020204" pitchFamily="66" charset="0"/>
            </a:endParaRPr>
          </a:p>
          <a:p>
            <a:r>
              <a:rPr lang="en-US" dirty="0" smtClean="0">
                <a:latin typeface="Comic Sans MS" panose="030F0702030302020204" pitchFamily="66" charset="0"/>
              </a:rPr>
              <a:t>5   6   </a:t>
            </a:r>
            <a:r>
              <a:rPr lang="en-US" b="1" dirty="0">
                <a:solidFill>
                  <a:srgbClr val="FF0000"/>
                </a:solidFill>
                <a:latin typeface="Comic Sans MS" panose="030F0702030302020204" pitchFamily="66" charset="0"/>
              </a:rPr>
              <a:t>3</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2   4</a:t>
            </a:r>
          </a:p>
          <a:p>
            <a:endParaRPr lang="en-US" dirty="0" smtClean="0">
              <a:latin typeface="Comic Sans MS" panose="030F0702030302020204" pitchFamily="66" charset="0"/>
            </a:endParaRPr>
          </a:p>
          <a:p>
            <a:r>
              <a:rPr lang="en-US" dirty="0" smtClean="0">
                <a:latin typeface="Comic Sans MS" panose="030F0702030302020204" pitchFamily="66" charset="0"/>
              </a:rPr>
              <a:t>3   5   6   </a:t>
            </a:r>
            <a:r>
              <a:rPr lang="en-US" b="1" dirty="0">
                <a:solidFill>
                  <a:srgbClr val="FF0000"/>
                </a:solidFill>
                <a:latin typeface="Comic Sans MS" panose="030F0702030302020204" pitchFamily="66" charset="0"/>
              </a:rPr>
              <a:t>1</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smtClean="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6   </a:t>
            </a:r>
            <a:r>
              <a:rPr lang="en-US" b="1" dirty="0">
                <a:solidFill>
                  <a:srgbClr val="FF0000"/>
                </a:solidFill>
                <a:latin typeface="Comic Sans MS" panose="030F0702030302020204" pitchFamily="66" charset="0"/>
              </a:rPr>
              <a:t>8</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a:solidFill>
                  <a:srgbClr val="FF0000"/>
                </a:solidFill>
                <a:latin typeface="Comic Sans MS" panose="030F0702030302020204" pitchFamily="66" charset="0"/>
              </a:rPr>
              <a:t>7</a:t>
            </a:r>
            <a:r>
              <a:rPr lang="en-US" dirty="0">
                <a:latin typeface="Comic Sans MS" panose="030F0702030302020204" pitchFamily="66" charset="0"/>
              </a:rPr>
              <a:t>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4</a:t>
            </a:r>
          </a:p>
          <a:p>
            <a:endParaRPr lang="en-US" dirty="0">
              <a:latin typeface="Comic Sans MS" panose="030F0702030302020204" pitchFamily="66" charset="0"/>
            </a:endParaRPr>
          </a:p>
          <a:p>
            <a:r>
              <a:rPr lang="en-US" dirty="0" smtClean="0">
                <a:latin typeface="Comic Sans MS" panose="030F0702030302020204" pitchFamily="66" charset="0"/>
              </a:rPr>
              <a:t>1   3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7   8   </a:t>
            </a:r>
            <a:r>
              <a:rPr lang="en-US" b="1" dirty="0" smtClean="0">
                <a:solidFill>
                  <a:srgbClr val="FF0000"/>
                </a:solidFill>
                <a:latin typeface="Comic Sans MS" panose="030F0702030302020204" pitchFamily="66" charset="0"/>
              </a:rPr>
              <a:t>2</a:t>
            </a:r>
            <a:r>
              <a:rPr lang="en-US" dirty="0" smtClean="0">
                <a:latin typeface="Comic Sans MS" panose="030F0702030302020204" pitchFamily="66" charset="0"/>
              </a:rPr>
              <a:t>   4</a:t>
            </a:r>
          </a:p>
          <a:p>
            <a:endParaRPr lang="en-US" dirty="0" smtClean="0">
              <a:latin typeface="Comic Sans MS" panose="030F0702030302020204" pitchFamily="66" charset="0"/>
            </a:endParaRPr>
          </a:p>
          <a:p>
            <a:r>
              <a:rPr lang="en-US" dirty="0" smtClean="0">
                <a:latin typeface="Comic Sans MS" panose="030F0702030302020204" pitchFamily="66" charset="0"/>
              </a:rPr>
              <a:t>1   2   3   </a:t>
            </a:r>
            <a:r>
              <a:rPr lang="en-US" dirty="0">
                <a:latin typeface="Comic Sans MS" panose="030F0702030302020204" pitchFamily="66" charset="0"/>
              </a:rPr>
              <a:t>5 </a:t>
            </a:r>
            <a:r>
              <a:rPr lang="en-US" dirty="0" smtClean="0">
                <a:latin typeface="Comic Sans MS" panose="030F0702030302020204" pitchFamily="66" charset="0"/>
              </a:rPr>
              <a:t>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a:t>
            </a:r>
            <a:r>
              <a:rPr lang="en-US" dirty="0">
                <a:latin typeface="Comic Sans MS" panose="030F0702030302020204" pitchFamily="66" charset="0"/>
              </a:rPr>
              <a:t>8 </a:t>
            </a:r>
            <a:r>
              <a:rPr lang="en-US" dirty="0" smtClean="0">
                <a:latin typeface="Comic Sans MS" panose="030F0702030302020204" pitchFamily="66" charset="0"/>
              </a:rPr>
              <a:t>  </a:t>
            </a:r>
            <a:r>
              <a:rPr lang="en-US" b="1" dirty="0" smtClean="0">
                <a:solidFill>
                  <a:srgbClr val="FF0000"/>
                </a:solidFill>
                <a:latin typeface="Comic Sans MS" panose="030F0702030302020204" pitchFamily="66" charset="0"/>
              </a:rPr>
              <a:t>4</a:t>
            </a:r>
          </a:p>
          <a:p>
            <a:endParaRPr lang="en-US" dirty="0" smtClean="0">
              <a:latin typeface="Comic Sans MS" panose="030F0702030302020204" pitchFamily="66" charset="0"/>
            </a:endParaRPr>
          </a:p>
          <a:p>
            <a:r>
              <a:rPr lang="en-US" dirty="0">
                <a:latin typeface="Comic Sans MS" panose="030F0702030302020204" pitchFamily="66" charset="0"/>
              </a:rPr>
              <a:t>1 </a:t>
            </a:r>
            <a:r>
              <a:rPr lang="en-US" dirty="0" smtClean="0">
                <a:latin typeface="Comic Sans MS" panose="030F0702030302020204" pitchFamily="66" charset="0"/>
              </a:rPr>
              <a:t>  </a:t>
            </a:r>
            <a:r>
              <a:rPr lang="en-US" dirty="0">
                <a:latin typeface="Comic Sans MS" panose="030F0702030302020204" pitchFamily="66" charset="0"/>
              </a:rPr>
              <a:t>2 </a:t>
            </a:r>
            <a:r>
              <a:rPr lang="en-US" dirty="0" smtClean="0">
                <a:latin typeface="Comic Sans MS" panose="030F0702030302020204" pitchFamily="66" charset="0"/>
              </a:rPr>
              <a:t>  </a:t>
            </a:r>
            <a:r>
              <a:rPr lang="en-US" dirty="0">
                <a:latin typeface="Comic Sans MS" panose="030F0702030302020204" pitchFamily="66" charset="0"/>
              </a:rPr>
              <a:t>3 </a:t>
            </a:r>
            <a:r>
              <a:rPr lang="en-US" dirty="0" smtClean="0">
                <a:latin typeface="Comic Sans MS" panose="030F0702030302020204" pitchFamily="66" charset="0"/>
              </a:rPr>
              <a:t>  4   5   </a:t>
            </a:r>
            <a:r>
              <a:rPr lang="en-US" dirty="0">
                <a:latin typeface="Comic Sans MS" panose="030F0702030302020204" pitchFamily="66" charset="0"/>
              </a:rPr>
              <a:t>6 </a:t>
            </a:r>
            <a:r>
              <a:rPr lang="en-US" dirty="0" smtClean="0">
                <a:latin typeface="Comic Sans MS" panose="030F0702030302020204" pitchFamily="66" charset="0"/>
              </a:rPr>
              <a:t>  </a:t>
            </a:r>
            <a:r>
              <a:rPr lang="en-US" dirty="0">
                <a:latin typeface="Comic Sans MS" panose="030F0702030302020204" pitchFamily="66" charset="0"/>
              </a:rPr>
              <a:t>7 </a:t>
            </a:r>
            <a:r>
              <a:rPr lang="en-US" dirty="0" smtClean="0">
                <a:latin typeface="Comic Sans MS" panose="030F0702030302020204" pitchFamily="66" charset="0"/>
              </a:rPr>
              <a:t>  8</a:t>
            </a:r>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11" name="TextBox 10"/>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7" name="Rounded Rectangle 6"/>
          <p:cNvSpPr/>
          <p:nvPr/>
        </p:nvSpPr>
        <p:spPr>
          <a:xfrm>
            <a:off x="374176" y="5457163"/>
            <a:ext cx="845024"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23846" y="5356405"/>
            <a:ext cx="1645197" cy="4398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295400" y="5457163"/>
            <a:ext cx="428446" cy="3391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24200" y="4405483"/>
            <a:ext cx="2566728" cy="738664"/>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Class Participation</a:t>
            </a:r>
          </a:p>
          <a:p>
            <a:r>
              <a:rPr lang="en-US" sz="1400" dirty="0" smtClean="0">
                <a:latin typeface="Comic Sans MS" panose="030F0702030302020204" pitchFamily="66" charset="0"/>
              </a:rPr>
              <a:t>4 is current value</a:t>
            </a:r>
          </a:p>
          <a:p>
            <a:r>
              <a:rPr lang="en-US" sz="1400" dirty="0" smtClean="0">
                <a:latin typeface="Comic Sans MS" panose="030F0702030302020204" pitchFamily="66" charset="0"/>
              </a:rPr>
              <a:t>Where does it get inserted?</a:t>
            </a:r>
          </a:p>
        </p:txBody>
      </p:sp>
    </p:spTree>
    <p:extLst>
      <p:ext uri="{BB962C8B-B14F-4D97-AF65-F5344CB8AC3E}">
        <p14:creationId xmlns:p14="http://schemas.microsoft.com/office/powerpoint/2010/main" val="112966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Class Activity</a:t>
            </a:r>
            <a:endParaRPr lang="en-US" dirty="0"/>
          </a:p>
        </p:txBody>
      </p:sp>
      <p:sp>
        <p:nvSpPr>
          <p:cNvPr id="3" name="Content Placeholder 2"/>
          <p:cNvSpPr>
            <a:spLocks noGrp="1"/>
          </p:cNvSpPr>
          <p:nvPr>
            <p:ph idx="1"/>
          </p:nvPr>
        </p:nvSpPr>
        <p:spPr>
          <a:xfrm>
            <a:off x="228600" y="914400"/>
            <a:ext cx="4495800" cy="5105399"/>
          </a:xfrm>
        </p:spPr>
        <p:txBody>
          <a:bodyPr>
            <a:normAutofit/>
          </a:bodyPr>
          <a:lstStyle/>
          <a:p>
            <a:r>
              <a:rPr lang="en-US" sz="2000" dirty="0" smtClean="0"/>
              <a:t>Let data[] be:</a:t>
            </a:r>
          </a:p>
          <a:p>
            <a:r>
              <a:rPr lang="en-US" altLang="en-US" sz="2000" dirty="0"/>
              <a:t>6, 5, 3, 1, 8, 7, 2, 4</a:t>
            </a:r>
          </a:p>
          <a:p>
            <a:endParaRPr lang="en-US" sz="2000" dirty="0" smtClean="0"/>
          </a:p>
          <a:p>
            <a:r>
              <a:rPr lang="en-US" sz="2000" dirty="0" smtClean="0"/>
              <a:t>And thus n = </a:t>
            </a:r>
            <a:r>
              <a:rPr lang="en-US" sz="2000" dirty="0"/>
              <a:t>8</a:t>
            </a:r>
            <a:endParaRPr lang="en-US" sz="2000" dirty="0" smtClean="0"/>
          </a:p>
          <a:p>
            <a:endParaRPr lang="en-US" sz="2000" dirty="0"/>
          </a:p>
          <a:p>
            <a:r>
              <a:rPr lang="en-US" sz="2000" dirty="0" smtClean="0"/>
              <a:t>Execute the function on that input data</a:t>
            </a:r>
          </a:p>
          <a:p>
            <a:endParaRPr lang="en-US" sz="2000" dirty="0" smtClean="0"/>
          </a:p>
          <a:p>
            <a:r>
              <a:rPr lang="en-US" sz="2000" dirty="0" smtClean="0"/>
              <a:t>For each iteration of the outer for-loop write the contents of data[]</a:t>
            </a:r>
          </a:p>
          <a:p>
            <a:pPr lvl="1"/>
            <a:r>
              <a:rPr lang="en-US" sz="1800" dirty="0"/>
              <a:t>8</a:t>
            </a:r>
            <a:r>
              <a:rPr lang="en-US" sz="1800" dirty="0" smtClean="0"/>
              <a:t> lines of output</a:t>
            </a:r>
            <a:endParaRPr lang="en-US" sz="1800" dirty="0"/>
          </a:p>
        </p:txBody>
      </p:sp>
      <p:sp>
        <p:nvSpPr>
          <p:cNvPr id="5" name="TextBox 4"/>
          <p:cNvSpPr txBox="1"/>
          <p:nvPr/>
        </p:nvSpPr>
        <p:spPr>
          <a:xfrm>
            <a:off x="304800" y="1623828"/>
            <a:ext cx="4419600" cy="4585871"/>
          </a:xfrm>
          <a:prstGeom prst="rect">
            <a:avLst/>
          </a:prstGeom>
          <a:solidFill>
            <a:schemeClr val="bg1">
              <a:lumMod val="95000"/>
            </a:schemeClr>
          </a:solidFill>
          <a:ln>
            <a:solidFill>
              <a:schemeClr val="tx1"/>
            </a:solidFill>
          </a:ln>
        </p:spPr>
        <p:txBody>
          <a:bodyPr wrap="square" rtlCol="0">
            <a:noAutofit/>
          </a:bodyPr>
          <a:lstStyle/>
          <a:p>
            <a:r>
              <a:rPr lang="en-US" dirty="0">
                <a:latin typeface="Comic Sans MS" panose="030F0702030302020204" pitchFamily="66" charset="0"/>
              </a:rPr>
              <a:t>6   </a:t>
            </a:r>
            <a:r>
              <a:rPr lang="en-US" b="1" dirty="0">
                <a:solidFill>
                  <a:srgbClr val="FF0000"/>
                </a:solidFill>
                <a:latin typeface="Comic Sans MS" panose="030F0702030302020204" pitchFamily="66" charset="0"/>
              </a:rPr>
              <a:t>5</a:t>
            </a:r>
            <a:r>
              <a:rPr lang="en-US" dirty="0">
                <a:latin typeface="Comic Sans MS" panose="030F0702030302020204" pitchFamily="66" charset="0"/>
              </a:rPr>
              <a:t>   3   1   8   7   2   4</a:t>
            </a:r>
          </a:p>
          <a:p>
            <a:endParaRPr lang="en-US" dirty="0">
              <a:latin typeface="Comic Sans MS" panose="030F0702030302020204" pitchFamily="66" charset="0"/>
            </a:endParaRPr>
          </a:p>
          <a:p>
            <a:r>
              <a:rPr lang="en-US" dirty="0">
                <a:latin typeface="Comic Sans MS" panose="030F0702030302020204" pitchFamily="66" charset="0"/>
              </a:rPr>
              <a:t>5   6   </a:t>
            </a:r>
            <a:r>
              <a:rPr lang="en-US" b="1" dirty="0">
                <a:solidFill>
                  <a:srgbClr val="FF0000"/>
                </a:solidFill>
                <a:latin typeface="Comic Sans MS" panose="030F0702030302020204" pitchFamily="66" charset="0"/>
              </a:rPr>
              <a:t>3</a:t>
            </a:r>
            <a:r>
              <a:rPr lang="en-US" dirty="0">
                <a:latin typeface="Comic Sans MS" panose="030F0702030302020204" pitchFamily="66" charset="0"/>
              </a:rPr>
              <a:t>   1   8   7   2   4</a:t>
            </a:r>
          </a:p>
          <a:p>
            <a:endParaRPr lang="en-US" dirty="0">
              <a:latin typeface="Comic Sans MS" panose="030F0702030302020204" pitchFamily="66" charset="0"/>
            </a:endParaRPr>
          </a:p>
          <a:p>
            <a:r>
              <a:rPr lang="en-US" dirty="0">
                <a:latin typeface="Comic Sans MS" panose="030F0702030302020204" pitchFamily="66" charset="0"/>
              </a:rPr>
              <a:t>3   5   6   </a:t>
            </a:r>
            <a:r>
              <a:rPr lang="en-US" b="1" dirty="0">
                <a:solidFill>
                  <a:srgbClr val="FF0000"/>
                </a:solidFill>
                <a:latin typeface="Comic Sans MS" panose="030F0702030302020204" pitchFamily="66" charset="0"/>
              </a:rPr>
              <a:t>1</a:t>
            </a:r>
            <a:r>
              <a:rPr lang="en-US" dirty="0">
                <a:latin typeface="Comic Sans MS" panose="030F0702030302020204" pitchFamily="66" charset="0"/>
              </a:rPr>
              <a:t>   8   7   2   4</a:t>
            </a:r>
          </a:p>
          <a:p>
            <a:endParaRPr lang="en-US" dirty="0">
              <a:latin typeface="Comic Sans MS" panose="030F0702030302020204" pitchFamily="66" charset="0"/>
            </a:endParaRPr>
          </a:p>
          <a:p>
            <a:r>
              <a:rPr lang="en-US" dirty="0">
                <a:latin typeface="Comic Sans MS" panose="030F0702030302020204" pitchFamily="66" charset="0"/>
              </a:rPr>
              <a:t>1   3   5   6   </a:t>
            </a:r>
            <a:r>
              <a:rPr lang="en-US" b="1" dirty="0">
                <a:solidFill>
                  <a:srgbClr val="FF0000"/>
                </a:solidFill>
                <a:latin typeface="Comic Sans MS" panose="030F0702030302020204" pitchFamily="66" charset="0"/>
              </a:rPr>
              <a:t>8</a:t>
            </a:r>
            <a:r>
              <a:rPr lang="en-US" dirty="0">
                <a:latin typeface="Comic Sans MS" panose="030F0702030302020204" pitchFamily="66" charset="0"/>
              </a:rPr>
              <a:t>   7   2   4</a:t>
            </a:r>
          </a:p>
          <a:p>
            <a:endParaRPr lang="en-US" dirty="0">
              <a:latin typeface="Comic Sans MS" panose="030F0702030302020204" pitchFamily="66" charset="0"/>
            </a:endParaRPr>
          </a:p>
          <a:p>
            <a:r>
              <a:rPr lang="en-US" dirty="0">
                <a:latin typeface="Comic Sans MS" panose="030F0702030302020204" pitchFamily="66" charset="0"/>
              </a:rPr>
              <a:t>1   3   5   6   8   </a:t>
            </a:r>
            <a:r>
              <a:rPr lang="en-US" b="1" dirty="0">
                <a:solidFill>
                  <a:srgbClr val="FF0000"/>
                </a:solidFill>
                <a:latin typeface="Comic Sans MS" panose="030F0702030302020204" pitchFamily="66" charset="0"/>
              </a:rPr>
              <a:t>7</a:t>
            </a:r>
            <a:r>
              <a:rPr lang="en-US" dirty="0">
                <a:latin typeface="Comic Sans MS" panose="030F0702030302020204" pitchFamily="66" charset="0"/>
              </a:rPr>
              <a:t>   2   4</a:t>
            </a:r>
          </a:p>
          <a:p>
            <a:endParaRPr lang="en-US" dirty="0">
              <a:latin typeface="Comic Sans MS" panose="030F0702030302020204" pitchFamily="66" charset="0"/>
            </a:endParaRPr>
          </a:p>
          <a:p>
            <a:r>
              <a:rPr lang="en-US" dirty="0">
                <a:latin typeface="Comic Sans MS" panose="030F0702030302020204" pitchFamily="66" charset="0"/>
              </a:rPr>
              <a:t>1   3   5   6   7   8   </a:t>
            </a:r>
            <a:r>
              <a:rPr lang="en-US" b="1" dirty="0">
                <a:solidFill>
                  <a:srgbClr val="FF0000"/>
                </a:solidFill>
                <a:latin typeface="Comic Sans MS" panose="030F0702030302020204" pitchFamily="66" charset="0"/>
              </a:rPr>
              <a:t>2</a:t>
            </a:r>
            <a:r>
              <a:rPr lang="en-US" dirty="0">
                <a:latin typeface="Comic Sans MS" panose="030F0702030302020204" pitchFamily="66" charset="0"/>
              </a:rPr>
              <a:t>   4</a:t>
            </a:r>
          </a:p>
          <a:p>
            <a:endParaRPr lang="en-US" dirty="0">
              <a:latin typeface="Comic Sans MS" panose="030F0702030302020204" pitchFamily="66" charset="0"/>
            </a:endParaRPr>
          </a:p>
          <a:p>
            <a:r>
              <a:rPr lang="en-US" dirty="0">
                <a:latin typeface="Comic Sans MS" panose="030F0702030302020204" pitchFamily="66" charset="0"/>
              </a:rPr>
              <a:t>1   2   3   5   6   7   8   </a:t>
            </a:r>
            <a:r>
              <a:rPr lang="en-US" b="1" dirty="0">
                <a:solidFill>
                  <a:srgbClr val="FF0000"/>
                </a:solidFill>
                <a:latin typeface="Comic Sans MS" panose="030F0702030302020204" pitchFamily="66" charset="0"/>
              </a:rPr>
              <a:t>4</a:t>
            </a:r>
          </a:p>
          <a:p>
            <a:endParaRPr lang="en-US" dirty="0">
              <a:latin typeface="Comic Sans MS" panose="030F0702030302020204" pitchFamily="66" charset="0"/>
            </a:endParaRPr>
          </a:p>
          <a:p>
            <a:r>
              <a:rPr lang="en-US" dirty="0">
                <a:latin typeface="Comic Sans MS" panose="030F0702030302020204" pitchFamily="66" charset="0"/>
              </a:rPr>
              <a:t>1   2   3   4   5   6   7   8</a:t>
            </a:r>
          </a:p>
          <a:p>
            <a:endParaRPr lang="en-US" dirty="0">
              <a:latin typeface="Comic Sans MS" panose="030F0702030302020204" pitchFamily="66" charset="0"/>
            </a:endParaRPr>
          </a:p>
        </p:txBody>
      </p:sp>
      <p:sp>
        <p:nvSpPr>
          <p:cNvPr id="11" name="TextBox 10"/>
          <p:cNvSpPr txBox="1"/>
          <p:nvPr/>
        </p:nvSpPr>
        <p:spPr>
          <a:xfrm>
            <a:off x="4876800" y="1066799"/>
            <a:ext cx="3429000" cy="3323987"/>
          </a:xfrm>
          <a:prstGeom prst="rect">
            <a:avLst/>
          </a:prstGeom>
          <a:solidFill>
            <a:srgbClr val="FEFEBE"/>
          </a:solidFill>
          <a:ln>
            <a:solidFill>
              <a:schemeClr val="tx1"/>
            </a:solidFill>
          </a:ln>
        </p:spPr>
        <p:txBody>
          <a:bodyPr wrap="square" rtlCol="0">
            <a:spAutoFit/>
          </a:bodyPr>
          <a:lstStyle/>
          <a:p>
            <a:r>
              <a:rPr lang="en-US" sz="1400" dirty="0">
                <a:latin typeface="Comic Sans MS" panose="030F0702030302020204" pitchFamily="66" charset="0"/>
              </a:rPr>
              <a:t>void </a:t>
            </a:r>
            <a:r>
              <a:rPr lang="en-US" sz="1400" dirty="0" err="1">
                <a:latin typeface="Comic Sans MS" panose="030F0702030302020204" pitchFamily="66" charset="0"/>
              </a:rPr>
              <a:t>insertion_sort</a:t>
            </a:r>
            <a:r>
              <a:rPr lang="en-US" sz="1400" dirty="0">
                <a:latin typeface="Comic Sans MS" panose="030F0702030302020204" pitchFamily="66" charset="0"/>
              </a:rPr>
              <a:t>(</a:t>
            </a:r>
            <a:r>
              <a:rPr lang="en-US" sz="1400" dirty="0" err="1">
                <a:latin typeface="Comic Sans MS" panose="030F0702030302020204" pitchFamily="66" charset="0"/>
              </a:rPr>
              <a:t>int</a:t>
            </a:r>
            <a:r>
              <a:rPr lang="en-US" sz="1400" dirty="0">
                <a:latin typeface="Comic Sans MS" panose="030F0702030302020204" pitchFamily="66" charset="0"/>
              </a:rPr>
              <a:t> x[],</a:t>
            </a:r>
            <a:r>
              <a:rPr lang="en-US" sz="1400" dirty="0" err="1">
                <a:latin typeface="Comic Sans MS" panose="030F0702030302020204" pitchFamily="66" charset="0"/>
              </a:rPr>
              <a:t>int</a:t>
            </a:r>
            <a:r>
              <a:rPr lang="en-US" sz="1400" dirty="0">
                <a:latin typeface="Comic Sans MS" panose="030F0702030302020204" pitchFamily="66" charset="0"/>
              </a:rPr>
              <a:t> N)</a:t>
            </a:r>
          </a:p>
          <a:p>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int</a:t>
            </a:r>
            <a:r>
              <a:rPr lang="en-US" sz="1400" dirty="0">
                <a:latin typeface="Comic Sans MS" panose="030F0702030302020204" pitchFamily="66" charset="0"/>
              </a:rPr>
              <a:t> </a:t>
            </a:r>
            <a:r>
              <a:rPr lang="en-US" sz="1400" dirty="0" err="1">
                <a:latin typeface="Comic Sans MS" panose="030F0702030302020204" pitchFamily="66" charset="0"/>
              </a:rPr>
              <a:t>key,i</a:t>
            </a:r>
            <a:r>
              <a:rPr lang="en-US" sz="1400" dirty="0">
                <a:latin typeface="Comic Sans MS" panose="030F0702030302020204" pitchFamily="66" charset="0"/>
              </a:rPr>
              <a:t>;</a:t>
            </a:r>
          </a:p>
          <a:p>
            <a:r>
              <a:rPr lang="en-US" sz="1400" dirty="0">
                <a:latin typeface="Comic Sans MS" panose="030F0702030302020204" pitchFamily="66" charset="0"/>
              </a:rPr>
              <a:t>   for(</a:t>
            </a:r>
            <a:r>
              <a:rPr lang="en-US" sz="1400" dirty="0" err="1">
                <a:latin typeface="Comic Sans MS" panose="030F0702030302020204" pitchFamily="66" charset="0"/>
              </a:rPr>
              <a:t>int</a:t>
            </a:r>
            <a:r>
              <a:rPr lang="en-US" sz="1400" dirty="0">
                <a:latin typeface="Comic Sans MS" panose="030F0702030302020204" pitchFamily="66" charset="0"/>
              </a:rPr>
              <a:t> j=1; j &lt; N; j++)</a:t>
            </a:r>
          </a:p>
          <a:p>
            <a:r>
              <a:rPr lang="en-US" sz="1400" dirty="0">
                <a:latin typeface="Comic Sans MS" panose="030F0702030302020204" pitchFamily="66" charset="0"/>
              </a:rPr>
              <a:t>   {</a:t>
            </a:r>
          </a:p>
          <a:p>
            <a:r>
              <a:rPr lang="en-US" sz="1400" dirty="0">
                <a:latin typeface="Comic Sans MS" panose="030F0702030302020204" pitchFamily="66" charset="0"/>
              </a:rPr>
              <a:t>      key = x[j];</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 = j - 1;</a:t>
            </a:r>
          </a:p>
          <a:p>
            <a:r>
              <a:rPr lang="en-US" sz="1400" dirty="0">
                <a:latin typeface="Comic Sans MS" panose="030F0702030302020204" pitchFamily="66" charset="0"/>
              </a:rPr>
              <a:t>      while ( (x[</a:t>
            </a:r>
            <a:r>
              <a:rPr lang="en-US" sz="1400" dirty="0" err="1">
                <a:latin typeface="Comic Sans MS" panose="030F0702030302020204" pitchFamily="66" charset="0"/>
              </a:rPr>
              <a:t>i</a:t>
            </a:r>
            <a:r>
              <a:rPr lang="en-US" sz="1400" dirty="0">
                <a:latin typeface="Comic Sans MS" panose="030F0702030302020204" pitchFamily="66" charset="0"/>
              </a:rPr>
              <a:t>] &gt; key) &amp;&amp; (</a:t>
            </a:r>
            <a:r>
              <a:rPr lang="en-US" sz="1400" dirty="0" err="1">
                <a:latin typeface="Comic Sans MS" panose="030F0702030302020204" pitchFamily="66" charset="0"/>
              </a:rPr>
              <a:t>i</a:t>
            </a:r>
            <a:r>
              <a:rPr lang="en-US" sz="1400" dirty="0">
                <a:latin typeface="Comic Sans MS" panose="030F0702030302020204" pitchFamily="66" charset="0"/>
              </a:rPr>
              <a:t> &gt;= 0) )</a:t>
            </a:r>
          </a:p>
          <a:p>
            <a:r>
              <a:rPr lang="en-US" sz="1400" dirty="0">
                <a:latin typeface="Comic Sans MS" panose="030F0702030302020204" pitchFamily="66" charset="0"/>
              </a:rPr>
              <a:t>      {</a:t>
            </a:r>
          </a:p>
          <a:p>
            <a:r>
              <a:rPr lang="en-US" sz="1400" dirty="0">
                <a:latin typeface="Comic Sans MS" panose="030F0702030302020204" pitchFamily="66" charset="0"/>
              </a:rPr>
              <a:t>         x[i+1] = x[</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r>
              <a:rPr lang="en-US" sz="1400" dirty="0" err="1">
                <a:latin typeface="Comic Sans MS" panose="030F0702030302020204" pitchFamily="66" charset="0"/>
              </a:rPr>
              <a:t>i</a:t>
            </a:r>
            <a:r>
              <a:rPr lang="en-US" sz="1400" dirty="0">
                <a:latin typeface="Comic Sans MS" panose="030F0702030302020204" pitchFamily="66" charset="0"/>
              </a:rPr>
              <a:t>--;</a:t>
            </a:r>
          </a:p>
          <a:p>
            <a:r>
              <a:rPr lang="en-US" sz="1400" dirty="0">
                <a:latin typeface="Comic Sans MS" panose="030F0702030302020204" pitchFamily="66" charset="0"/>
              </a:rPr>
              <a:t>      }</a:t>
            </a:r>
          </a:p>
          <a:p>
            <a:r>
              <a:rPr lang="en-US" sz="1400" dirty="0">
                <a:latin typeface="Comic Sans MS" panose="030F0702030302020204" pitchFamily="66" charset="0"/>
              </a:rPr>
              <a:t>      x[i+1] = key;</a:t>
            </a:r>
          </a:p>
          <a:p>
            <a:r>
              <a:rPr lang="en-US" sz="1400" dirty="0">
                <a:latin typeface="Comic Sans MS" panose="030F0702030302020204" pitchFamily="66" charset="0"/>
              </a:rPr>
              <a:t>   }</a:t>
            </a:r>
          </a:p>
          <a:p>
            <a:r>
              <a:rPr lang="en-US" sz="1400" dirty="0">
                <a:latin typeface="Comic Sans MS" panose="030F0702030302020204" pitchFamily="66" charset="0"/>
              </a:rPr>
              <a:t>}</a:t>
            </a:r>
          </a:p>
        </p:txBody>
      </p:sp>
      <p:sp>
        <p:nvSpPr>
          <p:cNvPr id="7" name="TextBox 6"/>
          <p:cNvSpPr txBox="1"/>
          <p:nvPr/>
        </p:nvSpPr>
        <p:spPr>
          <a:xfrm rot="20830287">
            <a:off x="3463160" y="5738500"/>
            <a:ext cx="1914307" cy="307777"/>
          </a:xfrm>
          <a:prstGeom prst="rect">
            <a:avLst/>
          </a:prstGeom>
          <a:solidFill>
            <a:schemeClr val="accent5">
              <a:lumMod val="20000"/>
              <a:lumOff val="80000"/>
            </a:schemeClr>
          </a:solidFill>
          <a:ln>
            <a:solidFill>
              <a:schemeClr val="tx1"/>
            </a:solidFill>
          </a:ln>
        </p:spPr>
        <p:txBody>
          <a:bodyPr wrap="none" rtlCol="0">
            <a:spAutoFit/>
          </a:bodyPr>
          <a:lstStyle/>
          <a:p>
            <a:r>
              <a:rPr lang="en-US" sz="1400" dirty="0" smtClean="0">
                <a:latin typeface="Comic Sans MS" panose="030F0702030302020204" pitchFamily="66" charset="0"/>
              </a:rPr>
              <a:t>and there it is. done.</a:t>
            </a:r>
          </a:p>
        </p:txBody>
      </p:sp>
    </p:spTree>
    <p:extLst>
      <p:ext uri="{BB962C8B-B14F-4D97-AF65-F5344CB8AC3E}">
        <p14:creationId xmlns:p14="http://schemas.microsoft.com/office/powerpoint/2010/main" val="8528353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Enough Fun</a:t>
            </a:r>
            <a:endParaRPr lang="en-US" dirty="0"/>
          </a:p>
        </p:txBody>
      </p:sp>
      <p:sp>
        <p:nvSpPr>
          <p:cNvPr id="3" name="Content Placeholder 2"/>
          <p:cNvSpPr>
            <a:spLocks noGrp="1"/>
          </p:cNvSpPr>
          <p:nvPr>
            <p:ph idx="1"/>
          </p:nvPr>
        </p:nvSpPr>
        <p:spPr/>
        <p:txBody>
          <a:bodyPr/>
          <a:lstStyle/>
          <a:p>
            <a:r>
              <a:rPr lang="en-US" dirty="0" smtClean="0"/>
              <a:t>Hang on to those results we will get back to them</a:t>
            </a:r>
          </a:p>
          <a:p>
            <a:endParaRPr lang="en-US" dirty="0"/>
          </a:p>
          <a:p>
            <a:r>
              <a:rPr lang="en-US" dirty="0" smtClean="0"/>
              <a:t>Now, what was the next important thing that had to be done…</a:t>
            </a:r>
            <a:endParaRPr lang="en-US" dirty="0"/>
          </a:p>
        </p:txBody>
      </p:sp>
    </p:spTree>
    <p:extLst>
      <p:ext uri="{BB962C8B-B14F-4D97-AF65-F5344CB8AC3E}">
        <p14:creationId xmlns:p14="http://schemas.microsoft.com/office/powerpoint/2010/main" val="2369082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92162"/>
          </a:xfrm>
        </p:spPr>
        <p:txBody>
          <a:bodyPr/>
          <a:lstStyle/>
          <a:p>
            <a:pPr eaLnBrk="1" hangingPunct="1"/>
            <a:r>
              <a:rPr lang="en-US" altLang="en-US" dirty="0" smtClean="0"/>
              <a:t>Definitions and Examples</a:t>
            </a:r>
          </a:p>
        </p:txBody>
      </p:sp>
      <p:sp>
        <p:nvSpPr>
          <p:cNvPr id="20483" name="Rectangle 3" descr="Rectangle: Click to edit Master text styles&#10;Second level&#10;Third level&#10;Fourth level&#10;Fifth level"/>
          <p:cNvSpPr>
            <a:spLocks noGrp="1" noChangeArrowheads="1"/>
          </p:cNvSpPr>
          <p:nvPr>
            <p:ph type="body" idx="1"/>
          </p:nvPr>
        </p:nvSpPr>
        <p:spPr>
          <a:xfrm>
            <a:off x="838200" y="1143000"/>
            <a:ext cx="7772400" cy="1676400"/>
          </a:xfrm>
        </p:spPr>
        <p:txBody>
          <a:bodyPr>
            <a:normAutofit fontScale="85000" lnSpcReduction="20000"/>
          </a:bodyPr>
          <a:lstStyle/>
          <a:p>
            <a:pPr eaLnBrk="1" hangingPunct="1">
              <a:buFont typeface="Times" charset="0"/>
              <a:buChar char="•"/>
            </a:pPr>
            <a:r>
              <a:rPr lang="en-US" altLang="en-US" dirty="0" smtClean="0"/>
              <a:t>A Complete Binary Tree with height h, is a tree such that</a:t>
            </a:r>
          </a:p>
          <a:p>
            <a:pPr lvl="1" eaLnBrk="1" hangingPunct="1">
              <a:buFont typeface="Times" charset="0"/>
              <a:buChar char="•"/>
            </a:pPr>
            <a:r>
              <a:rPr lang="en-US" altLang="en-US" dirty="0" smtClean="0"/>
              <a:t>All 2</a:t>
            </a:r>
            <a:r>
              <a:rPr lang="en-US" altLang="en-US" baseline="30000" dirty="0" smtClean="0"/>
              <a:t>h-1</a:t>
            </a:r>
            <a:r>
              <a:rPr lang="en-US" altLang="en-US" dirty="0" smtClean="0"/>
              <a:t> nodes exist at height h-1</a:t>
            </a:r>
          </a:p>
          <a:p>
            <a:pPr lvl="1" eaLnBrk="1" hangingPunct="1">
              <a:buFont typeface="Times" charset="0"/>
              <a:buChar char="•"/>
            </a:pPr>
            <a:r>
              <a:rPr lang="en-US" altLang="en-US" dirty="0" smtClean="0"/>
              <a:t>Nodes at level h fill up left to right</a:t>
            </a:r>
          </a:p>
          <a:p>
            <a:pPr>
              <a:buFont typeface="Times" charset="0"/>
              <a:buChar char="•"/>
            </a:pPr>
            <a:r>
              <a:rPr lang="en-US" altLang="en-US" dirty="0" smtClean="0"/>
              <a:t>A Full (or Proper) Binary Tree is a tree such that</a:t>
            </a:r>
          </a:p>
          <a:p>
            <a:pPr lvl="1">
              <a:buFont typeface="Times" charset="0"/>
              <a:buChar char="•"/>
            </a:pPr>
            <a:r>
              <a:rPr lang="en-US" altLang="en-US" dirty="0" smtClean="0"/>
              <a:t>Every non-leaf node has 2 children</a:t>
            </a:r>
          </a:p>
        </p:txBody>
      </p:sp>
      <p:grpSp>
        <p:nvGrpSpPr>
          <p:cNvPr id="3" name="Group 2"/>
          <p:cNvGrpSpPr/>
          <p:nvPr/>
        </p:nvGrpSpPr>
        <p:grpSpPr>
          <a:xfrm>
            <a:off x="1108076" y="3153745"/>
            <a:ext cx="2667000" cy="2484656"/>
            <a:chOff x="401638" y="3876675"/>
            <a:chExt cx="2667000" cy="2484656"/>
          </a:xfrm>
        </p:grpSpPr>
        <p:sp>
          <p:nvSpPr>
            <p:cNvPr id="20497" name="Oval 6"/>
            <p:cNvSpPr>
              <a:spLocks noChangeArrowheads="1"/>
            </p:cNvSpPr>
            <p:nvPr/>
          </p:nvSpPr>
          <p:spPr bwMode="auto">
            <a:xfrm>
              <a:off x="1544638" y="3876675"/>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endParaRPr>
            </a:p>
          </p:txBody>
        </p:sp>
        <p:sp>
          <p:nvSpPr>
            <p:cNvPr id="20498" name="Oval 7"/>
            <p:cNvSpPr>
              <a:spLocks noChangeArrowheads="1"/>
            </p:cNvSpPr>
            <p:nvPr/>
          </p:nvSpPr>
          <p:spPr bwMode="auto">
            <a:xfrm>
              <a:off x="2306638" y="4486275"/>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sym typeface="Symbol" pitchFamily="18" charset="2"/>
              </a:endParaRPr>
            </a:p>
          </p:txBody>
        </p:sp>
        <p:sp>
          <p:nvSpPr>
            <p:cNvPr id="20499" name="Oval 8"/>
            <p:cNvSpPr>
              <a:spLocks noChangeArrowheads="1"/>
            </p:cNvSpPr>
            <p:nvPr/>
          </p:nvSpPr>
          <p:spPr bwMode="auto">
            <a:xfrm>
              <a:off x="782638" y="4486275"/>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endParaRPr>
            </a:p>
          </p:txBody>
        </p:sp>
        <p:sp>
          <p:nvSpPr>
            <p:cNvPr id="20500" name="Rectangle 10"/>
            <p:cNvSpPr>
              <a:spLocks noChangeArrowheads="1"/>
            </p:cNvSpPr>
            <p:nvPr/>
          </p:nvSpPr>
          <p:spPr bwMode="auto">
            <a:xfrm>
              <a:off x="401638" y="5095875"/>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0501" name="Rectangle 13"/>
            <p:cNvSpPr>
              <a:spLocks noChangeArrowheads="1"/>
            </p:cNvSpPr>
            <p:nvPr/>
          </p:nvSpPr>
          <p:spPr bwMode="auto">
            <a:xfrm>
              <a:off x="1925638" y="5095875"/>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cxnSp>
          <p:nvCxnSpPr>
            <p:cNvPr id="20502" name="AutoShape 15"/>
            <p:cNvCxnSpPr>
              <a:cxnSpLocks noChangeShapeType="1"/>
              <a:stCxn id="20497" idx="3"/>
              <a:endCxn id="20499" idx="7"/>
            </p:cNvCxnSpPr>
            <p:nvPr/>
          </p:nvCxnSpPr>
          <p:spPr bwMode="auto">
            <a:xfrm flipH="1">
              <a:off x="1108076" y="4211638"/>
              <a:ext cx="4921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503" name="AutoShape 16"/>
            <p:cNvCxnSpPr>
              <a:cxnSpLocks noChangeShapeType="1"/>
              <a:stCxn id="20498" idx="1"/>
              <a:endCxn id="20497" idx="5"/>
            </p:cNvCxnSpPr>
            <p:nvPr/>
          </p:nvCxnSpPr>
          <p:spPr bwMode="auto">
            <a:xfrm flipH="1" flipV="1">
              <a:off x="1870076" y="4211638"/>
              <a:ext cx="4921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504" name="AutoShape 17"/>
            <p:cNvCxnSpPr>
              <a:cxnSpLocks noChangeShapeType="1"/>
              <a:stCxn id="20509" idx="0"/>
              <a:endCxn id="20498" idx="5"/>
            </p:cNvCxnSpPr>
            <p:nvPr/>
          </p:nvCxnSpPr>
          <p:spPr bwMode="auto">
            <a:xfrm flipH="1" flipV="1">
              <a:off x="2632076" y="4811713"/>
              <a:ext cx="246062" cy="28416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505" name="AutoShape 18"/>
            <p:cNvCxnSpPr>
              <a:cxnSpLocks noChangeShapeType="1"/>
              <a:stCxn id="20501" idx="0"/>
              <a:endCxn id="20498" idx="3"/>
            </p:cNvCxnSpPr>
            <p:nvPr/>
          </p:nvCxnSpPr>
          <p:spPr bwMode="auto">
            <a:xfrm flipV="1">
              <a:off x="2116138" y="4821238"/>
              <a:ext cx="246063"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506" name="AutoShape 21"/>
            <p:cNvCxnSpPr>
              <a:cxnSpLocks noChangeShapeType="1"/>
              <a:stCxn id="20500" idx="0"/>
              <a:endCxn id="20499" idx="3"/>
            </p:cNvCxnSpPr>
            <p:nvPr/>
          </p:nvCxnSpPr>
          <p:spPr bwMode="auto">
            <a:xfrm flipV="1">
              <a:off x="592138" y="4821238"/>
              <a:ext cx="246063"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507" name="AutoShape 22"/>
            <p:cNvCxnSpPr>
              <a:cxnSpLocks noChangeShapeType="1"/>
              <a:stCxn id="20508" idx="0"/>
              <a:endCxn id="20499" idx="5"/>
            </p:cNvCxnSpPr>
            <p:nvPr/>
          </p:nvCxnSpPr>
          <p:spPr bwMode="auto">
            <a:xfrm flipH="1" flipV="1">
              <a:off x="1108076" y="4821238"/>
              <a:ext cx="246062"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0508" name="Rectangle 23"/>
            <p:cNvSpPr>
              <a:spLocks noChangeArrowheads="1"/>
            </p:cNvSpPr>
            <p:nvPr/>
          </p:nvSpPr>
          <p:spPr bwMode="auto">
            <a:xfrm>
              <a:off x="1163638" y="5095875"/>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0509" name="Rectangle 10"/>
            <p:cNvSpPr>
              <a:spLocks noChangeArrowheads="1"/>
            </p:cNvSpPr>
            <p:nvPr/>
          </p:nvSpPr>
          <p:spPr bwMode="auto">
            <a:xfrm>
              <a:off x="2687638" y="5095875"/>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 name="TextBox 1"/>
            <p:cNvSpPr txBox="1"/>
            <p:nvPr/>
          </p:nvSpPr>
          <p:spPr>
            <a:xfrm>
              <a:off x="616626" y="5715000"/>
              <a:ext cx="2237023" cy="646331"/>
            </a:xfrm>
            <a:prstGeom prst="rect">
              <a:avLst/>
            </a:prstGeom>
            <a:noFill/>
          </p:spPr>
          <p:txBody>
            <a:bodyPr wrap="none" rtlCol="0">
              <a:spAutoFit/>
            </a:bodyPr>
            <a:lstStyle/>
            <a:p>
              <a:r>
                <a:rPr lang="en-US" dirty="0" smtClean="0"/>
                <a:t>Complete Binary Tree</a:t>
              </a:r>
            </a:p>
            <a:p>
              <a:r>
                <a:rPr lang="en-US" dirty="0" smtClean="0"/>
                <a:t>(also is FULL)</a:t>
              </a:r>
              <a:endParaRPr lang="en-US" dirty="0"/>
            </a:p>
          </p:txBody>
        </p:sp>
      </p:grpSp>
      <p:grpSp>
        <p:nvGrpSpPr>
          <p:cNvPr id="4" name="Group 3"/>
          <p:cNvGrpSpPr/>
          <p:nvPr/>
        </p:nvGrpSpPr>
        <p:grpSpPr>
          <a:xfrm>
            <a:off x="4953000" y="3153745"/>
            <a:ext cx="2819400" cy="2484656"/>
            <a:chOff x="5029200" y="3886200"/>
            <a:chExt cx="2819400" cy="2484656"/>
          </a:xfrm>
        </p:grpSpPr>
        <p:sp>
          <p:nvSpPr>
            <p:cNvPr id="20484" name="Oval 6"/>
            <p:cNvSpPr>
              <a:spLocks noChangeArrowheads="1"/>
            </p:cNvSpPr>
            <p:nvPr/>
          </p:nvSpPr>
          <p:spPr bwMode="auto">
            <a:xfrm>
              <a:off x="6172200" y="3886200"/>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endParaRPr>
            </a:p>
          </p:txBody>
        </p:sp>
        <p:sp>
          <p:nvSpPr>
            <p:cNvPr id="20485" name="Oval 7"/>
            <p:cNvSpPr>
              <a:spLocks noChangeArrowheads="1"/>
            </p:cNvSpPr>
            <p:nvPr/>
          </p:nvSpPr>
          <p:spPr bwMode="auto">
            <a:xfrm>
              <a:off x="6934200" y="4495800"/>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sym typeface="Symbol" pitchFamily="18" charset="2"/>
              </a:endParaRPr>
            </a:p>
          </p:txBody>
        </p:sp>
        <p:sp>
          <p:nvSpPr>
            <p:cNvPr id="20486" name="Oval 8"/>
            <p:cNvSpPr>
              <a:spLocks noChangeArrowheads="1"/>
            </p:cNvSpPr>
            <p:nvPr/>
          </p:nvSpPr>
          <p:spPr bwMode="auto">
            <a:xfrm>
              <a:off x="5410200" y="4495800"/>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endParaRPr>
            </a:p>
          </p:txBody>
        </p:sp>
        <p:sp>
          <p:nvSpPr>
            <p:cNvPr id="20487" name="Rectangle 10"/>
            <p:cNvSpPr>
              <a:spLocks noChangeArrowheads="1"/>
            </p:cNvSpPr>
            <p:nvPr/>
          </p:nvSpPr>
          <p:spPr bwMode="auto">
            <a:xfrm>
              <a:off x="5029200" y="5105400"/>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0488" name="Rectangle 13"/>
            <p:cNvSpPr>
              <a:spLocks noChangeArrowheads="1"/>
            </p:cNvSpPr>
            <p:nvPr/>
          </p:nvSpPr>
          <p:spPr bwMode="auto">
            <a:xfrm>
              <a:off x="6553200" y="5105400"/>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cxnSp>
          <p:nvCxnSpPr>
            <p:cNvPr id="20489" name="AutoShape 15"/>
            <p:cNvCxnSpPr>
              <a:cxnSpLocks noChangeShapeType="1"/>
              <a:stCxn id="20484" idx="3"/>
              <a:endCxn id="20486" idx="7"/>
            </p:cNvCxnSpPr>
            <p:nvPr/>
          </p:nvCxnSpPr>
          <p:spPr bwMode="auto">
            <a:xfrm flipH="1">
              <a:off x="5735638" y="4221163"/>
              <a:ext cx="4921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490" name="AutoShape 16"/>
            <p:cNvCxnSpPr>
              <a:cxnSpLocks noChangeShapeType="1"/>
              <a:stCxn id="20485" idx="1"/>
              <a:endCxn id="20484" idx="5"/>
            </p:cNvCxnSpPr>
            <p:nvPr/>
          </p:nvCxnSpPr>
          <p:spPr bwMode="auto">
            <a:xfrm flipH="1" flipV="1">
              <a:off x="6497638" y="4221163"/>
              <a:ext cx="4921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491" name="AutoShape 17"/>
            <p:cNvCxnSpPr>
              <a:cxnSpLocks noChangeShapeType="1"/>
              <a:endCxn id="20485" idx="5"/>
            </p:cNvCxnSpPr>
            <p:nvPr/>
          </p:nvCxnSpPr>
          <p:spPr bwMode="auto">
            <a:xfrm flipH="1" flipV="1">
              <a:off x="7259638" y="4830763"/>
              <a:ext cx="246062"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492" name="AutoShape 18"/>
            <p:cNvCxnSpPr>
              <a:cxnSpLocks noChangeShapeType="1"/>
              <a:stCxn id="20488" idx="0"/>
              <a:endCxn id="20485" idx="3"/>
            </p:cNvCxnSpPr>
            <p:nvPr/>
          </p:nvCxnSpPr>
          <p:spPr bwMode="auto">
            <a:xfrm flipV="1">
              <a:off x="6743700" y="4830763"/>
              <a:ext cx="246063"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493" name="AutoShape 21"/>
            <p:cNvCxnSpPr>
              <a:cxnSpLocks noChangeShapeType="1"/>
              <a:stCxn id="20487" idx="0"/>
              <a:endCxn id="20486" idx="3"/>
            </p:cNvCxnSpPr>
            <p:nvPr/>
          </p:nvCxnSpPr>
          <p:spPr bwMode="auto">
            <a:xfrm flipV="1">
              <a:off x="5219700" y="4830763"/>
              <a:ext cx="246063"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494" name="AutoShape 22"/>
            <p:cNvCxnSpPr>
              <a:cxnSpLocks noChangeShapeType="1"/>
              <a:stCxn id="20495" idx="0"/>
              <a:endCxn id="20486" idx="5"/>
            </p:cNvCxnSpPr>
            <p:nvPr/>
          </p:nvCxnSpPr>
          <p:spPr bwMode="auto">
            <a:xfrm flipH="1" flipV="1">
              <a:off x="5735638" y="4830763"/>
              <a:ext cx="246062"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0495" name="Rectangle 23"/>
            <p:cNvSpPr>
              <a:spLocks noChangeArrowheads="1"/>
            </p:cNvSpPr>
            <p:nvPr/>
          </p:nvSpPr>
          <p:spPr bwMode="auto">
            <a:xfrm>
              <a:off x="5791200" y="5105400"/>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20496" name="TextBox 48"/>
            <p:cNvSpPr txBox="1">
              <a:spLocks noChangeArrowheads="1"/>
            </p:cNvSpPr>
            <p:nvPr/>
          </p:nvSpPr>
          <p:spPr bwMode="auto">
            <a:xfrm>
              <a:off x="7391400" y="5105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Calibri" pitchFamily="34" charset="0"/>
                  <a:sym typeface="Symbol" pitchFamily="18" charset="2"/>
                </a:rPr>
                <a:t></a:t>
              </a:r>
            </a:p>
          </p:txBody>
        </p:sp>
        <p:sp>
          <p:nvSpPr>
            <p:cNvPr id="32" name="TextBox 31"/>
            <p:cNvSpPr txBox="1"/>
            <p:nvPr/>
          </p:nvSpPr>
          <p:spPr>
            <a:xfrm>
              <a:off x="5244188" y="5724525"/>
              <a:ext cx="2237023" cy="646331"/>
            </a:xfrm>
            <a:prstGeom prst="rect">
              <a:avLst/>
            </a:prstGeom>
            <a:noFill/>
          </p:spPr>
          <p:txBody>
            <a:bodyPr wrap="none" rtlCol="0">
              <a:spAutoFit/>
            </a:bodyPr>
            <a:lstStyle/>
            <a:p>
              <a:r>
                <a:rPr lang="en-US" dirty="0" smtClean="0"/>
                <a:t>Complete Binary Tree</a:t>
              </a:r>
            </a:p>
            <a:p>
              <a:r>
                <a:rPr lang="en-US" dirty="0" smtClean="0"/>
                <a:t>(but is NOT full)</a:t>
              </a:r>
              <a:endParaRPr lang="en-US" dirty="0"/>
            </a:p>
          </p:txBody>
        </p:sp>
      </p:grpSp>
    </p:spTree>
    <p:extLst>
      <p:ext uri="{BB962C8B-B14F-4D97-AF65-F5344CB8AC3E}">
        <p14:creationId xmlns:p14="http://schemas.microsoft.com/office/powerpoint/2010/main" val="26640391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p:txBody>
          <a:bodyPr>
            <a:normAutofit/>
          </a:bodyPr>
          <a:lstStyle/>
          <a:p>
            <a:r>
              <a:rPr lang="en-US" dirty="0" smtClean="0"/>
              <a:t>Questions </a:t>
            </a:r>
            <a:r>
              <a:rPr lang="en-US" dirty="0"/>
              <a:t>on:</a:t>
            </a:r>
          </a:p>
          <a:p>
            <a:pPr lvl="1"/>
            <a:r>
              <a:rPr lang="en-US" dirty="0"/>
              <a:t>Trees</a:t>
            </a:r>
          </a:p>
          <a:p>
            <a:pPr lvl="1"/>
            <a:r>
              <a:rPr lang="en-US" dirty="0" smtClean="0"/>
              <a:t>Priority </a:t>
            </a:r>
            <a:r>
              <a:rPr lang="en-US" dirty="0"/>
              <a:t>Queues</a:t>
            </a:r>
          </a:p>
          <a:p>
            <a:pPr lvl="2"/>
            <a:r>
              <a:rPr lang="en-US" dirty="0" smtClean="0"/>
              <a:t>From the Book: Comparisons </a:t>
            </a:r>
            <a:r>
              <a:rPr lang="en-US" dirty="0"/>
              <a:t>and Comparator Operator and </a:t>
            </a:r>
            <a:r>
              <a:rPr lang="en-US" dirty="0" smtClean="0"/>
              <a:t>ADT</a:t>
            </a:r>
          </a:p>
          <a:p>
            <a:pPr lvl="2"/>
            <a:r>
              <a:rPr lang="en-US" dirty="0"/>
              <a:t>From the Book: Definitions and relation to </a:t>
            </a:r>
            <a:r>
              <a:rPr lang="en-US" dirty="0" smtClean="0"/>
              <a:t>Sorting</a:t>
            </a:r>
          </a:p>
          <a:p>
            <a:pPr lvl="2"/>
            <a:r>
              <a:rPr lang="en-US" dirty="0"/>
              <a:t>Reboot: back to selection sort and insertion sort</a:t>
            </a:r>
          </a:p>
          <a:p>
            <a:pPr lvl="2"/>
            <a:endParaRPr lang="en-US" dirty="0"/>
          </a:p>
          <a:p>
            <a:r>
              <a:rPr lang="en-US" dirty="0" smtClean="0"/>
              <a:t>Next</a:t>
            </a:r>
            <a:r>
              <a:rPr lang="en-US" dirty="0"/>
              <a:t>:</a:t>
            </a:r>
          </a:p>
          <a:p>
            <a:pPr lvl="1"/>
            <a:r>
              <a:rPr lang="en-US" dirty="0" smtClean="0"/>
              <a:t>Priority Queues</a:t>
            </a:r>
          </a:p>
          <a:p>
            <a:pPr lvl="2"/>
            <a:r>
              <a:rPr lang="en-US" dirty="0" smtClean="0"/>
              <a:t>Setting up for ‘generic’ sorting algorithm</a:t>
            </a:r>
          </a:p>
          <a:p>
            <a:pPr lvl="3"/>
            <a:r>
              <a:rPr lang="en-US" dirty="0" smtClean="0"/>
              <a:t>Where performance depends on the data structure being used</a:t>
            </a:r>
          </a:p>
        </p:txBody>
      </p:sp>
    </p:spTree>
    <p:extLst>
      <p:ext uri="{BB962C8B-B14F-4D97-AF65-F5344CB8AC3E}">
        <p14:creationId xmlns:p14="http://schemas.microsoft.com/office/powerpoint/2010/main" val="24179543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of Priority</a:t>
            </a:r>
            <a:endParaRPr lang="en-US" dirty="0"/>
          </a:p>
        </p:txBody>
      </p:sp>
      <p:sp>
        <p:nvSpPr>
          <p:cNvPr id="3" name="Content Placeholder 2"/>
          <p:cNvSpPr>
            <a:spLocks noGrp="1"/>
          </p:cNvSpPr>
          <p:nvPr>
            <p:ph idx="1"/>
          </p:nvPr>
        </p:nvSpPr>
        <p:spPr/>
        <p:txBody>
          <a:bodyPr>
            <a:normAutofit/>
          </a:bodyPr>
          <a:lstStyle/>
          <a:p>
            <a:r>
              <a:rPr lang="en-US" dirty="0" smtClean="0"/>
              <a:t>Print Jobs</a:t>
            </a:r>
          </a:p>
          <a:p>
            <a:pPr lvl="1"/>
            <a:r>
              <a:rPr lang="en-US" dirty="0" smtClean="0"/>
              <a:t>Printers get print requests from all over a building. Suppose we want them to print staff jobs before faculty jobs before student jobs, and grad students before undergraduate students, and so on. How do we set this behavior up?</a:t>
            </a:r>
          </a:p>
          <a:p>
            <a:pPr lvl="1"/>
            <a:endParaRPr lang="en-US" dirty="0"/>
          </a:p>
          <a:p>
            <a:r>
              <a:rPr lang="en-US" dirty="0" smtClean="0"/>
              <a:t>Emergency Room scheduling</a:t>
            </a:r>
          </a:p>
          <a:p>
            <a:pPr lvl="1"/>
            <a:r>
              <a:rPr lang="en-US" dirty="0" smtClean="0"/>
              <a:t>Say you are in charge of scheduling patients for treatment in the ER. A gunshot victim would likely get treatment sooner than someone with a sore neck – regardless of arrival time. How do we always choose the most urgent case when new patients continue to arrive?</a:t>
            </a:r>
            <a:endParaRPr lang="en-US" dirty="0"/>
          </a:p>
        </p:txBody>
      </p:sp>
    </p:spTree>
    <p:extLst>
      <p:ext uri="{BB962C8B-B14F-4D97-AF65-F5344CB8AC3E}">
        <p14:creationId xmlns:p14="http://schemas.microsoft.com/office/powerpoint/2010/main" val="23953027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Priority Queue ADT</a:t>
            </a:r>
            <a:endParaRPr lang="en-US" dirty="0"/>
          </a:p>
        </p:txBody>
      </p:sp>
      <p:sp>
        <p:nvSpPr>
          <p:cNvPr id="3" name="Content Placeholder 2"/>
          <p:cNvSpPr>
            <a:spLocks noGrp="1"/>
          </p:cNvSpPr>
          <p:nvPr>
            <p:ph idx="1"/>
          </p:nvPr>
        </p:nvSpPr>
        <p:spPr/>
        <p:txBody>
          <a:bodyPr>
            <a:normAutofit/>
          </a:bodyPr>
          <a:lstStyle/>
          <a:p>
            <a:r>
              <a:rPr lang="en-US" sz="2800" dirty="0" smtClean="0"/>
              <a:t>A priority queue (PQ) is a restricted form of a list</a:t>
            </a:r>
          </a:p>
          <a:p>
            <a:pPr lvl="1"/>
            <a:r>
              <a:rPr lang="en-US" sz="2400" dirty="0" smtClean="0"/>
              <a:t>items are arranged according to their priorities (or keys)</a:t>
            </a:r>
          </a:p>
          <a:p>
            <a:pPr lvl="2"/>
            <a:r>
              <a:rPr lang="en-US" sz="2000" dirty="0" smtClean="0"/>
              <a:t>keys may or may not be unique</a:t>
            </a:r>
          </a:p>
          <a:p>
            <a:pPr lvl="2"/>
            <a:endParaRPr lang="en-US" sz="2000" dirty="0"/>
          </a:p>
          <a:p>
            <a:pPr lvl="1"/>
            <a:r>
              <a:rPr lang="en-US" sz="2400" dirty="0" smtClean="0"/>
              <a:t>Unlike a queue which is FIFO</a:t>
            </a:r>
          </a:p>
          <a:p>
            <a:pPr lvl="1"/>
            <a:r>
              <a:rPr lang="en-US" sz="2400" dirty="0" smtClean="0"/>
              <a:t>A </a:t>
            </a:r>
            <a:r>
              <a:rPr lang="en-US" sz="2400" b="1" dirty="0" smtClean="0"/>
              <a:t>priority queue</a:t>
            </a:r>
            <a:r>
              <a:rPr lang="en-US" sz="2400" dirty="0" smtClean="0"/>
              <a:t> removes items based on priority</a:t>
            </a:r>
            <a:endParaRPr lang="en-US" sz="2400"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11" y="4038600"/>
            <a:ext cx="2502090" cy="22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341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PQ – Total Order Relation</a:t>
            </a:r>
            <a:endParaRPr lang="en-US" dirty="0"/>
          </a:p>
        </p:txBody>
      </p:sp>
      <p:sp>
        <p:nvSpPr>
          <p:cNvPr id="3" name="Content Placeholder 2"/>
          <p:cNvSpPr>
            <a:spLocks noGrp="1"/>
          </p:cNvSpPr>
          <p:nvPr>
            <p:ph idx="1"/>
          </p:nvPr>
        </p:nvSpPr>
        <p:spPr/>
        <p:txBody>
          <a:bodyPr>
            <a:normAutofit/>
          </a:bodyPr>
          <a:lstStyle/>
          <a:p>
            <a:r>
              <a:rPr lang="en-US" dirty="0" smtClean="0"/>
              <a:t>A priority queue must hold a total order relation (example &lt;= )</a:t>
            </a:r>
          </a:p>
          <a:p>
            <a:r>
              <a:rPr lang="en-US" dirty="0" smtClean="0"/>
              <a:t>A Total Order Relation has the following properties:</a:t>
            </a:r>
          </a:p>
          <a:p>
            <a:pPr lvl="1"/>
            <a:r>
              <a:rPr lang="en-US" dirty="0" smtClean="0"/>
              <a:t>Reflexive</a:t>
            </a:r>
          </a:p>
          <a:p>
            <a:pPr lvl="2"/>
            <a:r>
              <a:rPr lang="en-US" dirty="0" smtClean="0"/>
              <a:t>k &lt;= k</a:t>
            </a:r>
          </a:p>
          <a:p>
            <a:pPr lvl="1"/>
            <a:r>
              <a:rPr lang="en-US" dirty="0" err="1" smtClean="0"/>
              <a:t>Antisymmetric</a:t>
            </a:r>
            <a:endParaRPr lang="en-US" dirty="0" smtClean="0"/>
          </a:p>
          <a:p>
            <a:pPr lvl="2"/>
            <a:r>
              <a:rPr lang="en-US" dirty="0" smtClean="0"/>
              <a:t>if x &lt;= y and y &lt;= x then x = y</a:t>
            </a:r>
          </a:p>
          <a:p>
            <a:pPr lvl="1"/>
            <a:r>
              <a:rPr lang="en-US" dirty="0" smtClean="0"/>
              <a:t>Transitive</a:t>
            </a:r>
          </a:p>
          <a:p>
            <a:pPr lvl="2"/>
            <a:r>
              <a:rPr lang="en-US" dirty="0" smtClean="0"/>
              <a:t>if a &lt;= b and b &lt;= c then a &lt;= c</a:t>
            </a:r>
            <a:endParaRPr lang="en-US" dirty="0"/>
          </a:p>
        </p:txBody>
      </p:sp>
    </p:spTree>
    <p:extLst>
      <p:ext uri="{BB962C8B-B14F-4D97-AF65-F5344CB8AC3E}">
        <p14:creationId xmlns:p14="http://schemas.microsoft.com/office/powerpoint/2010/main" val="28576404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‘types’ of PQ</a:t>
            </a:r>
            <a:endParaRPr lang="en-US" dirty="0"/>
          </a:p>
        </p:txBody>
      </p:sp>
      <p:sp>
        <p:nvSpPr>
          <p:cNvPr id="3" name="Content Placeholder 2"/>
          <p:cNvSpPr>
            <a:spLocks noGrp="1"/>
          </p:cNvSpPr>
          <p:nvPr>
            <p:ph idx="1"/>
          </p:nvPr>
        </p:nvSpPr>
        <p:spPr/>
        <p:txBody>
          <a:bodyPr/>
          <a:lstStyle/>
          <a:p>
            <a:r>
              <a:rPr lang="en-US" dirty="0" smtClean="0"/>
              <a:t>Priority Queues may be viewed as:</a:t>
            </a:r>
          </a:p>
          <a:p>
            <a:endParaRPr lang="en-US" dirty="0"/>
          </a:p>
          <a:p>
            <a:r>
              <a:rPr lang="en-US" b="1" u="sng" dirty="0" smtClean="0">
                <a:solidFill>
                  <a:srgbClr val="FF0000"/>
                </a:solidFill>
              </a:rPr>
              <a:t>min PQ</a:t>
            </a:r>
          </a:p>
          <a:p>
            <a:pPr lvl="1"/>
            <a:r>
              <a:rPr lang="en-US" dirty="0" smtClean="0"/>
              <a:t>minimum key value is the highest priority</a:t>
            </a:r>
          </a:p>
          <a:p>
            <a:pPr lvl="1"/>
            <a:endParaRPr lang="en-US" dirty="0"/>
          </a:p>
          <a:p>
            <a:r>
              <a:rPr lang="en-US" b="1" u="sng" dirty="0" smtClean="0">
                <a:solidFill>
                  <a:srgbClr val="FF0000"/>
                </a:solidFill>
              </a:rPr>
              <a:t>max PQ</a:t>
            </a:r>
          </a:p>
          <a:p>
            <a:pPr lvl="1"/>
            <a:r>
              <a:rPr lang="en-US" dirty="0" smtClean="0"/>
              <a:t>maximum key value is the highest priority</a:t>
            </a:r>
          </a:p>
        </p:txBody>
      </p:sp>
    </p:spTree>
    <p:extLst>
      <p:ext uri="{BB962C8B-B14F-4D97-AF65-F5344CB8AC3E}">
        <p14:creationId xmlns:p14="http://schemas.microsoft.com/office/powerpoint/2010/main" val="9048808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Priority Queue ADT Operations</a:t>
            </a:r>
            <a:endParaRPr lang="en-US" dirty="0"/>
          </a:p>
        </p:txBody>
      </p:sp>
      <p:sp>
        <p:nvSpPr>
          <p:cNvPr id="3" name="Content Placeholder 2"/>
          <p:cNvSpPr>
            <a:spLocks noGrp="1"/>
          </p:cNvSpPr>
          <p:nvPr>
            <p:ph idx="1"/>
          </p:nvPr>
        </p:nvSpPr>
        <p:spPr>
          <a:xfrm>
            <a:off x="457200" y="1219200"/>
            <a:ext cx="8229600" cy="5181600"/>
          </a:xfrm>
        </p:spPr>
        <p:txBody>
          <a:bodyPr>
            <a:normAutofit fontScale="85000" lnSpcReduction="20000"/>
          </a:bodyPr>
          <a:lstStyle/>
          <a:p>
            <a:r>
              <a:rPr lang="en-US" dirty="0" err="1" smtClean="0"/>
              <a:t>insertItem</a:t>
            </a:r>
            <a:r>
              <a:rPr lang="en-US" dirty="0" smtClean="0"/>
              <a:t>(key, data)</a:t>
            </a:r>
          </a:p>
          <a:p>
            <a:pPr lvl="1"/>
            <a:r>
              <a:rPr lang="en-US" dirty="0" smtClean="0"/>
              <a:t>aka </a:t>
            </a:r>
            <a:r>
              <a:rPr lang="en-US" dirty="0" err="1" smtClean="0"/>
              <a:t>enqueue</a:t>
            </a:r>
            <a:r>
              <a:rPr lang="en-US" dirty="0" smtClean="0"/>
              <a:t>(key, data)</a:t>
            </a:r>
          </a:p>
          <a:p>
            <a:pPr lvl="1"/>
            <a:r>
              <a:rPr lang="en-US" dirty="0" smtClean="0"/>
              <a:t>inserts data into the PQ according to key</a:t>
            </a:r>
          </a:p>
          <a:p>
            <a:r>
              <a:rPr lang="en-US" dirty="0" err="1" smtClean="0"/>
              <a:t>removeItem</a:t>
            </a:r>
            <a:r>
              <a:rPr lang="en-US" dirty="0" smtClean="0"/>
              <a:t>()</a:t>
            </a:r>
          </a:p>
          <a:p>
            <a:pPr lvl="1"/>
            <a:r>
              <a:rPr lang="en-US" dirty="0" smtClean="0"/>
              <a:t>removes the item with the smallest (largest) key </a:t>
            </a:r>
          </a:p>
          <a:p>
            <a:pPr lvl="2"/>
            <a:r>
              <a:rPr lang="en-US" dirty="0" smtClean="0"/>
              <a:t>depending if using a min PQ or max PQ</a:t>
            </a:r>
          </a:p>
          <a:p>
            <a:pPr lvl="2"/>
            <a:endParaRPr lang="en-US" dirty="0" smtClean="0"/>
          </a:p>
          <a:p>
            <a:pPr lvl="2"/>
            <a:endParaRPr lang="en-US" dirty="0" smtClean="0"/>
          </a:p>
          <a:p>
            <a:r>
              <a:rPr lang="en-US" dirty="0" smtClean="0"/>
              <a:t>size()</a:t>
            </a:r>
          </a:p>
          <a:p>
            <a:pPr lvl="1"/>
            <a:r>
              <a:rPr lang="en-US" dirty="0" smtClean="0"/>
              <a:t>returns number of elements in PQ</a:t>
            </a:r>
          </a:p>
          <a:p>
            <a:r>
              <a:rPr lang="en-US" dirty="0" smtClean="0"/>
              <a:t>empty()</a:t>
            </a:r>
          </a:p>
          <a:p>
            <a:pPr lvl="1"/>
            <a:r>
              <a:rPr lang="en-US" dirty="0" smtClean="0"/>
              <a:t>returns true if zero elements in PQ</a:t>
            </a:r>
          </a:p>
          <a:p>
            <a:r>
              <a:rPr lang="en-US" dirty="0" err="1" smtClean="0"/>
              <a:t>minItem</a:t>
            </a:r>
            <a:r>
              <a:rPr lang="en-US" dirty="0" smtClean="0"/>
              <a:t>() / </a:t>
            </a:r>
            <a:r>
              <a:rPr lang="en-US" dirty="0" err="1" smtClean="0"/>
              <a:t>maxItem</a:t>
            </a:r>
            <a:r>
              <a:rPr lang="en-US" dirty="0" smtClean="0"/>
              <a:t>()</a:t>
            </a:r>
          </a:p>
          <a:p>
            <a:pPr lvl="1"/>
            <a:r>
              <a:rPr lang="en-US" dirty="0" smtClean="0"/>
              <a:t>returns item with smallest/largest key</a:t>
            </a:r>
          </a:p>
          <a:p>
            <a:r>
              <a:rPr lang="en-US" dirty="0" err="1" smtClean="0"/>
              <a:t>minKey</a:t>
            </a:r>
            <a:r>
              <a:rPr lang="en-US" dirty="0" smtClean="0"/>
              <a:t>() / </a:t>
            </a:r>
            <a:r>
              <a:rPr lang="en-US" dirty="0" err="1" smtClean="0"/>
              <a:t>maxKey</a:t>
            </a:r>
            <a:r>
              <a:rPr lang="en-US" dirty="0" smtClean="0"/>
              <a:t>()</a:t>
            </a:r>
          </a:p>
          <a:p>
            <a:pPr lvl="1"/>
            <a:r>
              <a:rPr lang="en-US" dirty="0" smtClean="0"/>
              <a:t>returns smallest/largest key</a:t>
            </a:r>
            <a:endParaRPr lang="en-US" dirty="0"/>
          </a:p>
        </p:txBody>
      </p:sp>
      <p:sp>
        <p:nvSpPr>
          <p:cNvPr id="6" name="Rounded Rectangle 5"/>
          <p:cNvSpPr/>
          <p:nvPr/>
        </p:nvSpPr>
        <p:spPr>
          <a:xfrm>
            <a:off x="228600" y="1066800"/>
            <a:ext cx="8763000" cy="2362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3600" y="1066800"/>
            <a:ext cx="2230098" cy="369332"/>
          </a:xfrm>
          <a:prstGeom prst="rect">
            <a:avLst/>
          </a:prstGeom>
          <a:solidFill>
            <a:schemeClr val="accent1">
              <a:lumMod val="20000"/>
              <a:lumOff val="80000"/>
            </a:schemeClr>
          </a:solidFill>
          <a:ln>
            <a:solidFill>
              <a:schemeClr val="accent1">
                <a:shade val="50000"/>
              </a:schemeClr>
            </a:solidFill>
          </a:ln>
        </p:spPr>
        <p:txBody>
          <a:bodyPr wrap="none" rtlCol="0">
            <a:spAutoFit/>
          </a:bodyPr>
          <a:lstStyle/>
          <a:p>
            <a:r>
              <a:rPr lang="en-US" dirty="0" smtClean="0"/>
              <a:t>Main Methods of PQs</a:t>
            </a:r>
            <a:endParaRPr lang="en-US" dirty="0"/>
          </a:p>
        </p:txBody>
      </p:sp>
      <p:grpSp>
        <p:nvGrpSpPr>
          <p:cNvPr id="10" name="Group 9"/>
          <p:cNvGrpSpPr/>
          <p:nvPr/>
        </p:nvGrpSpPr>
        <p:grpSpPr>
          <a:xfrm>
            <a:off x="228599" y="3461982"/>
            <a:ext cx="6973215" cy="2862618"/>
            <a:chOff x="228599" y="3461982"/>
            <a:chExt cx="6973215" cy="2862618"/>
          </a:xfrm>
        </p:grpSpPr>
        <p:sp>
          <p:nvSpPr>
            <p:cNvPr id="8" name="Rounded Rectangle 7"/>
            <p:cNvSpPr/>
            <p:nvPr/>
          </p:nvSpPr>
          <p:spPr>
            <a:xfrm>
              <a:off x="228599" y="3461982"/>
              <a:ext cx="6973215" cy="28626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37461" y="5953709"/>
              <a:ext cx="2730235" cy="369332"/>
            </a:xfrm>
            <a:prstGeom prst="rect">
              <a:avLst/>
            </a:prstGeom>
            <a:solidFill>
              <a:schemeClr val="accent1">
                <a:lumMod val="20000"/>
                <a:lumOff val="80000"/>
              </a:schemeClr>
            </a:solidFill>
            <a:ln>
              <a:solidFill>
                <a:schemeClr val="accent1">
                  <a:shade val="50000"/>
                </a:schemeClr>
              </a:solidFill>
            </a:ln>
          </p:spPr>
          <p:txBody>
            <a:bodyPr wrap="none" rtlCol="0">
              <a:spAutoFit/>
            </a:bodyPr>
            <a:lstStyle/>
            <a:p>
              <a:r>
                <a:rPr lang="en-US" dirty="0" smtClean="0"/>
                <a:t>Additional Methods of PQs</a:t>
              </a:r>
              <a:endParaRPr lang="en-US" dirty="0"/>
            </a:p>
          </p:txBody>
        </p:sp>
      </p:grpSp>
      <p:sp>
        <p:nvSpPr>
          <p:cNvPr id="4" name="TextBox 3"/>
          <p:cNvSpPr txBox="1"/>
          <p:nvPr/>
        </p:nvSpPr>
        <p:spPr>
          <a:xfrm rot="20830287">
            <a:off x="5989029" y="2492949"/>
            <a:ext cx="2930610" cy="738664"/>
          </a:xfrm>
          <a:prstGeom prst="rect">
            <a:avLst/>
          </a:prstGeom>
          <a:solidFill>
            <a:srgbClr val="FEFEBE"/>
          </a:solidFill>
          <a:ln>
            <a:solidFill>
              <a:schemeClr val="tx1"/>
            </a:solidFill>
          </a:ln>
        </p:spPr>
        <p:txBody>
          <a:bodyPr wrap="none" rtlCol="0">
            <a:spAutoFit/>
          </a:bodyPr>
          <a:lstStyle/>
          <a:p>
            <a:r>
              <a:rPr lang="en-US" sz="1400" dirty="0" err="1" smtClean="0">
                <a:latin typeface="Comic Sans MS" panose="030F0702030302020204" pitchFamily="66" charset="0"/>
              </a:rPr>
              <a:t>removeItem</a:t>
            </a:r>
            <a:r>
              <a:rPr lang="en-US" sz="1400" dirty="0" smtClean="0">
                <a:latin typeface="Comic Sans MS" panose="030F0702030302020204" pitchFamily="66" charset="0"/>
              </a:rPr>
              <a:t>() may also be named</a:t>
            </a:r>
          </a:p>
          <a:p>
            <a:r>
              <a:rPr lang="en-US" sz="1400" dirty="0" err="1" smtClean="0">
                <a:latin typeface="Comic Sans MS" panose="030F0702030302020204" pitchFamily="66" charset="0"/>
              </a:rPr>
              <a:t>removeMin</a:t>
            </a:r>
            <a:r>
              <a:rPr lang="en-US" sz="1400" dirty="0" smtClean="0">
                <a:latin typeface="Comic Sans MS" panose="030F0702030302020204" pitchFamily="66" charset="0"/>
              </a:rPr>
              <a:t>() or </a:t>
            </a:r>
            <a:r>
              <a:rPr lang="en-US" sz="1400" dirty="0" err="1" smtClean="0">
                <a:latin typeface="Comic Sans MS" panose="030F0702030302020204" pitchFamily="66" charset="0"/>
              </a:rPr>
              <a:t>removeMax</a:t>
            </a:r>
            <a:r>
              <a:rPr lang="en-US" sz="1400" dirty="0" smtClean="0">
                <a:latin typeface="Comic Sans MS" panose="030F0702030302020204" pitchFamily="66" charset="0"/>
              </a:rPr>
              <a:t>()</a:t>
            </a:r>
          </a:p>
          <a:p>
            <a:r>
              <a:rPr lang="en-US" sz="1400" dirty="0" smtClean="0">
                <a:latin typeface="Comic Sans MS" panose="030F0702030302020204" pitchFamily="66" charset="0"/>
              </a:rPr>
              <a:t>or </a:t>
            </a:r>
            <a:r>
              <a:rPr lang="en-US" sz="1400" dirty="0" err="1" smtClean="0">
                <a:latin typeface="Comic Sans MS" panose="030F0702030302020204" pitchFamily="66" charset="0"/>
              </a:rPr>
              <a:t>dequeue</a:t>
            </a:r>
            <a:r>
              <a:rPr lang="en-US" sz="1400" dirty="0" smtClean="0">
                <a:latin typeface="Comic Sans MS" panose="030F0702030302020204" pitchFamily="66" charset="0"/>
              </a:rPr>
              <a:t>()</a:t>
            </a:r>
          </a:p>
        </p:txBody>
      </p:sp>
    </p:spTree>
    <p:extLst>
      <p:ext uri="{BB962C8B-B14F-4D97-AF65-F5344CB8AC3E}">
        <p14:creationId xmlns:p14="http://schemas.microsoft.com/office/powerpoint/2010/main" val="175933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fade">
                                      <p:cBhvr>
                                        <p:cTn id="25" dur="500"/>
                                        <p:tgtEl>
                                          <p:spTgt spid="3">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fade">
                                      <p:cBhvr>
                                        <p:cTn id="28" dur="500"/>
                                        <p:tgtEl>
                                          <p:spTgt spid="3">
                                            <p:txEl>
                                              <p:pRg st="14" end="1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animEffect transition="in" filter="fade">
                                      <p:cBhvr>
                                        <p:cTn id="31"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Sorting Using a Priority Queue</a:t>
            </a:r>
            <a:endParaRPr lang="en-US" dirty="0"/>
          </a:p>
        </p:txBody>
      </p:sp>
      <p:sp>
        <p:nvSpPr>
          <p:cNvPr id="3" name="Content Placeholder 2"/>
          <p:cNvSpPr>
            <a:spLocks noGrp="1"/>
          </p:cNvSpPr>
          <p:nvPr>
            <p:ph idx="1"/>
          </p:nvPr>
        </p:nvSpPr>
        <p:spPr>
          <a:xfrm>
            <a:off x="457200" y="1219200"/>
            <a:ext cx="8229600" cy="4906963"/>
          </a:xfrm>
        </p:spPr>
        <p:txBody>
          <a:bodyPr/>
          <a:lstStyle/>
          <a:p>
            <a:r>
              <a:rPr lang="en-US" b="1" dirty="0" smtClean="0"/>
              <a:t>Given a </a:t>
            </a:r>
            <a:r>
              <a:rPr lang="en-US" b="1" i="1" dirty="0" smtClean="0"/>
              <a:t>sequence</a:t>
            </a:r>
            <a:r>
              <a:rPr lang="en-US" b="1" dirty="0" smtClean="0"/>
              <a:t> of N items</a:t>
            </a:r>
          </a:p>
          <a:p>
            <a:pPr lvl="1"/>
            <a:r>
              <a:rPr lang="en-US" b="1" dirty="0" smtClean="0"/>
              <a:t>a PQ can be used to sort the </a:t>
            </a:r>
            <a:r>
              <a:rPr lang="en-US" b="1" i="1" dirty="0" smtClean="0"/>
              <a:t>sequence</a:t>
            </a:r>
            <a:r>
              <a:rPr lang="en-US" b="1" dirty="0" smtClean="0"/>
              <a:t>:</a:t>
            </a:r>
          </a:p>
          <a:p>
            <a:pPr lvl="1"/>
            <a:r>
              <a:rPr lang="en-US" dirty="0" smtClean="0">
                <a:solidFill>
                  <a:schemeClr val="bg1">
                    <a:lumMod val="50000"/>
                  </a:schemeClr>
                </a:solidFill>
              </a:rPr>
              <a:t>Step 1</a:t>
            </a:r>
          </a:p>
          <a:p>
            <a:pPr lvl="2"/>
            <a:r>
              <a:rPr lang="en-US" dirty="0" smtClean="0">
                <a:solidFill>
                  <a:schemeClr val="bg1">
                    <a:lumMod val="50000"/>
                  </a:schemeClr>
                </a:solidFill>
              </a:rPr>
              <a:t>Insert N items into the PQ via </a:t>
            </a:r>
            <a:r>
              <a:rPr lang="en-US" dirty="0" err="1" smtClean="0">
                <a:solidFill>
                  <a:schemeClr val="bg1">
                    <a:lumMod val="50000"/>
                  </a:schemeClr>
                </a:solidFill>
              </a:rPr>
              <a:t>insertItem</a:t>
            </a:r>
            <a:r>
              <a:rPr lang="en-US" dirty="0" smtClean="0">
                <a:solidFill>
                  <a:schemeClr val="bg1">
                    <a:lumMod val="50000"/>
                  </a:schemeClr>
                </a:solidFill>
              </a:rPr>
              <a:t>(key, data)</a:t>
            </a:r>
          </a:p>
          <a:p>
            <a:pPr lvl="1"/>
            <a:r>
              <a:rPr lang="en-US" dirty="0" smtClean="0">
                <a:solidFill>
                  <a:schemeClr val="bg1">
                    <a:lumMod val="50000"/>
                  </a:schemeClr>
                </a:solidFill>
              </a:rPr>
              <a:t>Step 2</a:t>
            </a:r>
          </a:p>
          <a:p>
            <a:pPr lvl="2"/>
            <a:r>
              <a:rPr lang="en-US" dirty="0" smtClean="0">
                <a:solidFill>
                  <a:schemeClr val="bg1">
                    <a:lumMod val="50000"/>
                  </a:schemeClr>
                </a:solidFill>
              </a:rPr>
              <a:t>Remove the items by calling </a:t>
            </a:r>
            <a:r>
              <a:rPr lang="en-US" dirty="0" err="1" smtClean="0">
                <a:solidFill>
                  <a:schemeClr val="bg1">
                    <a:lumMod val="50000"/>
                  </a:schemeClr>
                </a:solidFill>
              </a:rPr>
              <a:t>removeItem</a:t>
            </a:r>
            <a:r>
              <a:rPr lang="en-US" dirty="0" smtClean="0">
                <a:solidFill>
                  <a:schemeClr val="bg1">
                    <a:lumMod val="50000"/>
                  </a:schemeClr>
                </a:solidFill>
              </a:rPr>
              <a:t>() N times</a:t>
            </a:r>
          </a:p>
          <a:p>
            <a:pPr lvl="3"/>
            <a:r>
              <a:rPr lang="en-US" dirty="0" smtClean="0">
                <a:solidFill>
                  <a:schemeClr val="bg1">
                    <a:lumMod val="50000"/>
                  </a:schemeClr>
                </a:solidFill>
              </a:rPr>
              <a:t>The first remove removes the largest item, the second call the second largest, … the last removes the smallest item</a:t>
            </a:r>
            <a:endParaRPr lang="en-US" dirty="0">
              <a:solidFill>
                <a:schemeClr val="bg1">
                  <a:lumMod val="50000"/>
                </a:schemeClr>
              </a:solidFill>
            </a:endParaRPr>
          </a:p>
        </p:txBody>
      </p:sp>
      <p:pic>
        <p:nvPicPr>
          <p:cNvPr id="4"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056" y="4374108"/>
            <a:ext cx="7334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056" y="4374108"/>
            <a:ext cx="704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393159"/>
            <a:ext cx="7143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4364584"/>
            <a:ext cx="7048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4343400"/>
            <a:ext cx="7048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1463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Sorting Using a Priority Queue</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Given a </a:t>
            </a:r>
            <a:r>
              <a:rPr lang="en-US" i="1" dirty="0" smtClean="0"/>
              <a:t>sequence</a:t>
            </a:r>
            <a:r>
              <a:rPr lang="en-US" dirty="0" smtClean="0"/>
              <a:t> of N items</a:t>
            </a:r>
          </a:p>
          <a:p>
            <a:pPr lvl="1"/>
            <a:r>
              <a:rPr lang="en-US" dirty="0" smtClean="0"/>
              <a:t>a PQ can be used to sort the </a:t>
            </a:r>
            <a:r>
              <a:rPr lang="en-US" i="1" dirty="0" smtClean="0"/>
              <a:t>sequence</a:t>
            </a:r>
            <a:r>
              <a:rPr lang="en-US" dirty="0" smtClean="0"/>
              <a:t>:</a:t>
            </a:r>
          </a:p>
          <a:p>
            <a:pPr lvl="1"/>
            <a:r>
              <a:rPr lang="en-US" b="1" dirty="0" smtClean="0"/>
              <a:t>Step 1</a:t>
            </a:r>
          </a:p>
          <a:p>
            <a:pPr lvl="2"/>
            <a:r>
              <a:rPr lang="en-US" b="1" dirty="0" smtClean="0"/>
              <a:t>Insert N items into the PQ via </a:t>
            </a:r>
            <a:r>
              <a:rPr lang="en-US" b="1" dirty="0" err="1" smtClean="0"/>
              <a:t>insertItem</a:t>
            </a:r>
            <a:r>
              <a:rPr lang="en-US" b="1" dirty="0" smtClean="0"/>
              <a:t>(key, data)</a:t>
            </a:r>
          </a:p>
          <a:p>
            <a:pPr lvl="1"/>
            <a:r>
              <a:rPr lang="en-US" dirty="0" smtClean="0">
                <a:solidFill>
                  <a:schemeClr val="bg1">
                    <a:lumMod val="50000"/>
                  </a:schemeClr>
                </a:solidFill>
              </a:rPr>
              <a:t>Step 2</a:t>
            </a:r>
          </a:p>
          <a:p>
            <a:pPr lvl="2"/>
            <a:r>
              <a:rPr lang="en-US" dirty="0" smtClean="0">
                <a:solidFill>
                  <a:schemeClr val="bg1">
                    <a:lumMod val="50000"/>
                  </a:schemeClr>
                </a:solidFill>
              </a:rPr>
              <a:t>Remove the items by calling </a:t>
            </a:r>
            <a:r>
              <a:rPr lang="en-US" dirty="0" err="1" smtClean="0">
                <a:solidFill>
                  <a:schemeClr val="bg1">
                    <a:lumMod val="50000"/>
                  </a:schemeClr>
                </a:solidFill>
              </a:rPr>
              <a:t>removeItem</a:t>
            </a:r>
            <a:r>
              <a:rPr lang="en-US" dirty="0" smtClean="0">
                <a:solidFill>
                  <a:schemeClr val="bg1">
                    <a:lumMod val="50000"/>
                  </a:schemeClr>
                </a:solidFill>
              </a:rPr>
              <a:t>() N times</a:t>
            </a:r>
          </a:p>
          <a:p>
            <a:pPr lvl="3"/>
            <a:r>
              <a:rPr lang="en-US" dirty="0" smtClean="0">
                <a:solidFill>
                  <a:schemeClr val="bg1">
                    <a:lumMod val="50000"/>
                  </a:schemeClr>
                </a:solidFill>
              </a:rPr>
              <a:t>The first remove removes the largest item, the second call the second largest, … the last removes the smallest item</a:t>
            </a:r>
            <a:endParaRPr lang="en-US" dirty="0">
              <a:solidFill>
                <a:schemeClr val="bg1">
                  <a:lumMod val="50000"/>
                </a:schemeClr>
              </a:solidFill>
            </a:endParaRPr>
          </a:p>
        </p:txBody>
      </p:sp>
      <p:pic>
        <p:nvPicPr>
          <p:cNvPr id="4"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056" y="4374108"/>
            <a:ext cx="7334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056" y="4374108"/>
            <a:ext cx="704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393159"/>
            <a:ext cx="7143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4364584"/>
            <a:ext cx="7048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4343400"/>
            <a:ext cx="7048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330333" y="5453390"/>
            <a:ext cx="385042" cy="523220"/>
          </a:xfrm>
          <a:prstGeom prst="rect">
            <a:avLst/>
          </a:prstGeom>
          <a:noFill/>
        </p:spPr>
        <p:txBody>
          <a:bodyPr wrap="none" rtlCol="0">
            <a:spAutoFit/>
          </a:bodyPr>
          <a:lstStyle/>
          <a:p>
            <a:r>
              <a:rPr lang="en-US" sz="2800" b="1" dirty="0" smtClean="0"/>
              <a:t>S</a:t>
            </a:r>
            <a:endParaRPr lang="en-US" sz="2800" b="1" dirty="0"/>
          </a:p>
        </p:txBody>
      </p:sp>
    </p:spTree>
    <p:extLst>
      <p:ext uri="{BB962C8B-B14F-4D97-AF65-F5344CB8AC3E}">
        <p14:creationId xmlns:p14="http://schemas.microsoft.com/office/powerpoint/2010/main" val="62192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1.11111E-6 L -0.84687 0.00972 " pathEditMode="relative" rAng="0" ptsTypes="AA">
                                      <p:cBhvr>
                                        <p:cTn id="6" dur="2000" fill="hold"/>
                                        <p:tgtEl>
                                          <p:spTgt spid="8"/>
                                        </p:tgtEl>
                                        <p:attrNameLst>
                                          <p:attrName>ppt_x</p:attrName>
                                          <p:attrName>ppt_y</p:attrName>
                                        </p:attrNameLst>
                                      </p:cBhvr>
                                      <p:rCtr x="-42344" y="48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1.66667E-6 4.81481E-6 L -0.74687 0.00717 " pathEditMode="relative" rAng="0" ptsTypes="AA">
                                      <p:cBhvr>
                                        <p:cTn id="9" dur="2000" fill="hold"/>
                                        <p:tgtEl>
                                          <p:spTgt spid="7"/>
                                        </p:tgtEl>
                                        <p:attrNameLst>
                                          <p:attrName>ppt_x</p:attrName>
                                          <p:attrName>ppt_y</p:attrName>
                                        </p:attrNameLst>
                                      </p:cBhvr>
                                      <p:rCtr x="-37344" y="347"/>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2.5E-6 1.48148E-6 L -0.65573 0.00509 " pathEditMode="relative" rAng="0" ptsTypes="AA">
                                      <p:cBhvr>
                                        <p:cTn id="12" dur="2000" fill="hold"/>
                                        <p:tgtEl>
                                          <p:spTgt spid="6"/>
                                        </p:tgtEl>
                                        <p:attrNameLst>
                                          <p:attrName>ppt_x</p:attrName>
                                          <p:attrName>ppt_y</p:attrName>
                                        </p:attrNameLst>
                                      </p:cBhvr>
                                      <p:rCtr x="-32795" y="255"/>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4.44444E-6 4.81481E-6 L -0.55973 0.00717 " pathEditMode="relative" rAng="0" ptsTypes="AA">
                                      <p:cBhvr>
                                        <p:cTn id="15" dur="2000" fill="hold"/>
                                        <p:tgtEl>
                                          <p:spTgt spid="5"/>
                                        </p:tgtEl>
                                        <p:attrNameLst>
                                          <p:attrName>ppt_x</p:attrName>
                                          <p:attrName>ppt_y</p:attrName>
                                        </p:attrNameLst>
                                      </p:cBhvr>
                                      <p:rCtr x="-27986" y="347"/>
                                    </p:animMotion>
                                  </p:childTnLst>
                                </p:cTn>
                              </p:par>
                            </p:childTnLst>
                          </p:cTn>
                        </p:par>
                        <p:par>
                          <p:cTn id="16" fill="hold">
                            <p:stCondLst>
                              <p:cond delay="8000"/>
                            </p:stCondLst>
                            <p:childTnLst>
                              <p:par>
                                <p:cTn id="17" presetID="42" presetClass="path" presetSubtype="0" accel="50000" decel="50000" fill="hold" nodeType="afterEffect">
                                  <p:stCondLst>
                                    <p:cond delay="0"/>
                                  </p:stCondLst>
                                  <p:childTnLst>
                                    <p:animMotion origin="layout" path="M 1.94444E-6 4.81481E-6 L -0.45295 0.00717 " pathEditMode="relative" rAng="0" ptsTypes="AA">
                                      <p:cBhvr>
                                        <p:cTn id="18" dur="2000" fill="hold"/>
                                        <p:tgtEl>
                                          <p:spTgt spid="4"/>
                                        </p:tgtEl>
                                        <p:attrNameLst>
                                          <p:attrName>ppt_x</p:attrName>
                                          <p:attrName>ppt_y</p:attrName>
                                        </p:attrNameLst>
                                      </p:cBhvr>
                                      <p:rCtr x="-22656"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Sorting Using a Priority Queue</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Given a </a:t>
            </a:r>
            <a:r>
              <a:rPr lang="en-US" i="1" dirty="0" smtClean="0"/>
              <a:t>sequence</a:t>
            </a:r>
            <a:r>
              <a:rPr lang="en-US" dirty="0" smtClean="0"/>
              <a:t> of N items</a:t>
            </a:r>
          </a:p>
          <a:p>
            <a:pPr lvl="1"/>
            <a:r>
              <a:rPr lang="en-US" dirty="0" smtClean="0"/>
              <a:t>a PQ can be used to sort the </a:t>
            </a:r>
            <a:r>
              <a:rPr lang="en-US" i="1" dirty="0" smtClean="0"/>
              <a:t>sequence</a:t>
            </a:r>
            <a:r>
              <a:rPr lang="en-US" dirty="0" smtClean="0"/>
              <a:t>:</a:t>
            </a:r>
          </a:p>
          <a:p>
            <a:pPr lvl="1"/>
            <a:r>
              <a:rPr lang="en-US" dirty="0" smtClean="0"/>
              <a:t>Step 1</a:t>
            </a:r>
          </a:p>
          <a:p>
            <a:pPr lvl="2"/>
            <a:r>
              <a:rPr lang="en-US" dirty="0" smtClean="0"/>
              <a:t>Insert N items into the PQ via </a:t>
            </a:r>
            <a:r>
              <a:rPr lang="en-US" dirty="0" err="1" smtClean="0"/>
              <a:t>insertItem</a:t>
            </a:r>
            <a:r>
              <a:rPr lang="en-US" dirty="0" smtClean="0"/>
              <a:t>(key, data)</a:t>
            </a:r>
          </a:p>
          <a:p>
            <a:pPr lvl="1"/>
            <a:r>
              <a:rPr lang="en-US" b="1" dirty="0" smtClean="0"/>
              <a:t>Step 2</a:t>
            </a:r>
          </a:p>
          <a:p>
            <a:pPr lvl="2"/>
            <a:r>
              <a:rPr lang="en-US" b="1" dirty="0" smtClean="0"/>
              <a:t>Remove the items by calling </a:t>
            </a:r>
            <a:r>
              <a:rPr lang="en-US" b="1" dirty="0" err="1" smtClean="0"/>
              <a:t>removeItem</a:t>
            </a:r>
            <a:r>
              <a:rPr lang="en-US" b="1" dirty="0" smtClean="0"/>
              <a:t>() N times</a:t>
            </a:r>
          </a:p>
          <a:p>
            <a:pPr lvl="3"/>
            <a:r>
              <a:rPr lang="en-US" b="1" dirty="0" smtClean="0"/>
              <a:t>The first remove removes the largest item, the second call the second largest, … the last removes the smallest item</a:t>
            </a:r>
            <a:endParaRPr lang="en-US" b="1" dirty="0"/>
          </a:p>
        </p:txBody>
      </p:sp>
      <p:pic>
        <p:nvPicPr>
          <p:cNvPr id="9"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10074"/>
            <a:ext cx="7334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410075"/>
            <a:ext cx="704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399" y="4419600"/>
            <a:ext cx="7143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414284"/>
            <a:ext cx="7048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381500"/>
            <a:ext cx="7048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7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8.33333E-7 -2.29417E-6 L -0.37344 0.15194 " pathEditMode="relative" rAng="0" ptsTypes="AA">
                                      <p:cBhvr>
                                        <p:cTn id="6" dur="2000" fill="hold"/>
                                        <p:tgtEl>
                                          <p:spTgt spid="9"/>
                                        </p:tgtEl>
                                        <p:attrNameLst>
                                          <p:attrName>ppt_x</p:attrName>
                                          <p:attrName>ppt_y</p:attrName>
                                        </p:attrNameLst>
                                      </p:cBhvr>
                                      <p:rCtr x="-18681" y="758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2.5E-6 3.90379E-6 L -0.09739 0.15124 " pathEditMode="relative" rAng="0" ptsTypes="AA">
                                      <p:cBhvr>
                                        <p:cTn id="9" dur="2000" fill="hold"/>
                                        <p:tgtEl>
                                          <p:spTgt spid="11"/>
                                        </p:tgtEl>
                                        <p:attrNameLst>
                                          <p:attrName>ppt_x</p:attrName>
                                          <p:attrName>ppt_y</p:attrName>
                                        </p:attrNameLst>
                                      </p:cBhvr>
                                      <p:rCtr x="-4878" y="7562"/>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1.66667E-6 -2.29417E-6 L -0.10521 0.15194 " pathEditMode="relative" rAng="0" ptsTypes="AA">
                                      <p:cBhvr>
                                        <p:cTn id="12" dur="2000" fill="hold"/>
                                        <p:tgtEl>
                                          <p:spTgt spid="10"/>
                                        </p:tgtEl>
                                        <p:attrNameLst>
                                          <p:attrName>ppt_x</p:attrName>
                                          <p:attrName>ppt_y</p:attrName>
                                        </p:attrNameLst>
                                      </p:cBhvr>
                                      <p:rCtr x="-5260" y="7586"/>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5E-6 -8.88067E-7 L 0.2698 0.15402 " pathEditMode="relative" rAng="0" ptsTypes="AA">
                                      <p:cBhvr>
                                        <p:cTn id="15" dur="2000" fill="hold"/>
                                        <p:tgtEl>
                                          <p:spTgt spid="13"/>
                                        </p:tgtEl>
                                        <p:attrNameLst>
                                          <p:attrName>ppt_x</p:attrName>
                                          <p:attrName>ppt_y</p:attrName>
                                        </p:attrNameLst>
                                      </p:cBhvr>
                                      <p:rCtr x="13490" y="7701"/>
                                    </p:animMotion>
                                  </p:childTnLst>
                                </p:cTn>
                              </p:par>
                            </p:childTnLst>
                          </p:cTn>
                        </p:par>
                        <p:par>
                          <p:cTn id="16" fill="hold">
                            <p:stCondLst>
                              <p:cond delay="8000"/>
                            </p:stCondLst>
                            <p:childTnLst>
                              <p:par>
                                <p:cTn id="17" presetID="42" presetClass="path" presetSubtype="0" accel="50000" decel="50000" fill="hold" nodeType="afterEffect">
                                  <p:stCondLst>
                                    <p:cond delay="0"/>
                                  </p:stCondLst>
                                  <p:childTnLst>
                                    <p:animMotion origin="layout" path="M 5E-6 -3.70028E-6 L 0.25313 0.14986 " pathEditMode="relative" rAng="0" ptsTypes="AA">
                                      <p:cBhvr>
                                        <p:cTn id="18" dur="2000" fill="hold"/>
                                        <p:tgtEl>
                                          <p:spTgt spid="12"/>
                                        </p:tgtEl>
                                        <p:attrNameLst>
                                          <p:attrName>ppt_x</p:attrName>
                                          <p:attrName>ppt_y</p:attrName>
                                        </p:attrNameLst>
                                      </p:cBhvr>
                                      <p:rCtr x="12656" y="74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Sorting Using a PQ</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Given a sequence of N items</a:t>
            </a:r>
          </a:p>
          <a:p>
            <a:pPr lvl="1"/>
            <a:r>
              <a:rPr lang="en-US" dirty="0" smtClean="0"/>
              <a:t>a PQ can be used to sort the sequence:</a:t>
            </a:r>
          </a:p>
          <a:p>
            <a:pPr lvl="1"/>
            <a:r>
              <a:rPr lang="en-US" dirty="0" smtClean="0"/>
              <a:t>Step 1</a:t>
            </a:r>
          </a:p>
          <a:p>
            <a:pPr lvl="2"/>
            <a:r>
              <a:rPr lang="en-US" dirty="0" smtClean="0"/>
              <a:t>Insert N items into the PQ via </a:t>
            </a:r>
            <a:r>
              <a:rPr lang="en-US" dirty="0" err="1" smtClean="0"/>
              <a:t>insertItem</a:t>
            </a:r>
            <a:r>
              <a:rPr lang="en-US" dirty="0" smtClean="0"/>
              <a:t>(key, data)</a:t>
            </a:r>
          </a:p>
          <a:p>
            <a:pPr lvl="1"/>
            <a:r>
              <a:rPr lang="en-US" dirty="0" smtClean="0"/>
              <a:t>Step 2</a:t>
            </a:r>
          </a:p>
          <a:p>
            <a:pPr lvl="2"/>
            <a:r>
              <a:rPr lang="en-US" dirty="0" smtClean="0"/>
              <a:t>Remove the items by calling </a:t>
            </a:r>
            <a:r>
              <a:rPr lang="en-US" dirty="0" err="1" smtClean="0"/>
              <a:t>removeItem</a:t>
            </a:r>
            <a:r>
              <a:rPr lang="en-US" dirty="0" smtClean="0"/>
              <a:t>() N times</a:t>
            </a:r>
          </a:p>
          <a:p>
            <a:pPr lvl="3"/>
            <a:r>
              <a:rPr lang="en-US" dirty="0" smtClean="0"/>
              <a:t>The first remove removes the largest item, the second call the second largest, … the last removes the smallest item</a:t>
            </a:r>
            <a:endParaRPr lang="en-US" dirty="0"/>
          </a:p>
        </p:txBody>
      </p:sp>
      <p:sp>
        <p:nvSpPr>
          <p:cNvPr id="4" name="TextBox 3"/>
          <p:cNvSpPr txBox="1"/>
          <p:nvPr/>
        </p:nvSpPr>
        <p:spPr>
          <a:xfrm>
            <a:off x="685800" y="1524000"/>
            <a:ext cx="7901522" cy="3477875"/>
          </a:xfrm>
          <a:prstGeom prst="rect">
            <a:avLst/>
          </a:prstGeom>
          <a:solidFill>
            <a:srgbClr val="FEFEBE"/>
          </a:solidFill>
          <a:ln>
            <a:solidFill>
              <a:schemeClr val="tx1"/>
            </a:solidFill>
          </a:ln>
        </p:spPr>
        <p:txBody>
          <a:bodyPr wrap="none" rtlCol="0">
            <a:spAutoFit/>
          </a:bodyPr>
          <a:lstStyle/>
          <a:p>
            <a:pPr>
              <a:buFont typeface="Monotype Sorts" charset="0"/>
              <a:buNone/>
            </a:pPr>
            <a:r>
              <a:rPr lang="en-US" altLang="en-US" sz="2000" b="1" dirty="0">
                <a:latin typeface="Comic Sans MS" panose="030F0702030302020204" pitchFamily="66" charset="0"/>
              </a:rPr>
              <a:t>Algorithm </a:t>
            </a:r>
            <a:r>
              <a:rPr lang="en-US" altLang="en-US" sz="2000" dirty="0" err="1">
                <a:latin typeface="Comic Sans MS" panose="030F0702030302020204" pitchFamily="66" charset="0"/>
              </a:rPr>
              <a:t>PriorityQueueSort</a:t>
            </a:r>
            <a:r>
              <a:rPr lang="en-US" altLang="en-US" sz="2000" dirty="0">
                <a:latin typeface="Comic Sans MS" panose="030F0702030302020204" pitchFamily="66" charset="0"/>
              </a:rPr>
              <a:t> (S, PQ):</a:t>
            </a:r>
          </a:p>
          <a:p>
            <a:pPr>
              <a:buFont typeface="Monotype Sorts" charset="0"/>
              <a:buNone/>
            </a:pPr>
            <a:endParaRPr lang="en-US" altLang="en-US" sz="2000" dirty="0" smtClean="0">
              <a:latin typeface="Comic Sans MS" panose="030F0702030302020204" pitchFamily="66" charset="0"/>
            </a:endParaRPr>
          </a:p>
          <a:p>
            <a:pPr>
              <a:buFont typeface="Monotype Sorts" charset="0"/>
              <a:buNone/>
            </a:pPr>
            <a:r>
              <a:rPr lang="en-US" altLang="en-US" sz="2000" dirty="0" smtClean="0">
                <a:latin typeface="Comic Sans MS" panose="030F0702030302020204" pitchFamily="66" charset="0"/>
              </a:rPr>
              <a:t>     </a:t>
            </a:r>
            <a:r>
              <a:rPr lang="en-US" altLang="en-US" sz="2000" u="sng" dirty="0">
                <a:latin typeface="Comic Sans MS" panose="030F0702030302020204" pitchFamily="66" charset="0"/>
              </a:rPr>
              <a:t>Input</a:t>
            </a:r>
            <a:r>
              <a:rPr lang="en-US" altLang="en-US" sz="2000" dirty="0">
                <a:latin typeface="Comic Sans MS" panose="030F0702030302020204" pitchFamily="66" charset="0"/>
              </a:rPr>
              <a:t>: Sequence, </a:t>
            </a:r>
            <a:r>
              <a:rPr lang="en-US" altLang="en-US" sz="2000" b="1" dirty="0">
                <a:latin typeface="Comic Sans MS" panose="030F0702030302020204" pitchFamily="66" charset="0"/>
              </a:rPr>
              <a:t>S</a:t>
            </a:r>
            <a:r>
              <a:rPr lang="en-US" altLang="en-US" sz="2000" dirty="0">
                <a:latin typeface="Comic Sans MS" panose="030F0702030302020204" pitchFamily="66" charset="0"/>
              </a:rPr>
              <a:t>, of n items, and empty priority queue, </a:t>
            </a:r>
            <a:r>
              <a:rPr lang="en-US" altLang="en-US" sz="2000" b="1" dirty="0">
                <a:latin typeface="Comic Sans MS" panose="030F0702030302020204" pitchFamily="66" charset="0"/>
              </a:rPr>
              <a:t>PQ</a:t>
            </a:r>
            <a:r>
              <a:rPr lang="en-US" altLang="en-US" sz="2000" dirty="0">
                <a:latin typeface="Comic Sans MS" panose="030F0702030302020204" pitchFamily="66" charset="0"/>
              </a:rPr>
              <a:t>.</a:t>
            </a:r>
          </a:p>
          <a:p>
            <a:pPr>
              <a:buFont typeface="Monotype Sorts" charset="0"/>
              <a:buNone/>
            </a:pPr>
            <a:r>
              <a:rPr lang="en-US" altLang="en-US" sz="2000" dirty="0">
                <a:latin typeface="Comic Sans MS" panose="030F0702030302020204" pitchFamily="66" charset="0"/>
              </a:rPr>
              <a:t>     </a:t>
            </a:r>
            <a:r>
              <a:rPr lang="en-US" altLang="en-US" sz="2000" u="sng" dirty="0">
                <a:latin typeface="Comic Sans MS" panose="030F0702030302020204" pitchFamily="66" charset="0"/>
              </a:rPr>
              <a:t>Output</a:t>
            </a:r>
            <a:r>
              <a:rPr lang="en-US" altLang="en-US" sz="2000" dirty="0">
                <a:latin typeface="Comic Sans MS" panose="030F0702030302020204" pitchFamily="66" charset="0"/>
              </a:rPr>
              <a:t>: Sequence </a:t>
            </a:r>
            <a:r>
              <a:rPr lang="en-US" altLang="en-US" sz="2000" b="1" dirty="0">
                <a:latin typeface="Comic Sans MS" panose="030F0702030302020204" pitchFamily="66" charset="0"/>
              </a:rPr>
              <a:t>S</a:t>
            </a:r>
            <a:r>
              <a:rPr lang="en-US" altLang="en-US" sz="2000" dirty="0">
                <a:latin typeface="Comic Sans MS" panose="030F0702030302020204" pitchFamily="66" charset="0"/>
              </a:rPr>
              <a:t> sorted by the total order relation.</a:t>
            </a:r>
          </a:p>
          <a:p>
            <a:pPr>
              <a:buFont typeface="Monotype Sorts" charset="0"/>
              <a:buNone/>
            </a:pPr>
            <a:endParaRPr lang="en-US" altLang="en-US" sz="2000" dirty="0" smtClean="0">
              <a:latin typeface="Comic Sans MS" panose="030F0702030302020204" pitchFamily="66" charset="0"/>
            </a:endParaRPr>
          </a:p>
          <a:p>
            <a:pPr>
              <a:buFont typeface="Monotype Sorts" charset="0"/>
              <a:buNone/>
            </a:pPr>
            <a:r>
              <a:rPr lang="en-US" altLang="en-US" sz="2000" dirty="0" smtClean="0">
                <a:latin typeface="Comic Sans MS" panose="030F0702030302020204" pitchFamily="66" charset="0"/>
              </a:rPr>
              <a:t>     </a:t>
            </a:r>
            <a:r>
              <a:rPr lang="en-US" altLang="en-US" sz="2000" dirty="0">
                <a:latin typeface="Comic Sans MS" panose="030F0702030302020204" pitchFamily="66" charset="0"/>
              </a:rPr>
              <a:t>while ! </a:t>
            </a:r>
            <a:r>
              <a:rPr lang="en-US" altLang="en-US" sz="2000" dirty="0" err="1">
                <a:latin typeface="Comic Sans MS" panose="030F0702030302020204" pitchFamily="66" charset="0"/>
              </a:rPr>
              <a:t>S.empty</a:t>
            </a:r>
            <a:r>
              <a:rPr lang="en-US" altLang="en-US" sz="2000" dirty="0">
                <a:latin typeface="Comic Sans MS" panose="030F0702030302020204" pitchFamily="66" charset="0"/>
              </a:rPr>
              <a:t>() do</a:t>
            </a:r>
          </a:p>
          <a:p>
            <a:pPr>
              <a:buFont typeface="Monotype Sorts" charset="0"/>
              <a:buNone/>
            </a:pPr>
            <a:r>
              <a:rPr lang="en-US" altLang="en-US" sz="2000" dirty="0">
                <a:latin typeface="Comic Sans MS" panose="030F0702030302020204" pitchFamily="66" charset="0"/>
              </a:rPr>
              <a:t>          item := </a:t>
            </a:r>
            <a:r>
              <a:rPr lang="en-US" altLang="en-US" sz="2000" dirty="0" err="1">
                <a:latin typeface="Comic Sans MS" panose="030F0702030302020204" pitchFamily="66" charset="0"/>
              </a:rPr>
              <a:t>S.removeFirst</a:t>
            </a:r>
            <a:r>
              <a:rPr lang="en-US" altLang="en-US" sz="2000" dirty="0">
                <a:latin typeface="Comic Sans MS" panose="030F0702030302020204" pitchFamily="66" charset="0"/>
              </a:rPr>
              <a:t>()</a:t>
            </a:r>
          </a:p>
          <a:p>
            <a:pPr>
              <a:buFont typeface="Monotype Sorts" charset="0"/>
              <a:buNone/>
            </a:pPr>
            <a:r>
              <a:rPr lang="en-US" altLang="en-US" sz="2000" dirty="0">
                <a:latin typeface="Comic Sans MS" panose="030F0702030302020204" pitchFamily="66" charset="0"/>
              </a:rPr>
              <a:t>          </a:t>
            </a:r>
            <a:r>
              <a:rPr lang="en-US" altLang="en-US" sz="2000" dirty="0" err="1" smtClean="0">
                <a:latin typeface="Comic Sans MS" panose="030F0702030302020204" pitchFamily="66" charset="0"/>
              </a:rPr>
              <a:t>PQ.insertItem</a:t>
            </a:r>
            <a:r>
              <a:rPr lang="en-US" altLang="en-US" sz="2000" dirty="0" smtClean="0">
                <a:latin typeface="Comic Sans MS" panose="030F0702030302020204" pitchFamily="66" charset="0"/>
              </a:rPr>
              <a:t>(</a:t>
            </a:r>
            <a:r>
              <a:rPr lang="en-US" altLang="en-US" sz="2000" dirty="0" err="1" smtClean="0">
                <a:latin typeface="Comic Sans MS" panose="030F0702030302020204" pitchFamily="66" charset="0"/>
              </a:rPr>
              <a:t>item.key</a:t>
            </a:r>
            <a:r>
              <a:rPr lang="en-US" altLang="en-US" sz="2000" dirty="0" smtClean="0">
                <a:latin typeface="Comic Sans MS" panose="030F0702030302020204" pitchFamily="66" charset="0"/>
              </a:rPr>
              <a:t>, </a:t>
            </a:r>
            <a:r>
              <a:rPr lang="en-US" altLang="en-US" sz="2000" dirty="0" err="1" smtClean="0">
                <a:latin typeface="Comic Sans MS" panose="030F0702030302020204" pitchFamily="66" charset="0"/>
              </a:rPr>
              <a:t>item.data</a:t>
            </a:r>
            <a:r>
              <a:rPr lang="en-US" altLang="en-US" sz="2000" dirty="0" smtClean="0">
                <a:latin typeface="Comic Sans MS" panose="030F0702030302020204" pitchFamily="66" charset="0"/>
              </a:rPr>
              <a:t>)</a:t>
            </a:r>
            <a:endParaRPr lang="en-US" altLang="en-US" sz="2000" dirty="0">
              <a:latin typeface="Comic Sans MS" panose="030F0702030302020204" pitchFamily="66" charset="0"/>
            </a:endParaRPr>
          </a:p>
          <a:p>
            <a:pPr>
              <a:buFont typeface="Monotype Sorts" charset="0"/>
              <a:buNone/>
            </a:pPr>
            <a:r>
              <a:rPr lang="en-US" altLang="en-US" sz="2000" dirty="0">
                <a:latin typeface="Comic Sans MS" panose="030F0702030302020204" pitchFamily="66" charset="0"/>
              </a:rPr>
              <a:t>     while ! </a:t>
            </a:r>
            <a:r>
              <a:rPr lang="en-US" altLang="en-US" sz="2000" dirty="0" err="1">
                <a:latin typeface="Comic Sans MS" panose="030F0702030302020204" pitchFamily="66" charset="0"/>
              </a:rPr>
              <a:t>PQ.empty</a:t>
            </a:r>
            <a:r>
              <a:rPr lang="en-US" altLang="en-US" sz="2000" dirty="0">
                <a:latin typeface="Comic Sans MS" panose="030F0702030302020204" pitchFamily="66" charset="0"/>
              </a:rPr>
              <a:t> do</a:t>
            </a:r>
          </a:p>
          <a:p>
            <a:pPr>
              <a:buFont typeface="Monotype Sorts" charset="0"/>
              <a:buNone/>
            </a:pPr>
            <a:r>
              <a:rPr lang="en-US" altLang="en-US" sz="2000" dirty="0">
                <a:latin typeface="Comic Sans MS" panose="030F0702030302020204" pitchFamily="66" charset="0"/>
              </a:rPr>
              <a:t>          item := </a:t>
            </a:r>
            <a:r>
              <a:rPr lang="en-US" altLang="en-US" sz="2000" dirty="0" err="1">
                <a:latin typeface="Comic Sans MS" panose="030F0702030302020204" pitchFamily="66" charset="0"/>
              </a:rPr>
              <a:t>PQ.removeItem</a:t>
            </a:r>
            <a:r>
              <a:rPr lang="en-US" altLang="en-US" sz="2000" dirty="0">
                <a:latin typeface="Comic Sans MS" panose="030F0702030302020204" pitchFamily="66" charset="0"/>
              </a:rPr>
              <a:t>()</a:t>
            </a:r>
          </a:p>
          <a:p>
            <a:pPr>
              <a:buFont typeface="Monotype Sorts" charset="0"/>
              <a:buNone/>
            </a:pPr>
            <a:r>
              <a:rPr lang="en-US" altLang="en-US" sz="2000" dirty="0">
                <a:latin typeface="Comic Sans MS" panose="030F0702030302020204" pitchFamily="66" charset="0"/>
              </a:rPr>
              <a:t>          </a:t>
            </a:r>
            <a:r>
              <a:rPr lang="en-US" altLang="en-US" sz="2000" dirty="0" err="1">
                <a:latin typeface="Comic Sans MS" panose="030F0702030302020204" pitchFamily="66" charset="0"/>
              </a:rPr>
              <a:t>S.insertLast</a:t>
            </a:r>
            <a:r>
              <a:rPr lang="en-US" altLang="en-US" sz="2000" dirty="0">
                <a:latin typeface="Comic Sans MS" panose="030F0702030302020204" pitchFamily="66" charset="0"/>
              </a:rPr>
              <a:t>(item)</a:t>
            </a:r>
          </a:p>
        </p:txBody>
      </p:sp>
    </p:spTree>
    <p:extLst>
      <p:ext uri="{BB962C8B-B14F-4D97-AF65-F5344CB8AC3E}">
        <p14:creationId xmlns:p14="http://schemas.microsoft.com/office/powerpoint/2010/main" val="375729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92162"/>
          </a:xfrm>
        </p:spPr>
        <p:txBody>
          <a:bodyPr/>
          <a:lstStyle/>
          <a:p>
            <a:pPr eaLnBrk="1" hangingPunct="1"/>
            <a:r>
              <a:rPr lang="en-US" altLang="en-US" dirty="0" smtClean="0"/>
              <a:t>Definitions and Examples</a:t>
            </a:r>
          </a:p>
        </p:txBody>
      </p:sp>
      <p:sp>
        <p:nvSpPr>
          <p:cNvPr id="20483" name="Rectangle 3" descr="Rectangle: Click to edit Master text styles&#10;Second level&#10;Third level&#10;Fourth level&#10;Fifth level"/>
          <p:cNvSpPr>
            <a:spLocks noGrp="1" noChangeArrowheads="1"/>
          </p:cNvSpPr>
          <p:nvPr>
            <p:ph type="body" idx="1"/>
          </p:nvPr>
        </p:nvSpPr>
        <p:spPr>
          <a:xfrm>
            <a:off x="838200" y="1143000"/>
            <a:ext cx="7772400" cy="1676400"/>
          </a:xfrm>
        </p:spPr>
        <p:txBody>
          <a:bodyPr>
            <a:normAutofit fontScale="85000" lnSpcReduction="20000"/>
          </a:bodyPr>
          <a:lstStyle/>
          <a:p>
            <a:pPr eaLnBrk="1" hangingPunct="1">
              <a:buFont typeface="Times" charset="0"/>
              <a:buChar char="•"/>
            </a:pPr>
            <a:r>
              <a:rPr lang="en-US" altLang="en-US" dirty="0" smtClean="0"/>
              <a:t>A Complete Binary Tree with height h, is a tree such that</a:t>
            </a:r>
          </a:p>
          <a:p>
            <a:pPr lvl="1" eaLnBrk="1" hangingPunct="1">
              <a:buFont typeface="Times" charset="0"/>
              <a:buChar char="•"/>
            </a:pPr>
            <a:r>
              <a:rPr lang="en-US" altLang="en-US" dirty="0" smtClean="0"/>
              <a:t>All 2</a:t>
            </a:r>
            <a:r>
              <a:rPr lang="en-US" altLang="en-US" baseline="30000" dirty="0" smtClean="0"/>
              <a:t>h-1</a:t>
            </a:r>
            <a:r>
              <a:rPr lang="en-US" altLang="en-US" dirty="0" smtClean="0"/>
              <a:t> nodes exist at height h-1</a:t>
            </a:r>
          </a:p>
          <a:p>
            <a:pPr lvl="1" eaLnBrk="1" hangingPunct="1">
              <a:buFont typeface="Times" charset="0"/>
              <a:buChar char="•"/>
            </a:pPr>
            <a:r>
              <a:rPr lang="en-US" altLang="en-US" dirty="0" smtClean="0"/>
              <a:t>Nodes at level h fill up left to right</a:t>
            </a:r>
          </a:p>
          <a:p>
            <a:pPr>
              <a:buFont typeface="Times" charset="0"/>
              <a:buChar char="•"/>
            </a:pPr>
            <a:r>
              <a:rPr lang="en-US" altLang="en-US" dirty="0" smtClean="0"/>
              <a:t>A Full (or Proper) Binary Tree is a tree such that</a:t>
            </a:r>
          </a:p>
          <a:p>
            <a:pPr lvl="1">
              <a:buFont typeface="Times" charset="0"/>
              <a:buChar char="•"/>
            </a:pPr>
            <a:r>
              <a:rPr lang="en-US" altLang="en-US" dirty="0" smtClean="0"/>
              <a:t>Every non-leaf node has 2 children</a:t>
            </a:r>
          </a:p>
        </p:txBody>
      </p:sp>
      <p:grpSp>
        <p:nvGrpSpPr>
          <p:cNvPr id="34" name="Group 33"/>
          <p:cNvGrpSpPr/>
          <p:nvPr/>
        </p:nvGrpSpPr>
        <p:grpSpPr>
          <a:xfrm>
            <a:off x="4823823" y="3153745"/>
            <a:ext cx="2925353" cy="2484656"/>
            <a:chOff x="4900023" y="3886200"/>
            <a:chExt cx="2925353" cy="2484656"/>
          </a:xfrm>
        </p:grpSpPr>
        <p:sp>
          <p:nvSpPr>
            <p:cNvPr id="35" name="Oval 6"/>
            <p:cNvSpPr>
              <a:spLocks noChangeArrowheads="1"/>
            </p:cNvSpPr>
            <p:nvPr/>
          </p:nvSpPr>
          <p:spPr bwMode="auto">
            <a:xfrm>
              <a:off x="6172200" y="3886200"/>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endParaRPr>
            </a:p>
          </p:txBody>
        </p:sp>
        <p:sp>
          <p:nvSpPr>
            <p:cNvPr id="36" name="Oval 7"/>
            <p:cNvSpPr>
              <a:spLocks noChangeArrowheads="1"/>
            </p:cNvSpPr>
            <p:nvPr/>
          </p:nvSpPr>
          <p:spPr bwMode="auto">
            <a:xfrm>
              <a:off x="6934200" y="4495800"/>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sym typeface="Symbol" pitchFamily="18" charset="2"/>
              </a:endParaRPr>
            </a:p>
          </p:txBody>
        </p:sp>
        <p:sp>
          <p:nvSpPr>
            <p:cNvPr id="37" name="Oval 8"/>
            <p:cNvSpPr>
              <a:spLocks noChangeArrowheads="1"/>
            </p:cNvSpPr>
            <p:nvPr/>
          </p:nvSpPr>
          <p:spPr bwMode="auto">
            <a:xfrm>
              <a:off x="5410200" y="4495800"/>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endParaRPr>
            </a:p>
          </p:txBody>
        </p:sp>
        <p:sp>
          <p:nvSpPr>
            <p:cNvPr id="38" name="Rectangle 10"/>
            <p:cNvSpPr>
              <a:spLocks noChangeArrowheads="1"/>
            </p:cNvSpPr>
            <p:nvPr/>
          </p:nvSpPr>
          <p:spPr bwMode="auto">
            <a:xfrm>
              <a:off x="5029200" y="5105400"/>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9" name="Rectangle 13"/>
            <p:cNvSpPr>
              <a:spLocks noChangeArrowheads="1"/>
            </p:cNvSpPr>
            <p:nvPr/>
          </p:nvSpPr>
          <p:spPr bwMode="auto">
            <a:xfrm>
              <a:off x="7333196" y="5105400"/>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cxnSp>
          <p:nvCxnSpPr>
            <p:cNvPr id="40" name="AutoShape 15"/>
            <p:cNvCxnSpPr>
              <a:cxnSpLocks noChangeShapeType="1"/>
              <a:stCxn id="35" idx="3"/>
              <a:endCxn id="37" idx="7"/>
            </p:cNvCxnSpPr>
            <p:nvPr/>
          </p:nvCxnSpPr>
          <p:spPr bwMode="auto">
            <a:xfrm flipH="1">
              <a:off x="5735638" y="4221163"/>
              <a:ext cx="4921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41" name="AutoShape 16"/>
            <p:cNvCxnSpPr>
              <a:cxnSpLocks noChangeShapeType="1"/>
              <a:stCxn id="36" idx="1"/>
              <a:endCxn id="35" idx="5"/>
            </p:cNvCxnSpPr>
            <p:nvPr/>
          </p:nvCxnSpPr>
          <p:spPr bwMode="auto">
            <a:xfrm flipH="1" flipV="1">
              <a:off x="6497638" y="4221163"/>
              <a:ext cx="4921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42" name="AutoShape 17"/>
            <p:cNvCxnSpPr>
              <a:cxnSpLocks noChangeShapeType="1"/>
              <a:stCxn id="39" idx="0"/>
              <a:endCxn id="36" idx="5"/>
            </p:cNvCxnSpPr>
            <p:nvPr/>
          </p:nvCxnSpPr>
          <p:spPr bwMode="auto">
            <a:xfrm flipH="1" flipV="1">
              <a:off x="7259404" y="4821004"/>
              <a:ext cx="264292" cy="28439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43" name="AutoShape 18"/>
            <p:cNvCxnSpPr>
              <a:cxnSpLocks noChangeShapeType="1"/>
              <a:stCxn id="47" idx="0"/>
              <a:endCxn id="36" idx="3"/>
            </p:cNvCxnSpPr>
            <p:nvPr/>
          </p:nvCxnSpPr>
          <p:spPr bwMode="auto">
            <a:xfrm flipV="1">
              <a:off x="6743700" y="4821004"/>
              <a:ext cx="246296" cy="28439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44" name="AutoShape 21"/>
            <p:cNvCxnSpPr>
              <a:cxnSpLocks noChangeShapeType="1"/>
              <a:stCxn id="38" idx="0"/>
              <a:endCxn id="37" idx="3"/>
            </p:cNvCxnSpPr>
            <p:nvPr/>
          </p:nvCxnSpPr>
          <p:spPr bwMode="auto">
            <a:xfrm flipV="1">
              <a:off x="5219700" y="4830763"/>
              <a:ext cx="246063"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45" name="AutoShape 22"/>
            <p:cNvCxnSpPr>
              <a:cxnSpLocks noChangeShapeType="1"/>
              <a:stCxn id="46" idx="0"/>
              <a:endCxn id="37" idx="5"/>
            </p:cNvCxnSpPr>
            <p:nvPr/>
          </p:nvCxnSpPr>
          <p:spPr bwMode="auto">
            <a:xfrm flipH="1" flipV="1">
              <a:off x="5735638" y="4830763"/>
              <a:ext cx="246062"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6" name="Rectangle 23"/>
            <p:cNvSpPr>
              <a:spLocks noChangeArrowheads="1"/>
            </p:cNvSpPr>
            <p:nvPr/>
          </p:nvSpPr>
          <p:spPr bwMode="auto">
            <a:xfrm>
              <a:off x="5791200" y="5105400"/>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47" name="TextBox 48"/>
            <p:cNvSpPr txBox="1">
              <a:spLocks noChangeArrowheads="1"/>
            </p:cNvSpPr>
            <p:nvPr/>
          </p:nvSpPr>
          <p:spPr bwMode="auto">
            <a:xfrm>
              <a:off x="6515100" y="5105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latin typeface="Calibri" pitchFamily="34" charset="0"/>
                  <a:sym typeface="Symbol" pitchFamily="18" charset="2"/>
                </a:rPr>
                <a:t></a:t>
              </a:r>
            </a:p>
          </p:txBody>
        </p:sp>
        <p:sp>
          <p:nvSpPr>
            <p:cNvPr id="48" name="TextBox 47"/>
            <p:cNvSpPr txBox="1"/>
            <p:nvPr/>
          </p:nvSpPr>
          <p:spPr>
            <a:xfrm>
              <a:off x="4900023" y="5724525"/>
              <a:ext cx="2925353" cy="646331"/>
            </a:xfrm>
            <a:prstGeom prst="rect">
              <a:avLst/>
            </a:prstGeom>
            <a:noFill/>
          </p:spPr>
          <p:txBody>
            <a:bodyPr wrap="none" rtlCol="0">
              <a:spAutoFit/>
            </a:bodyPr>
            <a:lstStyle/>
            <a:p>
              <a:r>
                <a:rPr lang="en-US" dirty="0" smtClean="0"/>
                <a:t>NOT a Complete Binary Tree</a:t>
              </a:r>
            </a:p>
            <a:p>
              <a:r>
                <a:rPr lang="en-US" dirty="0" smtClean="0"/>
                <a:t>(also not full)</a:t>
              </a:r>
              <a:endParaRPr lang="en-US" dirty="0"/>
            </a:p>
          </p:txBody>
        </p:sp>
      </p:grpSp>
      <p:grpSp>
        <p:nvGrpSpPr>
          <p:cNvPr id="49" name="Group 48"/>
          <p:cNvGrpSpPr/>
          <p:nvPr/>
        </p:nvGrpSpPr>
        <p:grpSpPr>
          <a:xfrm>
            <a:off x="978899" y="3153745"/>
            <a:ext cx="2925353" cy="2484656"/>
            <a:chOff x="978899" y="3153745"/>
            <a:chExt cx="2925353" cy="2484656"/>
          </a:xfrm>
        </p:grpSpPr>
        <p:sp>
          <p:nvSpPr>
            <p:cNvPr id="50" name="Oval 6"/>
            <p:cNvSpPr>
              <a:spLocks noChangeArrowheads="1"/>
            </p:cNvSpPr>
            <p:nvPr/>
          </p:nvSpPr>
          <p:spPr bwMode="auto">
            <a:xfrm>
              <a:off x="2251076" y="3153745"/>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endParaRPr>
            </a:p>
          </p:txBody>
        </p:sp>
        <p:sp>
          <p:nvSpPr>
            <p:cNvPr id="51" name="Oval 7"/>
            <p:cNvSpPr>
              <a:spLocks noChangeArrowheads="1"/>
            </p:cNvSpPr>
            <p:nvPr/>
          </p:nvSpPr>
          <p:spPr bwMode="auto">
            <a:xfrm>
              <a:off x="3013076" y="3763345"/>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sym typeface="Symbol" pitchFamily="18" charset="2"/>
              </a:endParaRPr>
            </a:p>
          </p:txBody>
        </p:sp>
        <p:sp>
          <p:nvSpPr>
            <p:cNvPr id="52" name="Oval 8"/>
            <p:cNvSpPr>
              <a:spLocks noChangeArrowheads="1"/>
            </p:cNvSpPr>
            <p:nvPr/>
          </p:nvSpPr>
          <p:spPr bwMode="auto">
            <a:xfrm>
              <a:off x="1489076" y="3763345"/>
              <a:ext cx="381000" cy="381000"/>
            </a:xfrm>
            <a:prstGeom prst="ellipse">
              <a:avLst/>
            </a:prstGeom>
            <a:solidFill>
              <a:schemeClr val="accent1"/>
            </a:solidFill>
            <a:ln w="19050">
              <a:solidFill>
                <a:schemeClr val="tx1"/>
              </a:solidFill>
              <a:round/>
              <a:headEnd/>
              <a:tailEnd/>
            </a:ln>
          </p:spPr>
          <p:txBody>
            <a:bodyPr wrap="none" lIns="0" t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Symbol" pitchFamily="18" charset="2"/>
              </a:endParaRPr>
            </a:p>
          </p:txBody>
        </p:sp>
        <p:sp>
          <p:nvSpPr>
            <p:cNvPr id="53" name="Rectangle 10"/>
            <p:cNvSpPr>
              <a:spLocks noChangeArrowheads="1"/>
            </p:cNvSpPr>
            <p:nvPr/>
          </p:nvSpPr>
          <p:spPr bwMode="auto">
            <a:xfrm>
              <a:off x="1108076" y="4372945"/>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4" name="Rectangle 13"/>
            <p:cNvSpPr>
              <a:spLocks noChangeArrowheads="1"/>
            </p:cNvSpPr>
            <p:nvPr/>
          </p:nvSpPr>
          <p:spPr bwMode="auto">
            <a:xfrm>
              <a:off x="2632076" y="4372945"/>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cxnSp>
          <p:nvCxnSpPr>
            <p:cNvPr id="55" name="AutoShape 15"/>
            <p:cNvCxnSpPr>
              <a:cxnSpLocks noChangeShapeType="1"/>
              <a:stCxn id="50" idx="3"/>
              <a:endCxn id="52" idx="7"/>
            </p:cNvCxnSpPr>
            <p:nvPr/>
          </p:nvCxnSpPr>
          <p:spPr bwMode="auto">
            <a:xfrm flipH="1">
              <a:off x="1814514" y="3488708"/>
              <a:ext cx="4921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6" name="AutoShape 16"/>
            <p:cNvCxnSpPr>
              <a:cxnSpLocks noChangeShapeType="1"/>
              <a:stCxn id="51" idx="1"/>
              <a:endCxn id="50" idx="5"/>
            </p:cNvCxnSpPr>
            <p:nvPr/>
          </p:nvCxnSpPr>
          <p:spPr bwMode="auto">
            <a:xfrm flipH="1" flipV="1">
              <a:off x="2576514" y="3488708"/>
              <a:ext cx="492125" cy="320675"/>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7" name="AutoShape 17"/>
            <p:cNvCxnSpPr>
              <a:cxnSpLocks noChangeShapeType="1"/>
              <a:stCxn id="61" idx="0"/>
              <a:endCxn id="51" idx="5"/>
            </p:cNvCxnSpPr>
            <p:nvPr/>
          </p:nvCxnSpPr>
          <p:spPr bwMode="auto">
            <a:xfrm flipH="1" flipV="1">
              <a:off x="3338514" y="4088783"/>
              <a:ext cx="246062" cy="28416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8" name="AutoShape 18"/>
            <p:cNvCxnSpPr>
              <a:cxnSpLocks noChangeShapeType="1"/>
              <a:stCxn id="54" idx="0"/>
              <a:endCxn id="51" idx="3"/>
            </p:cNvCxnSpPr>
            <p:nvPr/>
          </p:nvCxnSpPr>
          <p:spPr bwMode="auto">
            <a:xfrm flipV="1">
              <a:off x="2822576" y="4098308"/>
              <a:ext cx="246063"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9" name="AutoShape 21"/>
            <p:cNvCxnSpPr>
              <a:cxnSpLocks noChangeShapeType="1"/>
              <a:stCxn id="53" idx="0"/>
              <a:endCxn id="52" idx="3"/>
            </p:cNvCxnSpPr>
            <p:nvPr/>
          </p:nvCxnSpPr>
          <p:spPr bwMode="auto">
            <a:xfrm flipV="1">
              <a:off x="1298576" y="4098308"/>
              <a:ext cx="246063"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60" name="AutoShape 22"/>
            <p:cNvCxnSpPr>
              <a:cxnSpLocks noChangeShapeType="1"/>
              <a:endCxn id="52" idx="5"/>
            </p:cNvCxnSpPr>
            <p:nvPr/>
          </p:nvCxnSpPr>
          <p:spPr bwMode="auto">
            <a:xfrm flipH="1" flipV="1">
              <a:off x="1814514" y="4098308"/>
              <a:ext cx="246062" cy="26511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61" name="Rectangle 10"/>
            <p:cNvSpPr>
              <a:spLocks noChangeArrowheads="1"/>
            </p:cNvSpPr>
            <p:nvPr/>
          </p:nvSpPr>
          <p:spPr bwMode="auto">
            <a:xfrm>
              <a:off x="3394076" y="4372945"/>
              <a:ext cx="381000" cy="381000"/>
            </a:xfrm>
            <a:prstGeom prst="rect">
              <a:avLst/>
            </a:prstGeom>
            <a:solidFill>
              <a:schemeClr val="folHlink"/>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2" name="TextBox 61"/>
            <p:cNvSpPr txBox="1"/>
            <p:nvPr/>
          </p:nvSpPr>
          <p:spPr>
            <a:xfrm>
              <a:off x="978899" y="4992070"/>
              <a:ext cx="2925353" cy="646331"/>
            </a:xfrm>
            <a:prstGeom prst="rect">
              <a:avLst/>
            </a:prstGeom>
            <a:noFill/>
          </p:spPr>
          <p:txBody>
            <a:bodyPr wrap="none" rtlCol="0">
              <a:spAutoFit/>
            </a:bodyPr>
            <a:lstStyle/>
            <a:p>
              <a:r>
                <a:rPr lang="en-US" dirty="0" smtClean="0"/>
                <a:t>NOT a Complete Binary Tree</a:t>
              </a:r>
            </a:p>
            <a:p>
              <a:r>
                <a:rPr lang="en-US" dirty="0" smtClean="0"/>
                <a:t>(also not full)</a:t>
              </a:r>
              <a:endParaRPr lang="en-US" dirty="0"/>
            </a:p>
          </p:txBody>
        </p:sp>
        <p:sp>
          <p:nvSpPr>
            <p:cNvPr id="63" name="TextBox 48"/>
            <p:cNvSpPr txBox="1">
              <a:spLocks noChangeArrowheads="1"/>
            </p:cNvSpPr>
            <p:nvPr/>
          </p:nvSpPr>
          <p:spPr bwMode="auto">
            <a:xfrm>
              <a:off x="1870076" y="436342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latin typeface="Calibri" pitchFamily="34" charset="0"/>
                  <a:sym typeface="Symbol" pitchFamily="18" charset="2"/>
                </a:rPr>
                <a:t></a:t>
              </a:r>
            </a:p>
          </p:txBody>
        </p:sp>
      </p:grpSp>
    </p:spTree>
    <p:extLst>
      <p:ext uri="{BB962C8B-B14F-4D97-AF65-F5344CB8AC3E}">
        <p14:creationId xmlns:p14="http://schemas.microsoft.com/office/powerpoint/2010/main" val="16491242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Slide</a:t>
            </a:r>
            <a:endParaRPr lang="en-US" dirty="0"/>
          </a:p>
        </p:txBody>
      </p:sp>
      <p:sp>
        <p:nvSpPr>
          <p:cNvPr id="3" name="Content Placeholder 2"/>
          <p:cNvSpPr>
            <a:spLocks noGrp="1"/>
          </p:cNvSpPr>
          <p:nvPr>
            <p:ph idx="1"/>
          </p:nvPr>
        </p:nvSpPr>
        <p:spPr>
          <a:xfrm>
            <a:off x="457200" y="1066800"/>
            <a:ext cx="8229600" cy="5257800"/>
          </a:xfrm>
        </p:spPr>
        <p:txBody>
          <a:bodyPr>
            <a:normAutofit fontScale="92500" lnSpcReduction="10000"/>
          </a:bodyPr>
          <a:lstStyle/>
          <a:p>
            <a:r>
              <a:rPr lang="en-US" dirty="0" smtClean="0"/>
              <a:t>Questions </a:t>
            </a:r>
            <a:r>
              <a:rPr lang="en-US" dirty="0"/>
              <a:t>on:</a:t>
            </a:r>
          </a:p>
          <a:p>
            <a:pPr lvl="1"/>
            <a:r>
              <a:rPr lang="en-US" dirty="0"/>
              <a:t>Trees</a:t>
            </a:r>
          </a:p>
          <a:p>
            <a:pPr lvl="1"/>
            <a:r>
              <a:rPr lang="en-US" dirty="0" smtClean="0"/>
              <a:t>Priority </a:t>
            </a:r>
            <a:r>
              <a:rPr lang="en-US" dirty="0"/>
              <a:t>Queues</a:t>
            </a:r>
          </a:p>
          <a:p>
            <a:pPr lvl="2"/>
            <a:r>
              <a:rPr lang="en-US" dirty="0" smtClean="0"/>
              <a:t>From the Book: Comparisons </a:t>
            </a:r>
            <a:r>
              <a:rPr lang="en-US" dirty="0"/>
              <a:t>and Comparator Operator and </a:t>
            </a:r>
            <a:r>
              <a:rPr lang="en-US" dirty="0" smtClean="0"/>
              <a:t>ADT</a:t>
            </a:r>
          </a:p>
          <a:p>
            <a:pPr lvl="2"/>
            <a:r>
              <a:rPr lang="en-US" dirty="0"/>
              <a:t>From the Book: Definitions and relation to </a:t>
            </a:r>
            <a:r>
              <a:rPr lang="en-US" dirty="0" smtClean="0"/>
              <a:t>Sorting</a:t>
            </a:r>
          </a:p>
          <a:p>
            <a:pPr lvl="2"/>
            <a:r>
              <a:rPr lang="en-US" dirty="0"/>
              <a:t>Reboot: back to selection sort and insertion sort</a:t>
            </a:r>
          </a:p>
          <a:p>
            <a:pPr lvl="2"/>
            <a:r>
              <a:rPr lang="en-US" dirty="0"/>
              <a:t>Setting up for ‘generic’ sorting algorithm</a:t>
            </a:r>
          </a:p>
          <a:p>
            <a:pPr lvl="3"/>
            <a:r>
              <a:rPr lang="en-US" dirty="0"/>
              <a:t>Where performance depends on the data structure being used</a:t>
            </a:r>
          </a:p>
          <a:p>
            <a:pPr lvl="2"/>
            <a:endParaRPr lang="en-US" dirty="0"/>
          </a:p>
          <a:p>
            <a:r>
              <a:rPr lang="en-US" dirty="0" smtClean="0"/>
              <a:t>Next</a:t>
            </a:r>
            <a:r>
              <a:rPr lang="en-US" dirty="0"/>
              <a:t>:</a:t>
            </a:r>
          </a:p>
          <a:p>
            <a:pPr lvl="1"/>
            <a:r>
              <a:rPr lang="en-US" dirty="0" smtClean="0"/>
              <a:t>Priority Queues</a:t>
            </a:r>
          </a:p>
          <a:p>
            <a:pPr lvl="2"/>
            <a:r>
              <a:rPr lang="en-US" dirty="0" smtClean="0"/>
              <a:t>Implementations</a:t>
            </a:r>
          </a:p>
          <a:p>
            <a:pPr lvl="3"/>
            <a:r>
              <a:rPr lang="en-US" dirty="0" smtClean="0"/>
              <a:t>Unordered List</a:t>
            </a:r>
          </a:p>
          <a:p>
            <a:pPr lvl="3"/>
            <a:r>
              <a:rPr lang="en-US" dirty="0" smtClean="0"/>
              <a:t>Ordered List</a:t>
            </a:r>
          </a:p>
          <a:p>
            <a:pPr lvl="3"/>
            <a:r>
              <a:rPr lang="en-US" dirty="0" smtClean="0"/>
              <a:t>Binary Tree (Heap)</a:t>
            </a:r>
          </a:p>
        </p:txBody>
      </p:sp>
    </p:spTree>
    <p:extLst>
      <p:ext uri="{BB962C8B-B14F-4D97-AF65-F5344CB8AC3E}">
        <p14:creationId xmlns:p14="http://schemas.microsoft.com/office/powerpoint/2010/main" val="24833712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PQ Implementation</a:t>
            </a:r>
            <a:endParaRPr lang="en-US" dirty="0"/>
          </a:p>
        </p:txBody>
      </p:sp>
      <p:sp>
        <p:nvSpPr>
          <p:cNvPr id="3" name="Content Placeholder 2"/>
          <p:cNvSpPr>
            <a:spLocks noGrp="1"/>
          </p:cNvSpPr>
          <p:nvPr>
            <p:ph idx="1"/>
          </p:nvPr>
        </p:nvSpPr>
        <p:spPr/>
        <p:txBody>
          <a:bodyPr/>
          <a:lstStyle/>
          <a:p>
            <a:r>
              <a:rPr lang="en-US" dirty="0" smtClean="0"/>
              <a:t>Priority Queues can be implemented using</a:t>
            </a:r>
          </a:p>
          <a:p>
            <a:pPr lvl="1"/>
            <a:r>
              <a:rPr lang="en-US" dirty="0" smtClean="0"/>
              <a:t>Unordered List</a:t>
            </a:r>
          </a:p>
          <a:p>
            <a:pPr lvl="1"/>
            <a:r>
              <a:rPr lang="en-US" dirty="0" smtClean="0"/>
              <a:t>Ordered List</a:t>
            </a:r>
          </a:p>
          <a:p>
            <a:pPr lvl="1"/>
            <a:r>
              <a:rPr lang="en-US" dirty="0" smtClean="0"/>
              <a:t>Binary Tree (Heap)</a:t>
            </a:r>
            <a:endParaRPr lang="en-US" dirty="0"/>
          </a:p>
        </p:txBody>
      </p:sp>
    </p:spTree>
    <p:extLst>
      <p:ext uri="{BB962C8B-B14F-4D97-AF65-F5344CB8AC3E}">
        <p14:creationId xmlns:p14="http://schemas.microsoft.com/office/powerpoint/2010/main" val="10560362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Implementing PQ as an Unordered List</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Each item in a </a:t>
            </a:r>
            <a:r>
              <a:rPr lang="en-US" dirty="0" smtClean="0">
                <a:solidFill>
                  <a:srgbClr val="FF0000"/>
                </a:solidFill>
              </a:rPr>
              <a:t>PQ</a:t>
            </a:r>
            <a:r>
              <a:rPr lang="en-US" dirty="0" smtClean="0"/>
              <a:t> is a </a:t>
            </a:r>
            <a:r>
              <a:rPr lang="en-US" dirty="0" smtClean="0">
                <a:solidFill>
                  <a:srgbClr val="FF0000"/>
                </a:solidFill>
              </a:rPr>
              <a:t>composition of 2 objects</a:t>
            </a:r>
          </a:p>
          <a:p>
            <a:pPr lvl="1"/>
            <a:r>
              <a:rPr lang="en-US" dirty="0" smtClean="0"/>
              <a:t>the </a:t>
            </a:r>
            <a:r>
              <a:rPr lang="en-US" dirty="0" smtClean="0">
                <a:solidFill>
                  <a:srgbClr val="FF0000"/>
                </a:solidFill>
              </a:rPr>
              <a:t>key</a:t>
            </a:r>
            <a:r>
              <a:rPr lang="en-US" dirty="0" smtClean="0"/>
              <a:t> (priority)</a:t>
            </a:r>
          </a:p>
          <a:p>
            <a:pPr lvl="1"/>
            <a:r>
              <a:rPr lang="en-US" dirty="0" smtClean="0"/>
              <a:t>and the </a:t>
            </a:r>
            <a:r>
              <a:rPr lang="en-US" dirty="0" smtClean="0">
                <a:solidFill>
                  <a:srgbClr val="FF0000"/>
                </a:solidFill>
              </a:rPr>
              <a:t>data</a:t>
            </a:r>
          </a:p>
          <a:p>
            <a:pPr lvl="2"/>
            <a:r>
              <a:rPr lang="en-US" dirty="0" smtClean="0"/>
              <a:t>Thus we have the pair (key, data)</a:t>
            </a:r>
          </a:p>
          <a:p>
            <a:pPr lvl="1"/>
            <a:r>
              <a:rPr lang="en-US" dirty="0" smtClean="0"/>
              <a:t>So we could implement this using a linked list</a:t>
            </a:r>
          </a:p>
          <a:p>
            <a:pPr lvl="2"/>
            <a:r>
              <a:rPr lang="en-US" dirty="0" smtClean="0"/>
              <a:t>details next slide, look at the list’s node structure</a:t>
            </a:r>
            <a:endParaRPr lang="en-US" dirty="0"/>
          </a:p>
        </p:txBody>
      </p:sp>
    </p:spTree>
    <p:extLst>
      <p:ext uri="{BB962C8B-B14F-4D97-AF65-F5344CB8AC3E}">
        <p14:creationId xmlns:p14="http://schemas.microsoft.com/office/powerpoint/2010/main" val="16827770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Doubly Linked List</a:t>
            </a:r>
            <a:endParaRPr lang="en-US" dirty="0"/>
          </a:p>
        </p:txBody>
      </p:sp>
      <p:sp>
        <p:nvSpPr>
          <p:cNvPr id="3" name="Content Placeholder 2"/>
          <p:cNvSpPr>
            <a:spLocks noGrp="1"/>
          </p:cNvSpPr>
          <p:nvPr>
            <p:ph idx="1"/>
          </p:nvPr>
        </p:nvSpPr>
        <p:spPr>
          <a:xfrm>
            <a:off x="457200" y="4267200"/>
            <a:ext cx="8229600" cy="1858963"/>
          </a:xfrm>
        </p:spPr>
        <p:txBody>
          <a:bodyPr>
            <a:normAutofit/>
          </a:bodyPr>
          <a:lstStyle/>
          <a:p>
            <a:r>
              <a:rPr lang="en-US" sz="2400" dirty="0" smtClean="0"/>
              <a:t>But for our priority queue we split </a:t>
            </a:r>
            <a:r>
              <a:rPr lang="en-US" sz="2400" b="1" dirty="0" err="1" smtClean="0"/>
              <a:t>elem</a:t>
            </a:r>
            <a:r>
              <a:rPr lang="en-US" sz="2400" b="1" dirty="0" smtClean="0"/>
              <a:t> into TWO things</a:t>
            </a:r>
          </a:p>
          <a:p>
            <a:pPr lvl="1"/>
            <a:r>
              <a:rPr lang="en-US" sz="2000" b="1" dirty="0" smtClean="0"/>
              <a:t>key</a:t>
            </a:r>
            <a:r>
              <a:rPr lang="en-US" sz="2000" dirty="0" smtClean="0"/>
              <a:t>  (of type </a:t>
            </a:r>
            <a:r>
              <a:rPr lang="en-US" sz="2000" dirty="0" err="1" smtClean="0"/>
              <a:t>int</a:t>
            </a:r>
            <a:r>
              <a:rPr lang="en-US" sz="2000" dirty="0" smtClean="0"/>
              <a:t>)</a:t>
            </a:r>
          </a:p>
          <a:p>
            <a:pPr lvl="1"/>
            <a:r>
              <a:rPr lang="en-US" sz="2000" b="1" dirty="0" smtClean="0"/>
              <a:t>data</a:t>
            </a:r>
            <a:r>
              <a:rPr lang="en-US" sz="2000" dirty="0" smtClean="0"/>
              <a:t> (of type T)</a:t>
            </a:r>
            <a:endParaRPr lang="en-US" sz="2000" dirty="0"/>
          </a:p>
        </p:txBody>
      </p:sp>
      <p:sp>
        <p:nvSpPr>
          <p:cNvPr id="4" name="Text Box 4"/>
          <p:cNvSpPr txBox="1">
            <a:spLocks noChangeArrowheads="1"/>
          </p:cNvSpPr>
          <p:nvPr/>
        </p:nvSpPr>
        <p:spPr bwMode="auto">
          <a:xfrm>
            <a:off x="533400" y="1905000"/>
            <a:ext cx="5105400" cy="2032000"/>
          </a:xfrm>
          <a:prstGeom prst="rect">
            <a:avLst/>
          </a:prstGeom>
          <a:solidFill>
            <a:srgbClr val="FEFEBE"/>
          </a:solidFill>
          <a:ln w="9525">
            <a:solidFill>
              <a:schemeClr val="tx1"/>
            </a:solidFill>
            <a:miter lim="800000"/>
            <a:headEnd/>
            <a:tailEnd/>
          </a:ln>
          <a:extLst/>
        </p:spPr>
        <p:txBody>
          <a:bodyPr>
            <a:spAutoFit/>
          </a:bodyPr>
          <a:lstStyle>
            <a:lvl1pPr defTabSz="228600" eaLnBrk="0" hangingPunct="0">
              <a:defRPr>
                <a:solidFill>
                  <a:schemeClr val="tx1"/>
                </a:solidFill>
                <a:latin typeface="Arial" charset="0"/>
                <a:cs typeface="Arial" charset="0"/>
              </a:defRPr>
            </a:lvl1pPr>
            <a:lvl2pPr marL="742950" indent="-285750" defTabSz="228600" eaLnBrk="0" hangingPunct="0">
              <a:defRPr>
                <a:solidFill>
                  <a:schemeClr val="tx1"/>
                </a:solidFill>
                <a:latin typeface="Arial" charset="0"/>
                <a:cs typeface="Arial" charset="0"/>
              </a:defRPr>
            </a:lvl2pPr>
            <a:lvl3pPr marL="1143000" indent="-228600" defTabSz="228600" eaLnBrk="0" hangingPunct="0">
              <a:defRPr>
                <a:solidFill>
                  <a:schemeClr val="tx1"/>
                </a:solidFill>
                <a:latin typeface="Arial" charset="0"/>
                <a:cs typeface="Arial" charset="0"/>
              </a:defRPr>
            </a:lvl3pPr>
            <a:lvl4pPr marL="1600200" indent="-228600" defTabSz="228600" eaLnBrk="0" hangingPunct="0">
              <a:defRPr>
                <a:solidFill>
                  <a:schemeClr val="tx1"/>
                </a:solidFill>
                <a:latin typeface="Arial" charset="0"/>
                <a:cs typeface="Arial" charset="0"/>
              </a:defRPr>
            </a:lvl4pPr>
            <a:lvl5pPr marL="2057400" indent="-228600" defTabSz="228600" eaLnBrk="0" hangingPunct="0">
              <a:defRPr>
                <a:solidFill>
                  <a:schemeClr val="tx1"/>
                </a:solidFill>
                <a:latin typeface="Arial" charset="0"/>
                <a:cs typeface="Arial" charset="0"/>
              </a:defRPr>
            </a:lvl5pPr>
            <a:lvl6pPr marL="2514600" indent="-228600" defTabSz="228600" eaLnBrk="0" fontAlgn="base" hangingPunct="0">
              <a:spcBef>
                <a:spcPct val="0"/>
              </a:spcBef>
              <a:spcAft>
                <a:spcPct val="0"/>
              </a:spcAft>
              <a:defRPr>
                <a:solidFill>
                  <a:schemeClr val="tx1"/>
                </a:solidFill>
                <a:latin typeface="Arial" charset="0"/>
                <a:cs typeface="Arial" charset="0"/>
              </a:defRPr>
            </a:lvl6pPr>
            <a:lvl7pPr marL="2971800" indent="-228600" defTabSz="228600" eaLnBrk="0" fontAlgn="base" hangingPunct="0">
              <a:spcBef>
                <a:spcPct val="0"/>
              </a:spcBef>
              <a:spcAft>
                <a:spcPct val="0"/>
              </a:spcAft>
              <a:defRPr>
                <a:solidFill>
                  <a:schemeClr val="tx1"/>
                </a:solidFill>
                <a:latin typeface="Arial" charset="0"/>
                <a:cs typeface="Arial" charset="0"/>
              </a:defRPr>
            </a:lvl7pPr>
            <a:lvl8pPr marL="3429000" indent="-228600" defTabSz="228600" eaLnBrk="0" fontAlgn="base" hangingPunct="0">
              <a:spcBef>
                <a:spcPct val="0"/>
              </a:spcBef>
              <a:spcAft>
                <a:spcPct val="0"/>
              </a:spcAft>
              <a:defRPr>
                <a:solidFill>
                  <a:schemeClr val="tx1"/>
                </a:solidFill>
                <a:latin typeface="Arial" charset="0"/>
                <a:cs typeface="Arial" charset="0"/>
              </a:defRPr>
            </a:lvl8pPr>
            <a:lvl9pPr marL="3886200" indent="-228600" defTabSz="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a:solidFill>
                  <a:srgbClr val="0070C0"/>
                </a:solidFill>
                <a:latin typeface="Consolas" pitchFamily="49" charset="0"/>
                <a:cs typeface="Consolas" pitchFamily="49" charset="0"/>
              </a:rPr>
              <a:t>template</a:t>
            </a:r>
            <a:r>
              <a:rPr lang="en-US" altLang="en-US" dirty="0">
                <a:solidFill>
                  <a:srgbClr val="000000"/>
                </a:solidFill>
                <a:latin typeface="Consolas" pitchFamily="49" charset="0"/>
                <a:cs typeface="Consolas" pitchFamily="49" charset="0"/>
              </a:rPr>
              <a:t> </a:t>
            </a:r>
            <a:r>
              <a:rPr lang="en-US" altLang="en-US" dirty="0" smtClean="0">
                <a:solidFill>
                  <a:srgbClr val="000000"/>
                </a:solidFill>
                <a:latin typeface="Consolas" pitchFamily="49" charset="0"/>
                <a:cs typeface="Consolas" pitchFamily="49" charset="0"/>
              </a:rPr>
              <a:t>&lt;</a:t>
            </a:r>
            <a:r>
              <a:rPr lang="en-US" altLang="en-US" dirty="0" err="1" smtClean="0">
                <a:solidFill>
                  <a:srgbClr val="0070C0"/>
                </a:solidFill>
                <a:latin typeface="Consolas" pitchFamily="49" charset="0"/>
                <a:cs typeface="Consolas" pitchFamily="49" charset="0"/>
              </a:rPr>
              <a:t>typename</a:t>
            </a:r>
            <a:r>
              <a:rPr lang="en-US" altLang="en-US" dirty="0" smtClean="0">
                <a:solidFill>
                  <a:srgbClr val="0070C0"/>
                </a:solidFill>
                <a:latin typeface="Consolas" pitchFamily="49" charset="0"/>
                <a:cs typeface="Consolas" pitchFamily="49" charset="0"/>
              </a:rPr>
              <a:t> </a:t>
            </a:r>
            <a:r>
              <a:rPr lang="en-US" altLang="en-US" dirty="0" smtClean="0">
                <a:latin typeface="Consolas" pitchFamily="49" charset="0"/>
                <a:cs typeface="Consolas" pitchFamily="49" charset="0"/>
              </a:rPr>
              <a:t>T</a:t>
            </a:r>
            <a:r>
              <a:rPr lang="en-US" altLang="en-US" dirty="0" smtClean="0">
                <a:solidFill>
                  <a:srgbClr val="000000"/>
                </a:solidFill>
                <a:latin typeface="Consolas" pitchFamily="49" charset="0"/>
                <a:cs typeface="Consolas" pitchFamily="49" charset="0"/>
              </a:rPr>
              <a:t>&gt;</a:t>
            </a:r>
            <a:r>
              <a:rPr lang="en-US" altLang="en-US" dirty="0">
                <a:solidFill>
                  <a:srgbClr val="000000"/>
                </a:solidFill>
                <a:latin typeface="Consolas" pitchFamily="49" charset="0"/>
                <a:cs typeface="Consolas" pitchFamily="49" charset="0"/>
              </a:rPr>
              <a:t/>
            </a:r>
            <a:br>
              <a:rPr lang="en-US" altLang="en-US" dirty="0">
                <a:solidFill>
                  <a:srgbClr val="000000"/>
                </a:solidFill>
                <a:latin typeface="Consolas" pitchFamily="49" charset="0"/>
                <a:cs typeface="Consolas" pitchFamily="49" charset="0"/>
              </a:rPr>
            </a:br>
            <a:r>
              <a:rPr lang="en-US" altLang="en-US" dirty="0">
                <a:solidFill>
                  <a:srgbClr val="0070C0"/>
                </a:solidFill>
                <a:latin typeface="Consolas" pitchFamily="49" charset="0"/>
                <a:cs typeface="Consolas" pitchFamily="49" charset="0"/>
              </a:rPr>
              <a:t>class</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Item {</a:t>
            </a:r>
            <a:r>
              <a:rPr lang="en-US" altLang="en-US" dirty="0">
                <a:latin typeface="Consolas" pitchFamily="49" charset="0"/>
                <a:cs typeface="Consolas" pitchFamily="49" charset="0"/>
              </a:rPr>
              <a:t/>
            </a:r>
            <a:br>
              <a:rPr lang="en-US" altLang="en-US" dirty="0">
                <a:latin typeface="Consolas" pitchFamily="49" charset="0"/>
                <a:cs typeface="Consolas" pitchFamily="49" charset="0"/>
              </a:rPr>
            </a:br>
            <a:r>
              <a:rPr lang="en-US" altLang="en-US" dirty="0">
                <a:solidFill>
                  <a:srgbClr val="0070C0"/>
                </a:solidFill>
                <a:latin typeface="Consolas" pitchFamily="49" charset="0"/>
                <a:cs typeface="Consolas" pitchFamily="49" charset="0"/>
              </a:rPr>
              <a:t>public</a:t>
            </a:r>
            <a:r>
              <a:rPr lang="en-US" altLang="en-US" dirty="0">
                <a:latin typeface="Consolas" pitchFamily="49" charset="0"/>
                <a:cs typeface="Consolas" pitchFamily="49" charset="0"/>
              </a:rPr>
              <a:t>:</a:t>
            </a:r>
            <a:br>
              <a:rPr lang="en-US" altLang="en-US" dirty="0">
                <a:latin typeface="Consolas" pitchFamily="49" charset="0"/>
                <a:cs typeface="Consolas" pitchFamily="49" charset="0"/>
              </a:rPr>
            </a:b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T </a:t>
            </a:r>
            <a:r>
              <a:rPr lang="en-US" altLang="en-US" dirty="0" err="1">
                <a:latin typeface="Consolas" pitchFamily="49" charset="0"/>
                <a:cs typeface="Consolas" pitchFamily="49" charset="0"/>
              </a:rPr>
              <a:t>elem</a:t>
            </a:r>
            <a:r>
              <a:rPr lang="en-US" altLang="en-US" dirty="0">
                <a:latin typeface="Consolas" pitchFamily="49" charset="0"/>
                <a:cs typeface="Consolas" pitchFamily="49" charset="0"/>
              </a:rPr>
              <a:t>;</a:t>
            </a:r>
          </a:p>
          <a:p>
            <a:pPr eaLnBrk="1" hangingPunct="1">
              <a:spcBef>
                <a:spcPct val="50000"/>
              </a:spcBef>
            </a:pP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Item&lt;T&gt; </a:t>
            </a:r>
            <a:r>
              <a:rPr lang="en-US" altLang="en-US" dirty="0">
                <a:latin typeface="Consolas" pitchFamily="49" charset="0"/>
                <a:cs typeface="Consolas" pitchFamily="49" charset="0"/>
              </a:rPr>
              <a:t>*</a:t>
            </a:r>
            <a:r>
              <a:rPr lang="en-US" altLang="en-US" dirty="0" err="1">
                <a:latin typeface="Consolas" pitchFamily="49" charset="0"/>
                <a:cs typeface="Consolas" pitchFamily="49" charset="0"/>
              </a:rPr>
              <a:t>prev</a:t>
            </a:r>
            <a:r>
              <a:rPr lang="en-US" altLang="en-US" dirty="0">
                <a:latin typeface="Consolas" pitchFamily="49" charset="0"/>
                <a:cs typeface="Consolas" pitchFamily="49" charset="0"/>
              </a:rPr>
              <a:t>, *next;</a:t>
            </a:r>
          </a:p>
          <a:p>
            <a:pPr eaLnBrk="1" hangingPunct="1">
              <a:spcBef>
                <a:spcPct val="50000"/>
              </a:spcBef>
            </a:pPr>
            <a:r>
              <a:rPr lang="en-US" altLang="en-US" dirty="0">
                <a:latin typeface="Consolas" pitchFamily="49" charset="0"/>
                <a:cs typeface="Consolas" pitchFamily="49" charset="0"/>
              </a:rPr>
              <a:t>};</a:t>
            </a:r>
          </a:p>
        </p:txBody>
      </p:sp>
      <p:sp>
        <p:nvSpPr>
          <p:cNvPr id="5" name="Text Box 5"/>
          <p:cNvSpPr txBox="1">
            <a:spLocks noChangeArrowheads="1"/>
          </p:cNvSpPr>
          <p:nvPr/>
        </p:nvSpPr>
        <p:spPr bwMode="auto">
          <a:xfrm>
            <a:off x="7924800" y="2209800"/>
            <a:ext cx="6699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solidFill>
                  <a:srgbClr val="0000FF"/>
                </a:solidFill>
                <a:latin typeface="Calibri" pitchFamily="34" charset="0"/>
              </a:rPr>
              <a:t>next</a:t>
            </a:r>
          </a:p>
        </p:txBody>
      </p:sp>
      <p:sp>
        <p:nvSpPr>
          <p:cNvPr id="6" name="Text Box 6"/>
          <p:cNvSpPr txBox="1">
            <a:spLocks noChangeArrowheads="1"/>
          </p:cNvSpPr>
          <p:nvPr/>
        </p:nvSpPr>
        <p:spPr bwMode="auto">
          <a:xfrm>
            <a:off x="6934200" y="3352800"/>
            <a:ext cx="7223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solidFill>
                  <a:schemeClr val="tx2"/>
                </a:solidFill>
                <a:latin typeface="Calibri" pitchFamily="34" charset="0"/>
              </a:rPr>
              <a:t>elem</a:t>
            </a:r>
          </a:p>
        </p:txBody>
      </p:sp>
      <p:sp>
        <p:nvSpPr>
          <p:cNvPr id="7" name="Text Box 7"/>
          <p:cNvSpPr txBox="1">
            <a:spLocks noChangeArrowheads="1"/>
          </p:cNvSpPr>
          <p:nvPr/>
        </p:nvSpPr>
        <p:spPr bwMode="auto">
          <a:xfrm>
            <a:off x="7848600" y="3505200"/>
            <a:ext cx="7556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solidFill>
                  <a:srgbClr val="0000FF"/>
                </a:solidFill>
                <a:latin typeface="Calibri" pitchFamily="34" charset="0"/>
              </a:rPr>
              <a:t>node</a:t>
            </a:r>
          </a:p>
        </p:txBody>
      </p:sp>
      <p:sp>
        <p:nvSpPr>
          <p:cNvPr id="8" name="AutoShape 8"/>
          <p:cNvSpPr>
            <a:spLocks noChangeArrowheads="1"/>
          </p:cNvSpPr>
          <p:nvPr/>
        </p:nvSpPr>
        <p:spPr bwMode="auto">
          <a:xfrm>
            <a:off x="6019800" y="1828800"/>
            <a:ext cx="2590800" cy="2133600"/>
          </a:xfrm>
          <a:prstGeom prst="roundRect">
            <a:avLst>
              <a:gd name="adj" fmla="val 16667"/>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nvGrpSpPr>
          <p:cNvPr id="9" name="Group 37"/>
          <p:cNvGrpSpPr>
            <a:grpSpLocks/>
          </p:cNvGrpSpPr>
          <p:nvPr/>
        </p:nvGrpSpPr>
        <p:grpSpPr bwMode="auto">
          <a:xfrm>
            <a:off x="6248400" y="2514600"/>
            <a:ext cx="2133600" cy="889000"/>
            <a:chOff x="5181600" y="5126121"/>
            <a:chExt cx="2133600" cy="888332"/>
          </a:xfrm>
        </p:grpSpPr>
        <p:grpSp>
          <p:nvGrpSpPr>
            <p:cNvPr id="10" name="Group 40"/>
            <p:cNvGrpSpPr>
              <a:grpSpLocks/>
            </p:cNvGrpSpPr>
            <p:nvPr/>
          </p:nvGrpSpPr>
          <p:grpSpPr bwMode="auto">
            <a:xfrm>
              <a:off x="5600700" y="5126121"/>
              <a:ext cx="1309371" cy="436479"/>
              <a:chOff x="5600700" y="5126121"/>
              <a:chExt cx="1563437" cy="521172"/>
            </a:xfrm>
          </p:grpSpPr>
          <p:sp>
            <p:nvSpPr>
              <p:cNvPr id="14" name="Rectangle 23"/>
              <p:cNvSpPr>
                <a:spLocks noChangeArrowheads="1"/>
              </p:cNvSpPr>
              <p:nvPr/>
            </p:nvSpPr>
            <p:spPr bwMode="auto">
              <a:xfrm>
                <a:off x="5600700" y="5126593"/>
                <a:ext cx="520700" cy="520700"/>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6121400" y="5126593"/>
                <a:ext cx="520700" cy="520700"/>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Rectangle 24"/>
              <p:cNvSpPr>
                <a:spLocks noChangeArrowheads="1"/>
              </p:cNvSpPr>
              <p:nvPr/>
            </p:nvSpPr>
            <p:spPr bwMode="auto">
              <a:xfrm>
                <a:off x="6643437" y="5126121"/>
                <a:ext cx="520700" cy="520700"/>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sp>
          <p:nvSpPr>
            <p:cNvPr id="11" name="Line 31"/>
            <p:cNvSpPr>
              <a:spLocks noChangeShapeType="1"/>
            </p:cNvSpPr>
            <p:nvPr/>
          </p:nvSpPr>
          <p:spPr bwMode="auto">
            <a:xfrm>
              <a:off x="6256421" y="5348706"/>
              <a:ext cx="0" cy="665747"/>
            </a:xfrm>
            <a:prstGeom prst="line">
              <a:avLst/>
            </a:prstGeom>
            <a:noFill/>
            <a:ln w="19050">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Freeform 24"/>
            <p:cNvSpPr>
              <a:spLocks/>
            </p:cNvSpPr>
            <p:nvPr/>
          </p:nvSpPr>
          <p:spPr bwMode="auto">
            <a:xfrm>
              <a:off x="6700253" y="5205245"/>
              <a:ext cx="614947"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3" name="Freeform 30"/>
            <p:cNvSpPr>
              <a:spLocks/>
            </p:cNvSpPr>
            <p:nvPr/>
          </p:nvSpPr>
          <p:spPr bwMode="auto">
            <a:xfrm rot="10800000">
              <a:off x="5181600" y="5342941"/>
              <a:ext cx="635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17" name="Text Box 5"/>
          <p:cNvSpPr txBox="1">
            <a:spLocks noChangeArrowheads="1"/>
          </p:cNvSpPr>
          <p:nvPr/>
        </p:nvSpPr>
        <p:spPr bwMode="auto">
          <a:xfrm>
            <a:off x="6053138" y="2286000"/>
            <a:ext cx="60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solidFill>
                  <a:srgbClr val="0000FF"/>
                </a:solidFill>
                <a:latin typeface="Calibri" pitchFamily="34" charset="0"/>
              </a:rPr>
              <a:t>prev</a:t>
            </a:r>
          </a:p>
        </p:txBody>
      </p:sp>
    </p:spTree>
    <p:extLst>
      <p:ext uri="{BB962C8B-B14F-4D97-AF65-F5344CB8AC3E}">
        <p14:creationId xmlns:p14="http://schemas.microsoft.com/office/powerpoint/2010/main" val="145123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Doubly Linked List</a:t>
            </a:r>
            <a:endParaRPr lang="en-US" dirty="0"/>
          </a:p>
        </p:txBody>
      </p:sp>
      <p:sp>
        <p:nvSpPr>
          <p:cNvPr id="3" name="Content Placeholder 2"/>
          <p:cNvSpPr>
            <a:spLocks noGrp="1"/>
          </p:cNvSpPr>
          <p:nvPr>
            <p:ph idx="1"/>
          </p:nvPr>
        </p:nvSpPr>
        <p:spPr>
          <a:xfrm>
            <a:off x="457200" y="4267200"/>
            <a:ext cx="8229600" cy="1858963"/>
          </a:xfrm>
        </p:spPr>
        <p:txBody>
          <a:bodyPr>
            <a:normAutofit/>
          </a:bodyPr>
          <a:lstStyle/>
          <a:p>
            <a:r>
              <a:rPr lang="en-US" sz="2400" dirty="0" smtClean="0"/>
              <a:t>But for our priority queue we split </a:t>
            </a:r>
            <a:r>
              <a:rPr lang="en-US" sz="2400" b="1" dirty="0" err="1" smtClean="0"/>
              <a:t>elem</a:t>
            </a:r>
            <a:r>
              <a:rPr lang="en-US" sz="2400" b="1" dirty="0" smtClean="0"/>
              <a:t> into TWO things</a:t>
            </a:r>
          </a:p>
          <a:p>
            <a:pPr lvl="1"/>
            <a:r>
              <a:rPr lang="en-US" sz="2000" b="1" dirty="0" smtClean="0"/>
              <a:t>key</a:t>
            </a:r>
            <a:r>
              <a:rPr lang="en-US" sz="2000" dirty="0" smtClean="0"/>
              <a:t>  (of type </a:t>
            </a:r>
            <a:r>
              <a:rPr lang="en-US" sz="2000" dirty="0" err="1" smtClean="0"/>
              <a:t>int</a:t>
            </a:r>
            <a:r>
              <a:rPr lang="en-US" sz="2000" dirty="0" smtClean="0"/>
              <a:t>)</a:t>
            </a:r>
          </a:p>
          <a:p>
            <a:pPr lvl="1"/>
            <a:r>
              <a:rPr lang="en-US" sz="2000" b="1" dirty="0" smtClean="0"/>
              <a:t>data</a:t>
            </a:r>
            <a:r>
              <a:rPr lang="en-US" sz="2000" dirty="0" smtClean="0"/>
              <a:t> (of type T)</a:t>
            </a:r>
            <a:endParaRPr lang="en-US" sz="2000" dirty="0"/>
          </a:p>
        </p:txBody>
      </p:sp>
      <p:sp>
        <p:nvSpPr>
          <p:cNvPr id="4" name="Text Box 4"/>
          <p:cNvSpPr txBox="1">
            <a:spLocks noChangeArrowheads="1"/>
          </p:cNvSpPr>
          <p:nvPr/>
        </p:nvSpPr>
        <p:spPr bwMode="auto">
          <a:xfrm>
            <a:off x="533400" y="1905000"/>
            <a:ext cx="5105400" cy="2308324"/>
          </a:xfrm>
          <a:prstGeom prst="rect">
            <a:avLst/>
          </a:prstGeom>
          <a:solidFill>
            <a:srgbClr val="FEFEBE"/>
          </a:solidFill>
          <a:ln w="9525">
            <a:solidFill>
              <a:schemeClr val="tx1"/>
            </a:solidFill>
            <a:miter lim="800000"/>
            <a:headEnd/>
            <a:tailEnd/>
          </a:ln>
          <a:extLst/>
        </p:spPr>
        <p:txBody>
          <a:bodyPr>
            <a:spAutoFit/>
          </a:bodyPr>
          <a:lstStyle>
            <a:lvl1pPr defTabSz="228600" eaLnBrk="0" hangingPunct="0">
              <a:defRPr>
                <a:solidFill>
                  <a:schemeClr val="tx1"/>
                </a:solidFill>
                <a:latin typeface="Arial" charset="0"/>
                <a:cs typeface="Arial" charset="0"/>
              </a:defRPr>
            </a:lvl1pPr>
            <a:lvl2pPr marL="742950" indent="-285750" defTabSz="228600" eaLnBrk="0" hangingPunct="0">
              <a:defRPr>
                <a:solidFill>
                  <a:schemeClr val="tx1"/>
                </a:solidFill>
                <a:latin typeface="Arial" charset="0"/>
                <a:cs typeface="Arial" charset="0"/>
              </a:defRPr>
            </a:lvl2pPr>
            <a:lvl3pPr marL="1143000" indent="-228600" defTabSz="228600" eaLnBrk="0" hangingPunct="0">
              <a:defRPr>
                <a:solidFill>
                  <a:schemeClr val="tx1"/>
                </a:solidFill>
                <a:latin typeface="Arial" charset="0"/>
                <a:cs typeface="Arial" charset="0"/>
              </a:defRPr>
            </a:lvl3pPr>
            <a:lvl4pPr marL="1600200" indent="-228600" defTabSz="228600" eaLnBrk="0" hangingPunct="0">
              <a:defRPr>
                <a:solidFill>
                  <a:schemeClr val="tx1"/>
                </a:solidFill>
                <a:latin typeface="Arial" charset="0"/>
                <a:cs typeface="Arial" charset="0"/>
              </a:defRPr>
            </a:lvl4pPr>
            <a:lvl5pPr marL="2057400" indent="-228600" defTabSz="228600" eaLnBrk="0" hangingPunct="0">
              <a:defRPr>
                <a:solidFill>
                  <a:schemeClr val="tx1"/>
                </a:solidFill>
                <a:latin typeface="Arial" charset="0"/>
                <a:cs typeface="Arial" charset="0"/>
              </a:defRPr>
            </a:lvl5pPr>
            <a:lvl6pPr marL="2514600" indent="-228600" defTabSz="228600" eaLnBrk="0" fontAlgn="base" hangingPunct="0">
              <a:spcBef>
                <a:spcPct val="0"/>
              </a:spcBef>
              <a:spcAft>
                <a:spcPct val="0"/>
              </a:spcAft>
              <a:defRPr>
                <a:solidFill>
                  <a:schemeClr val="tx1"/>
                </a:solidFill>
                <a:latin typeface="Arial" charset="0"/>
                <a:cs typeface="Arial" charset="0"/>
              </a:defRPr>
            </a:lvl6pPr>
            <a:lvl7pPr marL="2971800" indent="-228600" defTabSz="228600" eaLnBrk="0" fontAlgn="base" hangingPunct="0">
              <a:spcBef>
                <a:spcPct val="0"/>
              </a:spcBef>
              <a:spcAft>
                <a:spcPct val="0"/>
              </a:spcAft>
              <a:defRPr>
                <a:solidFill>
                  <a:schemeClr val="tx1"/>
                </a:solidFill>
                <a:latin typeface="Arial" charset="0"/>
                <a:cs typeface="Arial" charset="0"/>
              </a:defRPr>
            </a:lvl7pPr>
            <a:lvl8pPr marL="3429000" indent="-228600" defTabSz="228600" eaLnBrk="0" fontAlgn="base" hangingPunct="0">
              <a:spcBef>
                <a:spcPct val="0"/>
              </a:spcBef>
              <a:spcAft>
                <a:spcPct val="0"/>
              </a:spcAft>
              <a:defRPr>
                <a:solidFill>
                  <a:schemeClr val="tx1"/>
                </a:solidFill>
                <a:latin typeface="Arial" charset="0"/>
                <a:cs typeface="Arial" charset="0"/>
              </a:defRPr>
            </a:lvl8pPr>
            <a:lvl9pPr marL="3886200" indent="-228600" defTabSz="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a:solidFill>
                  <a:srgbClr val="0070C0"/>
                </a:solidFill>
                <a:latin typeface="Consolas" pitchFamily="49" charset="0"/>
                <a:cs typeface="Consolas" pitchFamily="49" charset="0"/>
              </a:rPr>
              <a:t>template</a:t>
            </a:r>
            <a:r>
              <a:rPr lang="en-US" altLang="en-US" dirty="0">
                <a:solidFill>
                  <a:srgbClr val="000000"/>
                </a:solidFill>
                <a:latin typeface="Consolas" pitchFamily="49" charset="0"/>
                <a:cs typeface="Consolas" pitchFamily="49" charset="0"/>
              </a:rPr>
              <a:t> </a:t>
            </a:r>
            <a:r>
              <a:rPr lang="en-US" altLang="en-US" dirty="0" smtClean="0">
                <a:solidFill>
                  <a:srgbClr val="000000"/>
                </a:solidFill>
                <a:latin typeface="Consolas" pitchFamily="49" charset="0"/>
                <a:cs typeface="Consolas" pitchFamily="49" charset="0"/>
              </a:rPr>
              <a:t>&lt;</a:t>
            </a:r>
            <a:r>
              <a:rPr lang="en-US" altLang="en-US" dirty="0" err="1" smtClean="0">
                <a:solidFill>
                  <a:srgbClr val="0070C0"/>
                </a:solidFill>
                <a:latin typeface="Consolas" pitchFamily="49" charset="0"/>
                <a:cs typeface="Consolas" pitchFamily="49" charset="0"/>
              </a:rPr>
              <a:t>typename</a:t>
            </a:r>
            <a:r>
              <a:rPr lang="en-US" altLang="en-US" dirty="0" smtClean="0">
                <a:solidFill>
                  <a:srgbClr val="0070C0"/>
                </a:solidFill>
                <a:latin typeface="Consolas" pitchFamily="49" charset="0"/>
                <a:cs typeface="Consolas" pitchFamily="49" charset="0"/>
              </a:rPr>
              <a:t> </a:t>
            </a:r>
            <a:r>
              <a:rPr lang="en-US" altLang="en-US" dirty="0" smtClean="0">
                <a:latin typeface="Consolas" pitchFamily="49" charset="0"/>
                <a:cs typeface="Consolas" pitchFamily="49" charset="0"/>
              </a:rPr>
              <a:t>T</a:t>
            </a:r>
            <a:r>
              <a:rPr lang="en-US" altLang="en-US" dirty="0" smtClean="0">
                <a:solidFill>
                  <a:srgbClr val="000000"/>
                </a:solidFill>
                <a:latin typeface="Consolas" pitchFamily="49" charset="0"/>
                <a:cs typeface="Consolas" pitchFamily="49" charset="0"/>
              </a:rPr>
              <a:t>&gt;</a:t>
            </a:r>
            <a:r>
              <a:rPr lang="en-US" altLang="en-US" dirty="0">
                <a:solidFill>
                  <a:srgbClr val="000000"/>
                </a:solidFill>
                <a:latin typeface="Consolas" pitchFamily="49" charset="0"/>
                <a:cs typeface="Consolas" pitchFamily="49" charset="0"/>
              </a:rPr>
              <a:t/>
            </a:r>
            <a:br>
              <a:rPr lang="en-US" altLang="en-US" dirty="0">
                <a:solidFill>
                  <a:srgbClr val="000000"/>
                </a:solidFill>
                <a:latin typeface="Consolas" pitchFamily="49" charset="0"/>
                <a:cs typeface="Consolas" pitchFamily="49" charset="0"/>
              </a:rPr>
            </a:br>
            <a:r>
              <a:rPr lang="en-US" altLang="en-US" dirty="0">
                <a:solidFill>
                  <a:srgbClr val="0070C0"/>
                </a:solidFill>
                <a:latin typeface="Consolas" pitchFamily="49" charset="0"/>
                <a:cs typeface="Consolas" pitchFamily="49" charset="0"/>
              </a:rPr>
              <a:t>class</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Item {</a:t>
            </a:r>
            <a:r>
              <a:rPr lang="en-US" altLang="en-US" dirty="0">
                <a:latin typeface="Consolas" pitchFamily="49" charset="0"/>
                <a:cs typeface="Consolas" pitchFamily="49" charset="0"/>
              </a:rPr>
              <a:t/>
            </a:r>
            <a:br>
              <a:rPr lang="en-US" altLang="en-US" dirty="0">
                <a:latin typeface="Consolas" pitchFamily="49" charset="0"/>
                <a:cs typeface="Consolas" pitchFamily="49" charset="0"/>
              </a:rPr>
            </a:br>
            <a:r>
              <a:rPr lang="en-US" altLang="en-US" dirty="0">
                <a:solidFill>
                  <a:srgbClr val="0070C0"/>
                </a:solidFill>
                <a:latin typeface="Consolas" pitchFamily="49" charset="0"/>
                <a:cs typeface="Consolas" pitchFamily="49" charset="0"/>
              </a:rPr>
              <a:t>public</a:t>
            </a:r>
            <a:r>
              <a:rPr lang="en-US" altLang="en-US" dirty="0">
                <a:latin typeface="Consolas" pitchFamily="49" charset="0"/>
                <a:cs typeface="Consolas" pitchFamily="49" charset="0"/>
              </a:rPr>
              <a:t>:</a:t>
            </a:r>
            <a:br>
              <a:rPr lang="en-US" altLang="en-US" dirty="0">
                <a:latin typeface="Consolas" pitchFamily="49" charset="0"/>
                <a:cs typeface="Consolas" pitchFamily="49" charset="0"/>
              </a:rPr>
            </a:b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int</a:t>
            </a:r>
            <a:r>
              <a:rPr lang="en-US" altLang="en-US" dirty="0" smtClean="0">
                <a:latin typeface="Consolas" pitchFamily="49" charset="0"/>
                <a:cs typeface="Consolas" pitchFamily="49" charset="0"/>
              </a:rPr>
              <a:t> key;</a:t>
            </a:r>
            <a:br>
              <a:rPr lang="en-US" altLang="en-US" dirty="0" smtClean="0">
                <a:latin typeface="Consolas" pitchFamily="49" charset="0"/>
                <a:cs typeface="Consolas" pitchFamily="49" charset="0"/>
              </a:rPr>
            </a:br>
            <a:r>
              <a:rPr lang="en-US" altLang="en-US" dirty="0" smtClean="0">
                <a:latin typeface="Consolas" pitchFamily="49" charset="0"/>
                <a:cs typeface="Consolas" pitchFamily="49" charset="0"/>
              </a:rPr>
              <a:t>    T data;</a:t>
            </a:r>
            <a:endParaRPr lang="en-US" altLang="en-US" dirty="0">
              <a:latin typeface="Consolas" pitchFamily="49" charset="0"/>
              <a:cs typeface="Consolas" pitchFamily="49" charset="0"/>
            </a:endParaRPr>
          </a:p>
          <a:p>
            <a:pPr eaLnBrk="1" hangingPunct="1">
              <a:spcBef>
                <a:spcPct val="50000"/>
              </a:spcBef>
            </a:pP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Item&lt;T&gt; </a:t>
            </a:r>
            <a:r>
              <a:rPr lang="en-US" altLang="en-US" dirty="0">
                <a:latin typeface="Consolas" pitchFamily="49" charset="0"/>
                <a:cs typeface="Consolas" pitchFamily="49" charset="0"/>
              </a:rPr>
              <a:t>*</a:t>
            </a:r>
            <a:r>
              <a:rPr lang="en-US" altLang="en-US" dirty="0" err="1">
                <a:latin typeface="Consolas" pitchFamily="49" charset="0"/>
                <a:cs typeface="Consolas" pitchFamily="49" charset="0"/>
              </a:rPr>
              <a:t>prev</a:t>
            </a:r>
            <a:r>
              <a:rPr lang="en-US" altLang="en-US" dirty="0">
                <a:latin typeface="Consolas" pitchFamily="49" charset="0"/>
                <a:cs typeface="Consolas" pitchFamily="49" charset="0"/>
              </a:rPr>
              <a:t>, *next;</a:t>
            </a:r>
          </a:p>
          <a:p>
            <a:pPr eaLnBrk="1" hangingPunct="1">
              <a:spcBef>
                <a:spcPct val="50000"/>
              </a:spcBef>
            </a:pPr>
            <a:r>
              <a:rPr lang="en-US" altLang="en-US" dirty="0">
                <a:latin typeface="Consolas" pitchFamily="49" charset="0"/>
                <a:cs typeface="Consolas" pitchFamily="49" charset="0"/>
              </a:rPr>
              <a:t>};</a:t>
            </a:r>
          </a:p>
        </p:txBody>
      </p:sp>
      <p:sp>
        <p:nvSpPr>
          <p:cNvPr id="5" name="Text Box 5"/>
          <p:cNvSpPr txBox="1">
            <a:spLocks noChangeArrowheads="1"/>
          </p:cNvSpPr>
          <p:nvPr/>
        </p:nvSpPr>
        <p:spPr bwMode="auto">
          <a:xfrm>
            <a:off x="7924800" y="2209800"/>
            <a:ext cx="6699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solidFill>
                  <a:srgbClr val="0000FF"/>
                </a:solidFill>
                <a:latin typeface="Calibri" pitchFamily="34" charset="0"/>
              </a:rPr>
              <a:t>next</a:t>
            </a:r>
          </a:p>
        </p:txBody>
      </p:sp>
      <p:sp>
        <p:nvSpPr>
          <p:cNvPr id="6" name="Text Box 6"/>
          <p:cNvSpPr txBox="1">
            <a:spLocks noChangeArrowheads="1"/>
          </p:cNvSpPr>
          <p:nvPr/>
        </p:nvSpPr>
        <p:spPr bwMode="auto">
          <a:xfrm>
            <a:off x="6995499" y="3352800"/>
            <a:ext cx="5997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key</a:t>
            </a:r>
            <a:br>
              <a:rPr lang="en-US" altLang="en-US" dirty="0" smtClean="0">
                <a:solidFill>
                  <a:schemeClr val="tx2"/>
                </a:solidFill>
                <a:latin typeface="Calibri" pitchFamily="34" charset="0"/>
              </a:rPr>
            </a:br>
            <a:r>
              <a:rPr lang="en-US" altLang="en-US" dirty="0" smtClean="0">
                <a:solidFill>
                  <a:schemeClr val="tx2"/>
                </a:solidFill>
                <a:latin typeface="Calibri" pitchFamily="34" charset="0"/>
              </a:rPr>
              <a:t>data</a:t>
            </a:r>
            <a:endParaRPr lang="en-US" altLang="en-US" dirty="0">
              <a:solidFill>
                <a:schemeClr val="tx2"/>
              </a:solidFill>
              <a:latin typeface="Calibri" pitchFamily="34" charset="0"/>
            </a:endParaRPr>
          </a:p>
        </p:txBody>
      </p:sp>
      <p:sp>
        <p:nvSpPr>
          <p:cNvPr id="7" name="Text Box 7"/>
          <p:cNvSpPr txBox="1">
            <a:spLocks noChangeArrowheads="1"/>
          </p:cNvSpPr>
          <p:nvPr/>
        </p:nvSpPr>
        <p:spPr bwMode="auto">
          <a:xfrm>
            <a:off x="7848600" y="3505200"/>
            <a:ext cx="7556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solidFill>
                  <a:srgbClr val="0000FF"/>
                </a:solidFill>
                <a:latin typeface="Calibri" pitchFamily="34" charset="0"/>
              </a:rPr>
              <a:t>node</a:t>
            </a:r>
          </a:p>
        </p:txBody>
      </p:sp>
      <p:sp>
        <p:nvSpPr>
          <p:cNvPr id="8" name="AutoShape 8"/>
          <p:cNvSpPr>
            <a:spLocks noChangeArrowheads="1"/>
          </p:cNvSpPr>
          <p:nvPr/>
        </p:nvSpPr>
        <p:spPr bwMode="auto">
          <a:xfrm>
            <a:off x="6019800" y="1828800"/>
            <a:ext cx="2590800" cy="2133600"/>
          </a:xfrm>
          <a:prstGeom prst="roundRect">
            <a:avLst>
              <a:gd name="adj" fmla="val 16667"/>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nvGrpSpPr>
          <p:cNvPr id="9" name="Group 37"/>
          <p:cNvGrpSpPr>
            <a:grpSpLocks/>
          </p:cNvGrpSpPr>
          <p:nvPr/>
        </p:nvGrpSpPr>
        <p:grpSpPr bwMode="auto">
          <a:xfrm>
            <a:off x="6248400" y="2514600"/>
            <a:ext cx="2133600" cy="889000"/>
            <a:chOff x="5181600" y="5126121"/>
            <a:chExt cx="2133600" cy="888332"/>
          </a:xfrm>
        </p:grpSpPr>
        <p:grpSp>
          <p:nvGrpSpPr>
            <p:cNvPr id="10" name="Group 40"/>
            <p:cNvGrpSpPr>
              <a:grpSpLocks/>
            </p:cNvGrpSpPr>
            <p:nvPr/>
          </p:nvGrpSpPr>
          <p:grpSpPr bwMode="auto">
            <a:xfrm>
              <a:off x="5600700" y="5126121"/>
              <a:ext cx="1309371" cy="436479"/>
              <a:chOff x="5600700" y="5126121"/>
              <a:chExt cx="1563437" cy="521172"/>
            </a:xfrm>
          </p:grpSpPr>
          <p:sp>
            <p:nvSpPr>
              <p:cNvPr id="14" name="Rectangle 23"/>
              <p:cNvSpPr>
                <a:spLocks noChangeArrowheads="1"/>
              </p:cNvSpPr>
              <p:nvPr/>
            </p:nvSpPr>
            <p:spPr bwMode="auto">
              <a:xfrm>
                <a:off x="5600700" y="5126593"/>
                <a:ext cx="520700" cy="520700"/>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6121400" y="5126593"/>
                <a:ext cx="520700" cy="520700"/>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Rectangle 24"/>
              <p:cNvSpPr>
                <a:spLocks noChangeArrowheads="1"/>
              </p:cNvSpPr>
              <p:nvPr/>
            </p:nvSpPr>
            <p:spPr bwMode="auto">
              <a:xfrm>
                <a:off x="6643437" y="5126121"/>
                <a:ext cx="520700" cy="520700"/>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grpSp>
        <p:sp>
          <p:nvSpPr>
            <p:cNvPr id="11" name="Line 31"/>
            <p:cNvSpPr>
              <a:spLocks noChangeShapeType="1"/>
            </p:cNvSpPr>
            <p:nvPr/>
          </p:nvSpPr>
          <p:spPr bwMode="auto">
            <a:xfrm>
              <a:off x="6256421" y="5348706"/>
              <a:ext cx="0" cy="665747"/>
            </a:xfrm>
            <a:prstGeom prst="line">
              <a:avLst/>
            </a:prstGeom>
            <a:noFill/>
            <a:ln w="19050">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Freeform 24"/>
            <p:cNvSpPr>
              <a:spLocks/>
            </p:cNvSpPr>
            <p:nvPr/>
          </p:nvSpPr>
          <p:spPr bwMode="auto">
            <a:xfrm>
              <a:off x="6700253" y="5205245"/>
              <a:ext cx="614947"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3" name="Freeform 30"/>
            <p:cNvSpPr>
              <a:spLocks/>
            </p:cNvSpPr>
            <p:nvPr/>
          </p:nvSpPr>
          <p:spPr bwMode="auto">
            <a:xfrm rot="10800000">
              <a:off x="5181600" y="5342941"/>
              <a:ext cx="635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17" name="Text Box 5"/>
          <p:cNvSpPr txBox="1">
            <a:spLocks noChangeArrowheads="1"/>
          </p:cNvSpPr>
          <p:nvPr/>
        </p:nvSpPr>
        <p:spPr bwMode="auto">
          <a:xfrm>
            <a:off x="6053138" y="2286000"/>
            <a:ext cx="60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solidFill>
                  <a:srgbClr val="0000FF"/>
                </a:solidFill>
                <a:latin typeface="Calibri" pitchFamily="34" charset="0"/>
              </a:rPr>
              <a:t>prev</a:t>
            </a:r>
          </a:p>
        </p:txBody>
      </p:sp>
      <p:sp>
        <p:nvSpPr>
          <p:cNvPr id="18" name="Rounded Rectangle 17"/>
          <p:cNvSpPr/>
          <p:nvPr/>
        </p:nvSpPr>
        <p:spPr>
          <a:xfrm>
            <a:off x="968991" y="2801215"/>
            <a:ext cx="1219200" cy="551585"/>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883400" y="3420701"/>
            <a:ext cx="931270" cy="551585"/>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247710" y="4648200"/>
            <a:ext cx="1952689" cy="99060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4619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Code – For Ref If Needed</a:t>
            </a:r>
            <a:endParaRPr lang="en-US" dirty="0"/>
          </a:p>
        </p:txBody>
      </p:sp>
      <p:sp>
        <p:nvSpPr>
          <p:cNvPr id="3" name="Content Placeholder 2"/>
          <p:cNvSpPr>
            <a:spLocks noGrp="1"/>
          </p:cNvSpPr>
          <p:nvPr>
            <p:ph idx="1"/>
          </p:nvPr>
        </p:nvSpPr>
        <p:spPr/>
        <p:txBody>
          <a:bodyPr>
            <a:normAutofit fontScale="70000" lnSpcReduction="20000"/>
          </a:bodyPr>
          <a:lstStyle/>
          <a:p>
            <a:pPr>
              <a:buFont typeface="Monotype Sorts" charset="0"/>
              <a:buNone/>
            </a:pPr>
            <a:r>
              <a:rPr lang="en-US" altLang="en-US" dirty="0"/>
              <a:t>class Item {</a:t>
            </a:r>
          </a:p>
          <a:p>
            <a:pPr>
              <a:buFont typeface="Monotype Sorts" charset="0"/>
              <a:buNone/>
            </a:pPr>
            <a:endParaRPr lang="en-US" altLang="en-US" sz="1400" dirty="0"/>
          </a:p>
          <a:p>
            <a:pPr>
              <a:buFont typeface="Monotype Sorts" charset="0"/>
              <a:buNone/>
            </a:pPr>
            <a:r>
              <a:rPr lang="en-US" altLang="en-US" dirty="0"/>
              <a:t>   private </a:t>
            </a:r>
            <a:r>
              <a:rPr lang="en-US" altLang="en-US" dirty="0" err="1"/>
              <a:t>int</a:t>
            </a:r>
            <a:r>
              <a:rPr lang="en-US" altLang="en-US" dirty="0"/>
              <a:t> key, data;</a:t>
            </a:r>
          </a:p>
          <a:p>
            <a:pPr>
              <a:buFont typeface="Monotype Sorts" charset="0"/>
              <a:buNone/>
            </a:pPr>
            <a:r>
              <a:rPr lang="en-US" altLang="en-US" dirty="0"/>
              <a:t>   private Item next, </a:t>
            </a:r>
            <a:r>
              <a:rPr lang="en-US" altLang="en-US" dirty="0" err="1"/>
              <a:t>prev</a:t>
            </a:r>
            <a:r>
              <a:rPr lang="en-US" altLang="en-US" dirty="0"/>
              <a:t>;</a:t>
            </a:r>
          </a:p>
          <a:p>
            <a:pPr>
              <a:buFont typeface="Monotype Sorts" charset="0"/>
              <a:buNone/>
            </a:pPr>
            <a:endParaRPr lang="en-US" altLang="en-US" sz="1400" dirty="0"/>
          </a:p>
          <a:p>
            <a:pPr>
              <a:buFont typeface="Monotype Sorts" charset="0"/>
              <a:buNone/>
            </a:pPr>
            <a:r>
              <a:rPr lang="en-US" altLang="en-US" dirty="0"/>
              <a:t>   public Item () {</a:t>
            </a:r>
          </a:p>
          <a:p>
            <a:pPr>
              <a:buFont typeface="Monotype Sorts" charset="0"/>
              <a:buNone/>
            </a:pPr>
            <a:r>
              <a:rPr lang="en-US" altLang="en-US" dirty="0"/>
              <a:t>      key = 0;</a:t>
            </a:r>
          </a:p>
          <a:p>
            <a:pPr>
              <a:buFont typeface="Monotype Sorts" charset="0"/>
              <a:buNone/>
            </a:pPr>
            <a:r>
              <a:rPr lang="en-US" altLang="en-US" dirty="0"/>
              <a:t>      data = 0;</a:t>
            </a:r>
          </a:p>
          <a:p>
            <a:pPr>
              <a:buFont typeface="Monotype Sorts" charset="0"/>
              <a:buNone/>
            </a:pPr>
            <a:r>
              <a:rPr lang="en-US" altLang="en-US" dirty="0"/>
              <a:t>      next = null;</a:t>
            </a:r>
          </a:p>
          <a:p>
            <a:pPr>
              <a:buFont typeface="Monotype Sorts" charset="0"/>
              <a:buNone/>
            </a:pPr>
            <a:r>
              <a:rPr lang="en-US" altLang="en-US" dirty="0"/>
              <a:t>      </a:t>
            </a:r>
            <a:r>
              <a:rPr lang="en-US" altLang="en-US" dirty="0" err="1"/>
              <a:t>prev</a:t>
            </a:r>
            <a:r>
              <a:rPr lang="en-US" altLang="en-US" dirty="0"/>
              <a:t> = null;  }</a:t>
            </a:r>
          </a:p>
          <a:p>
            <a:pPr>
              <a:buFont typeface="Monotype Sorts" charset="0"/>
              <a:buNone/>
            </a:pPr>
            <a:r>
              <a:rPr lang="en-US" altLang="en-US" dirty="0"/>
              <a:t>   </a:t>
            </a:r>
          </a:p>
          <a:p>
            <a:pPr>
              <a:buFont typeface="Monotype Sorts" charset="0"/>
              <a:buNone/>
            </a:pPr>
            <a:r>
              <a:rPr lang="en-US" altLang="en-US" dirty="0"/>
              <a:t>   public Item (</a:t>
            </a:r>
            <a:r>
              <a:rPr lang="en-US" altLang="en-US" dirty="0" err="1"/>
              <a:t>int</a:t>
            </a:r>
            <a:r>
              <a:rPr lang="en-US" altLang="en-US" dirty="0"/>
              <a:t> </a:t>
            </a:r>
            <a:r>
              <a:rPr lang="en-US" altLang="en-US" dirty="0" err="1"/>
              <a:t>newKey</a:t>
            </a:r>
            <a:r>
              <a:rPr lang="en-US" altLang="en-US" dirty="0"/>
              <a:t>, </a:t>
            </a:r>
            <a:r>
              <a:rPr lang="en-US" altLang="en-US" dirty="0" err="1"/>
              <a:t>int</a:t>
            </a:r>
            <a:r>
              <a:rPr lang="en-US" altLang="en-US" dirty="0"/>
              <a:t> </a:t>
            </a:r>
            <a:r>
              <a:rPr lang="en-US" altLang="en-US" dirty="0" err="1"/>
              <a:t>newData</a:t>
            </a:r>
            <a:r>
              <a:rPr lang="en-US" altLang="en-US" dirty="0"/>
              <a:t>, Item </a:t>
            </a:r>
            <a:r>
              <a:rPr lang="en-US" altLang="en-US" dirty="0" err="1"/>
              <a:t>newNext</a:t>
            </a:r>
            <a:r>
              <a:rPr lang="en-US" altLang="en-US" dirty="0"/>
              <a:t>, Item </a:t>
            </a:r>
            <a:r>
              <a:rPr lang="en-US" altLang="en-US" dirty="0" err="1"/>
              <a:t>newPrev</a:t>
            </a:r>
            <a:r>
              <a:rPr lang="en-US" altLang="en-US" dirty="0"/>
              <a:t>) {</a:t>
            </a:r>
          </a:p>
          <a:p>
            <a:pPr>
              <a:buFont typeface="Monotype Sorts" charset="0"/>
              <a:buNone/>
            </a:pPr>
            <a:r>
              <a:rPr lang="en-US" altLang="en-US" dirty="0"/>
              <a:t>      key = </a:t>
            </a:r>
            <a:r>
              <a:rPr lang="en-US" altLang="en-US" dirty="0" err="1"/>
              <a:t>newKey</a:t>
            </a:r>
            <a:r>
              <a:rPr lang="en-US" altLang="en-US" dirty="0"/>
              <a:t>;</a:t>
            </a:r>
          </a:p>
          <a:p>
            <a:pPr>
              <a:buFont typeface="Monotype Sorts" charset="0"/>
              <a:buNone/>
            </a:pPr>
            <a:r>
              <a:rPr lang="en-US" altLang="en-US" dirty="0"/>
              <a:t>      data = </a:t>
            </a:r>
            <a:r>
              <a:rPr lang="en-US" altLang="en-US" dirty="0" err="1"/>
              <a:t>newData</a:t>
            </a:r>
            <a:r>
              <a:rPr lang="en-US" altLang="en-US" dirty="0"/>
              <a:t>;</a:t>
            </a:r>
          </a:p>
          <a:p>
            <a:pPr>
              <a:buFont typeface="Monotype Sorts" charset="0"/>
              <a:buNone/>
            </a:pPr>
            <a:r>
              <a:rPr lang="en-US" altLang="en-US" dirty="0"/>
              <a:t>      next = </a:t>
            </a:r>
            <a:r>
              <a:rPr lang="en-US" altLang="en-US" dirty="0" err="1"/>
              <a:t>newNext</a:t>
            </a:r>
            <a:r>
              <a:rPr lang="en-US" altLang="en-US" dirty="0"/>
              <a:t>;</a:t>
            </a:r>
          </a:p>
          <a:p>
            <a:pPr>
              <a:buFont typeface="Monotype Sorts" charset="0"/>
              <a:buNone/>
            </a:pPr>
            <a:r>
              <a:rPr lang="en-US" altLang="en-US" dirty="0"/>
              <a:t>      </a:t>
            </a:r>
            <a:r>
              <a:rPr lang="en-US" altLang="en-US" dirty="0" err="1"/>
              <a:t>prev</a:t>
            </a:r>
            <a:r>
              <a:rPr lang="en-US" altLang="en-US" dirty="0"/>
              <a:t> = </a:t>
            </a:r>
            <a:r>
              <a:rPr lang="en-US" altLang="en-US" dirty="0" err="1"/>
              <a:t>newPrev</a:t>
            </a:r>
            <a:r>
              <a:rPr lang="en-US" altLang="en-US" dirty="0"/>
              <a:t>;  }</a:t>
            </a:r>
          </a:p>
          <a:p>
            <a:pPr marL="0" indent="0">
              <a:buNone/>
            </a:pPr>
            <a:endParaRPr lang="en-US" dirty="0"/>
          </a:p>
        </p:txBody>
      </p:sp>
    </p:spTree>
    <p:extLst>
      <p:ext uri="{BB962C8B-B14F-4D97-AF65-F5344CB8AC3E}">
        <p14:creationId xmlns:p14="http://schemas.microsoft.com/office/powerpoint/2010/main" val="402169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Continues – If needed</a:t>
            </a:r>
            <a:endParaRPr lang="en-US" dirty="0"/>
          </a:p>
        </p:txBody>
      </p:sp>
      <p:sp>
        <p:nvSpPr>
          <p:cNvPr id="3" name="Content Placeholder 2"/>
          <p:cNvSpPr>
            <a:spLocks noGrp="1"/>
          </p:cNvSpPr>
          <p:nvPr>
            <p:ph idx="1"/>
          </p:nvPr>
        </p:nvSpPr>
        <p:spPr>
          <a:xfrm>
            <a:off x="457200" y="5791200"/>
            <a:ext cx="8229600" cy="334963"/>
          </a:xfrm>
        </p:spPr>
        <p:txBody>
          <a:bodyPr>
            <a:normAutofit fontScale="62500" lnSpcReduction="20000"/>
          </a:bodyPr>
          <a:lstStyle/>
          <a:p>
            <a:endParaRPr lang="en-US" dirty="0"/>
          </a:p>
        </p:txBody>
      </p:sp>
      <p:sp>
        <p:nvSpPr>
          <p:cNvPr id="4" name="Rectangle 3"/>
          <p:cNvSpPr>
            <a:spLocks noGrp="1" noChangeArrowheads="1"/>
          </p:cNvSpPr>
          <p:nvPr/>
        </p:nvSpPr>
        <p:spPr bwMode="auto">
          <a:xfrm>
            <a:off x="990600" y="18288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Monotype Sorts" charset="0"/>
              <a:buChar char="n"/>
              <a:defRPr sz="28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400" i="1">
                <a:solidFill>
                  <a:schemeClr val="tx1"/>
                </a:solidFill>
                <a:latin typeface="+mn-lt"/>
              </a:defRPr>
            </a:lvl2pPr>
            <a:lvl3pPr marL="1143000" indent="-228600" algn="l" rtl="0" eaLnBrk="0" fontAlgn="base" hangingPunct="0">
              <a:spcBef>
                <a:spcPct val="20000"/>
              </a:spcBef>
              <a:spcAft>
                <a:spcPct val="0"/>
              </a:spcAft>
              <a:buClr>
                <a:schemeClr val="accent1"/>
              </a:buClr>
              <a:buSzPct val="64000"/>
              <a:buFont typeface="Monotype Sorts" charset="0"/>
              <a:buChar char="F"/>
              <a:defRPr sz="2000" i="1">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1800" i="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1800" i="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1800" i="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1800" i="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1800" i="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1800" i="1">
                <a:solidFill>
                  <a:schemeClr val="tx1"/>
                </a:solidFill>
                <a:latin typeface="+mn-lt"/>
              </a:defRPr>
            </a:lvl9pPr>
          </a:lstStyle>
          <a:p>
            <a:pPr>
              <a:buFont typeface="Monotype Sorts" charset="0"/>
              <a:buNone/>
            </a:pPr>
            <a:r>
              <a:rPr lang="en-US" altLang="en-US" sz="1400" i="0"/>
              <a:t>public int getKey () {</a:t>
            </a:r>
          </a:p>
          <a:p>
            <a:pPr>
              <a:buFont typeface="Monotype Sorts" charset="0"/>
              <a:buNone/>
            </a:pPr>
            <a:r>
              <a:rPr lang="en-US" altLang="en-US" sz="1400" i="0"/>
              <a:t>      return key;  }</a:t>
            </a:r>
          </a:p>
          <a:p>
            <a:pPr>
              <a:buFont typeface="Monotype Sorts" charset="0"/>
              <a:buNone/>
            </a:pPr>
            <a:r>
              <a:rPr lang="en-US" altLang="en-US" sz="1400" i="0"/>
              <a:t>   </a:t>
            </a:r>
          </a:p>
          <a:p>
            <a:pPr>
              <a:buFont typeface="Monotype Sorts" charset="0"/>
              <a:buNone/>
            </a:pPr>
            <a:r>
              <a:rPr lang="en-US" altLang="en-US" sz="1400" i="0"/>
              <a:t>   public int getData () {</a:t>
            </a:r>
          </a:p>
          <a:p>
            <a:pPr>
              <a:buFont typeface="Monotype Sorts" charset="0"/>
              <a:buNone/>
            </a:pPr>
            <a:r>
              <a:rPr lang="en-US" altLang="en-US" sz="1400" i="0"/>
              <a:t>      return data;  }</a:t>
            </a:r>
          </a:p>
          <a:p>
            <a:pPr>
              <a:buFont typeface="Monotype Sorts" charset="0"/>
              <a:buNone/>
            </a:pPr>
            <a:endParaRPr lang="en-US" altLang="en-US" sz="1400" i="0"/>
          </a:p>
          <a:p>
            <a:pPr>
              <a:buFont typeface="Monotype Sorts" charset="0"/>
              <a:buNone/>
            </a:pPr>
            <a:r>
              <a:rPr lang="en-US" altLang="en-US" sz="1400" i="0"/>
              <a:t>   public Item getNext () {</a:t>
            </a:r>
          </a:p>
          <a:p>
            <a:pPr>
              <a:buFont typeface="Monotype Sorts" charset="0"/>
              <a:buNone/>
            </a:pPr>
            <a:r>
              <a:rPr lang="en-US" altLang="en-US" sz="1400" i="0"/>
              <a:t>      return next;  }</a:t>
            </a:r>
          </a:p>
          <a:p>
            <a:pPr>
              <a:buFont typeface="Monotype Sorts" charset="0"/>
              <a:buNone/>
            </a:pPr>
            <a:endParaRPr lang="en-US" altLang="en-US" sz="1400" i="0"/>
          </a:p>
          <a:p>
            <a:pPr>
              <a:buFont typeface="Monotype Sorts" charset="0"/>
              <a:buNone/>
            </a:pPr>
            <a:r>
              <a:rPr lang="en-US" altLang="en-US" sz="1400" i="0"/>
              <a:t>   public Item getPrev () {</a:t>
            </a:r>
          </a:p>
          <a:p>
            <a:pPr>
              <a:buFont typeface="Monotype Sorts" charset="0"/>
              <a:buNone/>
            </a:pPr>
            <a:r>
              <a:rPr lang="en-US" altLang="en-US" sz="1400" i="0"/>
              <a:t>      return prev;  }</a:t>
            </a:r>
          </a:p>
          <a:p>
            <a:pPr>
              <a:buFont typeface="Monotype Sorts" charset="0"/>
              <a:buNone/>
            </a:pPr>
            <a:endParaRPr lang="en-US" altLang="en-US" sz="1400" i="0"/>
          </a:p>
          <a:p>
            <a:pPr>
              <a:buFont typeface="Monotype Sorts" charset="0"/>
              <a:buNone/>
            </a:pPr>
            <a:r>
              <a:rPr lang="en-US" altLang="en-US" sz="1400" i="0"/>
              <a:t>   public void setKey (int newKey) {</a:t>
            </a:r>
          </a:p>
          <a:p>
            <a:pPr>
              <a:buFont typeface="Monotype Sorts" charset="0"/>
              <a:buNone/>
            </a:pPr>
            <a:r>
              <a:rPr lang="en-US" altLang="en-US" sz="1400" i="0"/>
              <a:t>      key = newKey;  }</a:t>
            </a:r>
          </a:p>
          <a:p>
            <a:pPr>
              <a:buFont typeface="Monotype Sorts" charset="0"/>
              <a:buNone/>
            </a:pPr>
            <a:endParaRPr lang="en-US" altLang="en-US" sz="1200" i="0"/>
          </a:p>
          <a:p>
            <a:pPr>
              <a:buFont typeface="Monotype Sorts" charset="0"/>
              <a:buNone/>
            </a:pPr>
            <a:r>
              <a:rPr lang="en-US" altLang="en-US" sz="1200" i="0"/>
              <a:t>   </a:t>
            </a:r>
          </a:p>
        </p:txBody>
      </p:sp>
      <p:sp>
        <p:nvSpPr>
          <p:cNvPr id="6" name="Rectangle 5"/>
          <p:cNvSpPr>
            <a:spLocks noGrp="1" noChangeArrowheads="1"/>
          </p:cNvSpPr>
          <p:nvPr/>
        </p:nvSpPr>
        <p:spPr bwMode="auto">
          <a:xfrm>
            <a:off x="4817660" y="1600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Monotype Sorts" charset="0"/>
              <a:buChar char="n"/>
              <a:defRPr sz="28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400" i="1">
                <a:solidFill>
                  <a:schemeClr val="tx1"/>
                </a:solidFill>
                <a:latin typeface="+mn-lt"/>
              </a:defRPr>
            </a:lvl2pPr>
            <a:lvl3pPr marL="1143000" indent="-228600" algn="l" rtl="0" eaLnBrk="0" fontAlgn="base" hangingPunct="0">
              <a:spcBef>
                <a:spcPct val="20000"/>
              </a:spcBef>
              <a:spcAft>
                <a:spcPct val="0"/>
              </a:spcAft>
              <a:buClr>
                <a:schemeClr val="accent1"/>
              </a:buClr>
              <a:buSzPct val="64000"/>
              <a:buFont typeface="Monotype Sorts" charset="0"/>
              <a:buChar char="F"/>
              <a:defRPr sz="2000" i="1">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1800" i="1">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1800" i="1">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1800" i="1">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1800" i="1">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1800" i="1">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1800" i="1">
                <a:solidFill>
                  <a:schemeClr val="tx1"/>
                </a:solidFill>
                <a:latin typeface="+mn-lt"/>
              </a:defRPr>
            </a:lvl9pPr>
          </a:lstStyle>
          <a:p>
            <a:pPr>
              <a:buFont typeface="Monotype Sorts" charset="0"/>
              <a:buNone/>
            </a:pPr>
            <a:r>
              <a:rPr lang="en-US" altLang="en-US" sz="1400" i="0"/>
              <a:t>public void setData (int newData) {</a:t>
            </a:r>
          </a:p>
          <a:p>
            <a:pPr>
              <a:buFont typeface="Monotype Sorts" charset="0"/>
              <a:buNone/>
            </a:pPr>
            <a:r>
              <a:rPr lang="en-US" altLang="en-US" sz="1400" i="0"/>
              <a:t>      data = newData;  }</a:t>
            </a:r>
          </a:p>
          <a:p>
            <a:pPr>
              <a:buFont typeface="Monotype Sorts" charset="0"/>
              <a:buNone/>
            </a:pPr>
            <a:endParaRPr lang="en-US" altLang="en-US" sz="1400" i="0"/>
          </a:p>
          <a:p>
            <a:pPr>
              <a:buFont typeface="Monotype Sorts" charset="0"/>
              <a:buNone/>
            </a:pPr>
            <a:r>
              <a:rPr lang="en-US" altLang="en-US" sz="1400" i="0"/>
              <a:t>   public void setNext (Item newNext) {</a:t>
            </a:r>
          </a:p>
          <a:p>
            <a:pPr>
              <a:buFont typeface="Monotype Sorts" charset="0"/>
              <a:buNone/>
            </a:pPr>
            <a:r>
              <a:rPr lang="en-US" altLang="en-US" sz="1400" i="0"/>
              <a:t>      next = newNext;  }</a:t>
            </a:r>
          </a:p>
          <a:p>
            <a:pPr>
              <a:buFont typeface="Monotype Sorts" charset="0"/>
              <a:buNone/>
            </a:pPr>
            <a:endParaRPr lang="en-US" altLang="en-US" sz="1400" i="0"/>
          </a:p>
          <a:p>
            <a:pPr>
              <a:buFont typeface="Monotype Sorts" charset="0"/>
              <a:buNone/>
            </a:pPr>
            <a:r>
              <a:rPr lang="en-US" altLang="en-US" sz="1400" i="0"/>
              <a:t>   public void setPrev (Item newPrev) {</a:t>
            </a:r>
          </a:p>
          <a:p>
            <a:pPr>
              <a:buFont typeface="Monotype Sorts" charset="0"/>
              <a:buNone/>
            </a:pPr>
            <a:r>
              <a:rPr lang="en-US" altLang="en-US" sz="1400" i="0"/>
              <a:t>      prev = newPrev;  }</a:t>
            </a:r>
          </a:p>
          <a:p>
            <a:pPr>
              <a:buFont typeface="Monotype Sorts" charset="0"/>
              <a:buNone/>
            </a:pPr>
            <a:endParaRPr lang="en-US" altLang="en-US" sz="1400" i="0"/>
          </a:p>
          <a:p>
            <a:pPr>
              <a:buFont typeface="Monotype Sorts" charset="0"/>
              <a:buNone/>
            </a:pPr>
            <a:r>
              <a:rPr lang="en-US" altLang="en-US" sz="1400" i="0"/>
              <a:t>   public void displayItem () {</a:t>
            </a:r>
          </a:p>
          <a:p>
            <a:pPr>
              <a:buFont typeface="Monotype Sorts" charset="0"/>
              <a:buNone/>
            </a:pPr>
            <a:r>
              <a:rPr lang="en-US" altLang="en-US" sz="1400" i="0"/>
              <a:t>      System.out.println ("key: " + key + ";  data: " + data);</a:t>
            </a:r>
          </a:p>
          <a:p>
            <a:pPr>
              <a:buFont typeface="Monotype Sorts" charset="0"/>
              <a:buNone/>
            </a:pPr>
            <a:r>
              <a:rPr lang="en-US" altLang="en-US" sz="1400" i="0"/>
              <a:t>   }</a:t>
            </a:r>
          </a:p>
          <a:p>
            <a:pPr>
              <a:buFont typeface="Monotype Sorts" charset="0"/>
              <a:buNone/>
            </a:pPr>
            <a:r>
              <a:rPr lang="en-US" altLang="en-US" sz="1400" i="0"/>
              <a:t>}</a:t>
            </a:r>
          </a:p>
        </p:txBody>
      </p:sp>
    </p:spTree>
    <p:extLst>
      <p:ext uri="{BB962C8B-B14F-4D97-AF65-F5344CB8AC3E}">
        <p14:creationId xmlns:p14="http://schemas.microsoft.com/office/powerpoint/2010/main" val="83737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Implementing a PQ as Unordered list</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a:t>So if we have a list of </a:t>
            </a:r>
            <a:r>
              <a:rPr lang="en-US" b="1" u="sng" dirty="0"/>
              <a:t>unordered</a:t>
            </a:r>
            <a:r>
              <a:rPr lang="en-US" dirty="0"/>
              <a:t> stuff</a:t>
            </a:r>
          </a:p>
          <a:p>
            <a:r>
              <a:rPr lang="en-US" dirty="0" smtClean="0"/>
              <a:t>To make it a PQ we need the functions</a:t>
            </a:r>
          </a:p>
          <a:p>
            <a:pPr lvl="1"/>
            <a:r>
              <a:rPr lang="en-US" dirty="0" err="1" smtClean="0"/>
              <a:t>insertItem</a:t>
            </a:r>
            <a:r>
              <a:rPr lang="en-US" dirty="0" smtClean="0"/>
              <a:t>(key, data)</a:t>
            </a:r>
          </a:p>
          <a:p>
            <a:pPr lvl="1"/>
            <a:r>
              <a:rPr lang="en-US" dirty="0" err="1" smtClean="0"/>
              <a:t>removeItem</a:t>
            </a:r>
            <a:r>
              <a:rPr lang="en-US" dirty="0" smtClean="0"/>
              <a:t>()  </a:t>
            </a:r>
          </a:p>
          <a:p>
            <a:pPr lvl="2"/>
            <a:r>
              <a:rPr lang="en-US" dirty="0" smtClean="0"/>
              <a:t>assume a Min </a:t>
            </a:r>
            <a:r>
              <a:rPr lang="en-US" dirty="0"/>
              <a:t>P</a:t>
            </a:r>
            <a:r>
              <a:rPr lang="en-US" dirty="0" smtClean="0"/>
              <a:t>Q so this removes the item with the smallest key</a:t>
            </a:r>
            <a:endParaRPr lang="en-US" dirty="0"/>
          </a:p>
        </p:txBody>
      </p:sp>
    </p:spTree>
    <p:extLst>
      <p:ext uri="{BB962C8B-B14F-4D97-AF65-F5344CB8AC3E}">
        <p14:creationId xmlns:p14="http://schemas.microsoft.com/office/powerpoint/2010/main" val="1366895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PQ::</a:t>
            </a:r>
            <a:r>
              <a:rPr lang="en-US" b="1" dirty="0" err="1" smtClean="0">
                <a:solidFill>
                  <a:srgbClr val="FF0000"/>
                </a:solidFill>
              </a:rPr>
              <a:t>insertItem</a:t>
            </a:r>
            <a:r>
              <a:rPr lang="en-US" b="1" dirty="0" smtClean="0">
                <a:solidFill>
                  <a:srgbClr val="FF0000"/>
                </a:solidFill>
              </a:rPr>
              <a:t>(key, data)</a:t>
            </a:r>
          </a:p>
          <a:p>
            <a:endParaRPr lang="en-US" dirty="0"/>
          </a:p>
          <a:p>
            <a:pPr lvl="1"/>
            <a:r>
              <a:rPr lang="en-US" dirty="0" smtClean="0"/>
              <a:t>This is just an </a:t>
            </a:r>
            <a:r>
              <a:rPr lang="en-US" dirty="0" err="1" smtClean="0"/>
              <a:t>insertFront</a:t>
            </a:r>
            <a:r>
              <a:rPr lang="en-US" dirty="0" smtClean="0"/>
              <a:t>() call for the list</a:t>
            </a:r>
          </a:p>
          <a:p>
            <a:pPr lvl="2"/>
            <a:r>
              <a:rPr lang="en-US" dirty="0" smtClean="0"/>
              <a:t>like </a:t>
            </a:r>
            <a:r>
              <a:rPr lang="en-US" dirty="0" err="1" smtClean="0"/>
              <a:t>m_list.insertFront</a:t>
            </a:r>
            <a:r>
              <a:rPr lang="en-US" dirty="0" smtClean="0"/>
              <a:t>(…)</a:t>
            </a:r>
            <a:endParaRPr lang="en-US" dirty="0"/>
          </a:p>
          <a:p>
            <a:pPr lvl="1"/>
            <a:endParaRPr lang="en-US" dirty="0" smtClean="0"/>
          </a:p>
          <a:p>
            <a:pPr lvl="1"/>
            <a:r>
              <a:rPr lang="en-US" dirty="0" smtClean="0"/>
              <a:t>Recall this is an O(1) operation</a:t>
            </a:r>
          </a:p>
          <a:p>
            <a:pPr lvl="2"/>
            <a:r>
              <a:rPr lang="en-US" dirty="0" smtClean="0"/>
              <a:t>Review of this follows</a:t>
            </a:r>
          </a:p>
        </p:txBody>
      </p:sp>
    </p:spTree>
    <p:extLst>
      <p:ext uri="{BB962C8B-B14F-4D97-AF65-F5344CB8AC3E}">
        <p14:creationId xmlns:p14="http://schemas.microsoft.com/office/powerpoint/2010/main" val="21970667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Inserting at the Front</a:t>
            </a:r>
          </a:p>
        </p:txBody>
      </p:sp>
      <p:sp>
        <p:nvSpPr>
          <p:cNvPr id="33795" name="Rectangle 5" descr="Rectangle: Click to edit Master text styles&#10;Second level&#10;Third level&#10;Fourth level&#10;Fifth level"/>
          <p:cNvSpPr>
            <a:spLocks noGrp="1" noChangeArrowheads="1"/>
          </p:cNvSpPr>
          <p:nvPr>
            <p:ph type="body" sz="half" idx="2"/>
          </p:nvPr>
        </p:nvSpPr>
        <p:spPr>
          <a:xfrm>
            <a:off x="685800" y="1676400"/>
            <a:ext cx="7772400" cy="4114800"/>
          </a:xfrm>
        </p:spPr>
        <p:txBody>
          <a:bodyPr/>
          <a:lstStyle/>
          <a:p>
            <a:pPr marL="533400" indent="-533400" eaLnBrk="1" hangingPunct="1">
              <a:buFont typeface="Wingdings" charset="2"/>
              <a:buAutoNum type="arabicPeriod"/>
            </a:pPr>
            <a:r>
              <a:rPr lang="en-US" altLang="en-US" smtClean="0"/>
              <a:t>Allocate a new node</a:t>
            </a:r>
          </a:p>
          <a:p>
            <a:pPr marL="533400" indent="-533400" eaLnBrk="1" hangingPunct="1">
              <a:buFont typeface="Wingdings" charset="2"/>
              <a:buAutoNum type="arabicPeriod"/>
            </a:pPr>
            <a:r>
              <a:rPr lang="en-US" altLang="en-US" smtClean="0"/>
              <a:t>Have new node point to old head</a:t>
            </a:r>
          </a:p>
          <a:p>
            <a:pPr marL="533400" indent="-533400" eaLnBrk="1" hangingPunct="1">
              <a:buFont typeface="Wingdings" charset="2"/>
              <a:buAutoNum type="arabicPeriod"/>
            </a:pPr>
            <a:r>
              <a:rPr lang="en-US" altLang="en-US" smtClean="0"/>
              <a:t>Update head to point to new node</a:t>
            </a:r>
          </a:p>
        </p:txBody>
      </p:sp>
      <p:sp>
        <p:nvSpPr>
          <p:cNvPr id="33796"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3797"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3798"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799"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0"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3801"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3802"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3"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3804"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3805"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6"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3807"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3808"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09"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10"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11"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12"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33813" name="Text Box 13"/>
          <p:cNvSpPr txBox="1">
            <a:spLocks noChangeArrowheads="1"/>
          </p:cNvSpPr>
          <p:nvPr/>
        </p:nvSpPr>
        <p:spPr bwMode="auto">
          <a:xfrm>
            <a:off x="1822345" y="5622925"/>
            <a:ext cx="1295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 Leonard</a:t>
            </a:r>
            <a:endParaRPr lang="en-US" altLang="en-US" dirty="0">
              <a:solidFill>
                <a:schemeClr val="tx2"/>
              </a:solidFill>
              <a:latin typeface="Calibri" pitchFamily="34" charset="0"/>
            </a:endParaRPr>
          </a:p>
        </p:txBody>
      </p:sp>
      <p:sp>
        <p:nvSpPr>
          <p:cNvPr id="33814" name="Text Box 26"/>
          <p:cNvSpPr txBox="1">
            <a:spLocks noChangeArrowheads="1"/>
          </p:cNvSpPr>
          <p:nvPr/>
        </p:nvSpPr>
        <p:spPr bwMode="auto">
          <a:xfrm>
            <a:off x="3472378" y="5622925"/>
            <a:ext cx="1173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7, Sheldon</a:t>
            </a:r>
            <a:endParaRPr lang="en-US" altLang="en-US" dirty="0">
              <a:solidFill>
                <a:schemeClr val="tx2"/>
              </a:solidFill>
              <a:latin typeface="Calibri" pitchFamily="34" charset="0"/>
            </a:endParaRPr>
          </a:p>
        </p:txBody>
      </p:sp>
      <p:sp>
        <p:nvSpPr>
          <p:cNvPr id="33815" name="Text Box 28"/>
          <p:cNvSpPr txBox="1">
            <a:spLocks noChangeArrowheads="1"/>
          </p:cNvSpPr>
          <p:nvPr/>
        </p:nvSpPr>
        <p:spPr bwMode="auto">
          <a:xfrm>
            <a:off x="5014281" y="5622925"/>
            <a:ext cx="1266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98, Howard</a:t>
            </a:r>
            <a:endParaRPr lang="en-US" altLang="en-US" dirty="0">
              <a:solidFill>
                <a:schemeClr val="tx2"/>
              </a:solidFill>
              <a:latin typeface="Calibri" pitchFamily="34" charset="0"/>
            </a:endParaRPr>
          </a:p>
        </p:txBody>
      </p:sp>
      <p:sp>
        <p:nvSpPr>
          <p:cNvPr id="33816" name="Text Box 30"/>
          <p:cNvSpPr txBox="1">
            <a:spLocks noChangeArrowheads="1"/>
          </p:cNvSpPr>
          <p:nvPr/>
        </p:nvSpPr>
        <p:spPr bwMode="auto">
          <a:xfrm>
            <a:off x="6827686" y="5622925"/>
            <a:ext cx="819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54, Raj</a:t>
            </a:r>
            <a:endParaRPr lang="en-US" altLang="en-US" dirty="0">
              <a:solidFill>
                <a:schemeClr val="tx2"/>
              </a:solidFill>
              <a:latin typeface="Calibri" pitchFamily="34" charset="0"/>
            </a:endParaRPr>
          </a:p>
        </p:txBody>
      </p:sp>
      <p:sp>
        <p:nvSpPr>
          <p:cNvPr id="33817" name="Line 16"/>
          <p:cNvSpPr>
            <a:spLocks noChangeShapeType="1"/>
          </p:cNvSpPr>
          <p:nvPr/>
        </p:nvSpPr>
        <p:spPr bwMode="auto">
          <a:xfrm>
            <a:off x="1828800" y="41148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18" name="Text Box 13"/>
          <p:cNvSpPr txBox="1">
            <a:spLocks noChangeArrowheads="1"/>
          </p:cNvSpPr>
          <p:nvPr/>
        </p:nvSpPr>
        <p:spPr bwMode="auto">
          <a:xfrm>
            <a:off x="1533525"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head</a:t>
            </a:r>
          </a:p>
        </p:txBody>
      </p:sp>
      <p:sp>
        <p:nvSpPr>
          <p:cNvPr id="33819" name="Line 16"/>
          <p:cNvSpPr>
            <a:spLocks noChangeShapeType="1"/>
          </p:cNvSpPr>
          <p:nvPr/>
        </p:nvSpPr>
        <p:spPr bwMode="auto">
          <a:xfrm flipH="1">
            <a:off x="7315200" y="4114800"/>
            <a:ext cx="447675" cy="4572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3820" name="Text Box 13"/>
          <p:cNvSpPr txBox="1">
            <a:spLocks noChangeArrowheads="1"/>
          </p:cNvSpPr>
          <p:nvPr/>
        </p:nvSpPr>
        <p:spPr bwMode="auto">
          <a:xfrm>
            <a:off x="7467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tail</a:t>
            </a:r>
          </a:p>
        </p:txBody>
      </p:sp>
      <p:sp>
        <p:nvSpPr>
          <p:cNvPr id="29" name="TextBox 28"/>
          <p:cNvSpPr txBox="1"/>
          <p:nvPr/>
        </p:nvSpPr>
        <p:spPr>
          <a:xfrm rot="18013506">
            <a:off x="-95096" y="678507"/>
            <a:ext cx="1483098" cy="461665"/>
          </a:xfrm>
          <a:prstGeom prst="rect">
            <a:avLst/>
          </a:prstGeom>
          <a:solidFill>
            <a:schemeClr val="accent5">
              <a:lumMod val="20000"/>
              <a:lumOff val="80000"/>
            </a:schemeClr>
          </a:solidFill>
          <a:ln>
            <a:solidFill>
              <a:schemeClr val="tx1"/>
            </a:solidFill>
          </a:ln>
        </p:spPr>
        <p:txBody>
          <a:bodyPr wrap="none" rtlCol="0">
            <a:spAutoFit/>
          </a:bodyPr>
          <a:lstStyle/>
          <a:p>
            <a:r>
              <a:rPr lang="en-US" sz="2400" dirty="0" smtClean="0">
                <a:latin typeface="Castellar" panose="020A0402060406010301" pitchFamily="18" charset="0"/>
              </a:rPr>
              <a:t>Review</a:t>
            </a:r>
            <a:endParaRPr lang="en-US" sz="2400" dirty="0">
              <a:latin typeface="Castellar" panose="020A0402060406010301" pitchFamily="18" charset="0"/>
            </a:endParaRPr>
          </a:p>
        </p:txBody>
      </p:sp>
      <p:sp>
        <p:nvSpPr>
          <p:cNvPr id="30" name="Rounded Rectangle 29"/>
          <p:cNvSpPr/>
          <p:nvPr/>
        </p:nvSpPr>
        <p:spPr>
          <a:xfrm>
            <a:off x="1698022" y="618528"/>
            <a:ext cx="6325203" cy="581621"/>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715776" y="1218812"/>
            <a:ext cx="2029466" cy="954107"/>
          </a:xfrm>
          <a:prstGeom prst="rect">
            <a:avLst/>
          </a:prstGeom>
          <a:noFill/>
        </p:spPr>
        <p:txBody>
          <a:bodyPr wrap="none" rtlCol="0">
            <a:spAutoFit/>
          </a:bodyPr>
          <a:lstStyle/>
          <a:p>
            <a:r>
              <a:rPr lang="en-US" sz="1400" i="1" dirty="0" smtClean="0"/>
              <a:t>context of</a:t>
            </a:r>
            <a:br>
              <a:rPr lang="en-US" sz="1400" i="1" dirty="0" smtClean="0"/>
            </a:br>
            <a:r>
              <a:rPr lang="en-US" sz="1400" i="1" dirty="0" smtClean="0"/>
              <a:t>PQ::</a:t>
            </a:r>
            <a:r>
              <a:rPr lang="en-US" sz="1400" i="1" dirty="0" err="1" smtClean="0"/>
              <a:t>insertItem</a:t>
            </a:r>
            <a:r>
              <a:rPr lang="en-US" sz="1400" i="1" dirty="0" smtClean="0"/>
              <a:t>(key</a:t>
            </a:r>
            <a:r>
              <a:rPr lang="en-US" sz="1400" i="1" dirty="0"/>
              <a:t>, data</a:t>
            </a:r>
            <a:r>
              <a:rPr lang="en-US" sz="1400" i="1" dirty="0" smtClean="0"/>
              <a:t>)</a:t>
            </a:r>
          </a:p>
          <a:p>
            <a:r>
              <a:rPr lang="en-US" sz="1400" i="1" dirty="0" smtClean="0"/>
              <a:t>PQ is implemented using</a:t>
            </a:r>
          </a:p>
          <a:p>
            <a:r>
              <a:rPr lang="en-US" sz="1400" i="1" dirty="0" smtClean="0"/>
              <a:t>Unordered list</a:t>
            </a:r>
            <a:endParaRPr lang="en-US" sz="1400" i="1" dirty="0"/>
          </a:p>
        </p:txBody>
      </p:sp>
    </p:spTree>
    <p:extLst>
      <p:ext uri="{BB962C8B-B14F-4D97-AF65-F5344CB8AC3E}">
        <p14:creationId xmlns:p14="http://schemas.microsoft.com/office/powerpoint/2010/main" val="2868594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dirty="0" smtClean="0"/>
              <a:t>Definitions and Examples: </a:t>
            </a:r>
            <a:r>
              <a:rPr lang="en-US" altLang="en-US" b="1" dirty="0" smtClean="0"/>
              <a:t>Balance</a:t>
            </a:r>
          </a:p>
        </p:txBody>
      </p:sp>
      <p:sp>
        <p:nvSpPr>
          <p:cNvPr id="12291" name="Rectangle 3"/>
          <p:cNvSpPr>
            <a:spLocks noGrp="1" noChangeArrowheads="1"/>
          </p:cNvSpPr>
          <p:nvPr>
            <p:ph type="body" idx="1"/>
          </p:nvPr>
        </p:nvSpPr>
        <p:spPr>
          <a:xfrm>
            <a:off x="381000" y="5040313"/>
            <a:ext cx="8574088" cy="1092200"/>
          </a:xfrm>
        </p:spPr>
        <p:txBody>
          <a:bodyPr>
            <a:normAutofit fontScale="92500"/>
          </a:bodyPr>
          <a:lstStyle/>
          <a:p>
            <a:pPr eaLnBrk="1" hangingPunct="1">
              <a:lnSpc>
                <a:spcPct val="90000"/>
              </a:lnSpc>
            </a:pPr>
            <a:r>
              <a:rPr lang="en-US" altLang="en-US" sz="2400" smtClean="0"/>
              <a:t>A binary tree is balanced if every level above the lowest is </a:t>
            </a:r>
            <a:r>
              <a:rPr lang="ja-JP" altLang="en-US" sz="2400" smtClean="0">
                <a:latin typeface="Arial" pitchFamily="34" charset="0"/>
              </a:rPr>
              <a:t>“</a:t>
            </a:r>
            <a:r>
              <a:rPr lang="en-US" altLang="ja-JP" sz="2400" smtClean="0"/>
              <a:t>full</a:t>
            </a:r>
            <a:r>
              <a:rPr lang="ja-JP" altLang="en-US" sz="2400" smtClean="0">
                <a:latin typeface="Arial" pitchFamily="34" charset="0"/>
              </a:rPr>
              <a:t>”</a:t>
            </a:r>
            <a:r>
              <a:rPr lang="en-US" altLang="ja-JP" sz="2400" smtClean="0"/>
              <a:t> (contains 2</a:t>
            </a:r>
            <a:r>
              <a:rPr lang="en-US" altLang="ja-JP" sz="2400" baseline="30000" smtClean="0"/>
              <a:t>n</a:t>
            </a:r>
            <a:r>
              <a:rPr lang="en-US" altLang="ja-JP" sz="2400" smtClean="0"/>
              <a:t> nodes)</a:t>
            </a:r>
          </a:p>
          <a:p>
            <a:pPr eaLnBrk="1" hangingPunct="1">
              <a:lnSpc>
                <a:spcPct val="90000"/>
              </a:lnSpc>
            </a:pPr>
            <a:r>
              <a:rPr lang="en-US" altLang="en-US" sz="2400" smtClean="0"/>
              <a:t>In most applications, a reasonably balanced binary tree is desirable</a:t>
            </a:r>
          </a:p>
        </p:txBody>
      </p:sp>
      <p:grpSp>
        <p:nvGrpSpPr>
          <p:cNvPr id="2" name="Group 45"/>
          <p:cNvGrpSpPr>
            <a:grpSpLocks/>
          </p:cNvGrpSpPr>
          <p:nvPr/>
        </p:nvGrpSpPr>
        <p:grpSpPr bwMode="auto">
          <a:xfrm>
            <a:off x="381000" y="1219200"/>
            <a:ext cx="3124200" cy="2762250"/>
            <a:chOff x="240" y="768"/>
            <a:chExt cx="1968" cy="1740"/>
          </a:xfrm>
        </p:grpSpPr>
        <p:sp>
          <p:nvSpPr>
            <p:cNvPr id="10267" name="Text Box 4"/>
            <p:cNvSpPr txBox="1">
              <a:spLocks noChangeArrowheads="1"/>
            </p:cNvSpPr>
            <p:nvPr/>
          </p:nvSpPr>
          <p:spPr bwMode="auto">
            <a:xfrm>
              <a:off x="1248" y="76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a</a:t>
              </a:r>
            </a:p>
          </p:txBody>
        </p:sp>
        <p:sp>
          <p:nvSpPr>
            <p:cNvPr id="10268" name="Text Box 5"/>
            <p:cNvSpPr txBox="1">
              <a:spLocks noChangeArrowheads="1"/>
            </p:cNvSpPr>
            <p:nvPr/>
          </p:nvSpPr>
          <p:spPr bwMode="auto">
            <a:xfrm>
              <a:off x="816" y="110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b</a:t>
              </a:r>
            </a:p>
          </p:txBody>
        </p:sp>
        <p:sp>
          <p:nvSpPr>
            <p:cNvPr id="10269" name="Text Box 6"/>
            <p:cNvSpPr txBox="1">
              <a:spLocks noChangeArrowheads="1"/>
            </p:cNvSpPr>
            <p:nvPr/>
          </p:nvSpPr>
          <p:spPr bwMode="auto">
            <a:xfrm>
              <a:off x="1680" y="110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c</a:t>
              </a:r>
            </a:p>
          </p:txBody>
        </p:sp>
        <p:sp>
          <p:nvSpPr>
            <p:cNvPr id="10270" name="Text Box 7"/>
            <p:cNvSpPr txBox="1">
              <a:spLocks noChangeArrowheads="1"/>
            </p:cNvSpPr>
            <p:nvPr/>
          </p:nvSpPr>
          <p:spPr bwMode="auto">
            <a:xfrm>
              <a:off x="576" y="153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d</a:t>
              </a:r>
            </a:p>
          </p:txBody>
        </p:sp>
        <p:sp>
          <p:nvSpPr>
            <p:cNvPr id="10271" name="Text Box 8"/>
            <p:cNvSpPr txBox="1">
              <a:spLocks noChangeArrowheads="1"/>
            </p:cNvSpPr>
            <p:nvPr/>
          </p:nvSpPr>
          <p:spPr bwMode="auto">
            <a:xfrm>
              <a:off x="1056" y="153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e</a:t>
              </a:r>
            </a:p>
          </p:txBody>
        </p:sp>
        <p:sp>
          <p:nvSpPr>
            <p:cNvPr id="10272" name="Text Box 9"/>
            <p:cNvSpPr txBox="1">
              <a:spLocks noChangeArrowheads="1"/>
            </p:cNvSpPr>
            <p:nvPr/>
          </p:nvSpPr>
          <p:spPr bwMode="auto">
            <a:xfrm>
              <a:off x="1440" y="153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f</a:t>
              </a:r>
            </a:p>
          </p:txBody>
        </p:sp>
        <p:sp>
          <p:nvSpPr>
            <p:cNvPr id="10273" name="Text Box 10"/>
            <p:cNvSpPr txBox="1">
              <a:spLocks noChangeArrowheads="1"/>
            </p:cNvSpPr>
            <p:nvPr/>
          </p:nvSpPr>
          <p:spPr bwMode="auto">
            <a:xfrm>
              <a:off x="1872" y="153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g</a:t>
              </a:r>
            </a:p>
          </p:txBody>
        </p:sp>
        <p:sp>
          <p:nvSpPr>
            <p:cNvPr id="10274" name="Text Box 11"/>
            <p:cNvSpPr txBox="1">
              <a:spLocks noChangeArrowheads="1"/>
            </p:cNvSpPr>
            <p:nvPr/>
          </p:nvSpPr>
          <p:spPr bwMode="auto">
            <a:xfrm>
              <a:off x="432" y="196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h</a:t>
              </a:r>
            </a:p>
          </p:txBody>
        </p:sp>
        <p:sp>
          <p:nvSpPr>
            <p:cNvPr id="10275" name="Text Box 12"/>
            <p:cNvSpPr txBox="1">
              <a:spLocks noChangeArrowheads="1"/>
            </p:cNvSpPr>
            <p:nvPr/>
          </p:nvSpPr>
          <p:spPr bwMode="auto">
            <a:xfrm>
              <a:off x="720" y="196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i</a:t>
              </a:r>
            </a:p>
          </p:txBody>
        </p:sp>
        <p:sp>
          <p:nvSpPr>
            <p:cNvPr id="10276" name="Text Box 13"/>
            <p:cNvSpPr txBox="1">
              <a:spLocks noChangeArrowheads="1"/>
            </p:cNvSpPr>
            <p:nvPr/>
          </p:nvSpPr>
          <p:spPr bwMode="auto">
            <a:xfrm>
              <a:off x="1728" y="196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j</a:t>
              </a:r>
            </a:p>
          </p:txBody>
        </p:sp>
        <p:sp>
          <p:nvSpPr>
            <p:cNvPr id="10277" name="Line 24"/>
            <p:cNvSpPr>
              <a:spLocks noChangeShapeType="1"/>
            </p:cNvSpPr>
            <p:nvPr/>
          </p:nvSpPr>
          <p:spPr bwMode="auto">
            <a:xfrm flipH="1">
              <a:off x="1008" y="1056"/>
              <a:ext cx="33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78" name="Line 25"/>
            <p:cNvSpPr>
              <a:spLocks noChangeShapeType="1"/>
            </p:cNvSpPr>
            <p:nvPr/>
          </p:nvSpPr>
          <p:spPr bwMode="auto">
            <a:xfrm>
              <a:off x="1344" y="1056"/>
              <a:ext cx="33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79" name="Line 26"/>
            <p:cNvSpPr>
              <a:spLocks noChangeShapeType="1"/>
            </p:cNvSpPr>
            <p:nvPr/>
          </p:nvSpPr>
          <p:spPr bwMode="auto">
            <a:xfrm flipH="1">
              <a:off x="720" y="1392"/>
              <a:ext cx="192"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0" name="Line 27"/>
            <p:cNvSpPr>
              <a:spLocks noChangeShapeType="1"/>
            </p:cNvSpPr>
            <p:nvPr/>
          </p:nvSpPr>
          <p:spPr bwMode="auto">
            <a:xfrm>
              <a:off x="912" y="1392"/>
              <a:ext cx="24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1" name="Line 28"/>
            <p:cNvSpPr>
              <a:spLocks noChangeShapeType="1"/>
            </p:cNvSpPr>
            <p:nvPr/>
          </p:nvSpPr>
          <p:spPr bwMode="auto">
            <a:xfrm flipH="1">
              <a:off x="1584" y="1392"/>
              <a:ext cx="192"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2" name="Line 29"/>
            <p:cNvSpPr>
              <a:spLocks noChangeShapeType="1"/>
            </p:cNvSpPr>
            <p:nvPr/>
          </p:nvSpPr>
          <p:spPr bwMode="auto">
            <a:xfrm>
              <a:off x="1776" y="1392"/>
              <a:ext cx="192"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3" name="Line 30"/>
            <p:cNvSpPr>
              <a:spLocks noChangeShapeType="1"/>
            </p:cNvSpPr>
            <p:nvPr/>
          </p:nvSpPr>
          <p:spPr bwMode="auto">
            <a:xfrm flipH="1">
              <a:off x="576" y="1824"/>
              <a:ext cx="96"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4" name="Line 31"/>
            <p:cNvSpPr>
              <a:spLocks noChangeShapeType="1"/>
            </p:cNvSpPr>
            <p:nvPr/>
          </p:nvSpPr>
          <p:spPr bwMode="auto">
            <a:xfrm>
              <a:off x="672" y="1824"/>
              <a:ext cx="96"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5" name="Line 32"/>
            <p:cNvSpPr>
              <a:spLocks noChangeShapeType="1"/>
            </p:cNvSpPr>
            <p:nvPr/>
          </p:nvSpPr>
          <p:spPr bwMode="auto">
            <a:xfrm flipH="1">
              <a:off x="1824" y="1824"/>
              <a:ext cx="9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6" name="Text Box 42"/>
            <p:cNvSpPr txBox="1">
              <a:spLocks noChangeArrowheads="1"/>
            </p:cNvSpPr>
            <p:nvPr/>
          </p:nvSpPr>
          <p:spPr bwMode="auto">
            <a:xfrm>
              <a:off x="240" y="2256"/>
              <a:ext cx="19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algn="ctr" eaLnBrk="1" hangingPunct="1">
                <a:spcBef>
                  <a:spcPct val="50000"/>
                </a:spcBef>
                <a:buClrTx/>
                <a:buSzTx/>
                <a:buFontTx/>
                <a:buNone/>
              </a:pPr>
              <a:r>
                <a:rPr lang="en-US" altLang="en-US" sz="2000" dirty="0"/>
                <a:t>A balanced binary tree</a:t>
              </a:r>
            </a:p>
          </p:txBody>
        </p:sp>
      </p:grpSp>
      <p:grpSp>
        <p:nvGrpSpPr>
          <p:cNvPr id="3" name="Group 46"/>
          <p:cNvGrpSpPr>
            <a:grpSpLocks/>
          </p:cNvGrpSpPr>
          <p:nvPr/>
        </p:nvGrpSpPr>
        <p:grpSpPr bwMode="auto">
          <a:xfrm>
            <a:off x="4419600" y="1219200"/>
            <a:ext cx="3429000" cy="3524250"/>
            <a:chOff x="2784" y="768"/>
            <a:chExt cx="2160" cy="2220"/>
          </a:xfrm>
        </p:grpSpPr>
        <p:sp>
          <p:nvSpPr>
            <p:cNvPr id="10247" name="Text Box 14"/>
            <p:cNvSpPr txBox="1">
              <a:spLocks noChangeArrowheads="1"/>
            </p:cNvSpPr>
            <p:nvPr/>
          </p:nvSpPr>
          <p:spPr bwMode="auto">
            <a:xfrm>
              <a:off x="3744" y="76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a</a:t>
              </a:r>
            </a:p>
          </p:txBody>
        </p:sp>
        <p:sp>
          <p:nvSpPr>
            <p:cNvPr id="10248" name="Text Box 15"/>
            <p:cNvSpPr txBox="1">
              <a:spLocks noChangeArrowheads="1"/>
            </p:cNvSpPr>
            <p:nvPr/>
          </p:nvSpPr>
          <p:spPr bwMode="auto">
            <a:xfrm>
              <a:off x="3552" y="110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b</a:t>
              </a:r>
            </a:p>
          </p:txBody>
        </p:sp>
        <p:sp>
          <p:nvSpPr>
            <p:cNvPr id="10249" name="Text Box 16"/>
            <p:cNvSpPr txBox="1">
              <a:spLocks noChangeArrowheads="1"/>
            </p:cNvSpPr>
            <p:nvPr/>
          </p:nvSpPr>
          <p:spPr bwMode="auto">
            <a:xfrm>
              <a:off x="3312" y="144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c</a:t>
              </a:r>
            </a:p>
          </p:txBody>
        </p:sp>
        <p:sp>
          <p:nvSpPr>
            <p:cNvPr id="10250" name="Text Box 17"/>
            <p:cNvSpPr txBox="1">
              <a:spLocks noChangeArrowheads="1"/>
            </p:cNvSpPr>
            <p:nvPr/>
          </p:nvSpPr>
          <p:spPr bwMode="auto">
            <a:xfrm>
              <a:off x="3120" y="177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d</a:t>
              </a:r>
            </a:p>
          </p:txBody>
        </p:sp>
        <p:sp>
          <p:nvSpPr>
            <p:cNvPr id="10251" name="Text Box 18"/>
            <p:cNvSpPr txBox="1">
              <a:spLocks noChangeArrowheads="1"/>
            </p:cNvSpPr>
            <p:nvPr/>
          </p:nvSpPr>
          <p:spPr bwMode="auto">
            <a:xfrm>
              <a:off x="3744" y="144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e</a:t>
              </a:r>
            </a:p>
          </p:txBody>
        </p:sp>
        <p:sp>
          <p:nvSpPr>
            <p:cNvPr id="10252" name="Text Box 19"/>
            <p:cNvSpPr txBox="1">
              <a:spLocks noChangeArrowheads="1"/>
            </p:cNvSpPr>
            <p:nvPr/>
          </p:nvSpPr>
          <p:spPr bwMode="auto">
            <a:xfrm>
              <a:off x="3600" y="182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f</a:t>
              </a:r>
            </a:p>
          </p:txBody>
        </p:sp>
        <p:sp>
          <p:nvSpPr>
            <p:cNvPr id="10253" name="Text Box 20"/>
            <p:cNvSpPr txBox="1">
              <a:spLocks noChangeArrowheads="1"/>
            </p:cNvSpPr>
            <p:nvPr/>
          </p:nvSpPr>
          <p:spPr bwMode="auto">
            <a:xfrm>
              <a:off x="3408" y="216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g</a:t>
              </a:r>
            </a:p>
          </p:txBody>
        </p:sp>
        <p:sp>
          <p:nvSpPr>
            <p:cNvPr id="10254" name="Text Box 21"/>
            <p:cNvSpPr txBox="1">
              <a:spLocks noChangeArrowheads="1"/>
            </p:cNvSpPr>
            <p:nvPr/>
          </p:nvSpPr>
          <p:spPr bwMode="auto">
            <a:xfrm>
              <a:off x="3744" y="216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h</a:t>
              </a:r>
            </a:p>
          </p:txBody>
        </p:sp>
        <p:sp>
          <p:nvSpPr>
            <p:cNvPr id="10255" name="Text Box 22"/>
            <p:cNvSpPr txBox="1">
              <a:spLocks noChangeArrowheads="1"/>
            </p:cNvSpPr>
            <p:nvPr/>
          </p:nvSpPr>
          <p:spPr bwMode="auto">
            <a:xfrm>
              <a:off x="3264" y="249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i</a:t>
              </a:r>
            </a:p>
          </p:txBody>
        </p:sp>
        <p:sp>
          <p:nvSpPr>
            <p:cNvPr id="10256" name="Text Box 23"/>
            <p:cNvSpPr txBox="1">
              <a:spLocks noChangeArrowheads="1"/>
            </p:cNvSpPr>
            <p:nvPr/>
          </p:nvSpPr>
          <p:spPr bwMode="auto">
            <a:xfrm>
              <a:off x="3552" y="249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eaLnBrk="1" hangingPunct="1">
                <a:spcBef>
                  <a:spcPct val="50000"/>
                </a:spcBef>
                <a:buClrTx/>
                <a:buSzTx/>
                <a:buFontTx/>
                <a:buNone/>
              </a:pPr>
              <a:r>
                <a:rPr lang="en-US" altLang="en-US" sz="2400">
                  <a:latin typeface="Consolas" pitchFamily="49" charset="0"/>
                </a:rPr>
                <a:t>j</a:t>
              </a:r>
            </a:p>
          </p:txBody>
        </p:sp>
        <p:sp>
          <p:nvSpPr>
            <p:cNvPr id="10257" name="Line 33"/>
            <p:cNvSpPr>
              <a:spLocks noChangeShapeType="1"/>
            </p:cNvSpPr>
            <p:nvPr/>
          </p:nvSpPr>
          <p:spPr bwMode="auto">
            <a:xfrm flipH="1">
              <a:off x="3696" y="1008"/>
              <a:ext cx="9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58" name="Line 34"/>
            <p:cNvSpPr>
              <a:spLocks noChangeShapeType="1"/>
            </p:cNvSpPr>
            <p:nvPr/>
          </p:nvSpPr>
          <p:spPr bwMode="auto">
            <a:xfrm flipH="1">
              <a:off x="3456" y="1392"/>
              <a:ext cx="144"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59" name="Line 35"/>
            <p:cNvSpPr>
              <a:spLocks noChangeShapeType="1"/>
            </p:cNvSpPr>
            <p:nvPr/>
          </p:nvSpPr>
          <p:spPr bwMode="auto">
            <a:xfrm flipH="1">
              <a:off x="3264" y="1680"/>
              <a:ext cx="9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60" name="Line 36"/>
            <p:cNvSpPr>
              <a:spLocks noChangeShapeType="1"/>
            </p:cNvSpPr>
            <p:nvPr/>
          </p:nvSpPr>
          <p:spPr bwMode="auto">
            <a:xfrm>
              <a:off x="3648" y="1392"/>
              <a:ext cx="144"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61" name="Line 37"/>
            <p:cNvSpPr>
              <a:spLocks noChangeShapeType="1"/>
            </p:cNvSpPr>
            <p:nvPr/>
          </p:nvSpPr>
          <p:spPr bwMode="auto">
            <a:xfrm flipH="1">
              <a:off x="3744" y="1728"/>
              <a:ext cx="9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62" name="Line 38"/>
            <p:cNvSpPr>
              <a:spLocks noChangeShapeType="1"/>
            </p:cNvSpPr>
            <p:nvPr/>
          </p:nvSpPr>
          <p:spPr bwMode="auto">
            <a:xfrm flipH="1">
              <a:off x="3552" y="2064"/>
              <a:ext cx="144"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63" name="Line 39"/>
            <p:cNvSpPr>
              <a:spLocks noChangeShapeType="1"/>
            </p:cNvSpPr>
            <p:nvPr/>
          </p:nvSpPr>
          <p:spPr bwMode="auto">
            <a:xfrm>
              <a:off x="3696" y="2064"/>
              <a:ext cx="144"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64" name="Line 40"/>
            <p:cNvSpPr>
              <a:spLocks noChangeShapeType="1"/>
            </p:cNvSpPr>
            <p:nvPr/>
          </p:nvSpPr>
          <p:spPr bwMode="auto">
            <a:xfrm flipH="1">
              <a:off x="3360" y="2448"/>
              <a:ext cx="144"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65" name="Line 41"/>
            <p:cNvSpPr>
              <a:spLocks noChangeShapeType="1"/>
            </p:cNvSpPr>
            <p:nvPr/>
          </p:nvSpPr>
          <p:spPr bwMode="auto">
            <a:xfrm>
              <a:off x="3504" y="2448"/>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66" name="Text Box 44"/>
            <p:cNvSpPr txBox="1">
              <a:spLocks noChangeArrowheads="1"/>
            </p:cNvSpPr>
            <p:nvPr/>
          </p:nvSpPr>
          <p:spPr bwMode="auto">
            <a:xfrm>
              <a:off x="2784" y="2736"/>
              <a:ext cx="21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imes New Roman" pitchFamily="18" charset="0"/>
                  <a:ea typeface="MS PGothic" pitchFamily="34" charset="-128"/>
                </a:defRPr>
              </a:lvl1pPr>
              <a:lvl2pPr marL="742950" indent="-285750">
                <a:spcBef>
                  <a:spcPct val="20000"/>
                </a:spcBef>
                <a:buClr>
                  <a:schemeClr val="hlink"/>
                </a:buClr>
                <a:buSzPct val="55000"/>
                <a:buFont typeface="Wingdings" pitchFamily="2" charset="2"/>
                <a:buChar char="n"/>
                <a:defRPr sz="2400">
                  <a:solidFill>
                    <a:schemeClr val="tx1"/>
                  </a:solidFill>
                  <a:latin typeface="Times New Roman" pitchFamily="18" charset="0"/>
                  <a:ea typeface="MS PGothic" pitchFamily="34" charset="-128"/>
                </a:defRPr>
              </a:lvl2pPr>
              <a:lvl3pPr marL="1143000" indent="-228600">
                <a:spcBef>
                  <a:spcPct val="20000"/>
                </a:spcBef>
                <a:buClr>
                  <a:schemeClr val="folHlink"/>
                </a:buClr>
                <a:buSzPct val="50000"/>
                <a:buFont typeface="Wingdings" pitchFamily="2" charset="2"/>
                <a:buChar char="n"/>
                <a:defRPr sz="2000">
                  <a:solidFill>
                    <a:schemeClr val="tx1"/>
                  </a:solidFill>
                  <a:latin typeface="Times New Roman" pitchFamily="18" charset="0"/>
                  <a:ea typeface="MS PGothic"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imes New Roman" pitchFamily="18" charset="0"/>
                  <a:ea typeface="MS PGothic" pitchFamily="34" charset="-128"/>
                </a:defRPr>
              </a:lvl4pPr>
              <a:lvl5pPr marL="2057400" indent="-228600">
                <a:spcBef>
                  <a:spcPct val="20000"/>
                </a:spcBef>
                <a:buClr>
                  <a:schemeClr val="accent1"/>
                </a:buClr>
                <a:buSzPct val="50000"/>
                <a:buFont typeface="Wingdings" pitchFamily="2" charset="2"/>
                <a:buChar char="n"/>
                <a:defRPr>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a:solidFill>
                    <a:schemeClr val="tx1"/>
                  </a:solidFill>
                  <a:latin typeface="Times New Roman" pitchFamily="18" charset="0"/>
                  <a:ea typeface="MS PGothic" pitchFamily="34" charset="-128"/>
                </a:defRPr>
              </a:lvl9pPr>
            </a:lstStyle>
            <a:p>
              <a:pPr algn="ctr" eaLnBrk="1" hangingPunct="1">
                <a:spcBef>
                  <a:spcPct val="50000"/>
                </a:spcBef>
                <a:buClrTx/>
                <a:buSzTx/>
                <a:buFontTx/>
                <a:buNone/>
              </a:pPr>
              <a:r>
                <a:rPr lang="en-US" altLang="en-US" sz="2000" dirty="0"/>
                <a:t>An unbalanced binary tree</a:t>
              </a:r>
            </a:p>
          </p:txBody>
        </p:sp>
      </p:grpSp>
    </p:spTree>
    <p:extLst>
      <p:ext uri="{BB962C8B-B14F-4D97-AF65-F5344CB8AC3E}">
        <p14:creationId xmlns:p14="http://schemas.microsoft.com/office/powerpoint/2010/main" val="3007884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0" end="0"/>
                                            </p:txEl>
                                          </p:spTgt>
                                        </p:tgtEl>
                                        <p:attrNameLst>
                                          <p:attrName>style.visibility</p:attrName>
                                        </p:attrNameLst>
                                      </p:cBhvr>
                                      <p:to>
                                        <p:strVal val="visible"/>
                                      </p:to>
                                    </p:set>
                                    <p:animEffect transition="in" filter="wipe(left)">
                                      <p:cBhvr>
                                        <p:cTn id="17" dur="500"/>
                                        <p:tgtEl>
                                          <p:spTgt spid="1229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1">
                                            <p:txEl>
                                              <p:pRg st="1" end="1"/>
                                            </p:txEl>
                                          </p:spTgt>
                                        </p:tgtEl>
                                        <p:attrNameLst>
                                          <p:attrName>style.visibility</p:attrName>
                                        </p:attrNameLst>
                                      </p:cBhvr>
                                      <p:to>
                                        <p:strVal val="visible"/>
                                      </p:to>
                                    </p:set>
                                    <p:animEffect transition="in" filter="wipe(left)">
                                      <p:cBhvr>
                                        <p:cTn id="2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4"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Inserting at the Front</a:t>
            </a:r>
          </a:p>
        </p:txBody>
      </p:sp>
      <p:sp>
        <p:nvSpPr>
          <p:cNvPr id="34819" name="Rectangle 5" descr="Rectangle: Click to edit Master text styles&#10;Second level&#10;Third level&#10;Fourth level&#10;Fifth level"/>
          <p:cNvSpPr>
            <a:spLocks noGrp="1" noChangeArrowheads="1"/>
          </p:cNvSpPr>
          <p:nvPr>
            <p:ph type="body" sz="half" idx="2"/>
          </p:nvPr>
        </p:nvSpPr>
        <p:spPr>
          <a:xfrm>
            <a:off x="685800" y="1676400"/>
            <a:ext cx="7772400" cy="4114800"/>
          </a:xfrm>
        </p:spPr>
        <p:txBody>
          <a:bodyPr/>
          <a:lstStyle/>
          <a:p>
            <a:pPr marL="533400" indent="-533400" eaLnBrk="1" hangingPunct="1">
              <a:buFont typeface="Wingdings" charset="2"/>
              <a:buAutoNum type="arabicPeriod"/>
            </a:pPr>
            <a:r>
              <a:rPr lang="en-US" altLang="en-US" smtClean="0"/>
              <a:t>Allocate a new node</a:t>
            </a:r>
          </a:p>
          <a:p>
            <a:pPr marL="533400" indent="-533400" eaLnBrk="1" hangingPunct="1">
              <a:buFont typeface="Wingdings" charset="2"/>
              <a:buAutoNum type="arabicPeriod"/>
            </a:pPr>
            <a:r>
              <a:rPr lang="en-US" altLang="en-US" smtClean="0"/>
              <a:t>Have new node point to old head</a:t>
            </a:r>
          </a:p>
          <a:p>
            <a:pPr marL="533400" indent="-533400" eaLnBrk="1" hangingPunct="1">
              <a:buFont typeface="Wingdings" charset="2"/>
              <a:buAutoNum type="arabicPeriod"/>
            </a:pPr>
            <a:r>
              <a:rPr lang="en-US" altLang="en-US" smtClean="0"/>
              <a:t>Update head to point to new node</a:t>
            </a:r>
          </a:p>
        </p:txBody>
      </p:sp>
      <p:sp>
        <p:nvSpPr>
          <p:cNvPr id="34820"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821"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822"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23"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24"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825"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826"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27"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828"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829"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30"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831"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832"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33"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34"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35"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36"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34837" name="Text Box 13"/>
          <p:cNvSpPr txBox="1">
            <a:spLocks noChangeArrowheads="1"/>
          </p:cNvSpPr>
          <p:nvPr/>
        </p:nvSpPr>
        <p:spPr bwMode="auto">
          <a:xfrm>
            <a:off x="1822345" y="5622925"/>
            <a:ext cx="1295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 Leonard</a:t>
            </a:r>
            <a:endParaRPr lang="en-US" altLang="en-US" dirty="0">
              <a:solidFill>
                <a:schemeClr val="tx2"/>
              </a:solidFill>
              <a:latin typeface="Calibri" pitchFamily="34" charset="0"/>
            </a:endParaRPr>
          </a:p>
        </p:txBody>
      </p:sp>
      <p:sp>
        <p:nvSpPr>
          <p:cNvPr id="34838" name="Text Box 26"/>
          <p:cNvSpPr txBox="1">
            <a:spLocks noChangeArrowheads="1"/>
          </p:cNvSpPr>
          <p:nvPr/>
        </p:nvSpPr>
        <p:spPr bwMode="auto">
          <a:xfrm>
            <a:off x="3472378" y="5622925"/>
            <a:ext cx="1173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7, Sheldon</a:t>
            </a:r>
            <a:endParaRPr lang="en-US" altLang="en-US" dirty="0">
              <a:solidFill>
                <a:schemeClr val="tx2"/>
              </a:solidFill>
              <a:latin typeface="Calibri" pitchFamily="34" charset="0"/>
            </a:endParaRPr>
          </a:p>
        </p:txBody>
      </p:sp>
      <p:sp>
        <p:nvSpPr>
          <p:cNvPr id="34839" name="Text Box 28"/>
          <p:cNvSpPr txBox="1">
            <a:spLocks noChangeArrowheads="1"/>
          </p:cNvSpPr>
          <p:nvPr/>
        </p:nvSpPr>
        <p:spPr bwMode="auto">
          <a:xfrm>
            <a:off x="5014281" y="5622925"/>
            <a:ext cx="1266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98, Howard</a:t>
            </a:r>
            <a:endParaRPr lang="en-US" altLang="en-US" dirty="0">
              <a:solidFill>
                <a:schemeClr val="tx2"/>
              </a:solidFill>
              <a:latin typeface="Calibri" pitchFamily="34" charset="0"/>
            </a:endParaRPr>
          </a:p>
        </p:txBody>
      </p:sp>
      <p:sp>
        <p:nvSpPr>
          <p:cNvPr id="34840" name="Text Box 30"/>
          <p:cNvSpPr txBox="1">
            <a:spLocks noChangeArrowheads="1"/>
          </p:cNvSpPr>
          <p:nvPr/>
        </p:nvSpPr>
        <p:spPr bwMode="auto">
          <a:xfrm>
            <a:off x="6827686" y="5622925"/>
            <a:ext cx="819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54, Raj</a:t>
            </a:r>
            <a:endParaRPr lang="en-US" altLang="en-US" dirty="0">
              <a:solidFill>
                <a:schemeClr val="tx2"/>
              </a:solidFill>
              <a:latin typeface="Calibri" pitchFamily="34" charset="0"/>
            </a:endParaRPr>
          </a:p>
        </p:txBody>
      </p:sp>
      <p:sp>
        <p:nvSpPr>
          <p:cNvPr id="34841" name="Line 16"/>
          <p:cNvSpPr>
            <a:spLocks noChangeShapeType="1"/>
          </p:cNvSpPr>
          <p:nvPr/>
        </p:nvSpPr>
        <p:spPr bwMode="auto">
          <a:xfrm>
            <a:off x="1828800" y="41148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42" name="Text Box 13"/>
          <p:cNvSpPr txBox="1">
            <a:spLocks noChangeArrowheads="1"/>
          </p:cNvSpPr>
          <p:nvPr/>
        </p:nvSpPr>
        <p:spPr bwMode="auto">
          <a:xfrm>
            <a:off x="1533525"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head</a:t>
            </a:r>
          </a:p>
        </p:txBody>
      </p:sp>
      <p:sp>
        <p:nvSpPr>
          <p:cNvPr id="34843" name="Rectangle 23"/>
          <p:cNvSpPr>
            <a:spLocks noChangeArrowheads="1"/>
          </p:cNvSpPr>
          <p:nvPr/>
        </p:nvSpPr>
        <p:spPr bwMode="auto">
          <a:xfrm>
            <a:off x="1524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844" name="Rectangle 24"/>
          <p:cNvSpPr>
            <a:spLocks noChangeArrowheads="1"/>
          </p:cNvSpPr>
          <p:nvPr/>
        </p:nvSpPr>
        <p:spPr bwMode="auto">
          <a:xfrm>
            <a:off x="68262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4845" name="Line 25"/>
          <p:cNvSpPr>
            <a:spLocks noChangeShapeType="1"/>
          </p:cNvSpPr>
          <p:nvPr/>
        </p:nvSpPr>
        <p:spPr bwMode="auto">
          <a:xfrm flipV="1">
            <a:off x="946150" y="4837113"/>
            <a:ext cx="795338"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46" name="Line 31"/>
          <p:cNvSpPr>
            <a:spLocks noChangeShapeType="1"/>
          </p:cNvSpPr>
          <p:nvPr/>
        </p:nvSpPr>
        <p:spPr bwMode="auto">
          <a:xfrm>
            <a:off x="417513"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47" name="Text Box 32"/>
          <p:cNvSpPr txBox="1">
            <a:spLocks noChangeArrowheads="1"/>
          </p:cNvSpPr>
          <p:nvPr/>
        </p:nvSpPr>
        <p:spPr bwMode="auto">
          <a:xfrm>
            <a:off x="1712913" y="4664075"/>
            <a:ext cx="3508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34848" name="Text Box 30"/>
          <p:cNvSpPr txBox="1">
            <a:spLocks noChangeArrowheads="1"/>
          </p:cNvSpPr>
          <p:nvPr/>
        </p:nvSpPr>
        <p:spPr bwMode="auto">
          <a:xfrm>
            <a:off x="95308" y="5622925"/>
            <a:ext cx="1102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19, Penny</a:t>
            </a:r>
            <a:endParaRPr lang="en-US" altLang="en-US" dirty="0">
              <a:solidFill>
                <a:schemeClr val="tx2"/>
              </a:solidFill>
              <a:latin typeface="Calibri" pitchFamily="34" charset="0"/>
            </a:endParaRPr>
          </a:p>
        </p:txBody>
      </p:sp>
      <p:sp>
        <p:nvSpPr>
          <p:cNvPr id="34849" name="Line 16"/>
          <p:cNvSpPr>
            <a:spLocks noChangeShapeType="1"/>
          </p:cNvSpPr>
          <p:nvPr/>
        </p:nvSpPr>
        <p:spPr bwMode="auto">
          <a:xfrm flipH="1">
            <a:off x="7315200" y="4114800"/>
            <a:ext cx="447675" cy="4572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850" name="Text Box 13"/>
          <p:cNvSpPr txBox="1">
            <a:spLocks noChangeArrowheads="1"/>
          </p:cNvSpPr>
          <p:nvPr/>
        </p:nvSpPr>
        <p:spPr bwMode="auto">
          <a:xfrm>
            <a:off x="7467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tail</a:t>
            </a:r>
          </a:p>
        </p:txBody>
      </p:sp>
      <p:sp>
        <p:nvSpPr>
          <p:cNvPr id="35" name="TextBox 34"/>
          <p:cNvSpPr txBox="1"/>
          <p:nvPr/>
        </p:nvSpPr>
        <p:spPr>
          <a:xfrm rot="18013506">
            <a:off x="-95096" y="678507"/>
            <a:ext cx="1483098" cy="461665"/>
          </a:xfrm>
          <a:prstGeom prst="rect">
            <a:avLst/>
          </a:prstGeom>
          <a:solidFill>
            <a:schemeClr val="accent5">
              <a:lumMod val="20000"/>
              <a:lumOff val="80000"/>
            </a:schemeClr>
          </a:solidFill>
          <a:ln>
            <a:solidFill>
              <a:schemeClr val="tx1"/>
            </a:solidFill>
          </a:ln>
        </p:spPr>
        <p:txBody>
          <a:bodyPr wrap="none" rtlCol="0">
            <a:spAutoFit/>
          </a:bodyPr>
          <a:lstStyle/>
          <a:p>
            <a:r>
              <a:rPr lang="en-US" sz="2400" dirty="0" smtClean="0">
                <a:latin typeface="Castellar" panose="020A0402060406010301" pitchFamily="18" charset="0"/>
              </a:rPr>
              <a:t>Review</a:t>
            </a:r>
            <a:endParaRPr lang="en-US" sz="2400" dirty="0">
              <a:latin typeface="Castellar" panose="020A0402060406010301" pitchFamily="18" charset="0"/>
            </a:endParaRPr>
          </a:p>
        </p:txBody>
      </p:sp>
      <p:sp>
        <p:nvSpPr>
          <p:cNvPr id="36" name="Rounded Rectangle 35"/>
          <p:cNvSpPr/>
          <p:nvPr/>
        </p:nvSpPr>
        <p:spPr>
          <a:xfrm>
            <a:off x="532797" y="1666279"/>
            <a:ext cx="6034692" cy="581621"/>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715776" y="1218812"/>
            <a:ext cx="2029466" cy="954107"/>
          </a:xfrm>
          <a:prstGeom prst="rect">
            <a:avLst/>
          </a:prstGeom>
          <a:noFill/>
        </p:spPr>
        <p:txBody>
          <a:bodyPr wrap="none" rtlCol="0">
            <a:spAutoFit/>
          </a:bodyPr>
          <a:lstStyle/>
          <a:p>
            <a:r>
              <a:rPr lang="en-US" sz="1400" i="1" dirty="0" smtClean="0"/>
              <a:t>context of</a:t>
            </a:r>
            <a:br>
              <a:rPr lang="en-US" sz="1400" i="1" dirty="0" smtClean="0"/>
            </a:br>
            <a:r>
              <a:rPr lang="en-US" sz="1400" i="1" dirty="0" smtClean="0"/>
              <a:t>PQ::</a:t>
            </a:r>
            <a:r>
              <a:rPr lang="en-US" sz="1400" i="1" dirty="0" err="1" smtClean="0"/>
              <a:t>insertItem</a:t>
            </a:r>
            <a:r>
              <a:rPr lang="en-US" sz="1400" i="1" dirty="0" smtClean="0"/>
              <a:t>(key</a:t>
            </a:r>
            <a:r>
              <a:rPr lang="en-US" sz="1400" i="1" dirty="0"/>
              <a:t>, data</a:t>
            </a:r>
            <a:r>
              <a:rPr lang="en-US" sz="1400" i="1" dirty="0" smtClean="0"/>
              <a:t>)</a:t>
            </a:r>
          </a:p>
          <a:p>
            <a:r>
              <a:rPr lang="en-US" sz="1400" i="1" dirty="0" smtClean="0"/>
              <a:t>PQ is implemented using</a:t>
            </a:r>
          </a:p>
          <a:p>
            <a:r>
              <a:rPr lang="en-US" sz="1400" i="1" dirty="0" smtClean="0"/>
              <a:t>Unordered list</a:t>
            </a:r>
            <a:endParaRPr lang="en-US" sz="1400" i="1" dirty="0"/>
          </a:p>
        </p:txBody>
      </p:sp>
    </p:spTree>
    <p:extLst>
      <p:ext uri="{BB962C8B-B14F-4D97-AF65-F5344CB8AC3E}">
        <p14:creationId xmlns:p14="http://schemas.microsoft.com/office/powerpoint/2010/main" val="18771738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Inserting at the Front</a:t>
            </a:r>
          </a:p>
        </p:txBody>
      </p:sp>
      <p:sp>
        <p:nvSpPr>
          <p:cNvPr id="35843" name="Rectangle 5" descr="Rectangle: Click to edit Master text styles&#10;Second level&#10;Third level&#10;Fourth level&#10;Fifth level"/>
          <p:cNvSpPr>
            <a:spLocks noGrp="1" noChangeArrowheads="1"/>
          </p:cNvSpPr>
          <p:nvPr>
            <p:ph type="body" sz="half" idx="2"/>
          </p:nvPr>
        </p:nvSpPr>
        <p:spPr>
          <a:xfrm>
            <a:off x="685800" y="1676400"/>
            <a:ext cx="7772400" cy="4114800"/>
          </a:xfrm>
        </p:spPr>
        <p:txBody>
          <a:bodyPr/>
          <a:lstStyle/>
          <a:p>
            <a:pPr marL="533400" indent="-533400" eaLnBrk="1" hangingPunct="1">
              <a:buFont typeface="Wingdings" charset="2"/>
              <a:buAutoNum type="arabicPeriod"/>
            </a:pPr>
            <a:r>
              <a:rPr lang="en-US" altLang="en-US" smtClean="0"/>
              <a:t>Allocate a new node</a:t>
            </a:r>
          </a:p>
          <a:p>
            <a:pPr marL="533400" indent="-533400" eaLnBrk="1" hangingPunct="1">
              <a:buFont typeface="Wingdings" charset="2"/>
              <a:buAutoNum type="arabicPeriod"/>
            </a:pPr>
            <a:r>
              <a:rPr lang="en-US" altLang="en-US" smtClean="0"/>
              <a:t>Have new node point to old head</a:t>
            </a:r>
          </a:p>
          <a:p>
            <a:pPr marL="533400" indent="-533400" eaLnBrk="1" hangingPunct="1">
              <a:buFont typeface="Wingdings" charset="2"/>
              <a:buAutoNum type="arabicPeriod"/>
            </a:pPr>
            <a:r>
              <a:rPr lang="en-US" altLang="en-US" smtClean="0"/>
              <a:t>Update head to point to new node</a:t>
            </a:r>
          </a:p>
        </p:txBody>
      </p:sp>
      <p:sp>
        <p:nvSpPr>
          <p:cNvPr id="35844"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845"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846"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47"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48"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849"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850"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51"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852"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853"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54"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855"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856"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57"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58"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59"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60"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35861" name="Text Box 13"/>
          <p:cNvSpPr txBox="1">
            <a:spLocks noChangeArrowheads="1"/>
          </p:cNvSpPr>
          <p:nvPr/>
        </p:nvSpPr>
        <p:spPr bwMode="auto">
          <a:xfrm>
            <a:off x="1822345" y="5622925"/>
            <a:ext cx="1295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 Leonard</a:t>
            </a:r>
            <a:endParaRPr lang="en-US" altLang="en-US" dirty="0">
              <a:solidFill>
                <a:schemeClr val="tx2"/>
              </a:solidFill>
              <a:latin typeface="Calibri" pitchFamily="34" charset="0"/>
            </a:endParaRPr>
          </a:p>
        </p:txBody>
      </p:sp>
      <p:sp>
        <p:nvSpPr>
          <p:cNvPr id="35862" name="Text Box 26"/>
          <p:cNvSpPr txBox="1">
            <a:spLocks noChangeArrowheads="1"/>
          </p:cNvSpPr>
          <p:nvPr/>
        </p:nvSpPr>
        <p:spPr bwMode="auto">
          <a:xfrm>
            <a:off x="3472378" y="5622925"/>
            <a:ext cx="1173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7, Sheldon</a:t>
            </a:r>
            <a:endParaRPr lang="en-US" altLang="en-US" dirty="0">
              <a:solidFill>
                <a:schemeClr val="tx2"/>
              </a:solidFill>
              <a:latin typeface="Calibri" pitchFamily="34" charset="0"/>
            </a:endParaRPr>
          </a:p>
        </p:txBody>
      </p:sp>
      <p:sp>
        <p:nvSpPr>
          <p:cNvPr id="35863" name="Text Box 28"/>
          <p:cNvSpPr txBox="1">
            <a:spLocks noChangeArrowheads="1"/>
          </p:cNvSpPr>
          <p:nvPr/>
        </p:nvSpPr>
        <p:spPr bwMode="auto">
          <a:xfrm>
            <a:off x="5014281" y="5622925"/>
            <a:ext cx="1266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98, Howard</a:t>
            </a:r>
            <a:endParaRPr lang="en-US" altLang="en-US" dirty="0">
              <a:solidFill>
                <a:schemeClr val="tx2"/>
              </a:solidFill>
              <a:latin typeface="Calibri" pitchFamily="34" charset="0"/>
            </a:endParaRPr>
          </a:p>
        </p:txBody>
      </p:sp>
      <p:sp>
        <p:nvSpPr>
          <p:cNvPr id="35864" name="Text Box 30"/>
          <p:cNvSpPr txBox="1">
            <a:spLocks noChangeArrowheads="1"/>
          </p:cNvSpPr>
          <p:nvPr/>
        </p:nvSpPr>
        <p:spPr bwMode="auto">
          <a:xfrm>
            <a:off x="6827686" y="5622925"/>
            <a:ext cx="819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54, Raj</a:t>
            </a:r>
            <a:endParaRPr lang="en-US" altLang="en-US" dirty="0">
              <a:solidFill>
                <a:schemeClr val="tx2"/>
              </a:solidFill>
              <a:latin typeface="Calibri" pitchFamily="34" charset="0"/>
            </a:endParaRPr>
          </a:p>
        </p:txBody>
      </p:sp>
      <p:sp>
        <p:nvSpPr>
          <p:cNvPr id="35865" name="Line 16"/>
          <p:cNvSpPr>
            <a:spLocks noChangeShapeType="1"/>
          </p:cNvSpPr>
          <p:nvPr/>
        </p:nvSpPr>
        <p:spPr bwMode="auto">
          <a:xfrm>
            <a:off x="1828800" y="41148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66" name="Text Box 13"/>
          <p:cNvSpPr txBox="1">
            <a:spLocks noChangeArrowheads="1"/>
          </p:cNvSpPr>
          <p:nvPr/>
        </p:nvSpPr>
        <p:spPr bwMode="auto">
          <a:xfrm>
            <a:off x="1533525"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head</a:t>
            </a:r>
          </a:p>
        </p:txBody>
      </p:sp>
      <p:sp>
        <p:nvSpPr>
          <p:cNvPr id="35867" name="Rectangle 23"/>
          <p:cNvSpPr>
            <a:spLocks noChangeArrowheads="1"/>
          </p:cNvSpPr>
          <p:nvPr/>
        </p:nvSpPr>
        <p:spPr bwMode="auto">
          <a:xfrm>
            <a:off x="6096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868" name="Rectangle 24"/>
          <p:cNvSpPr>
            <a:spLocks noChangeArrowheads="1"/>
          </p:cNvSpPr>
          <p:nvPr/>
        </p:nvSpPr>
        <p:spPr bwMode="auto">
          <a:xfrm>
            <a:off x="113982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5869" name="Line 25"/>
          <p:cNvSpPr>
            <a:spLocks noChangeShapeType="1"/>
          </p:cNvSpPr>
          <p:nvPr/>
        </p:nvSpPr>
        <p:spPr bwMode="auto">
          <a:xfrm flipV="1">
            <a:off x="1403350" y="4837113"/>
            <a:ext cx="795338"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70" name="Line 31"/>
          <p:cNvSpPr>
            <a:spLocks noChangeShapeType="1"/>
          </p:cNvSpPr>
          <p:nvPr/>
        </p:nvSpPr>
        <p:spPr bwMode="auto">
          <a:xfrm>
            <a:off x="874713"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71" name="Text Box 30"/>
          <p:cNvSpPr txBox="1">
            <a:spLocks noChangeArrowheads="1"/>
          </p:cNvSpPr>
          <p:nvPr/>
        </p:nvSpPr>
        <p:spPr bwMode="auto">
          <a:xfrm>
            <a:off x="330713" y="5622925"/>
            <a:ext cx="1102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19, Penny</a:t>
            </a:r>
            <a:endParaRPr lang="en-US" altLang="en-US" dirty="0">
              <a:solidFill>
                <a:schemeClr val="tx2"/>
              </a:solidFill>
              <a:latin typeface="Calibri" pitchFamily="34" charset="0"/>
            </a:endParaRPr>
          </a:p>
        </p:txBody>
      </p:sp>
      <p:sp>
        <p:nvSpPr>
          <p:cNvPr id="35872" name="Line 16"/>
          <p:cNvSpPr>
            <a:spLocks noChangeShapeType="1"/>
          </p:cNvSpPr>
          <p:nvPr/>
        </p:nvSpPr>
        <p:spPr bwMode="auto">
          <a:xfrm flipH="1">
            <a:off x="7315200" y="4114800"/>
            <a:ext cx="447675" cy="4572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73" name="Text Box 13"/>
          <p:cNvSpPr txBox="1">
            <a:spLocks noChangeArrowheads="1"/>
          </p:cNvSpPr>
          <p:nvPr/>
        </p:nvSpPr>
        <p:spPr bwMode="auto">
          <a:xfrm>
            <a:off x="7467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tail</a:t>
            </a:r>
          </a:p>
        </p:txBody>
      </p:sp>
      <p:sp>
        <p:nvSpPr>
          <p:cNvPr id="34" name="TextBox 33"/>
          <p:cNvSpPr txBox="1"/>
          <p:nvPr/>
        </p:nvSpPr>
        <p:spPr>
          <a:xfrm rot="18013506">
            <a:off x="-95096" y="678507"/>
            <a:ext cx="1483098" cy="461665"/>
          </a:xfrm>
          <a:prstGeom prst="rect">
            <a:avLst/>
          </a:prstGeom>
          <a:solidFill>
            <a:schemeClr val="accent5">
              <a:lumMod val="20000"/>
              <a:lumOff val="80000"/>
            </a:schemeClr>
          </a:solidFill>
          <a:ln>
            <a:solidFill>
              <a:schemeClr val="tx1"/>
            </a:solidFill>
          </a:ln>
        </p:spPr>
        <p:txBody>
          <a:bodyPr wrap="none" rtlCol="0">
            <a:spAutoFit/>
          </a:bodyPr>
          <a:lstStyle/>
          <a:p>
            <a:r>
              <a:rPr lang="en-US" sz="2400" dirty="0" smtClean="0">
                <a:latin typeface="Castellar" panose="020A0402060406010301" pitchFamily="18" charset="0"/>
              </a:rPr>
              <a:t>Review</a:t>
            </a:r>
            <a:endParaRPr lang="en-US" sz="2400" dirty="0">
              <a:latin typeface="Castellar" panose="020A0402060406010301" pitchFamily="18" charset="0"/>
            </a:endParaRPr>
          </a:p>
        </p:txBody>
      </p:sp>
      <p:sp>
        <p:nvSpPr>
          <p:cNvPr id="35" name="Rounded Rectangle 34"/>
          <p:cNvSpPr/>
          <p:nvPr/>
        </p:nvSpPr>
        <p:spPr>
          <a:xfrm>
            <a:off x="552834" y="2247900"/>
            <a:ext cx="6325203" cy="581621"/>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715776" y="1218812"/>
            <a:ext cx="2029466" cy="954107"/>
          </a:xfrm>
          <a:prstGeom prst="rect">
            <a:avLst/>
          </a:prstGeom>
          <a:noFill/>
        </p:spPr>
        <p:txBody>
          <a:bodyPr wrap="none" rtlCol="0">
            <a:spAutoFit/>
          </a:bodyPr>
          <a:lstStyle/>
          <a:p>
            <a:r>
              <a:rPr lang="en-US" sz="1400" i="1" dirty="0" smtClean="0"/>
              <a:t>context of</a:t>
            </a:r>
            <a:br>
              <a:rPr lang="en-US" sz="1400" i="1" dirty="0" smtClean="0"/>
            </a:br>
            <a:r>
              <a:rPr lang="en-US" sz="1400" i="1" dirty="0" smtClean="0"/>
              <a:t>PQ::</a:t>
            </a:r>
            <a:r>
              <a:rPr lang="en-US" sz="1400" i="1" dirty="0" err="1" smtClean="0"/>
              <a:t>insertItem</a:t>
            </a:r>
            <a:r>
              <a:rPr lang="en-US" sz="1400" i="1" dirty="0" smtClean="0"/>
              <a:t>(key</a:t>
            </a:r>
            <a:r>
              <a:rPr lang="en-US" sz="1400" i="1" dirty="0"/>
              <a:t>, data</a:t>
            </a:r>
            <a:r>
              <a:rPr lang="en-US" sz="1400" i="1" dirty="0" smtClean="0"/>
              <a:t>)</a:t>
            </a:r>
          </a:p>
          <a:p>
            <a:r>
              <a:rPr lang="en-US" sz="1400" i="1" dirty="0" smtClean="0"/>
              <a:t>PQ is implemented using</a:t>
            </a:r>
          </a:p>
          <a:p>
            <a:r>
              <a:rPr lang="en-US" sz="1400" i="1" dirty="0" smtClean="0"/>
              <a:t>Unordered list</a:t>
            </a:r>
            <a:endParaRPr lang="en-US" sz="1400" i="1" dirty="0"/>
          </a:p>
        </p:txBody>
      </p:sp>
    </p:spTree>
    <p:extLst>
      <p:ext uri="{BB962C8B-B14F-4D97-AF65-F5344CB8AC3E}">
        <p14:creationId xmlns:p14="http://schemas.microsoft.com/office/powerpoint/2010/main" val="38110409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Inserting at the Front</a:t>
            </a:r>
          </a:p>
        </p:txBody>
      </p:sp>
      <p:sp>
        <p:nvSpPr>
          <p:cNvPr id="36867" name="Rectangle 5" descr="Rectangle: Click to edit Master text styles&#10;Second level&#10;Third level&#10;Fourth level&#10;Fifth level"/>
          <p:cNvSpPr>
            <a:spLocks noGrp="1" noChangeArrowheads="1"/>
          </p:cNvSpPr>
          <p:nvPr>
            <p:ph type="body" sz="half" idx="2"/>
          </p:nvPr>
        </p:nvSpPr>
        <p:spPr>
          <a:xfrm>
            <a:off x="685800" y="1676400"/>
            <a:ext cx="7772400" cy="4114800"/>
          </a:xfrm>
        </p:spPr>
        <p:txBody>
          <a:bodyPr/>
          <a:lstStyle/>
          <a:p>
            <a:pPr marL="533400" indent="-533400" eaLnBrk="1" hangingPunct="1">
              <a:buFont typeface="Wingdings" charset="2"/>
              <a:buAutoNum type="arabicPeriod"/>
            </a:pPr>
            <a:r>
              <a:rPr lang="en-US" altLang="en-US" smtClean="0"/>
              <a:t>Allocate a new node</a:t>
            </a:r>
          </a:p>
          <a:p>
            <a:pPr marL="533400" indent="-533400" eaLnBrk="1" hangingPunct="1">
              <a:buFont typeface="Wingdings" charset="2"/>
              <a:buAutoNum type="arabicPeriod"/>
            </a:pPr>
            <a:r>
              <a:rPr lang="en-US" altLang="en-US" smtClean="0"/>
              <a:t>Have new node point to old head</a:t>
            </a:r>
          </a:p>
          <a:p>
            <a:pPr marL="533400" indent="-533400" eaLnBrk="1" hangingPunct="1">
              <a:buFont typeface="Wingdings" charset="2"/>
              <a:buAutoNum type="arabicPeriod"/>
            </a:pPr>
            <a:r>
              <a:rPr lang="en-US" altLang="en-US" smtClean="0"/>
              <a:t>Update head to point to new node</a:t>
            </a:r>
          </a:p>
        </p:txBody>
      </p:sp>
      <p:sp>
        <p:nvSpPr>
          <p:cNvPr id="36868"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6869"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6870"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71"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72"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6873"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6874"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75"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6876"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6877"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78"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6879"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6880"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81"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82"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83"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84"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36885" name="Text Box 13"/>
          <p:cNvSpPr txBox="1">
            <a:spLocks noChangeArrowheads="1"/>
          </p:cNvSpPr>
          <p:nvPr/>
        </p:nvSpPr>
        <p:spPr bwMode="auto">
          <a:xfrm>
            <a:off x="1822345" y="5622925"/>
            <a:ext cx="1295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 Leonard</a:t>
            </a:r>
            <a:endParaRPr lang="en-US" altLang="en-US" dirty="0">
              <a:solidFill>
                <a:schemeClr val="tx2"/>
              </a:solidFill>
              <a:latin typeface="Calibri" pitchFamily="34" charset="0"/>
            </a:endParaRPr>
          </a:p>
        </p:txBody>
      </p:sp>
      <p:sp>
        <p:nvSpPr>
          <p:cNvPr id="36886" name="Text Box 26"/>
          <p:cNvSpPr txBox="1">
            <a:spLocks noChangeArrowheads="1"/>
          </p:cNvSpPr>
          <p:nvPr/>
        </p:nvSpPr>
        <p:spPr bwMode="auto">
          <a:xfrm>
            <a:off x="3472378" y="5622925"/>
            <a:ext cx="1173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7, Sheldon</a:t>
            </a:r>
            <a:endParaRPr lang="en-US" altLang="en-US" dirty="0">
              <a:solidFill>
                <a:schemeClr val="tx2"/>
              </a:solidFill>
              <a:latin typeface="Calibri" pitchFamily="34" charset="0"/>
            </a:endParaRPr>
          </a:p>
        </p:txBody>
      </p:sp>
      <p:sp>
        <p:nvSpPr>
          <p:cNvPr id="36887" name="Text Box 28"/>
          <p:cNvSpPr txBox="1">
            <a:spLocks noChangeArrowheads="1"/>
          </p:cNvSpPr>
          <p:nvPr/>
        </p:nvSpPr>
        <p:spPr bwMode="auto">
          <a:xfrm>
            <a:off x="5014281" y="5622925"/>
            <a:ext cx="1266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98, Howard</a:t>
            </a:r>
            <a:endParaRPr lang="en-US" altLang="en-US" dirty="0">
              <a:solidFill>
                <a:schemeClr val="tx2"/>
              </a:solidFill>
              <a:latin typeface="Calibri" pitchFamily="34" charset="0"/>
            </a:endParaRPr>
          </a:p>
        </p:txBody>
      </p:sp>
      <p:sp>
        <p:nvSpPr>
          <p:cNvPr id="36888" name="Text Box 30"/>
          <p:cNvSpPr txBox="1">
            <a:spLocks noChangeArrowheads="1"/>
          </p:cNvSpPr>
          <p:nvPr/>
        </p:nvSpPr>
        <p:spPr bwMode="auto">
          <a:xfrm>
            <a:off x="6827686" y="5622925"/>
            <a:ext cx="819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54, Raj</a:t>
            </a:r>
            <a:endParaRPr lang="en-US" altLang="en-US" dirty="0">
              <a:solidFill>
                <a:schemeClr val="tx2"/>
              </a:solidFill>
              <a:latin typeface="Calibri" pitchFamily="34" charset="0"/>
            </a:endParaRPr>
          </a:p>
        </p:txBody>
      </p:sp>
      <p:sp>
        <p:nvSpPr>
          <p:cNvPr id="36889" name="Line 16"/>
          <p:cNvSpPr>
            <a:spLocks noChangeShapeType="1"/>
          </p:cNvSpPr>
          <p:nvPr/>
        </p:nvSpPr>
        <p:spPr bwMode="auto">
          <a:xfrm>
            <a:off x="447675" y="41910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90" name="Text Box 13"/>
          <p:cNvSpPr txBox="1">
            <a:spLocks noChangeArrowheads="1"/>
          </p:cNvSpPr>
          <p:nvPr/>
        </p:nvSpPr>
        <p:spPr bwMode="auto">
          <a:xfrm>
            <a:off x="152400" y="38100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head</a:t>
            </a:r>
          </a:p>
        </p:txBody>
      </p:sp>
      <p:sp>
        <p:nvSpPr>
          <p:cNvPr id="36891" name="Rectangle 23"/>
          <p:cNvSpPr>
            <a:spLocks noChangeArrowheads="1"/>
          </p:cNvSpPr>
          <p:nvPr/>
        </p:nvSpPr>
        <p:spPr bwMode="auto">
          <a:xfrm>
            <a:off x="6096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6892" name="Rectangle 24"/>
          <p:cNvSpPr>
            <a:spLocks noChangeArrowheads="1"/>
          </p:cNvSpPr>
          <p:nvPr/>
        </p:nvSpPr>
        <p:spPr bwMode="auto">
          <a:xfrm>
            <a:off x="113982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36893" name="Line 25"/>
          <p:cNvSpPr>
            <a:spLocks noChangeShapeType="1"/>
          </p:cNvSpPr>
          <p:nvPr/>
        </p:nvSpPr>
        <p:spPr bwMode="auto">
          <a:xfrm flipV="1">
            <a:off x="1403350" y="4837113"/>
            <a:ext cx="795338"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94" name="Line 31"/>
          <p:cNvSpPr>
            <a:spLocks noChangeShapeType="1"/>
          </p:cNvSpPr>
          <p:nvPr/>
        </p:nvSpPr>
        <p:spPr bwMode="auto">
          <a:xfrm>
            <a:off x="874713"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95" name="Text Box 30"/>
          <p:cNvSpPr txBox="1">
            <a:spLocks noChangeArrowheads="1"/>
          </p:cNvSpPr>
          <p:nvPr/>
        </p:nvSpPr>
        <p:spPr bwMode="auto">
          <a:xfrm>
            <a:off x="330713" y="5622925"/>
            <a:ext cx="11022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19, Penny</a:t>
            </a:r>
            <a:endParaRPr lang="en-US" altLang="en-US" dirty="0">
              <a:solidFill>
                <a:schemeClr val="tx2"/>
              </a:solidFill>
              <a:latin typeface="Calibri" pitchFamily="34" charset="0"/>
            </a:endParaRPr>
          </a:p>
        </p:txBody>
      </p:sp>
      <p:sp>
        <p:nvSpPr>
          <p:cNvPr id="36896" name="Line 16"/>
          <p:cNvSpPr>
            <a:spLocks noChangeShapeType="1"/>
          </p:cNvSpPr>
          <p:nvPr/>
        </p:nvSpPr>
        <p:spPr bwMode="auto">
          <a:xfrm flipH="1">
            <a:off x="7315200" y="4114800"/>
            <a:ext cx="447675" cy="4572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6897" name="Text Box 13"/>
          <p:cNvSpPr txBox="1">
            <a:spLocks noChangeArrowheads="1"/>
          </p:cNvSpPr>
          <p:nvPr/>
        </p:nvSpPr>
        <p:spPr bwMode="auto">
          <a:xfrm>
            <a:off x="7467600" y="3733800"/>
            <a:ext cx="65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a:latin typeface="Calibri" pitchFamily="34" charset="0"/>
              </a:rPr>
              <a:t>tail</a:t>
            </a:r>
          </a:p>
        </p:txBody>
      </p:sp>
      <p:sp>
        <p:nvSpPr>
          <p:cNvPr id="34" name="TextBox 33"/>
          <p:cNvSpPr txBox="1"/>
          <p:nvPr/>
        </p:nvSpPr>
        <p:spPr>
          <a:xfrm rot="18013506">
            <a:off x="-95096" y="678507"/>
            <a:ext cx="1483098" cy="461665"/>
          </a:xfrm>
          <a:prstGeom prst="rect">
            <a:avLst/>
          </a:prstGeom>
          <a:solidFill>
            <a:schemeClr val="accent5">
              <a:lumMod val="20000"/>
              <a:lumOff val="80000"/>
            </a:schemeClr>
          </a:solidFill>
          <a:ln>
            <a:solidFill>
              <a:schemeClr val="tx1"/>
            </a:solidFill>
          </a:ln>
        </p:spPr>
        <p:txBody>
          <a:bodyPr wrap="none" rtlCol="0">
            <a:spAutoFit/>
          </a:bodyPr>
          <a:lstStyle/>
          <a:p>
            <a:r>
              <a:rPr lang="en-US" sz="2400" dirty="0" smtClean="0">
                <a:latin typeface="Castellar" panose="020A0402060406010301" pitchFamily="18" charset="0"/>
              </a:rPr>
              <a:t>Review</a:t>
            </a:r>
            <a:endParaRPr lang="en-US" sz="2400" dirty="0">
              <a:latin typeface="Castellar" panose="020A0402060406010301" pitchFamily="18" charset="0"/>
            </a:endParaRPr>
          </a:p>
        </p:txBody>
      </p:sp>
      <p:sp>
        <p:nvSpPr>
          <p:cNvPr id="35" name="Rounded Rectangle 34"/>
          <p:cNvSpPr/>
          <p:nvPr/>
        </p:nvSpPr>
        <p:spPr>
          <a:xfrm>
            <a:off x="485473" y="2743200"/>
            <a:ext cx="6325203" cy="581621"/>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715776" y="1218812"/>
            <a:ext cx="2029466" cy="954107"/>
          </a:xfrm>
          <a:prstGeom prst="rect">
            <a:avLst/>
          </a:prstGeom>
          <a:noFill/>
        </p:spPr>
        <p:txBody>
          <a:bodyPr wrap="none" rtlCol="0">
            <a:spAutoFit/>
          </a:bodyPr>
          <a:lstStyle/>
          <a:p>
            <a:r>
              <a:rPr lang="en-US" sz="1400" i="1" dirty="0" smtClean="0"/>
              <a:t>context of</a:t>
            </a:r>
            <a:br>
              <a:rPr lang="en-US" sz="1400" i="1" dirty="0" smtClean="0"/>
            </a:br>
            <a:r>
              <a:rPr lang="en-US" sz="1400" i="1" dirty="0" smtClean="0"/>
              <a:t>PQ::</a:t>
            </a:r>
            <a:r>
              <a:rPr lang="en-US" sz="1400" i="1" dirty="0" err="1" smtClean="0"/>
              <a:t>insertItem</a:t>
            </a:r>
            <a:r>
              <a:rPr lang="en-US" sz="1400" i="1" dirty="0" smtClean="0"/>
              <a:t>(key</a:t>
            </a:r>
            <a:r>
              <a:rPr lang="en-US" sz="1400" i="1" dirty="0"/>
              <a:t>, data</a:t>
            </a:r>
            <a:r>
              <a:rPr lang="en-US" sz="1400" i="1" dirty="0" smtClean="0"/>
              <a:t>)</a:t>
            </a:r>
          </a:p>
          <a:p>
            <a:r>
              <a:rPr lang="en-US" sz="1400" i="1" dirty="0" smtClean="0"/>
              <a:t>PQ is implemented using</a:t>
            </a:r>
          </a:p>
          <a:p>
            <a:r>
              <a:rPr lang="en-US" sz="1400" i="1" dirty="0" smtClean="0"/>
              <a:t>Unordered list</a:t>
            </a:r>
            <a:endParaRPr lang="en-US" sz="1400" i="1" dirty="0"/>
          </a:p>
        </p:txBody>
      </p:sp>
    </p:spTree>
    <p:extLst>
      <p:ext uri="{BB962C8B-B14F-4D97-AF65-F5344CB8AC3E}">
        <p14:creationId xmlns:p14="http://schemas.microsoft.com/office/powerpoint/2010/main" val="6483821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a:t>So if we have a list of </a:t>
            </a:r>
            <a:r>
              <a:rPr lang="en-US" b="1" u="sng" dirty="0"/>
              <a:t>unordered</a:t>
            </a:r>
            <a:r>
              <a:rPr lang="en-US" dirty="0"/>
              <a:t> stuff</a:t>
            </a:r>
          </a:p>
          <a:p>
            <a:r>
              <a:rPr lang="en-US" dirty="0" smtClean="0"/>
              <a:t>To make it a PQ we need the functions</a:t>
            </a:r>
          </a:p>
          <a:p>
            <a:pPr lvl="1"/>
            <a:r>
              <a:rPr lang="en-US" dirty="0" err="1" smtClean="0"/>
              <a:t>insertItem</a:t>
            </a:r>
            <a:r>
              <a:rPr lang="en-US" dirty="0" smtClean="0"/>
              <a:t>(key, data)</a:t>
            </a:r>
          </a:p>
          <a:p>
            <a:pPr lvl="2"/>
            <a:r>
              <a:rPr lang="en-US" dirty="0" smtClean="0"/>
              <a:t>Can be done in O(1)  </a:t>
            </a:r>
            <a:r>
              <a:rPr lang="en-US" sz="1600" i="1" dirty="0" smtClean="0"/>
              <a:t>-- as just seen</a:t>
            </a:r>
            <a:endParaRPr lang="en-US" i="1" dirty="0" smtClean="0"/>
          </a:p>
          <a:p>
            <a:pPr lvl="1"/>
            <a:r>
              <a:rPr lang="en-US" dirty="0" smtClean="0"/>
              <a:t>What about…</a:t>
            </a:r>
          </a:p>
          <a:p>
            <a:pPr lvl="1"/>
            <a:r>
              <a:rPr lang="en-US" dirty="0" err="1" smtClean="0"/>
              <a:t>removeItem</a:t>
            </a:r>
            <a:r>
              <a:rPr lang="en-US" dirty="0" smtClean="0"/>
              <a:t>()  </a:t>
            </a:r>
          </a:p>
          <a:p>
            <a:pPr lvl="2"/>
            <a:r>
              <a:rPr lang="en-US" dirty="0" smtClean="0"/>
              <a:t>assume a Min </a:t>
            </a:r>
            <a:r>
              <a:rPr lang="en-US" dirty="0"/>
              <a:t>P</a:t>
            </a:r>
            <a:r>
              <a:rPr lang="en-US" dirty="0" smtClean="0"/>
              <a:t>Q so this removes the item with the smallest key</a:t>
            </a:r>
            <a:endParaRPr lang="en-US" dirty="0"/>
          </a:p>
        </p:txBody>
      </p:sp>
    </p:spTree>
    <p:extLst>
      <p:ext uri="{BB962C8B-B14F-4D97-AF65-F5344CB8AC3E}">
        <p14:creationId xmlns:p14="http://schemas.microsoft.com/office/powerpoint/2010/main" val="3011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removeItem</a:t>
            </a:r>
            <a:r>
              <a:rPr lang="en-US" dirty="0" smtClean="0"/>
              <a:t>() - remove item with minimum key</a:t>
            </a:r>
          </a:p>
          <a:p>
            <a:endParaRPr lang="en-US" dirty="0" smtClean="0"/>
          </a:p>
          <a:p>
            <a:r>
              <a:rPr lang="en-US" dirty="0" smtClean="0"/>
              <a:t>Whether using a singly or doubly linked list we must start either at the front or the back of the list and walk through the list to find the item</a:t>
            </a:r>
          </a:p>
          <a:p>
            <a:pPr lvl="1"/>
            <a:r>
              <a:rPr lang="en-US" dirty="0" smtClean="0"/>
              <a:t>This is O(n)… </a:t>
            </a:r>
            <a:endParaRPr lang="en-US" dirty="0"/>
          </a:p>
        </p:txBody>
      </p:sp>
      <p:sp>
        <p:nvSpPr>
          <p:cNvPr id="4"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2"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3"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21" name="Text Box 13"/>
          <p:cNvSpPr txBox="1">
            <a:spLocks noChangeArrowheads="1"/>
          </p:cNvSpPr>
          <p:nvPr/>
        </p:nvSpPr>
        <p:spPr bwMode="auto">
          <a:xfrm>
            <a:off x="2260798"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3"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1828800" y="41148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1323291" y="3733800"/>
            <a:ext cx="1074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MinSoFar</a:t>
            </a:r>
            <a:endParaRPr lang="en-US" altLang="en-US" dirty="0">
              <a:latin typeface="Calibri" pitchFamily="34" charset="0"/>
            </a:endParaRPr>
          </a:p>
        </p:txBody>
      </p:sp>
      <p:sp>
        <p:nvSpPr>
          <p:cNvPr id="29" name="Line 16"/>
          <p:cNvSpPr>
            <a:spLocks noChangeShapeType="1"/>
          </p:cNvSpPr>
          <p:nvPr/>
        </p:nvSpPr>
        <p:spPr bwMode="auto">
          <a:xfrm>
            <a:off x="2428875" y="3764728"/>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1967421" y="3396265"/>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
        <p:nvSpPr>
          <p:cNvPr id="34" name="TextBox 33"/>
          <p:cNvSpPr txBox="1"/>
          <p:nvPr/>
        </p:nvSpPr>
        <p:spPr>
          <a:xfrm>
            <a:off x="3295432" y="3119266"/>
            <a:ext cx="4121641" cy="646331"/>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First node is assumed to be minimum</a:t>
            </a:r>
          </a:p>
          <a:p>
            <a:r>
              <a:rPr lang="en-US" dirty="0" smtClean="0">
                <a:latin typeface="Comic Sans MS" panose="030F0702030302020204" pitchFamily="66" charset="0"/>
              </a:rPr>
              <a:t>until something lower is found</a:t>
            </a:r>
          </a:p>
        </p:txBody>
      </p:sp>
    </p:spTree>
    <p:extLst>
      <p:ext uri="{BB962C8B-B14F-4D97-AF65-F5344CB8AC3E}">
        <p14:creationId xmlns:p14="http://schemas.microsoft.com/office/powerpoint/2010/main" val="26373086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removeItem</a:t>
            </a:r>
            <a:r>
              <a:rPr lang="en-US" dirty="0" smtClean="0"/>
              <a:t>() - remove item with minimum key</a:t>
            </a:r>
          </a:p>
          <a:p>
            <a:endParaRPr lang="en-US" dirty="0" smtClean="0"/>
          </a:p>
          <a:p>
            <a:r>
              <a:rPr lang="en-US" dirty="0" smtClean="0"/>
              <a:t>Whether using a singly or doubly linked list we must start either at the front or the back of the list and walk through the list to find the item</a:t>
            </a:r>
          </a:p>
          <a:p>
            <a:pPr lvl="1"/>
            <a:r>
              <a:rPr lang="en-US" dirty="0" smtClean="0"/>
              <a:t>This is O(n)… </a:t>
            </a:r>
            <a:endParaRPr lang="en-US" dirty="0"/>
          </a:p>
        </p:txBody>
      </p:sp>
      <p:sp>
        <p:nvSpPr>
          <p:cNvPr id="4"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2"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3"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21" name="Text Box 13"/>
          <p:cNvSpPr txBox="1">
            <a:spLocks noChangeArrowheads="1"/>
          </p:cNvSpPr>
          <p:nvPr/>
        </p:nvSpPr>
        <p:spPr bwMode="auto">
          <a:xfrm>
            <a:off x="2260798"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3"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1828800" y="4114800"/>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1323291" y="3733800"/>
            <a:ext cx="1074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MinSoFar</a:t>
            </a:r>
            <a:endParaRPr lang="en-US" altLang="en-US" dirty="0">
              <a:latin typeface="Calibri" pitchFamily="34" charset="0"/>
            </a:endParaRPr>
          </a:p>
        </p:txBody>
      </p:sp>
      <p:sp>
        <p:nvSpPr>
          <p:cNvPr id="29" name="Line 16"/>
          <p:cNvSpPr>
            <a:spLocks noChangeShapeType="1"/>
          </p:cNvSpPr>
          <p:nvPr/>
        </p:nvSpPr>
        <p:spPr bwMode="auto">
          <a:xfrm>
            <a:off x="4016375" y="3826096"/>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3554921" y="3457633"/>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Tree>
    <p:extLst>
      <p:ext uri="{BB962C8B-B14F-4D97-AF65-F5344CB8AC3E}">
        <p14:creationId xmlns:p14="http://schemas.microsoft.com/office/powerpoint/2010/main" val="8854492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removeItem</a:t>
            </a:r>
            <a:r>
              <a:rPr lang="en-US" dirty="0" smtClean="0"/>
              <a:t>() - remove item with minimum key</a:t>
            </a:r>
          </a:p>
          <a:p>
            <a:endParaRPr lang="en-US" dirty="0" smtClean="0"/>
          </a:p>
          <a:p>
            <a:r>
              <a:rPr lang="en-US" dirty="0" smtClean="0"/>
              <a:t>Whether using a singly or doubly linked list we must start either at the front or the back of the list and walk through the list to find the item</a:t>
            </a:r>
          </a:p>
          <a:p>
            <a:pPr lvl="1"/>
            <a:r>
              <a:rPr lang="en-US" dirty="0" smtClean="0"/>
              <a:t>This is O(n)… </a:t>
            </a:r>
            <a:endParaRPr lang="en-US" dirty="0"/>
          </a:p>
        </p:txBody>
      </p:sp>
      <p:sp>
        <p:nvSpPr>
          <p:cNvPr id="4"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2"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3"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21" name="Text Box 13"/>
          <p:cNvSpPr txBox="1">
            <a:spLocks noChangeArrowheads="1"/>
          </p:cNvSpPr>
          <p:nvPr/>
        </p:nvSpPr>
        <p:spPr bwMode="auto">
          <a:xfrm>
            <a:off x="2260798"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3"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4955737" y="4291879"/>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4450228" y="3910879"/>
            <a:ext cx="1074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MinSoFar</a:t>
            </a:r>
            <a:endParaRPr lang="en-US" altLang="en-US" dirty="0">
              <a:latin typeface="Calibri" pitchFamily="34" charset="0"/>
            </a:endParaRPr>
          </a:p>
        </p:txBody>
      </p:sp>
      <p:sp>
        <p:nvSpPr>
          <p:cNvPr id="29" name="Line 16"/>
          <p:cNvSpPr>
            <a:spLocks noChangeShapeType="1"/>
          </p:cNvSpPr>
          <p:nvPr/>
        </p:nvSpPr>
        <p:spPr bwMode="auto">
          <a:xfrm>
            <a:off x="5605462" y="3810395"/>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5144008" y="3441932"/>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
        <p:nvSpPr>
          <p:cNvPr id="31" name="TextBox 30"/>
          <p:cNvSpPr txBox="1"/>
          <p:nvPr/>
        </p:nvSpPr>
        <p:spPr>
          <a:xfrm rot="20830287">
            <a:off x="1522912" y="3410927"/>
            <a:ext cx="2488182" cy="646331"/>
          </a:xfrm>
          <a:prstGeom prst="rect">
            <a:avLst/>
          </a:prstGeom>
          <a:solidFill>
            <a:srgbClr val="FEFEBE"/>
          </a:solidFill>
          <a:ln>
            <a:solidFill>
              <a:schemeClr val="tx1"/>
            </a:solidFill>
          </a:ln>
        </p:spPr>
        <p:txBody>
          <a:bodyPr wrap="none" rtlCol="0">
            <a:spAutoFit/>
          </a:bodyPr>
          <a:lstStyle/>
          <a:p>
            <a:r>
              <a:rPr lang="en-US" dirty="0" smtClean="0">
                <a:latin typeface="Comic Sans MS" panose="030F0702030302020204" pitchFamily="66" charset="0"/>
              </a:rPr>
              <a:t>Found something &lt; 56</a:t>
            </a:r>
          </a:p>
          <a:p>
            <a:r>
              <a:rPr lang="en-US" dirty="0" smtClean="0">
                <a:latin typeface="Comic Sans MS" panose="030F0702030302020204" pitchFamily="66" charset="0"/>
              </a:rPr>
              <a:t>So adjust </a:t>
            </a:r>
            <a:r>
              <a:rPr lang="en-US" dirty="0" err="1" smtClean="0">
                <a:latin typeface="Comic Sans MS" panose="030F0702030302020204" pitchFamily="66" charset="0"/>
              </a:rPr>
              <a:t>MinSoFar</a:t>
            </a:r>
            <a:endParaRPr lang="en-US" dirty="0" smtClean="0">
              <a:latin typeface="Comic Sans MS" panose="030F0702030302020204" pitchFamily="66" charset="0"/>
            </a:endParaRPr>
          </a:p>
        </p:txBody>
      </p:sp>
    </p:spTree>
    <p:extLst>
      <p:ext uri="{BB962C8B-B14F-4D97-AF65-F5344CB8AC3E}">
        <p14:creationId xmlns:p14="http://schemas.microsoft.com/office/powerpoint/2010/main" val="16336953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removeItem</a:t>
            </a:r>
            <a:r>
              <a:rPr lang="en-US" dirty="0" smtClean="0"/>
              <a:t>() - remove item with minimum key</a:t>
            </a:r>
          </a:p>
          <a:p>
            <a:endParaRPr lang="en-US" dirty="0" smtClean="0"/>
          </a:p>
          <a:p>
            <a:r>
              <a:rPr lang="en-US" dirty="0" smtClean="0"/>
              <a:t>Whether using a singly or doubly linked list we must start either at the front or the back of the list and walk through the list to find the item</a:t>
            </a:r>
          </a:p>
          <a:p>
            <a:pPr lvl="1"/>
            <a:r>
              <a:rPr lang="en-US" dirty="0" smtClean="0"/>
              <a:t>This is O(n)… </a:t>
            </a:r>
            <a:endParaRPr lang="en-US" dirty="0"/>
          </a:p>
        </p:txBody>
      </p:sp>
      <p:sp>
        <p:nvSpPr>
          <p:cNvPr id="4"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2"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3"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21" name="Text Box 13"/>
          <p:cNvSpPr txBox="1">
            <a:spLocks noChangeArrowheads="1"/>
          </p:cNvSpPr>
          <p:nvPr/>
        </p:nvSpPr>
        <p:spPr bwMode="auto">
          <a:xfrm>
            <a:off x="2260798"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3"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4955737" y="4291879"/>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4450228" y="3910879"/>
            <a:ext cx="1074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MinSoFar</a:t>
            </a:r>
            <a:endParaRPr lang="en-US" altLang="en-US" dirty="0">
              <a:latin typeface="Calibri" pitchFamily="34" charset="0"/>
            </a:endParaRPr>
          </a:p>
        </p:txBody>
      </p:sp>
      <p:sp>
        <p:nvSpPr>
          <p:cNvPr id="29" name="Line 16"/>
          <p:cNvSpPr>
            <a:spLocks noChangeShapeType="1"/>
          </p:cNvSpPr>
          <p:nvPr/>
        </p:nvSpPr>
        <p:spPr bwMode="auto">
          <a:xfrm>
            <a:off x="7146727" y="3767625"/>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6685273" y="3399162"/>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Tree>
    <p:extLst>
      <p:ext uri="{BB962C8B-B14F-4D97-AF65-F5344CB8AC3E}">
        <p14:creationId xmlns:p14="http://schemas.microsoft.com/office/powerpoint/2010/main" val="41602260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removeItem</a:t>
            </a:r>
            <a:r>
              <a:rPr lang="en-US" dirty="0" smtClean="0"/>
              <a:t>() - remove item with minimum key</a:t>
            </a:r>
          </a:p>
          <a:p>
            <a:endParaRPr lang="en-US" dirty="0" smtClean="0"/>
          </a:p>
          <a:p>
            <a:r>
              <a:rPr lang="en-US" dirty="0" smtClean="0"/>
              <a:t>Whether using a singly or doubly linked list we must start either at the front or the back of the list and walk through the list to find the item</a:t>
            </a:r>
          </a:p>
          <a:p>
            <a:pPr lvl="1"/>
            <a:r>
              <a:rPr lang="en-US" dirty="0" smtClean="0"/>
              <a:t>This is O(n)… </a:t>
            </a:r>
            <a:endParaRPr lang="en-US" dirty="0"/>
          </a:p>
        </p:txBody>
      </p:sp>
      <p:sp>
        <p:nvSpPr>
          <p:cNvPr id="4"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2"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3"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21" name="Text Box 13"/>
          <p:cNvSpPr txBox="1">
            <a:spLocks noChangeArrowheads="1"/>
          </p:cNvSpPr>
          <p:nvPr/>
        </p:nvSpPr>
        <p:spPr bwMode="auto">
          <a:xfrm>
            <a:off x="2260798"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3"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4955737" y="4291879"/>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4450228" y="3910879"/>
            <a:ext cx="1074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MinSoFar</a:t>
            </a:r>
            <a:endParaRPr lang="en-US" altLang="en-US" dirty="0">
              <a:latin typeface="Calibri" pitchFamily="34" charset="0"/>
            </a:endParaRPr>
          </a:p>
        </p:txBody>
      </p:sp>
      <p:sp>
        <p:nvSpPr>
          <p:cNvPr id="29" name="Line 16"/>
          <p:cNvSpPr>
            <a:spLocks noChangeShapeType="1"/>
          </p:cNvSpPr>
          <p:nvPr/>
        </p:nvSpPr>
        <p:spPr bwMode="auto">
          <a:xfrm>
            <a:off x="8566744" y="3855420"/>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8105290" y="3486957"/>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Tree>
    <p:extLst>
      <p:ext uri="{BB962C8B-B14F-4D97-AF65-F5344CB8AC3E}">
        <p14:creationId xmlns:p14="http://schemas.microsoft.com/office/powerpoint/2010/main" val="26418102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PQ as Unordered list</a:t>
            </a:r>
            <a:endParaRPr lang="en-US" dirty="0"/>
          </a:p>
        </p:txBody>
      </p:sp>
      <p:sp>
        <p:nvSpPr>
          <p:cNvPr id="3" name="Content Placeholder 2"/>
          <p:cNvSpPr>
            <a:spLocks noGrp="1"/>
          </p:cNvSpPr>
          <p:nvPr>
            <p:ph idx="1"/>
          </p:nvPr>
        </p:nvSpPr>
        <p:spPr>
          <a:xfrm>
            <a:off x="457200" y="1295401"/>
            <a:ext cx="8229600" cy="2100864"/>
          </a:xfrm>
        </p:spPr>
        <p:txBody>
          <a:bodyPr>
            <a:normAutofit fontScale="85000" lnSpcReduction="20000"/>
          </a:bodyPr>
          <a:lstStyle/>
          <a:p>
            <a:r>
              <a:rPr lang="en-US" b="1" dirty="0" err="1" smtClean="0"/>
              <a:t>removeItem</a:t>
            </a:r>
            <a:r>
              <a:rPr lang="en-US" dirty="0" smtClean="0"/>
              <a:t>() - remove item with minimum key</a:t>
            </a:r>
          </a:p>
          <a:p>
            <a:endParaRPr lang="en-US" dirty="0" smtClean="0"/>
          </a:p>
          <a:p>
            <a:r>
              <a:rPr lang="en-US" dirty="0" smtClean="0"/>
              <a:t>Whether using a singly or doubly linked list we must start either at the front or the back of the list and walk through the list to find the item</a:t>
            </a:r>
          </a:p>
          <a:p>
            <a:pPr lvl="1"/>
            <a:r>
              <a:rPr lang="en-US" dirty="0" smtClean="0"/>
              <a:t>This is O(n)… </a:t>
            </a:r>
            <a:endParaRPr lang="en-US" dirty="0"/>
          </a:p>
        </p:txBody>
      </p:sp>
      <p:sp>
        <p:nvSpPr>
          <p:cNvPr id="4" name="Rectangle 12"/>
          <p:cNvSpPr>
            <a:spLocks noChangeArrowheads="1"/>
          </p:cNvSpPr>
          <p:nvPr/>
        </p:nvSpPr>
        <p:spPr bwMode="auto">
          <a:xfrm>
            <a:off x="2198688"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5" name="Rectangle 14"/>
          <p:cNvSpPr>
            <a:spLocks noChangeArrowheads="1"/>
          </p:cNvSpPr>
          <p:nvPr/>
        </p:nvSpPr>
        <p:spPr bwMode="auto">
          <a:xfrm>
            <a:off x="2728913"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6" name="Line 15"/>
          <p:cNvSpPr>
            <a:spLocks noChangeShapeType="1"/>
          </p:cNvSpPr>
          <p:nvPr/>
        </p:nvSpPr>
        <p:spPr bwMode="auto">
          <a:xfrm>
            <a:off x="2463800"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Line 16"/>
          <p:cNvSpPr>
            <a:spLocks noChangeShapeType="1"/>
          </p:cNvSpPr>
          <p:nvPr/>
        </p:nvSpPr>
        <p:spPr bwMode="auto">
          <a:xfrm flipV="1">
            <a:off x="2992438"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Rectangle 17"/>
          <p:cNvSpPr>
            <a:spLocks noChangeArrowheads="1"/>
          </p:cNvSpPr>
          <p:nvPr/>
        </p:nvSpPr>
        <p:spPr bwMode="auto">
          <a:xfrm>
            <a:off x="3787775" y="4572000"/>
            <a:ext cx="528638"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9" name="Rectangle 18"/>
          <p:cNvSpPr>
            <a:spLocks noChangeArrowheads="1"/>
          </p:cNvSpPr>
          <p:nvPr/>
        </p:nvSpPr>
        <p:spPr bwMode="auto">
          <a:xfrm>
            <a:off x="431641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0" name="Line 19"/>
          <p:cNvSpPr>
            <a:spLocks noChangeShapeType="1"/>
          </p:cNvSpPr>
          <p:nvPr/>
        </p:nvSpPr>
        <p:spPr bwMode="auto">
          <a:xfrm flipV="1">
            <a:off x="4581525"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Rectangle 20"/>
          <p:cNvSpPr>
            <a:spLocks noChangeArrowheads="1"/>
          </p:cNvSpPr>
          <p:nvPr/>
        </p:nvSpPr>
        <p:spPr bwMode="auto">
          <a:xfrm>
            <a:off x="5375275"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2" name="Rectangle 21"/>
          <p:cNvSpPr>
            <a:spLocks noChangeArrowheads="1"/>
          </p:cNvSpPr>
          <p:nvPr/>
        </p:nvSpPr>
        <p:spPr bwMode="auto">
          <a:xfrm>
            <a:off x="5905500"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3" name="Line 22"/>
          <p:cNvSpPr>
            <a:spLocks noChangeShapeType="1"/>
          </p:cNvSpPr>
          <p:nvPr/>
        </p:nvSpPr>
        <p:spPr bwMode="auto">
          <a:xfrm flipV="1">
            <a:off x="6170613" y="4837113"/>
            <a:ext cx="793750"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Rectangle 23"/>
          <p:cNvSpPr>
            <a:spLocks noChangeArrowheads="1"/>
          </p:cNvSpPr>
          <p:nvPr/>
        </p:nvSpPr>
        <p:spPr bwMode="auto">
          <a:xfrm>
            <a:off x="6964363" y="4572000"/>
            <a:ext cx="530225"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5" name="Rectangle 24"/>
          <p:cNvSpPr>
            <a:spLocks noChangeArrowheads="1"/>
          </p:cNvSpPr>
          <p:nvPr/>
        </p:nvSpPr>
        <p:spPr bwMode="auto">
          <a:xfrm>
            <a:off x="7494588" y="4572000"/>
            <a:ext cx="528637" cy="530225"/>
          </a:xfrm>
          <a:prstGeom prst="rect">
            <a:avLst/>
          </a:prstGeom>
          <a:solidFill>
            <a:srgbClr val="FFFF00"/>
          </a:solidFill>
          <a:ln w="2857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libri" pitchFamily="34" charset="0"/>
            </a:endParaRPr>
          </a:p>
        </p:txBody>
      </p:sp>
      <p:sp>
        <p:nvSpPr>
          <p:cNvPr id="16" name="Line 25"/>
          <p:cNvSpPr>
            <a:spLocks noChangeShapeType="1"/>
          </p:cNvSpPr>
          <p:nvPr/>
        </p:nvSpPr>
        <p:spPr bwMode="auto">
          <a:xfrm flipV="1">
            <a:off x="7758113" y="4837113"/>
            <a:ext cx="795337" cy="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7"/>
          <p:cNvSpPr>
            <a:spLocks noChangeShapeType="1"/>
          </p:cNvSpPr>
          <p:nvPr/>
        </p:nvSpPr>
        <p:spPr bwMode="auto">
          <a:xfrm>
            <a:off x="40528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Line 29"/>
          <p:cNvSpPr>
            <a:spLocks noChangeShapeType="1"/>
          </p:cNvSpPr>
          <p:nvPr/>
        </p:nvSpPr>
        <p:spPr bwMode="auto">
          <a:xfrm>
            <a:off x="5640388"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31"/>
          <p:cNvSpPr>
            <a:spLocks noChangeShapeType="1"/>
          </p:cNvSpPr>
          <p:nvPr/>
        </p:nvSpPr>
        <p:spPr bwMode="auto">
          <a:xfrm>
            <a:off x="7229475" y="4837113"/>
            <a:ext cx="0" cy="7937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Text Box 32"/>
          <p:cNvSpPr txBox="1">
            <a:spLocks noChangeArrowheads="1"/>
          </p:cNvSpPr>
          <p:nvPr/>
        </p:nvSpPr>
        <p:spPr bwMode="auto">
          <a:xfrm>
            <a:off x="8524875" y="4664075"/>
            <a:ext cx="350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00FF"/>
                </a:solidFill>
                <a:latin typeface="Calibri" pitchFamily="34" charset="0"/>
                <a:sym typeface="Symbol" charset="2"/>
              </a:rPr>
              <a:t></a:t>
            </a:r>
            <a:endParaRPr lang="en-US" altLang="en-US" b="1">
              <a:solidFill>
                <a:srgbClr val="0000FF"/>
              </a:solidFill>
              <a:latin typeface="Calibri" pitchFamily="34" charset="0"/>
            </a:endParaRPr>
          </a:p>
        </p:txBody>
      </p:sp>
      <p:sp>
        <p:nvSpPr>
          <p:cNvPr id="21" name="Text Box 13"/>
          <p:cNvSpPr txBox="1">
            <a:spLocks noChangeArrowheads="1"/>
          </p:cNvSpPr>
          <p:nvPr/>
        </p:nvSpPr>
        <p:spPr bwMode="auto">
          <a:xfrm>
            <a:off x="2260798"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56</a:t>
            </a:r>
            <a:endParaRPr lang="en-US" altLang="en-US" dirty="0">
              <a:solidFill>
                <a:schemeClr val="tx2"/>
              </a:solidFill>
              <a:latin typeface="Calibri" pitchFamily="34" charset="0"/>
            </a:endParaRPr>
          </a:p>
        </p:txBody>
      </p:sp>
      <p:sp>
        <p:nvSpPr>
          <p:cNvPr id="22" name="Text Box 26"/>
          <p:cNvSpPr txBox="1">
            <a:spLocks noChangeArrowheads="1"/>
          </p:cNvSpPr>
          <p:nvPr/>
        </p:nvSpPr>
        <p:spPr bwMode="auto">
          <a:xfrm>
            <a:off x="3849885"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89</a:t>
            </a:r>
            <a:endParaRPr lang="en-US" altLang="en-US" dirty="0">
              <a:solidFill>
                <a:schemeClr val="tx2"/>
              </a:solidFill>
              <a:latin typeface="Calibri" pitchFamily="34" charset="0"/>
            </a:endParaRPr>
          </a:p>
        </p:txBody>
      </p:sp>
      <p:sp>
        <p:nvSpPr>
          <p:cNvPr id="23" name="Text Box 28"/>
          <p:cNvSpPr txBox="1">
            <a:spLocks noChangeArrowheads="1"/>
          </p:cNvSpPr>
          <p:nvPr/>
        </p:nvSpPr>
        <p:spPr bwMode="auto">
          <a:xfrm>
            <a:off x="5438179"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12</a:t>
            </a:r>
            <a:endParaRPr lang="en-US" altLang="en-US" dirty="0">
              <a:solidFill>
                <a:schemeClr val="tx2"/>
              </a:solidFill>
              <a:latin typeface="Calibri" pitchFamily="34" charset="0"/>
            </a:endParaRPr>
          </a:p>
        </p:txBody>
      </p:sp>
      <p:sp>
        <p:nvSpPr>
          <p:cNvPr id="24" name="Text Box 30"/>
          <p:cNvSpPr txBox="1">
            <a:spLocks noChangeArrowheads="1"/>
          </p:cNvSpPr>
          <p:nvPr/>
        </p:nvSpPr>
        <p:spPr bwMode="auto">
          <a:xfrm>
            <a:off x="7028061" y="562292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smtClean="0">
                <a:solidFill>
                  <a:schemeClr val="tx2"/>
                </a:solidFill>
                <a:latin typeface="Calibri" pitchFamily="34" charset="0"/>
              </a:rPr>
              <a:t>36</a:t>
            </a:r>
            <a:endParaRPr lang="en-US" altLang="en-US" dirty="0">
              <a:solidFill>
                <a:schemeClr val="tx2"/>
              </a:solidFill>
              <a:latin typeface="Calibri" pitchFamily="34" charset="0"/>
            </a:endParaRPr>
          </a:p>
        </p:txBody>
      </p:sp>
      <p:sp>
        <p:nvSpPr>
          <p:cNvPr id="25" name="Line 16"/>
          <p:cNvSpPr>
            <a:spLocks noChangeShapeType="1"/>
          </p:cNvSpPr>
          <p:nvPr/>
        </p:nvSpPr>
        <p:spPr bwMode="auto">
          <a:xfrm>
            <a:off x="4955737" y="4291879"/>
            <a:ext cx="304800" cy="381000"/>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 name="Text Box 13"/>
          <p:cNvSpPr txBox="1">
            <a:spLocks noChangeArrowheads="1"/>
          </p:cNvSpPr>
          <p:nvPr/>
        </p:nvSpPr>
        <p:spPr bwMode="auto">
          <a:xfrm>
            <a:off x="4450228" y="3910879"/>
            <a:ext cx="1074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MinSoFar</a:t>
            </a:r>
            <a:endParaRPr lang="en-US" altLang="en-US" dirty="0">
              <a:latin typeface="Calibri" pitchFamily="34" charset="0"/>
            </a:endParaRPr>
          </a:p>
        </p:txBody>
      </p:sp>
      <p:sp>
        <p:nvSpPr>
          <p:cNvPr id="29" name="Line 16"/>
          <p:cNvSpPr>
            <a:spLocks noChangeShapeType="1"/>
          </p:cNvSpPr>
          <p:nvPr/>
        </p:nvSpPr>
        <p:spPr bwMode="auto">
          <a:xfrm>
            <a:off x="8566744" y="3855420"/>
            <a:ext cx="41275" cy="731071"/>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0" name="Text Box 13"/>
          <p:cNvSpPr txBox="1">
            <a:spLocks noChangeArrowheads="1"/>
          </p:cNvSpPr>
          <p:nvPr/>
        </p:nvSpPr>
        <p:spPr bwMode="auto">
          <a:xfrm>
            <a:off x="8105290" y="3486957"/>
            <a:ext cx="76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dirty="0" err="1" smtClean="0">
                <a:latin typeface="Calibri" pitchFamily="34" charset="0"/>
              </a:rPr>
              <a:t>curPtr</a:t>
            </a:r>
            <a:endParaRPr lang="en-US" altLang="en-US" dirty="0">
              <a:latin typeface="Calibri" pitchFamily="34" charset="0"/>
            </a:endParaRPr>
          </a:p>
        </p:txBody>
      </p:sp>
      <p:sp>
        <p:nvSpPr>
          <p:cNvPr id="31" name="TextBox 30"/>
          <p:cNvSpPr txBox="1"/>
          <p:nvPr/>
        </p:nvSpPr>
        <p:spPr>
          <a:xfrm rot="20830287">
            <a:off x="502597" y="3133928"/>
            <a:ext cx="4528804" cy="1200329"/>
          </a:xfrm>
          <a:prstGeom prst="rect">
            <a:avLst/>
          </a:prstGeom>
          <a:solidFill>
            <a:srgbClr val="FEFEBE"/>
          </a:solidFill>
          <a:ln>
            <a:solidFill>
              <a:schemeClr val="tx1"/>
            </a:solidFill>
          </a:ln>
        </p:spPr>
        <p:txBody>
          <a:bodyPr wrap="none" rtlCol="0">
            <a:spAutoFit/>
          </a:bodyPr>
          <a:lstStyle/>
          <a:p>
            <a:r>
              <a:rPr lang="en-US" dirty="0" err="1" smtClean="0">
                <a:latin typeface="Comic Sans MS" panose="030F0702030302020204" pitchFamily="66" charset="0"/>
              </a:rPr>
              <a:t>curPtr</a:t>
            </a:r>
            <a:r>
              <a:rPr lang="en-US" dirty="0" smtClean="0">
                <a:latin typeface="Comic Sans MS" panose="030F0702030302020204" pitchFamily="66" charset="0"/>
              </a:rPr>
              <a:t> reaches the end of the list</a:t>
            </a:r>
          </a:p>
          <a:p>
            <a:r>
              <a:rPr lang="en-US" dirty="0" smtClean="0">
                <a:latin typeface="Comic Sans MS" panose="030F0702030302020204" pitchFamily="66" charset="0"/>
              </a:rPr>
              <a:t>so wherever </a:t>
            </a:r>
            <a:r>
              <a:rPr lang="en-US" dirty="0" err="1" smtClean="0">
                <a:latin typeface="Comic Sans MS" panose="030F0702030302020204" pitchFamily="66" charset="0"/>
              </a:rPr>
              <a:t>MinSoFar</a:t>
            </a:r>
            <a:r>
              <a:rPr lang="en-US" dirty="0" smtClean="0">
                <a:latin typeface="Comic Sans MS" panose="030F0702030302020204" pitchFamily="66" charset="0"/>
              </a:rPr>
              <a:t> is pointing at</a:t>
            </a:r>
          </a:p>
          <a:p>
            <a:r>
              <a:rPr lang="en-US" dirty="0" smtClean="0">
                <a:latin typeface="Comic Sans MS" panose="030F0702030302020204" pitchFamily="66" charset="0"/>
              </a:rPr>
              <a:t>must be the minimum so remove its node</a:t>
            </a:r>
          </a:p>
          <a:p>
            <a:r>
              <a:rPr lang="en-US" dirty="0" smtClean="0">
                <a:latin typeface="Comic Sans MS" panose="030F0702030302020204" pitchFamily="66" charset="0"/>
              </a:rPr>
              <a:t>and adjust pointers as needed</a:t>
            </a:r>
          </a:p>
        </p:txBody>
      </p:sp>
    </p:spTree>
    <p:extLst>
      <p:ext uri="{BB962C8B-B14F-4D97-AF65-F5344CB8AC3E}">
        <p14:creationId xmlns:p14="http://schemas.microsoft.com/office/powerpoint/2010/main" val="139527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nt Office - 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9034</TotalTime>
  <Words>9898</Words>
  <Application>Microsoft Office PowerPoint</Application>
  <PresentationFormat>On-screen Show (4:3)</PresentationFormat>
  <Paragraphs>2601</Paragraphs>
  <Slides>154</Slides>
  <Notes>29</Notes>
  <HiddenSlides>13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154</vt:i4>
      </vt:variant>
    </vt:vector>
  </HeadingPairs>
  <TitlesOfParts>
    <vt:vector size="156" baseType="lpstr">
      <vt:lpstr>Office Theme</vt:lpstr>
      <vt:lpstr>Clip</vt:lpstr>
      <vt:lpstr>Binary Trees  Priority Queues, and Heaps</vt:lpstr>
      <vt:lpstr>Previously</vt:lpstr>
      <vt:lpstr>Things to Note</vt:lpstr>
      <vt:lpstr>For Today</vt:lpstr>
      <vt:lpstr>Where are we headed?</vt:lpstr>
      <vt:lpstr>Marker Slide</vt:lpstr>
      <vt:lpstr>Definitions and Examples</vt:lpstr>
      <vt:lpstr>Definitions and Examples</vt:lpstr>
      <vt:lpstr>Definitions and Examples: Balance</vt:lpstr>
      <vt:lpstr>Marker Slide</vt:lpstr>
      <vt:lpstr>Application Example Arithmetic Expression Tree</vt:lpstr>
      <vt:lpstr>Application Example Decision Tree</vt:lpstr>
      <vt:lpstr>Marker Slide</vt:lpstr>
      <vt:lpstr>Generalizing Traversals</vt:lpstr>
      <vt:lpstr>Tree Traversal Notes</vt:lpstr>
      <vt:lpstr>Tree Traversal Notes</vt:lpstr>
      <vt:lpstr>Tree Traversal Notes</vt:lpstr>
      <vt:lpstr>Tree Traversal Notes</vt:lpstr>
      <vt:lpstr>Generalizing</vt:lpstr>
      <vt:lpstr>Generalizing</vt:lpstr>
      <vt:lpstr>Generalizing</vt:lpstr>
      <vt:lpstr>Euler Tour</vt:lpstr>
      <vt:lpstr>Euler Tour Traversal</vt:lpstr>
      <vt:lpstr>Graded In-Class Activity:  ICA305_ExamFun</vt:lpstr>
      <vt:lpstr>Marker Slide</vt:lpstr>
      <vt:lpstr>Going MORE general</vt:lpstr>
      <vt:lpstr>Comparisons</vt:lpstr>
      <vt:lpstr>Comparators in C++</vt:lpstr>
      <vt:lpstr>Comparators and Us</vt:lpstr>
      <vt:lpstr>Definition: Comparator ADT </vt:lpstr>
      <vt:lpstr>Recall from Math:  Total Order Relation</vt:lpstr>
      <vt:lpstr>Marker Slide</vt:lpstr>
      <vt:lpstr>Relation of what is coming to the Book</vt:lpstr>
      <vt:lpstr>Priority Queue ADT </vt:lpstr>
      <vt:lpstr>PQ-Sort:  Sorting with a Priority Queue</vt:lpstr>
      <vt:lpstr>PQ-Sort:  Sorting with a Priority Queue</vt:lpstr>
      <vt:lpstr>PQ-Sort:  Sorting with a Priority Queue</vt:lpstr>
      <vt:lpstr>PQ-Sort:  Sorting with a Priority Queue</vt:lpstr>
      <vt:lpstr>List-based Priority Queue</vt:lpstr>
      <vt:lpstr>Selection-Sort</vt:lpstr>
      <vt:lpstr>Exercise: Selection-Sort</vt:lpstr>
      <vt:lpstr>Insertion-Sort</vt:lpstr>
      <vt:lpstr>Exercise: Insertion-Sort</vt:lpstr>
      <vt:lpstr>In-place Insertion-sort</vt:lpstr>
      <vt:lpstr>Marker Slide</vt:lpstr>
      <vt:lpstr>Beginnings</vt:lpstr>
      <vt:lpstr>Class Activity</vt:lpstr>
      <vt:lpstr>Class Activity</vt:lpstr>
      <vt:lpstr>Class Activity</vt:lpstr>
      <vt:lpstr>Class Activity</vt:lpstr>
      <vt:lpstr>Class Activity</vt:lpstr>
      <vt:lpstr>Class Activity</vt:lpstr>
      <vt:lpstr>Class Activity</vt:lpstr>
      <vt:lpstr>Class Activity</vt:lpstr>
      <vt:lpstr>Class Activity</vt:lpstr>
      <vt:lpstr>Class Activity</vt:lpstr>
      <vt:lpstr>Beginnings 2</vt:lpstr>
      <vt:lpstr>Class Activity</vt:lpstr>
      <vt:lpstr>Class Activity</vt:lpstr>
      <vt:lpstr>Class Activity</vt:lpstr>
      <vt:lpstr>Class Activity</vt:lpstr>
      <vt:lpstr>Class Activity</vt:lpstr>
      <vt:lpstr>Class Activity</vt:lpstr>
      <vt:lpstr>Class Activity</vt:lpstr>
      <vt:lpstr>Class Activity</vt:lpstr>
      <vt:lpstr>Class Activity</vt:lpstr>
      <vt:lpstr>Class Activity</vt:lpstr>
      <vt:lpstr>Class Activity</vt:lpstr>
      <vt:lpstr>Enough Fun</vt:lpstr>
      <vt:lpstr>Marker Slide</vt:lpstr>
      <vt:lpstr>Problems of Priority</vt:lpstr>
      <vt:lpstr>The Priority Queue ADT</vt:lpstr>
      <vt:lpstr>PQ – Total Order Relation</vt:lpstr>
      <vt:lpstr>2 ‘types’ of PQ</vt:lpstr>
      <vt:lpstr>Priority Queue ADT Operations</vt:lpstr>
      <vt:lpstr>Sorting Using a Priority Queue</vt:lpstr>
      <vt:lpstr>Sorting Using a Priority Queue</vt:lpstr>
      <vt:lpstr>Sorting Using a Priority Queue</vt:lpstr>
      <vt:lpstr>Sorting Using a PQ</vt:lpstr>
      <vt:lpstr>Marker Slide</vt:lpstr>
      <vt:lpstr>PQ Implementation</vt:lpstr>
      <vt:lpstr>Implementing PQ as an Unordered List</vt:lpstr>
      <vt:lpstr>Recall Doubly Linked List</vt:lpstr>
      <vt:lpstr>Recall Doubly Linked List</vt:lpstr>
      <vt:lpstr>More Code – For Ref If Needed</vt:lpstr>
      <vt:lpstr>Code Continues – If needed</vt:lpstr>
      <vt:lpstr>Implementing a PQ as Unordered list</vt:lpstr>
      <vt:lpstr>PQ as Unordered list</vt:lpstr>
      <vt:lpstr>Inserting at the Front</vt:lpstr>
      <vt:lpstr>Inserting at the Front</vt:lpstr>
      <vt:lpstr>Inserting at the Front</vt:lpstr>
      <vt:lpstr>Inserting at the Front</vt:lpstr>
      <vt:lpstr>PQ as Unordered list</vt:lpstr>
      <vt:lpstr>PQ as Unordered list</vt:lpstr>
      <vt:lpstr>PQ as Unordered list</vt:lpstr>
      <vt:lpstr>PQ as Unordered list</vt:lpstr>
      <vt:lpstr>PQ as Unordered list</vt:lpstr>
      <vt:lpstr>PQ as Unordered list</vt:lpstr>
      <vt:lpstr>PQ as Unordered list</vt:lpstr>
      <vt:lpstr>PQ as Unordered list</vt:lpstr>
      <vt:lpstr>PQ as Unordered list</vt:lpstr>
      <vt:lpstr>PQ as Unordered list</vt:lpstr>
      <vt:lpstr>Marker Slide</vt:lpstr>
      <vt:lpstr>Implementing a PQ as an Ordered list</vt:lpstr>
      <vt:lpstr>PQ as an Ordered list</vt:lpstr>
      <vt:lpstr>Removing at the Front</vt:lpstr>
      <vt:lpstr>Removing at the Front</vt:lpstr>
      <vt:lpstr>Removing at the Front</vt:lpstr>
      <vt:lpstr>Removing at the Front</vt:lpstr>
      <vt:lpstr>Removing at the Front</vt:lpstr>
      <vt:lpstr>PQ as an Ordered list</vt:lpstr>
      <vt:lpstr>PQ as an Ordered list</vt:lpstr>
      <vt:lpstr>PQ as an Ordered list</vt:lpstr>
      <vt:lpstr>PQ as an Ordered list</vt:lpstr>
      <vt:lpstr>PQ as an Ordered list</vt:lpstr>
      <vt:lpstr>PQ as an Ordered list</vt:lpstr>
      <vt:lpstr>PQ as an Ordered list</vt:lpstr>
      <vt:lpstr>PQ as an Ordered list</vt:lpstr>
      <vt:lpstr>Summary: List-based Priority Queue</vt:lpstr>
      <vt:lpstr>A Better Data Structure for PQs?</vt:lpstr>
      <vt:lpstr>The Comparator ADT</vt:lpstr>
      <vt:lpstr>Comparator Operations</vt:lpstr>
      <vt:lpstr>Implementing Comparator</vt:lpstr>
      <vt:lpstr>Marker Slide</vt:lpstr>
      <vt:lpstr>A Better Implementation of PQs</vt:lpstr>
      <vt:lpstr>Structure Property</vt:lpstr>
      <vt:lpstr>Structure Property</vt:lpstr>
      <vt:lpstr>Structure Property</vt:lpstr>
      <vt:lpstr>Structure Property</vt:lpstr>
      <vt:lpstr>Structure Property</vt:lpstr>
      <vt:lpstr>Structure Property</vt:lpstr>
      <vt:lpstr>Structure Property</vt:lpstr>
      <vt:lpstr>Structure Property</vt:lpstr>
      <vt:lpstr>Structure Property</vt:lpstr>
      <vt:lpstr>Heap Order Property</vt:lpstr>
      <vt:lpstr>Heap Order Property</vt:lpstr>
      <vt:lpstr>Max Heap Examples</vt:lpstr>
      <vt:lpstr>Not Max Heaps</vt:lpstr>
      <vt:lpstr>Heaps Can Implement PQs</vt:lpstr>
      <vt:lpstr>Marker Slide</vt:lpstr>
      <vt:lpstr>Heap Implementation</vt:lpstr>
      <vt:lpstr>Heap Implementation</vt:lpstr>
      <vt:lpstr>Heap Implementation</vt:lpstr>
      <vt:lpstr>Heap Implementation</vt:lpstr>
      <vt:lpstr>Heap Implementation</vt:lpstr>
      <vt:lpstr>Using a Vector to Implement a Heap</vt:lpstr>
      <vt:lpstr>Using a Vector to Implement a Heap</vt:lpstr>
      <vt:lpstr>Using a Vector to Implement a Heap</vt:lpstr>
      <vt:lpstr>Using a Vector to Implement a Heap</vt:lpstr>
      <vt:lpstr>Using a Vector to Implement a Heap</vt:lpstr>
      <vt:lpstr>Using a Vector to Implement a Heap</vt:lpstr>
      <vt:lpstr>Using a Vector to Implement a Heap</vt:lpstr>
      <vt:lpstr>Using a Vector to Implement a Heap</vt:lpstr>
      <vt:lpstr>The End of This Part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Oriented Programming and C++</dc:title>
  <dc:creator>Dingle, Brent</dc:creator>
  <cp:lastModifiedBy>Dingle, Brent</cp:lastModifiedBy>
  <cp:revision>2156</cp:revision>
  <dcterms:created xsi:type="dcterms:W3CDTF">2006-08-16T00:00:00Z</dcterms:created>
  <dcterms:modified xsi:type="dcterms:W3CDTF">2014-04-21T15:55:02Z</dcterms:modified>
</cp:coreProperties>
</file>