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552" r:id="rId3"/>
    <p:sldId id="670" r:id="rId4"/>
    <p:sldId id="720" r:id="rId5"/>
    <p:sldId id="721" r:id="rId6"/>
    <p:sldId id="722" r:id="rId7"/>
    <p:sldId id="723" r:id="rId8"/>
    <p:sldId id="724" r:id="rId9"/>
    <p:sldId id="725" r:id="rId10"/>
    <p:sldId id="726" r:id="rId11"/>
    <p:sldId id="727" r:id="rId12"/>
    <p:sldId id="728" r:id="rId13"/>
    <p:sldId id="729" r:id="rId14"/>
    <p:sldId id="730" r:id="rId15"/>
    <p:sldId id="731" r:id="rId16"/>
    <p:sldId id="732" r:id="rId17"/>
    <p:sldId id="733" r:id="rId18"/>
    <p:sldId id="734" r:id="rId19"/>
    <p:sldId id="735" r:id="rId20"/>
    <p:sldId id="736" r:id="rId21"/>
    <p:sldId id="737" r:id="rId22"/>
    <p:sldId id="738" r:id="rId23"/>
    <p:sldId id="739" r:id="rId24"/>
    <p:sldId id="740" r:id="rId25"/>
    <p:sldId id="741" r:id="rId26"/>
    <p:sldId id="36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BE"/>
    <a:srgbClr val="E5E5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57" autoAdjust="0"/>
    <p:restoredTop sz="84848" autoAdjust="0"/>
  </p:normalViewPr>
  <p:slideViewPr>
    <p:cSldViewPr>
      <p:cViewPr>
        <p:scale>
          <a:sx n="60" d="100"/>
          <a:sy n="60" d="100"/>
        </p:scale>
        <p:origin x="-732" y="-294"/>
      </p:cViewPr>
      <p:guideLst>
        <p:guide orient="horz" pos="2160"/>
        <p:guide pos="2880"/>
      </p:guideLst>
    </p:cSldViewPr>
  </p:slideViewPr>
  <p:outlineViewPr>
    <p:cViewPr>
      <p:scale>
        <a:sx n="33" d="100"/>
        <a:sy n="33" d="100"/>
      </p:scale>
      <p:origin x="0" y="333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5F073-BE05-465E-9ACA-FEBC1467B54E}" type="datetimeFigureOut">
              <a:rPr lang="en-US" smtClean="0"/>
              <a:t>4/19/2014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7E8B70-CAB0-4ED0-9DDB-1ABC1C150F43}" type="slidenum">
              <a:rPr lang="en-US" smtClean="0"/>
              <a:t>‹#›</a:t>
            </a:fld>
            <a:endParaRPr lang="en-US"/>
          </a:p>
        </p:txBody>
      </p:sp>
    </p:spTree>
    <p:extLst>
      <p:ext uri="{BB962C8B-B14F-4D97-AF65-F5344CB8AC3E}">
        <p14:creationId xmlns:p14="http://schemas.microsoft.com/office/powerpoint/2010/main" val="14990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a:t>
            </a:fld>
            <a:endParaRPr lang="en-US"/>
          </a:p>
        </p:txBody>
      </p:sp>
    </p:spTree>
    <p:extLst>
      <p:ext uri="{BB962C8B-B14F-4D97-AF65-F5344CB8AC3E}">
        <p14:creationId xmlns:p14="http://schemas.microsoft.com/office/powerpoint/2010/main" val="3423250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19</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20</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21</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Starting values:</a:t>
            </a:r>
            <a:r>
              <a:rPr lang="en-US" baseline="0" smtClean="0"/>
              <a:t> </a:t>
            </a:r>
            <a:r>
              <a:rPr lang="en-US" altLang="en-US" smtClean="0"/>
              <a:t>6, 5, 3, 1, 8, 7, 2, 4</a:t>
            </a:r>
            <a:endParaRPr lang="en-US"/>
          </a:p>
        </p:txBody>
      </p:sp>
      <p:sp>
        <p:nvSpPr>
          <p:cNvPr id="4" name="Slide Number Placeholder 3"/>
          <p:cNvSpPr>
            <a:spLocks noGrp="1"/>
          </p:cNvSpPr>
          <p:nvPr>
            <p:ph type="sldNum" sz="quarter" idx="10"/>
          </p:nvPr>
        </p:nvSpPr>
        <p:spPr/>
        <p:txBody>
          <a:bodyPr/>
          <a:lstStyle/>
          <a:p>
            <a:fld id="{927E8B70-CAB0-4ED0-9DDB-1ABC1C150F43}" type="slidenum">
              <a:rPr lang="en-US" smtClean="0"/>
              <a:t>23</a:t>
            </a:fld>
            <a:endParaRPr lang="en-US"/>
          </a:p>
        </p:txBody>
      </p:sp>
    </p:spTree>
    <p:extLst>
      <p:ext uri="{BB962C8B-B14F-4D97-AF65-F5344CB8AC3E}">
        <p14:creationId xmlns:p14="http://schemas.microsoft.com/office/powerpoint/2010/main" val="148910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Starting values:</a:t>
            </a:r>
            <a:r>
              <a:rPr lang="en-US" baseline="0" smtClean="0"/>
              <a:t> </a:t>
            </a:r>
            <a:r>
              <a:rPr lang="en-US" altLang="en-US" smtClean="0"/>
              <a:t>6, 5, 3, 1, 8, 7, 2, 4</a:t>
            </a:r>
            <a:endParaRPr lang="en-US"/>
          </a:p>
        </p:txBody>
      </p:sp>
      <p:sp>
        <p:nvSpPr>
          <p:cNvPr id="4" name="Slide Number Placeholder 3"/>
          <p:cNvSpPr>
            <a:spLocks noGrp="1"/>
          </p:cNvSpPr>
          <p:nvPr>
            <p:ph type="sldNum" sz="quarter" idx="10"/>
          </p:nvPr>
        </p:nvSpPr>
        <p:spPr/>
        <p:txBody>
          <a:bodyPr/>
          <a:lstStyle/>
          <a:p>
            <a:fld id="{927E8B70-CAB0-4ED0-9DDB-1ABC1C150F43}" type="slidenum">
              <a:rPr lang="en-US" smtClean="0"/>
              <a:t>24</a:t>
            </a:fld>
            <a:endParaRPr lang="en-US"/>
          </a:p>
        </p:txBody>
      </p:sp>
    </p:spTree>
    <p:extLst>
      <p:ext uri="{BB962C8B-B14F-4D97-AF65-F5344CB8AC3E}">
        <p14:creationId xmlns:p14="http://schemas.microsoft.com/office/powerpoint/2010/main" val="148910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explicit details of the comparisons may or may not be included in the student version of these slides. The book offers a presentation of insertion and selection sort results. The student should then be able to duplicate the comparison by running the book’s data through the selection and insertion sort algorithms presented in the slides, for more of a hands on learning experience.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25</a:t>
            </a:fld>
            <a:endParaRPr lang="en-US"/>
          </a:p>
        </p:txBody>
      </p:sp>
    </p:spTree>
    <p:extLst>
      <p:ext uri="{BB962C8B-B14F-4D97-AF65-F5344CB8AC3E}">
        <p14:creationId xmlns:p14="http://schemas.microsoft.com/office/powerpoint/2010/main" val="251349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9</a:t>
            </a:fld>
            <a:endParaRPr lang="en-US"/>
          </a:p>
        </p:txBody>
      </p:sp>
    </p:spTree>
    <p:extLst>
      <p:ext uri="{BB962C8B-B14F-4D97-AF65-F5344CB8AC3E}">
        <p14:creationId xmlns:p14="http://schemas.microsoft.com/office/powerpoint/2010/main" val="228563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dirty="0" smtClean="0"/>
              <a:t>6, 5, 3, 1, 8, 7, 2, 4</a:t>
            </a:r>
          </a:p>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12</a:t>
            </a:fld>
            <a:endParaRPr lang="en-US"/>
          </a:p>
        </p:txBody>
      </p:sp>
    </p:spTree>
    <p:extLst>
      <p:ext uri="{BB962C8B-B14F-4D97-AF65-F5344CB8AC3E}">
        <p14:creationId xmlns:p14="http://schemas.microsoft.com/office/powerpoint/2010/main" val="2285630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13</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14</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15</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16</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17</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18</a:t>
            </a:fld>
            <a:endParaRPr lang="en-US"/>
          </a:p>
        </p:txBody>
      </p:sp>
    </p:spTree>
    <p:extLst>
      <p:ext uri="{BB962C8B-B14F-4D97-AF65-F5344CB8AC3E}">
        <p14:creationId xmlns:p14="http://schemas.microsoft.com/office/powerpoint/2010/main" val="3709391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lvl1pPr marL="342900" indent="-342900">
              <a:buFont typeface="Arial" panose="020B0604020202020204" pitchFamily="34" charset="0"/>
              <a:buChar char="•"/>
              <a:defRPr sz="2800"/>
            </a:lvl1pPr>
            <a:lvl2pPr marL="742950" indent="-285750">
              <a:buFont typeface="Arial" panose="020B0604020202020204" pitchFamily="34" charset="0"/>
              <a:buChar char="•"/>
              <a:defRPr sz="2400"/>
            </a:lvl2pPr>
            <a:lvl3pPr marL="1143000" indent="-228600">
              <a:buFont typeface="Arial" panose="020B0604020202020204" pitchFamily="34" charset="0"/>
              <a:buChar char="•"/>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a:bodyPr>
          <a:lstStyle/>
          <a:p>
            <a:r>
              <a:rPr lang="en-US" dirty="0" smtClean="0">
                <a:latin typeface="Times New Roman" panose="02020603050405020304" pitchFamily="18" charset="0"/>
                <a:cs typeface="Times New Roman" panose="02020603050405020304" pitchFamily="18" charset="0"/>
              </a:rPr>
              <a:t>Priority Queues and </a:t>
            </a:r>
            <a:r>
              <a:rPr lang="en-US" dirty="0" smtClean="0">
                <a:latin typeface="Times New Roman" panose="02020603050405020304" pitchFamily="18" charset="0"/>
                <a:cs typeface="Times New Roman" panose="02020603050405020304" pitchFamily="18" charset="0"/>
              </a:rPr>
              <a:t>Sorting</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solidFill>
                  <a:schemeClr val="tx1">
                    <a:lumMod val="50000"/>
                    <a:lumOff val="50000"/>
                  </a:schemeClr>
                </a:solidFill>
                <a:latin typeface="Times New Roman" panose="02020603050405020304" pitchFamily="18" charset="0"/>
                <a:cs typeface="Times New Roman" panose="02020603050405020304" pitchFamily="18" charset="0"/>
              </a:rPr>
              <a:t>Data Structures and Algorithms</a:t>
            </a:r>
          </a:p>
          <a:p>
            <a:r>
              <a:rPr lang="en-US" dirty="0" smtClean="0">
                <a:solidFill>
                  <a:schemeClr val="tx1">
                    <a:lumMod val="50000"/>
                    <a:lumOff val="50000"/>
                  </a:schemeClr>
                </a:solidFill>
                <a:latin typeface="Times New Roman" panose="02020603050405020304" pitchFamily="18" charset="0"/>
                <a:cs typeface="Times New Roman" panose="02020603050405020304" pitchFamily="18" charset="0"/>
              </a:rPr>
              <a:t>CS 244</a:t>
            </a:r>
            <a:endParaRPr lang="en-US"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52400" y="5414010"/>
            <a:ext cx="6705600" cy="1297278"/>
          </a:xfrm>
          <a:prstGeom prst="rect">
            <a:avLst/>
          </a:prstGeom>
          <a:noFill/>
        </p:spPr>
        <p:txBody>
          <a:bodyPr wrap="square" rtlCol="0">
            <a:spAutoFit/>
          </a:bodyPr>
          <a:lstStyle/>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Brent M. Dingle</a:t>
            </a:r>
            <a:r>
              <a:rPr lang="en-US" sz="1200" dirty="0">
                <a:solidFill>
                  <a:schemeClr val="accent4">
                    <a:lumMod val="75000"/>
                  </a:schemeClr>
                </a:solidFill>
                <a:latin typeface="Times New Roman" panose="02020603050405020304" pitchFamily="18" charset="0"/>
                <a:cs typeface="Times New Roman" panose="02020603050405020304" pitchFamily="18" charset="0"/>
              </a:rPr>
              <a:t>, Ph.D.</a:t>
            </a:r>
          </a:p>
          <a:p>
            <a:pPr>
              <a:spcBef>
                <a:spcPct val="20000"/>
              </a:spcBef>
              <a:buClr>
                <a:schemeClr val="accent1"/>
              </a:buClr>
              <a:defRPr/>
            </a:pPr>
            <a:r>
              <a:rPr lang="en-US" sz="1200" dirty="0">
                <a:solidFill>
                  <a:schemeClr val="accent4">
                    <a:lumMod val="75000"/>
                  </a:schemeClr>
                </a:solidFill>
                <a:latin typeface="Times New Roman" panose="02020603050405020304" pitchFamily="18" charset="0"/>
                <a:cs typeface="Times New Roman" panose="02020603050405020304" pitchFamily="18" charset="0"/>
              </a:rPr>
              <a:t>Department of Mathematics, Statistics, and Computer Science</a:t>
            </a:r>
          </a:p>
          <a:p>
            <a:pPr>
              <a:spcBef>
                <a:spcPct val="20000"/>
              </a:spcBef>
              <a:buClr>
                <a:schemeClr val="accent1"/>
              </a:buClr>
              <a:defRPr/>
            </a:pPr>
            <a:r>
              <a:rPr lang="en-US" sz="1200" dirty="0">
                <a:solidFill>
                  <a:schemeClr val="accent4">
                    <a:lumMod val="75000"/>
                  </a:schemeClr>
                </a:solidFill>
                <a:latin typeface="Times New Roman" panose="02020603050405020304" pitchFamily="18" charset="0"/>
                <a:cs typeface="Times New Roman" panose="02020603050405020304" pitchFamily="18" charset="0"/>
              </a:rPr>
              <a:t>University of Wisconsin – </a:t>
            </a: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Stout</a:t>
            </a:r>
          </a:p>
          <a:p>
            <a:pPr>
              <a:spcBef>
                <a:spcPct val="20000"/>
              </a:spcBef>
              <a:buClr>
                <a:schemeClr val="accent1"/>
              </a:buClr>
              <a:defRPr/>
            </a:pPr>
            <a:endParaRPr lang="en-US" sz="1200" dirty="0">
              <a:solidFill>
                <a:schemeClr val="accent4">
                  <a:lumMod val="75000"/>
                </a:schemeClr>
              </a:solidFill>
              <a:latin typeface="Times New Roman" panose="02020603050405020304" pitchFamily="18" charset="0"/>
              <a:cs typeface="Times New Roman" panose="02020603050405020304" pitchFamily="18" charset="0"/>
            </a:endParaRPr>
          </a:p>
          <a:p>
            <a:pPr>
              <a:spcBef>
                <a:spcPct val="20000"/>
              </a:spcBef>
              <a:buClr>
                <a:schemeClr val="accent1"/>
              </a:buClr>
              <a:defRPr/>
            </a:pP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Based on the book: Data Structures and Algorithms in C++ (Goodrich, </a:t>
            </a:r>
            <a:r>
              <a:rPr lang="en-US" sz="1050" i="1" dirty="0" err="1" smtClean="0">
                <a:solidFill>
                  <a:schemeClr val="accent4">
                    <a:lumMod val="75000"/>
                  </a:schemeClr>
                </a:solidFill>
                <a:latin typeface="Times New Roman" panose="02020603050405020304" pitchFamily="18" charset="0"/>
                <a:cs typeface="Times New Roman" panose="02020603050405020304" pitchFamily="18" charset="0"/>
              </a:rPr>
              <a:t>Tamassia</a:t>
            </a: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 Mount)</a:t>
            </a:r>
          </a:p>
          <a:p>
            <a:r>
              <a:rPr lang="en-US" sz="1050" i="1" dirty="0">
                <a:solidFill>
                  <a:schemeClr val="accent4">
                    <a:lumMod val="75000"/>
                  </a:schemeClr>
                </a:solidFill>
                <a:latin typeface="Times New Roman" panose="02020603050405020304" pitchFamily="18" charset="0"/>
                <a:cs typeface="Times New Roman" panose="02020603050405020304" pitchFamily="18" charset="0"/>
              </a:rPr>
              <a:t>Some content from Data Structures Using C++ (D.S. Malik)</a:t>
            </a:r>
          </a:p>
        </p:txBody>
      </p:sp>
    </p:spTree>
    <p:extLst>
      <p:ext uri="{BB962C8B-B14F-4D97-AF65-F5344CB8AC3E}">
        <p14:creationId xmlns:p14="http://schemas.microsoft.com/office/powerpoint/2010/main" val="3544027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p:txBody>
          <a:bodyPr/>
          <a:lstStyle/>
          <a:p>
            <a:r>
              <a:rPr lang="en-US" dirty="0" smtClean="0"/>
              <a:t>Hold on to that result</a:t>
            </a:r>
          </a:p>
          <a:p>
            <a:endParaRPr lang="en-US" dirty="0"/>
          </a:p>
          <a:p>
            <a:r>
              <a:rPr lang="en-US" dirty="0" smtClean="0"/>
              <a:t>We need one more…</a:t>
            </a:r>
            <a:endParaRPr lang="en-US" dirty="0"/>
          </a:p>
        </p:txBody>
      </p:sp>
    </p:spTree>
    <p:extLst>
      <p:ext uri="{BB962C8B-B14F-4D97-AF65-F5344CB8AC3E}">
        <p14:creationId xmlns:p14="http://schemas.microsoft.com/office/powerpoint/2010/main" val="944652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Example: Sorting Using a PQ</a:t>
            </a:r>
            <a:endParaRPr lang="en-US" dirty="0"/>
          </a:p>
        </p:txBody>
      </p:sp>
      <p:sp>
        <p:nvSpPr>
          <p:cNvPr id="3" name="Content Placeholder 2"/>
          <p:cNvSpPr>
            <a:spLocks noGrp="1"/>
          </p:cNvSpPr>
          <p:nvPr>
            <p:ph idx="1"/>
          </p:nvPr>
        </p:nvSpPr>
        <p:spPr>
          <a:xfrm>
            <a:off x="457200" y="1219201"/>
            <a:ext cx="3810000" cy="1371599"/>
          </a:xfrm>
        </p:spPr>
        <p:txBody>
          <a:bodyPr>
            <a:normAutofit fontScale="62500" lnSpcReduction="20000"/>
          </a:bodyPr>
          <a:lstStyle/>
          <a:p>
            <a:r>
              <a:rPr lang="en-US" dirty="0"/>
              <a:t>Let’s say we had the </a:t>
            </a:r>
            <a:br>
              <a:rPr lang="en-US" dirty="0"/>
            </a:br>
            <a:r>
              <a:rPr lang="en-US" dirty="0"/>
              <a:t>sequence:</a:t>
            </a:r>
          </a:p>
          <a:p>
            <a:r>
              <a:rPr lang="en-US" dirty="0"/>
              <a:t>(7, 4, 8, 2, 5, 3, 9)</a:t>
            </a:r>
          </a:p>
          <a:p>
            <a:r>
              <a:rPr lang="en-US" dirty="0"/>
              <a:t>Let’s sort it using a PQ implemented as an </a:t>
            </a:r>
            <a:r>
              <a:rPr lang="en-US" b="1" u="sng" dirty="0" smtClean="0"/>
              <a:t>ORDERED list</a:t>
            </a:r>
            <a:endParaRPr lang="en-US" dirty="0"/>
          </a:p>
        </p:txBody>
      </p:sp>
      <p:sp>
        <p:nvSpPr>
          <p:cNvPr id="4" name="TextBox 3"/>
          <p:cNvSpPr txBox="1"/>
          <p:nvPr/>
        </p:nvSpPr>
        <p:spPr>
          <a:xfrm>
            <a:off x="4267200" y="1066800"/>
            <a:ext cx="4724400" cy="2123658"/>
          </a:xfrm>
          <a:prstGeom prst="rect">
            <a:avLst/>
          </a:prstGeom>
          <a:solidFill>
            <a:srgbClr val="FEFEBE"/>
          </a:solidFill>
          <a:ln>
            <a:solidFill>
              <a:schemeClr val="tx1"/>
            </a:solidFill>
          </a:ln>
        </p:spPr>
        <p:txBody>
          <a:bodyPr wrap="square" rtlCol="0">
            <a:spAutoFit/>
          </a:bodyPr>
          <a:lstStyle/>
          <a:p>
            <a:pPr>
              <a:buFont typeface="Monotype Sorts" charset="0"/>
              <a:buNone/>
            </a:pPr>
            <a:r>
              <a:rPr lang="en-US" altLang="en-US" sz="1600" b="1" dirty="0">
                <a:latin typeface="Comic Sans MS" panose="030F0702030302020204" pitchFamily="66" charset="0"/>
              </a:rPr>
              <a:t>Algorithm </a:t>
            </a:r>
            <a:r>
              <a:rPr lang="en-US" altLang="en-US" sz="1600" dirty="0" err="1">
                <a:latin typeface="Comic Sans MS" panose="030F0702030302020204" pitchFamily="66" charset="0"/>
              </a:rPr>
              <a:t>PriorityQueueSort</a:t>
            </a:r>
            <a:r>
              <a:rPr lang="en-US" altLang="en-US" sz="1600" dirty="0">
                <a:latin typeface="Comic Sans MS" panose="030F0702030302020204" pitchFamily="66" charset="0"/>
              </a:rPr>
              <a:t> (S, PQ):</a:t>
            </a:r>
          </a:p>
          <a:p>
            <a:pPr>
              <a:buFont typeface="Monotype Sorts" charset="0"/>
              <a:buNone/>
            </a:pPr>
            <a:endParaRPr lang="en-US" altLang="en-US" sz="1600" dirty="0" smtClean="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S.empty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S.removeFirst</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PQ.insertItem</a:t>
            </a:r>
            <a:r>
              <a:rPr lang="en-US" altLang="en-US" sz="1600" dirty="0" smtClean="0">
                <a:latin typeface="Comic Sans MS" panose="030F0702030302020204" pitchFamily="66" charset="0"/>
              </a:rPr>
              <a:t>(</a:t>
            </a:r>
            <a:r>
              <a:rPr lang="en-US" altLang="en-US" sz="1600" dirty="0" err="1" smtClean="0">
                <a:latin typeface="Comic Sans MS" panose="030F0702030302020204" pitchFamily="66" charset="0"/>
              </a:rPr>
              <a:t>item.key</a:t>
            </a: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item.data</a:t>
            </a:r>
            <a:r>
              <a:rPr lang="en-US" altLang="en-US" sz="1600" dirty="0" smtClean="0">
                <a:latin typeface="Comic Sans MS" panose="030F0702030302020204" pitchFamily="66" charset="0"/>
              </a:rPr>
              <a:t>)</a:t>
            </a:r>
            <a:endParaRPr lang="en-US" altLang="en-US" sz="1600" dirty="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PQ.empty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PQ.removeItem</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a:latin typeface="Comic Sans MS" panose="030F0702030302020204" pitchFamily="66" charset="0"/>
              </a:rPr>
              <a:t>S.insertLast</a:t>
            </a:r>
            <a:r>
              <a:rPr lang="en-US" altLang="en-US" sz="1600" dirty="0">
                <a:latin typeface="Comic Sans MS" panose="030F0702030302020204" pitchFamily="66" charset="0"/>
              </a:rPr>
              <a:t>(item)</a:t>
            </a:r>
          </a:p>
        </p:txBody>
      </p:sp>
      <p:sp>
        <p:nvSpPr>
          <p:cNvPr id="5" name="TextBox 4"/>
          <p:cNvSpPr txBox="1"/>
          <p:nvPr/>
        </p:nvSpPr>
        <p:spPr>
          <a:xfrm>
            <a:off x="21609" y="3235522"/>
            <a:ext cx="4343400" cy="2862322"/>
          </a:xfrm>
          <a:prstGeom prst="rect">
            <a:avLst/>
          </a:prstGeom>
          <a:noFill/>
        </p:spPr>
        <p:txBody>
          <a:bodyPr wrap="square" rtlCol="0">
            <a:spAutoFit/>
          </a:bodyPr>
          <a:lstStyle/>
          <a:p>
            <a:r>
              <a:rPr lang="en-US" dirty="0"/>
              <a:t>Phase </a:t>
            </a:r>
            <a:r>
              <a:rPr lang="en-US" dirty="0" smtClean="0"/>
              <a:t>1  (first while loop)</a:t>
            </a:r>
          </a:p>
          <a:p>
            <a:r>
              <a:rPr lang="en-US" dirty="0" smtClean="0"/>
              <a:t>          List	|         Priority Queue</a:t>
            </a:r>
          </a:p>
          <a:p>
            <a:r>
              <a:rPr lang="en-US" dirty="0" smtClean="0"/>
              <a:t>================================</a:t>
            </a:r>
          </a:p>
          <a:p>
            <a:r>
              <a:rPr lang="en-US" dirty="0" smtClean="0"/>
              <a:t>   4  8  2  5  3  9	|                     7</a:t>
            </a:r>
          </a:p>
          <a:p>
            <a:r>
              <a:rPr lang="en-US" dirty="0" smtClean="0"/>
              <a:t>     8  </a:t>
            </a:r>
            <a:r>
              <a:rPr lang="en-US" dirty="0"/>
              <a:t>2  5  3  9	|                   </a:t>
            </a:r>
            <a:r>
              <a:rPr lang="en-US" dirty="0" smtClean="0"/>
              <a:t>4  7</a:t>
            </a:r>
          </a:p>
          <a:p>
            <a:r>
              <a:rPr lang="en-US" dirty="0" smtClean="0"/>
              <a:t>       2  </a:t>
            </a:r>
            <a:r>
              <a:rPr lang="en-US" dirty="0"/>
              <a:t>5  3  9	|               </a:t>
            </a:r>
            <a:r>
              <a:rPr lang="en-US" dirty="0" smtClean="0"/>
              <a:t>  </a:t>
            </a:r>
            <a:r>
              <a:rPr lang="en-US" dirty="0"/>
              <a:t>4</a:t>
            </a:r>
            <a:r>
              <a:rPr lang="en-US" dirty="0" smtClean="0"/>
              <a:t>  7  8</a:t>
            </a:r>
          </a:p>
          <a:p>
            <a:r>
              <a:rPr lang="en-US" dirty="0" smtClean="0"/>
              <a:t>         5  </a:t>
            </a:r>
            <a:r>
              <a:rPr lang="en-US" dirty="0"/>
              <a:t>3  9	|             </a:t>
            </a:r>
            <a:r>
              <a:rPr lang="en-US" dirty="0" smtClean="0"/>
              <a:t>  2  </a:t>
            </a:r>
            <a:r>
              <a:rPr lang="en-US" dirty="0"/>
              <a:t>4  7</a:t>
            </a:r>
            <a:r>
              <a:rPr lang="en-US" dirty="0" smtClean="0"/>
              <a:t>  </a:t>
            </a:r>
            <a:r>
              <a:rPr lang="en-US" dirty="0"/>
              <a:t>8</a:t>
            </a:r>
            <a:endParaRPr lang="en-US" dirty="0" smtClean="0"/>
          </a:p>
          <a:p>
            <a:r>
              <a:rPr lang="en-US" dirty="0"/>
              <a:t> </a:t>
            </a:r>
            <a:r>
              <a:rPr lang="en-US" dirty="0" smtClean="0"/>
              <a:t>          </a:t>
            </a:r>
            <a:r>
              <a:rPr lang="en-US" dirty="0"/>
              <a:t>3  9	|          </a:t>
            </a:r>
            <a:r>
              <a:rPr lang="en-US" dirty="0" smtClean="0"/>
              <a:t>   2  </a:t>
            </a:r>
            <a:r>
              <a:rPr lang="en-US" dirty="0"/>
              <a:t>4  </a:t>
            </a:r>
            <a:r>
              <a:rPr lang="en-US" dirty="0" smtClean="0"/>
              <a:t>5  </a:t>
            </a:r>
            <a:r>
              <a:rPr lang="en-US" dirty="0"/>
              <a:t>7</a:t>
            </a:r>
            <a:r>
              <a:rPr lang="en-US" dirty="0" smtClean="0"/>
              <a:t>  </a:t>
            </a:r>
            <a:r>
              <a:rPr lang="en-US" dirty="0"/>
              <a:t>8</a:t>
            </a:r>
            <a:endParaRPr lang="en-US" dirty="0" smtClean="0"/>
          </a:p>
          <a:p>
            <a:r>
              <a:rPr lang="en-US" dirty="0" smtClean="0"/>
              <a:t>             9</a:t>
            </a:r>
            <a:r>
              <a:rPr lang="en-US" dirty="0"/>
              <a:t>	</a:t>
            </a:r>
            <a:r>
              <a:rPr lang="en-US" dirty="0" smtClean="0"/>
              <a:t>	|           2  3  4  5  </a:t>
            </a:r>
            <a:r>
              <a:rPr lang="en-US" dirty="0"/>
              <a:t>7</a:t>
            </a:r>
            <a:r>
              <a:rPr lang="en-US" dirty="0" smtClean="0"/>
              <a:t>  </a:t>
            </a:r>
            <a:r>
              <a:rPr lang="en-US" dirty="0"/>
              <a:t>8</a:t>
            </a:r>
            <a:endParaRPr lang="en-US" dirty="0" smtClean="0"/>
          </a:p>
          <a:p>
            <a:r>
              <a:rPr lang="en-US" dirty="0"/>
              <a:t> 		|         2</a:t>
            </a:r>
            <a:r>
              <a:rPr lang="en-US" dirty="0" smtClean="0"/>
              <a:t>  3  4  5  7  8  9</a:t>
            </a:r>
          </a:p>
        </p:txBody>
      </p:sp>
      <p:sp>
        <p:nvSpPr>
          <p:cNvPr id="8" name="TextBox 7"/>
          <p:cNvSpPr txBox="1"/>
          <p:nvPr/>
        </p:nvSpPr>
        <p:spPr>
          <a:xfrm>
            <a:off x="4648200" y="3387922"/>
            <a:ext cx="4343400" cy="2862322"/>
          </a:xfrm>
          <a:prstGeom prst="rect">
            <a:avLst/>
          </a:prstGeom>
          <a:noFill/>
        </p:spPr>
        <p:txBody>
          <a:bodyPr wrap="square" rtlCol="0">
            <a:spAutoFit/>
          </a:bodyPr>
          <a:lstStyle/>
          <a:p>
            <a:r>
              <a:rPr lang="en-US" dirty="0"/>
              <a:t>Phase </a:t>
            </a:r>
            <a:r>
              <a:rPr lang="en-US" dirty="0" smtClean="0"/>
              <a:t>2  (second while loop)</a:t>
            </a:r>
          </a:p>
          <a:p>
            <a:r>
              <a:rPr lang="en-US" dirty="0" smtClean="0"/>
              <a:t>          List	|         Priority Queue</a:t>
            </a:r>
          </a:p>
          <a:p>
            <a:r>
              <a:rPr lang="en-US" dirty="0" smtClean="0"/>
              <a:t>================================</a:t>
            </a:r>
          </a:p>
          <a:p>
            <a:r>
              <a:rPr lang="en-US" dirty="0" smtClean="0"/>
              <a:t>             2		|</a:t>
            </a:r>
            <a:r>
              <a:rPr lang="en-US" dirty="0"/>
              <a:t> </a:t>
            </a:r>
            <a:r>
              <a:rPr lang="en-US" dirty="0" smtClean="0"/>
              <a:t>         3  </a:t>
            </a:r>
            <a:r>
              <a:rPr lang="en-US" dirty="0"/>
              <a:t>4  </a:t>
            </a:r>
            <a:r>
              <a:rPr lang="en-US" dirty="0" smtClean="0"/>
              <a:t>5  </a:t>
            </a:r>
            <a:r>
              <a:rPr lang="en-US" dirty="0"/>
              <a:t>7</a:t>
            </a:r>
            <a:r>
              <a:rPr lang="en-US" dirty="0" smtClean="0"/>
              <a:t>  8  9</a:t>
            </a:r>
          </a:p>
          <a:p>
            <a:r>
              <a:rPr lang="en-US" dirty="0" smtClean="0"/>
              <a:t>           2  3</a:t>
            </a:r>
            <a:r>
              <a:rPr lang="en-US" dirty="0"/>
              <a:t>	| </a:t>
            </a:r>
            <a:r>
              <a:rPr lang="en-US" dirty="0" smtClean="0"/>
              <a:t>           4  5  7  </a:t>
            </a:r>
            <a:r>
              <a:rPr lang="en-US" dirty="0"/>
              <a:t>8</a:t>
            </a:r>
            <a:r>
              <a:rPr lang="en-US" dirty="0" smtClean="0"/>
              <a:t>  </a:t>
            </a:r>
            <a:r>
              <a:rPr lang="en-US" dirty="0"/>
              <a:t>9</a:t>
            </a:r>
            <a:endParaRPr lang="en-US" dirty="0" smtClean="0"/>
          </a:p>
          <a:p>
            <a:r>
              <a:rPr lang="en-US" dirty="0" smtClean="0"/>
              <a:t>         2  3  4</a:t>
            </a:r>
            <a:r>
              <a:rPr lang="en-US" dirty="0"/>
              <a:t>	|               5</a:t>
            </a:r>
            <a:r>
              <a:rPr lang="en-US" dirty="0" smtClean="0"/>
              <a:t>  </a:t>
            </a:r>
            <a:r>
              <a:rPr lang="en-US" dirty="0"/>
              <a:t>7</a:t>
            </a:r>
            <a:r>
              <a:rPr lang="en-US" dirty="0" smtClean="0"/>
              <a:t>  </a:t>
            </a:r>
            <a:r>
              <a:rPr lang="en-US" dirty="0"/>
              <a:t>8</a:t>
            </a:r>
            <a:r>
              <a:rPr lang="en-US" dirty="0" smtClean="0"/>
              <a:t>  9</a:t>
            </a:r>
          </a:p>
          <a:p>
            <a:r>
              <a:rPr lang="en-US" dirty="0" smtClean="0"/>
              <a:t>       2  3  4  5</a:t>
            </a:r>
            <a:r>
              <a:rPr lang="en-US" dirty="0"/>
              <a:t>	</a:t>
            </a:r>
            <a:r>
              <a:rPr lang="en-US" dirty="0" smtClean="0"/>
              <a:t>|                 7  8  9</a:t>
            </a:r>
          </a:p>
          <a:p>
            <a:r>
              <a:rPr lang="en-US" dirty="0"/>
              <a:t> </a:t>
            </a:r>
            <a:r>
              <a:rPr lang="en-US" dirty="0" smtClean="0"/>
              <a:t>    2  3  4  5  7</a:t>
            </a:r>
            <a:r>
              <a:rPr lang="en-US" dirty="0"/>
              <a:t>	|          </a:t>
            </a:r>
            <a:r>
              <a:rPr lang="en-US" dirty="0" smtClean="0"/>
              <a:t>         8  9</a:t>
            </a:r>
          </a:p>
          <a:p>
            <a:r>
              <a:rPr lang="en-US" dirty="0" smtClean="0"/>
              <a:t>   2  3  4  5  7  8	|                     9</a:t>
            </a:r>
          </a:p>
          <a:p>
            <a:r>
              <a:rPr lang="en-US" dirty="0"/>
              <a:t> </a:t>
            </a:r>
            <a:r>
              <a:rPr lang="en-US" dirty="0" smtClean="0"/>
              <a:t> 2  3  4  5  7  8  9</a:t>
            </a:r>
            <a:r>
              <a:rPr lang="en-US" dirty="0"/>
              <a:t>	</a:t>
            </a:r>
            <a:r>
              <a:rPr lang="en-US" dirty="0" smtClean="0"/>
              <a:t>|</a:t>
            </a:r>
          </a:p>
        </p:txBody>
      </p:sp>
    </p:spTree>
    <p:extLst>
      <p:ext uri="{BB962C8B-B14F-4D97-AF65-F5344CB8AC3E}">
        <p14:creationId xmlns:p14="http://schemas.microsoft.com/office/powerpoint/2010/main" val="63521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fade">
                                      <p:cBhvr>
                                        <p:cTn id="52" dur="500"/>
                                        <p:tgtEl>
                                          <p:spTgt spid="8">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animEffect transition="in" filter="fade">
                                      <p:cBhvr>
                                        <p:cTn id="57" dur="500"/>
                                        <p:tgtEl>
                                          <p:spTgt spid="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500"/>
                                        <p:tgtEl>
                                          <p:spTgt spid="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Effect transition="in" filter="fade">
                                      <p:cBhvr>
                                        <p:cTn id="67" dur="500"/>
                                        <p:tgtEl>
                                          <p:spTgt spid="8">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9" end="9"/>
                                            </p:txEl>
                                          </p:spTgt>
                                        </p:tgtEl>
                                        <p:attrNameLst>
                                          <p:attrName>style.visibility</p:attrName>
                                        </p:attrNameLst>
                                      </p:cBhvr>
                                      <p:to>
                                        <p:strVal val="visible"/>
                                      </p:to>
                                    </p:set>
                                    <p:animEffect transition="in" filter="fade">
                                      <p:cBhvr>
                                        <p:cTn id="7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50000">
              <a:schemeClr val="accent5">
                <a:lumMod val="40000"/>
                <a:lumOff val="60000"/>
              </a:schemeClr>
            </a:gs>
            <a:gs pos="100000">
              <a:schemeClr val="accent5">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Exercise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Apply that PQ sorting algorithm to the sequence of values:</a:t>
            </a:r>
          </a:p>
          <a:p>
            <a:pPr lvl="1"/>
            <a:r>
              <a:rPr lang="en-US" altLang="en-US" dirty="0" smtClean="0"/>
              <a:t>(6, 5, 3, 1, </a:t>
            </a:r>
            <a:r>
              <a:rPr lang="en-US" altLang="en-US" dirty="0"/>
              <a:t>8</a:t>
            </a:r>
            <a:r>
              <a:rPr lang="en-US" altLang="en-US" dirty="0" smtClean="0"/>
              <a:t>, </a:t>
            </a:r>
            <a:r>
              <a:rPr lang="en-US" altLang="en-US" dirty="0"/>
              <a:t>7</a:t>
            </a:r>
            <a:r>
              <a:rPr lang="en-US" altLang="en-US" dirty="0" smtClean="0"/>
              <a:t>, 2, 4)</a:t>
            </a:r>
          </a:p>
          <a:p>
            <a:endParaRPr lang="en-US" dirty="0" smtClean="0"/>
          </a:p>
          <a:p>
            <a:r>
              <a:rPr lang="en-US" dirty="0" smtClean="0"/>
              <a:t>Use </a:t>
            </a:r>
            <a:r>
              <a:rPr lang="en-US" dirty="0"/>
              <a:t>an </a:t>
            </a:r>
            <a:r>
              <a:rPr lang="en-US" b="1" dirty="0" smtClean="0"/>
              <a:t>ordered </a:t>
            </a:r>
            <a:r>
              <a:rPr lang="en-US" b="1" dirty="0"/>
              <a:t>list implementation of a PQ</a:t>
            </a:r>
            <a:endParaRPr lang="en-US" altLang="en-US" dirty="0" smtClean="0"/>
          </a:p>
          <a:p>
            <a:endParaRPr lang="en-US" dirty="0" smtClean="0"/>
          </a:p>
          <a:p>
            <a:r>
              <a:rPr lang="en-US" dirty="0" smtClean="0"/>
              <a:t>Basically do </a:t>
            </a:r>
            <a:r>
              <a:rPr lang="en-US" dirty="0"/>
              <a:t>8</a:t>
            </a:r>
            <a:r>
              <a:rPr lang="en-US" dirty="0" smtClean="0"/>
              <a:t> </a:t>
            </a:r>
            <a:r>
              <a:rPr lang="en-US" dirty="0" err="1" smtClean="0"/>
              <a:t>insertItems</a:t>
            </a:r>
            <a:r>
              <a:rPr lang="en-US" dirty="0" smtClean="0"/>
              <a:t> </a:t>
            </a:r>
          </a:p>
          <a:p>
            <a:r>
              <a:rPr lang="en-US" dirty="0" smtClean="0"/>
              <a:t>and then </a:t>
            </a:r>
            <a:r>
              <a:rPr lang="en-US" dirty="0"/>
              <a:t>8</a:t>
            </a:r>
            <a:r>
              <a:rPr lang="en-US" dirty="0" smtClean="0"/>
              <a:t> </a:t>
            </a:r>
            <a:r>
              <a:rPr lang="en-US" dirty="0" err="1" smtClean="0"/>
              <a:t>removeItems</a:t>
            </a:r>
            <a:r>
              <a:rPr lang="en-US" dirty="0" smtClean="0"/>
              <a:t>  (or </a:t>
            </a:r>
            <a:r>
              <a:rPr lang="en-US" dirty="0" err="1" smtClean="0"/>
              <a:t>removeMins</a:t>
            </a:r>
            <a:r>
              <a:rPr lang="en-US" dirty="0" smtClean="0"/>
              <a:t>)</a:t>
            </a:r>
          </a:p>
          <a:p>
            <a:r>
              <a:rPr lang="en-US" dirty="0" smtClean="0"/>
              <a:t>Recall this is a LIST</a:t>
            </a:r>
          </a:p>
          <a:p>
            <a:pPr lvl="1"/>
            <a:r>
              <a:rPr lang="en-US" b="1" dirty="0" smtClean="0"/>
              <a:t>not</a:t>
            </a:r>
            <a:r>
              <a:rPr lang="en-US" dirty="0" smtClean="0"/>
              <a:t> a heap or binary tree</a:t>
            </a:r>
          </a:p>
          <a:p>
            <a:r>
              <a:rPr lang="en-US" dirty="0" smtClean="0"/>
              <a:t>Write the state of this PQ List after each </a:t>
            </a:r>
            <a:r>
              <a:rPr lang="en-US" dirty="0" err="1" smtClean="0"/>
              <a:t>insertItem</a:t>
            </a:r>
            <a:r>
              <a:rPr lang="en-US" dirty="0" smtClean="0"/>
              <a:t> and after each </a:t>
            </a:r>
            <a:r>
              <a:rPr lang="en-US" dirty="0" err="1" smtClean="0"/>
              <a:t>removeItem</a:t>
            </a:r>
            <a:r>
              <a:rPr lang="en-US" dirty="0" smtClean="0"/>
              <a:t> call</a:t>
            </a:r>
          </a:p>
          <a:p>
            <a:pPr lvl="1"/>
            <a:r>
              <a:rPr lang="en-US" dirty="0" smtClean="0"/>
              <a:t>16 lines</a:t>
            </a:r>
            <a:endParaRPr lang="en-US" dirty="0"/>
          </a:p>
        </p:txBody>
      </p:sp>
    </p:spTree>
    <p:extLst>
      <p:ext uri="{BB962C8B-B14F-4D97-AF65-F5344CB8AC3E}">
        <p14:creationId xmlns:p14="http://schemas.microsoft.com/office/powerpoint/2010/main" val="3954767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Tree>
    <p:extLst>
      <p:ext uri="{BB962C8B-B14F-4D97-AF65-F5344CB8AC3E}">
        <p14:creationId xmlns:p14="http://schemas.microsoft.com/office/powerpoint/2010/main" val="552502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2743200"/>
            <a:ext cx="2074460" cy="40386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5867400" y="2188836"/>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514600" y="1779551"/>
            <a:ext cx="1400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696201" y="2188836"/>
            <a:ext cx="1219200"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7735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3429000"/>
            <a:ext cx="2074460" cy="33528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019800" y="2860988"/>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895600" y="1779551"/>
            <a:ext cx="1019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859973" y="2860988"/>
            <a:ext cx="903027"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01614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3962400"/>
            <a:ext cx="2074460" cy="2819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3716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77000" y="3408036"/>
            <a:ext cx="1353402"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895600" y="1779551"/>
            <a:ext cx="1019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830402" y="3408036"/>
            <a:ext cx="903027"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44716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4610098"/>
            <a:ext cx="2074460" cy="21717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3716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695677" y="3962400"/>
            <a:ext cx="1353402"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8049080" y="3962400"/>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5807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5181600"/>
            <a:ext cx="2074460" cy="1600199"/>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3810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695677" y="4594861"/>
            <a:ext cx="80285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924800" y="4594216"/>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505824" y="4594861"/>
            <a:ext cx="418976"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8498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5715000"/>
            <a:ext cx="2074460" cy="1066799"/>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741090" y="5148580"/>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322114" y="5148580"/>
            <a:ext cx="418976"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54157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Previously</a:t>
            </a:r>
            <a:endParaRPr lang="en-US" dirty="0"/>
          </a:p>
        </p:txBody>
      </p:sp>
      <p:sp>
        <p:nvSpPr>
          <p:cNvPr id="3" name="Content Placeholder 2"/>
          <p:cNvSpPr>
            <a:spLocks noGrp="1"/>
          </p:cNvSpPr>
          <p:nvPr>
            <p:ph idx="1"/>
          </p:nvPr>
        </p:nvSpPr>
        <p:spPr/>
        <p:txBody>
          <a:bodyPr/>
          <a:lstStyle/>
          <a:p>
            <a:r>
              <a:rPr lang="en-US" dirty="0" smtClean="0"/>
              <a:t>Priority Queues</a:t>
            </a:r>
          </a:p>
          <a:p>
            <a:pPr lvl="1"/>
            <a:r>
              <a:rPr lang="en-US" dirty="0" smtClean="0"/>
              <a:t>Implemented as Unordered List</a:t>
            </a:r>
          </a:p>
          <a:p>
            <a:pPr lvl="1"/>
            <a:r>
              <a:rPr lang="en-US" dirty="0" smtClean="0"/>
              <a:t>Ordered List</a:t>
            </a:r>
          </a:p>
          <a:p>
            <a:pPr lvl="1"/>
            <a:r>
              <a:rPr lang="en-US" dirty="0" smtClean="0"/>
              <a:t>Heap</a:t>
            </a:r>
            <a:endParaRPr lang="en-US" dirty="0" smtClean="0"/>
          </a:p>
          <a:p>
            <a:r>
              <a:rPr lang="en-US" dirty="0" smtClean="0"/>
              <a:t>Heap Description</a:t>
            </a:r>
          </a:p>
        </p:txBody>
      </p:sp>
    </p:spTree>
    <p:extLst>
      <p:ext uri="{BB962C8B-B14F-4D97-AF65-F5344CB8AC3E}">
        <p14:creationId xmlns:p14="http://schemas.microsoft.com/office/powerpoint/2010/main" val="1699961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6248399"/>
            <a:ext cx="2074460" cy="533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6248398"/>
            <a:ext cx="873457" cy="53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523798" y="5719019"/>
            <a:ext cx="553401"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quot;No&quot; Symbol 23"/>
          <p:cNvSpPr/>
          <p:nvPr/>
        </p:nvSpPr>
        <p:spPr>
          <a:xfrm>
            <a:off x="3383507" y="1780393"/>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49217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quot;No&quot; Symbol 23"/>
          <p:cNvSpPr/>
          <p:nvPr/>
        </p:nvSpPr>
        <p:spPr>
          <a:xfrm>
            <a:off x="3383507" y="1780393"/>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quot;No&quot; Symbol 24"/>
          <p:cNvSpPr/>
          <p:nvPr/>
        </p:nvSpPr>
        <p:spPr>
          <a:xfrm>
            <a:off x="12192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0903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Similar comparison for Insertion</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Next Slide</a:t>
            </a:r>
          </a:p>
        </p:txBody>
      </p:sp>
      <p:sp>
        <p:nvSpPr>
          <p:cNvPr id="6" name="TextBox 5"/>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Tree>
    <p:extLst>
      <p:ext uri="{BB962C8B-B14F-4D97-AF65-F5344CB8AC3E}">
        <p14:creationId xmlns:p14="http://schemas.microsoft.com/office/powerpoint/2010/main" val="4041855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Insertion Sort    versus   </a:t>
            </a:r>
            <a:r>
              <a:rPr lang="en-US" dirty="0"/>
              <a:t>O</a:t>
            </a:r>
            <a:r>
              <a:rPr lang="en-US" dirty="0" smtClean="0"/>
              <a:t>rdered List PQ Sort</a:t>
            </a:r>
            <a:endParaRPr lang="en-US" dirty="0"/>
          </a:p>
        </p:txBody>
      </p:sp>
      <p:sp>
        <p:nvSpPr>
          <p:cNvPr id="8" name="TextBox 7"/>
          <p:cNvSpPr txBox="1"/>
          <p:nvPr/>
        </p:nvSpPr>
        <p:spPr>
          <a:xfrm>
            <a:off x="4049973" y="1459468"/>
            <a:ext cx="4751622" cy="4893647"/>
          </a:xfrm>
          <a:prstGeom prst="rect">
            <a:avLst/>
          </a:prstGeom>
          <a:noFill/>
        </p:spPr>
        <p:txBody>
          <a:bodyPr wrap="none" rtlCol="0">
            <a:spAutoFit/>
          </a:bodyPr>
          <a:lstStyle/>
          <a:p>
            <a:r>
              <a:rPr lang="en-US" sz="1400" dirty="0">
                <a:latin typeface="Comic Sans MS" panose="030F0702030302020204" pitchFamily="66" charset="0"/>
              </a:rPr>
              <a:t>Phase </a:t>
            </a:r>
            <a:r>
              <a:rPr lang="en-US" sz="1400" dirty="0" smtClean="0">
                <a:latin typeface="Comic Sans MS" panose="030F0702030302020204" pitchFamily="66" charset="0"/>
              </a:rPr>
              <a:t>1  (first while </a:t>
            </a:r>
            <a:r>
              <a:rPr lang="en-US" sz="1400" dirty="0">
                <a:latin typeface="Comic Sans MS" panose="030F0702030302020204" pitchFamily="66" charset="0"/>
              </a:rPr>
              <a:t>loop)</a:t>
            </a:r>
          </a:p>
          <a:p>
            <a:r>
              <a:rPr lang="en-US" sz="1400" dirty="0">
                <a:latin typeface="Comic Sans MS" panose="030F0702030302020204" pitchFamily="66" charset="0"/>
              </a:rPr>
              <a:t>          List               </a:t>
            </a:r>
            <a:r>
              <a:rPr lang="en-US" sz="1400" dirty="0" smtClean="0">
                <a:latin typeface="Comic Sans MS" panose="030F0702030302020204" pitchFamily="66" charset="0"/>
              </a:rPr>
              <a:t>    |         </a:t>
            </a:r>
            <a:r>
              <a:rPr lang="en-US" sz="1400" dirty="0">
                <a:latin typeface="Comic Sans MS" panose="030F0702030302020204" pitchFamily="66" charset="0"/>
              </a:rPr>
              <a:t>Priority Queue</a:t>
            </a:r>
          </a:p>
          <a:p>
            <a:r>
              <a:rPr lang="en-US" sz="1400" dirty="0" smtClean="0">
                <a:latin typeface="Comic Sans MS" panose="030F0702030302020204" pitchFamily="66" charset="0"/>
              </a:rPr>
              <a:t>================================================</a:t>
            </a:r>
          </a:p>
          <a:p>
            <a:r>
              <a:rPr lang="en-US" dirty="0" smtClean="0">
                <a:latin typeface="Comic Sans MS" panose="030F0702030302020204" pitchFamily="66" charset="0"/>
              </a:rPr>
              <a:t>5  3  1  8  7  2  4  |   6</a:t>
            </a:r>
          </a:p>
          <a:p>
            <a:endParaRPr lang="en-US" dirty="0" smtClean="0">
              <a:latin typeface="Comic Sans MS" panose="030F0702030302020204" pitchFamily="66" charset="0"/>
            </a:endParaRPr>
          </a:p>
          <a:p>
            <a:r>
              <a:rPr lang="en-US" dirty="0" smtClean="0">
                <a:latin typeface="Comic Sans MS" panose="030F0702030302020204" pitchFamily="66" charset="0"/>
              </a:rPr>
              <a:t>    3  1  8  7  2  4  |   5  6</a:t>
            </a:r>
          </a:p>
          <a:p>
            <a:endParaRPr lang="en-US" dirty="0" smtClean="0">
              <a:latin typeface="Comic Sans MS" panose="030F0702030302020204" pitchFamily="66" charset="0"/>
            </a:endParaRPr>
          </a:p>
          <a:p>
            <a:r>
              <a:rPr lang="en-US" dirty="0" smtClean="0">
                <a:latin typeface="Comic Sans MS" panose="030F0702030302020204" pitchFamily="66" charset="0"/>
              </a:rPr>
              <a:t>        1  8  7  2  4  |   3  5  6</a:t>
            </a:r>
          </a:p>
          <a:p>
            <a:endParaRPr lang="en-US" dirty="0" smtClean="0">
              <a:latin typeface="Comic Sans MS" panose="030F0702030302020204" pitchFamily="66" charset="0"/>
            </a:endParaRPr>
          </a:p>
          <a:p>
            <a:r>
              <a:rPr lang="en-US" dirty="0" smtClean="0">
                <a:latin typeface="Comic Sans MS" panose="030F0702030302020204" pitchFamily="66" charset="0"/>
              </a:rPr>
              <a:t>            8  7  2  4  |   1  3  5  6</a:t>
            </a:r>
          </a:p>
          <a:p>
            <a:endParaRPr lang="en-US" dirty="0" smtClean="0">
              <a:latin typeface="Comic Sans MS" panose="030F0702030302020204" pitchFamily="66" charset="0"/>
            </a:endParaRPr>
          </a:p>
          <a:p>
            <a:r>
              <a:rPr lang="en-US" dirty="0" smtClean="0">
                <a:latin typeface="Comic Sans MS" panose="030F0702030302020204" pitchFamily="66" charset="0"/>
              </a:rPr>
              <a:t>                7  2  4  |   1  3  5  6  8</a:t>
            </a:r>
          </a:p>
          <a:p>
            <a:endParaRPr lang="en-US" dirty="0">
              <a:latin typeface="Comic Sans MS" panose="030F0702030302020204" pitchFamily="66" charset="0"/>
            </a:endParaRPr>
          </a:p>
          <a:p>
            <a:r>
              <a:rPr lang="en-US" dirty="0" smtClean="0">
                <a:latin typeface="Comic Sans MS" panose="030F0702030302020204" pitchFamily="66" charset="0"/>
              </a:rPr>
              <a:t>                    2  4  |   1  3  5  6  7  8</a:t>
            </a:r>
          </a:p>
          <a:p>
            <a:endParaRPr lang="en-US" dirty="0" smtClean="0">
              <a:latin typeface="Comic Sans MS" panose="030F0702030302020204" pitchFamily="66" charset="0"/>
            </a:endParaRPr>
          </a:p>
          <a:p>
            <a:r>
              <a:rPr lang="en-US" dirty="0" smtClean="0">
                <a:latin typeface="Comic Sans MS" panose="030F0702030302020204" pitchFamily="66" charset="0"/>
              </a:rPr>
              <a:t>                        4  |   1  2  3  5  6  7  8</a:t>
            </a:r>
          </a:p>
          <a:p>
            <a:endParaRPr lang="en-US" dirty="0">
              <a:latin typeface="Comic Sans MS" panose="030F0702030302020204" pitchFamily="66" charset="0"/>
            </a:endParaRPr>
          </a:p>
          <a:p>
            <a:r>
              <a:rPr lang="en-US" dirty="0" smtClean="0">
                <a:latin typeface="Comic Sans MS" panose="030F0702030302020204" pitchFamily="66" charset="0"/>
              </a:rPr>
              <a:t>                            |   1  2  3  4  5  6  7  8</a:t>
            </a:r>
            <a:endParaRPr lang="en-US"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304800" y="2057400"/>
            <a:ext cx="3048000" cy="4585871"/>
          </a:xfrm>
          <a:prstGeom prst="rect">
            <a:avLst/>
          </a:prstGeom>
          <a:solidFill>
            <a:schemeClr val="bg1">
              <a:lumMod val="95000"/>
            </a:schemeClr>
          </a:solidFill>
          <a:ln>
            <a:solidFill>
              <a:schemeClr val="tx1"/>
            </a:solidFill>
          </a:ln>
        </p:spPr>
        <p:txBody>
          <a:bodyPr wrap="square" rtlCol="0">
            <a:noAutofit/>
          </a:bodyPr>
          <a:lstStyle/>
          <a:p>
            <a:r>
              <a:rPr lang="en-US" dirty="0">
                <a:latin typeface="Comic Sans MS" panose="030F0702030302020204" pitchFamily="66" charset="0"/>
              </a:rPr>
              <a:t>6   </a:t>
            </a:r>
            <a:r>
              <a:rPr lang="en-US" b="1" dirty="0">
                <a:solidFill>
                  <a:srgbClr val="FF0000"/>
                </a:solidFill>
                <a:latin typeface="Comic Sans MS" panose="030F0702030302020204" pitchFamily="66" charset="0"/>
              </a:rPr>
              <a:t>5</a:t>
            </a:r>
            <a:r>
              <a:rPr lang="en-US" dirty="0">
                <a:latin typeface="Comic Sans MS" panose="030F0702030302020204" pitchFamily="66" charset="0"/>
              </a:rPr>
              <a:t>   3   1   8   7   2   4</a:t>
            </a:r>
          </a:p>
          <a:p>
            <a:endParaRPr lang="en-US" dirty="0">
              <a:latin typeface="Comic Sans MS" panose="030F0702030302020204" pitchFamily="66" charset="0"/>
            </a:endParaRPr>
          </a:p>
          <a:p>
            <a:r>
              <a:rPr lang="en-US" dirty="0">
                <a:latin typeface="Comic Sans MS" panose="030F0702030302020204" pitchFamily="66" charset="0"/>
              </a:rPr>
              <a:t>5   6   </a:t>
            </a:r>
            <a:r>
              <a:rPr lang="en-US" b="1" dirty="0">
                <a:solidFill>
                  <a:srgbClr val="FF0000"/>
                </a:solidFill>
                <a:latin typeface="Comic Sans MS" panose="030F0702030302020204" pitchFamily="66" charset="0"/>
              </a:rPr>
              <a:t>3</a:t>
            </a:r>
            <a:r>
              <a:rPr lang="en-US" dirty="0">
                <a:latin typeface="Comic Sans MS" panose="030F0702030302020204" pitchFamily="66" charset="0"/>
              </a:rPr>
              <a:t>   1   8   7   2   4</a:t>
            </a:r>
          </a:p>
          <a:p>
            <a:endParaRPr lang="en-US" dirty="0">
              <a:latin typeface="Comic Sans MS" panose="030F0702030302020204" pitchFamily="66" charset="0"/>
            </a:endParaRPr>
          </a:p>
          <a:p>
            <a:r>
              <a:rPr lang="en-US" dirty="0">
                <a:latin typeface="Comic Sans MS" panose="030F0702030302020204" pitchFamily="66" charset="0"/>
              </a:rPr>
              <a:t>3   5   6   </a:t>
            </a:r>
            <a:r>
              <a:rPr lang="en-US" b="1" dirty="0">
                <a:solidFill>
                  <a:srgbClr val="FF0000"/>
                </a:solidFill>
                <a:latin typeface="Comic Sans MS" panose="030F0702030302020204" pitchFamily="66" charset="0"/>
              </a:rPr>
              <a:t>1</a:t>
            </a:r>
            <a:r>
              <a:rPr lang="en-US" dirty="0">
                <a:latin typeface="Comic Sans MS" panose="030F0702030302020204" pitchFamily="66" charset="0"/>
              </a:rPr>
              <a:t>   8   7   2   4</a:t>
            </a:r>
          </a:p>
          <a:p>
            <a:endParaRPr lang="en-US" dirty="0">
              <a:latin typeface="Comic Sans MS" panose="030F0702030302020204" pitchFamily="66" charset="0"/>
            </a:endParaRPr>
          </a:p>
          <a:p>
            <a:r>
              <a:rPr lang="en-US" dirty="0">
                <a:latin typeface="Comic Sans MS" panose="030F0702030302020204" pitchFamily="66" charset="0"/>
              </a:rPr>
              <a:t>1   3   5   6   </a:t>
            </a:r>
            <a:r>
              <a:rPr lang="en-US" b="1" dirty="0">
                <a:solidFill>
                  <a:srgbClr val="FF0000"/>
                </a:solidFill>
                <a:latin typeface="Comic Sans MS" panose="030F0702030302020204" pitchFamily="66" charset="0"/>
              </a:rPr>
              <a:t>8</a:t>
            </a:r>
            <a:r>
              <a:rPr lang="en-US" dirty="0">
                <a:latin typeface="Comic Sans MS" panose="030F0702030302020204" pitchFamily="66" charset="0"/>
              </a:rPr>
              <a:t>   7   2   4</a:t>
            </a:r>
          </a:p>
          <a:p>
            <a:endParaRPr lang="en-US" dirty="0">
              <a:latin typeface="Comic Sans MS" panose="030F0702030302020204" pitchFamily="66" charset="0"/>
            </a:endParaRPr>
          </a:p>
          <a:p>
            <a:r>
              <a:rPr lang="en-US" dirty="0">
                <a:latin typeface="Comic Sans MS" panose="030F0702030302020204" pitchFamily="66" charset="0"/>
              </a:rPr>
              <a:t>1   3   5   6   8   </a:t>
            </a:r>
            <a:r>
              <a:rPr lang="en-US" b="1" dirty="0">
                <a:solidFill>
                  <a:srgbClr val="FF0000"/>
                </a:solidFill>
                <a:latin typeface="Comic Sans MS" panose="030F0702030302020204" pitchFamily="66" charset="0"/>
              </a:rPr>
              <a:t>7</a:t>
            </a:r>
            <a:r>
              <a:rPr lang="en-US" dirty="0">
                <a:latin typeface="Comic Sans MS" panose="030F0702030302020204" pitchFamily="66" charset="0"/>
              </a:rPr>
              <a:t>   2   4</a:t>
            </a:r>
          </a:p>
          <a:p>
            <a:endParaRPr lang="en-US" dirty="0">
              <a:latin typeface="Comic Sans MS" panose="030F0702030302020204" pitchFamily="66" charset="0"/>
            </a:endParaRPr>
          </a:p>
          <a:p>
            <a:r>
              <a:rPr lang="en-US" dirty="0">
                <a:latin typeface="Comic Sans MS" panose="030F0702030302020204" pitchFamily="66" charset="0"/>
              </a:rPr>
              <a:t>1   3   5   6   7   8   </a:t>
            </a:r>
            <a:r>
              <a:rPr lang="en-US" b="1" dirty="0">
                <a:solidFill>
                  <a:srgbClr val="FF0000"/>
                </a:solidFill>
                <a:latin typeface="Comic Sans MS" panose="030F0702030302020204" pitchFamily="66" charset="0"/>
              </a:rPr>
              <a:t>2</a:t>
            </a:r>
            <a:r>
              <a:rPr lang="en-US" dirty="0">
                <a:latin typeface="Comic Sans MS" panose="030F0702030302020204" pitchFamily="66" charset="0"/>
              </a:rPr>
              <a:t>   4</a:t>
            </a:r>
          </a:p>
          <a:p>
            <a:endParaRPr lang="en-US" dirty="0">
              <a:latin typeface="Comic Sans MS" panose="030F0702030302020204" pitchFamily="66" charset="0"/>
            </a:endParaRPr>
          </a:p>
          <a:p>
            <a:r>
              <a:rPr lang="en-US" dirty="0">
                <a:latin typeface="Comic Sans MS" panose="030F0702030302020204" pitchFamily="66" charset="0"/>
              </a:rPr>
              <a:t>1   2   3   5   6   7   8   </a:t>
            </a:r>
            <a:r>
              <a:rPr lang="en-US" b="1" dirty="0">
                <a:solidFill>
                  <a:srgbClr val="FF0000"/>
                </a:solidFill>
                <a:latin typeface="Comic Sans MS" panose="030F0702030302020204" pitchFamily="66" charset="0"/>
              </a:rPr>
              <a:t>4</a:t>
            </a:r>
          </a:p>
          <a:p>
            <a:endParaRPr lang="en-US" dirty="0">
              <a:latin typeface="Comic Sans MS" panose="030F0702030302020204" pitchFamily="66" charset="0"/>
            </a:endParaRPr>
          </a:p>
          <a:p>
            <a:r>
              <a:rPr lang="en-US" dirty="0">
                <a:latin typeface="Comic Sans MS" panose="030F0702030302020204" pitchFamily="66" charset="0"/>
              </a:rPr>
              <a:t>1   2   3   4   5   6   7   8</a:t>
            </a:r>
          </a:p>
          <a:p>
            <a:endParaRPr lang="en-US" dirty="0">
              <a:latin typeface="Comic Sans MS" panose="030F0702030302020204" pitchFamily="66" charset="0"/>
            </a:endParaRPr>
          </a:p>
        </p:txBody>
      </p:sp>
    </p:spTree>
    <p:extLst>
      <p:ext uri="{BB962C8B-B14F-4D97-AF65-F5344CB8AC3E}">
        <p14:creationId xmlns:p14="http://schemas.microsoft.com/office/powerpoint/2010/main" val="674075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Insertion Sort    versus   </a:t>
            </a:r>
            <a:r>
              <a:rPr lang="en-US" dirty="0"/>
              <a:t>O</a:t>
            </a:r>
            <a:r>
              <a:rPr lang="en-US" dirty="0" smtClean="0"/>
              <a:t>rdered List PQ Sort</a:t>
            </a:r>
            <a:endParaRPr lang="en-US" dirty="0"/>
          </a:p>
        </p:txBody>
      </p:sp>
      <p:sp>
        <p:nvSpPr>
          <p:cNvPr id="8" name="TextBox 7"/>
          <p:cNvSpPr txBox="1"/>
          <p:nvPr/>
        </p:nvSpPr>
        <p:spPr>
          <a:xfrm>
            <a:off x="4049973" y="1459468"/>
            <a:ext cx="4751622" cy="4893647"/>
          </a:xfrm>
          <a:prstGeom prst="rect">
            <a:avLst/>
          </a:prstGeom>
          <a:noFill/>
        </p:spPr>
        <p:txBody>
          <a:bodyPr wrap="none" rtlCol="0">
            <a:spAutoFit/>
          </a:bodyPr>
          <a:lstStyle/>
          <a:p>
            <a:r>
              <a:rPr lang="en-US" sz="1400" dirty="0">
                <a:latin typeface="Comic Sans MS" panose="030F0702030302020204" pitchFamily="66" charset="0"/>
              </a:rPr>
              <a:t>Phase </a:t>
            </a:r>
            <a:r>
              <a:rPr lang="en-US" sz="1400" dirty="0" smtClean="0">
                <a:latin typeface="Comic Sans MS" panose="030F0702030302020204" pitchFamily="66" charset="0"/>
              </a:rPr>
              <a:t>1  (first while </a:t>
            </a:r>
            <a:r>
              <a:rPr lang="en-US" sz="1400" dirty="0">
                <a:latin typeface="Comic Sans MS" panose="030F0702030302020204" pitchFamily="66" charset="0"/>
              </a:rPr>
              <a:t>loop)</a:t>
            </a:r>
          </a:p>
          <a:p>
            <a:r>
              <a:rPr lang="en-US" sz="1400" dirty="0">
                <a:latin typeface="Comic Sans MS" panose="030F0702030302020204" pitchFamily="66" charset="0"/>
              </a:rPr>
              <a:t>          List               </a:t>
            </a:r>
            <a:r>
              <a:rPr lang="en-US" sz="1400" dirty="0" smtClean="0">
                <a:latin typeface="Comic Sans MS" panose="030F0702030302020204" pitchFamily="66" charset="0"/>
              </a:rPr>
              <a:t>    |         </a:t>
            </a:r>
            <a:r>
              <a:rPr lang="en-US" sz="1400" dirty="0">
                <a:latin typeface="Comic Sans MS" panose="030F0702030302020204" pitchFamily="66" charset="0"/>
              </a:rPr>
              <a:t>Priority Queue</a:t>
            </a:r>
          </a:p>
          <a:p>
            <a:r>
              <a:rPr lang="en-US" sz="1400" dirty="0" smtClean="0">
                <a:latin typeface="Comic Sans MS" panose="030F0702030302020204" pitchFamily="66" charset="0"/>
              </a:rPr>
              <a:t>================================================</a:t>
            </a:r>
          </a:p>
          <a:p>
            <a:r>
              <a:rPr lang="en-US" dirty="0" smtClean="0">
                <a:latin typeface="Comic Sans MS" panose="030F0702030302020204" pitchFamily="66" charset="0"/>
              </a:rPr>
              <a:t>5  3  1  8  7  2  4  |   6</a:t>
            </a:r>
          </a:p>
          <a:p>
            <a:endParaRPr lang="en-US" dirty="0" smtClean="0">
              <a:latin typeface="Comic Sans MS" panose="030F0702030302020204" pitchFamily="66" charset="0"/>
            </a:endParaRPr>
          </a:p>
          <a:p>
            <a:r>
              <a:rPr lang="en-US" dirty="0" smtClean="0">
                <a:latin typeface="Comic Sans MS" panose="030F0702030302020204" pitchFamily="66" charset="0"/>
              </a:rPr>
              <a:t>    3  1  8  7  2  4  |   5  6</a:t>
            </a:r>
          </a:p>
          <a:p>
            <a:endParaRPr lang="en-US" dirty="0" smtClean="0">
              <a:latin typeface="Comic Sans MS" panose="030F0702030302020204" pitchFamily="66" charset="0"/>
            </a:endParaRPr>
          </a:p>
          <a:p>
            <a:r>
              <a:rPr lang="en-US" dirty="0" smtClean="0">
                <a:latin typeface="Comic Sans MS" panose="030F0702030302020204" pitchFamily="66" charset="0"/>
              </a:rPr>
              <a:t>        1  8  7  2  4  |   3  5  6</a:t>
            </a:r>
          </a:p>
          <a:p>
            <a:endParaRPr lang="en-US" dirty="0" smtClean="0">
              <a:latin typeface="Comic Sans MS" panose="030F0702030302020204" pitchFamily="66" charset="0"/>
            </a:endParaRPr>
          </a:p>
          <a:p>
            <a:r>
              <a:rPr lang="en-US" dirty="0" smtClean="0">
                <a:latin typeface="Comic Sans MS" panose="030F0702030302020204" pitchFamily="66" charset="0"/>
              </a:rPr>
              <a:t>            8  7  2  4  |   1  3  5  6</a:t>
            </a:r>
          </a:p>
          <a:p>
            <a:endParaRPr lang="en-US" dirty="0" smtClean="0">
              <a:latin typeface="Comic Sans MS" panose="030F0702030302020204" pitchFamily="66" charset="0"/>
            </a:endParaRPr>
          </a:p>
          <a:p>
            <a:r>
              <a:rPr lang="en-US" dirty="0" smtClean="0">
                <a:latin typeface="Comic Sans MS" panose="030F0702030302020204" pitchFamily="66" charset="0"/>
              </a:rPr>
              <a:t>                7  2  4  |   1  3  5  6  8</a:t>
            </a:r>
          </a:p>
          <a:p>
            <a:endParaRPr lang="en-US" dirty="0">
              <a:latin typeface="Comic Sans MS" panose="030F0702030302020204" pitchFamily="66" charset="0"/>
            </a:endParaRPr>
          </a:p>
          <a:p>
            <a:r>
              <a:rPr lang="en-US" dirty="0" smtClean="0">
                <a:latin typeface="Comic Sans MS" panose="030F0702030302020204" pitchFamily="66" charset="0"/>
              </a:rPr>
              <a:t>                    2  4  |   1  3  5  6  7  8</a:t>
            </a:r>
          </a:p>
          <a:p>
            <a:endParaRPr lang="en-US" dirty="0" smtClean="0">
              <a:latin typeface="Comic Sans MS" panose="030F0702030302020204" pitchFamily="66" charset="0"/>
            </a:endParaRPr>
          </a:p>
          <a:p>
            <a:r>
              <a:rPr lang="en-US" dirty="0" smtClean="0">
                <a:latin typeface="Comic Sans MS" panose="030F0702030302020204" pitchFamily="66" charset="0"/>
              </a:rPr>
              <a:t>                        4  |   1  2  3  5  6  7  8</a:t>
            </a:r>
          </a:p>
          <a:p>
            <a:endParaRPr lang="en-US" dirty="0">
              <a:latin typeface="Comic Sans MS" panose="030F0702030302020204" pitchFamily="66" charset="0"/>
            </a:endParaRPr>
          </a:p>
          <a:p>
            <a:r>
              <a:rPr lang="en-US" dirty="0" smtClean="0">
                <a:latin typeface="Comic Sans MS" panose="030F0702030302020204" pitchFamily="66" charset="0"/>
              </a:rPr>
              <a:t>                            |   1  2  3  4  5  6  7  8</a:t>
            </a:r>
            <a:endParaRPr lang="en-US"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304800" y="2057400"/>
            <a:ext cx="3048000" cy="4585871"/>
          </a:xfrm>
          <a:prstGeom prst="rect">
            <a:avLst/>
          </a:prstGeom>
          <a:solidFill>
            <a:schemeClr val="bg1">
              <a:lumMod val="95000"/>
            </a:schemeClr>
          </a:solidFill>
          <a:ln>
            <a:solidFill>
              <a:schemeClr val="tx1"/>
            </a:solidFill>
          </a:ln>
        </p:spPr>
        <p:txBody>
          <a:bodyPr wrap="square" rtlCol="0">
            <a:noAutofit/>
          </a:bodyPr>
          <a:lstStyle/>
          <a:p>
            <a:r>
              <a:rPr lang="en-US" dirty="0">
                <a:latin typeface="Comic Sans MS" panose="030F0702030302020204" pitchFamily="66" charset="0"/>
              </a:rPr>
              <a:t>6   </a:t>
            </a:r>
            <a:r>
              <a:rPr lang="en-US" b="1" dirty="0">
                <a:solidFill>
                  <a:srgbClr val="FF0000"/>
                </a:solidFill>
                <a:latin typeface="Comic Sans MS" panose="030F0702030302020204" pitchFamily="66" charset="0"/>
              </a:rPr>
              <a:t>5</a:t>
            </a:r>
            <a:r>
              <a:rPr lang="en-US" dirty="0">
                <a:latin typeface="Comic Sans MS" panose="030F0702030302020204" pitchFamily="66" charset="0"/>
              </a:rPr>
              <a:t>   3   1   8   7   2   4</a:t>
            </a:r>
          </a:p>
          <a:p>
            <a:endParaRPr lang="en-US" dirty="0">
              <a:latin typeface="Comic Sans MS" panose="030F0702030302020204" pitchFamily="66" charset="0"/>
            </a:endParaRPr>
          </a:p>
          <a:p>
            <a:r>
              <a:rPr lang="en-US" dirty="0">
                <a:latin typeface="Comic Sans MS" panose="030F0702030302020204" pitchFamily="66" charset="0"/>
              </a:rPr>
              <a:t>5   6   </a:t>
            </a:r>
            <a:r>
              <a:rPr lang="en-US" b="1" dirty="0">
                <a:solidFill>
                  <a:srgbClr val="FF0000"/>
                </a:solidFill>
                <a:latin typeface="Comic Sans MS" panose="030F0702030302020204" pitchFamily="66" charset="0"/>
              </a:rPr>
              <a:t>3</a:t>
            </a:r>
            <a:r>
              <a:rPr lang="en-US" dirty="0">
                <a:latin typeface="Comic Sans MS" panose="030F0702030302020204" pitchFamily="66" charset="0"/>
              </a:rPr>
              <a:t>   1   8   7   2   4</a:t>
            </a:r>
          </a:p>
          <a:p>
            <a:endParaRPr lang="en-US" dirty="0">
              <a:latin typeface="Comic Sans MS" panose="030F0702030302020204" pitchFamily="66" charset="0"/>
            </a:endParaRPr>
          </a:p>
          <a:p>
            <a:r>
              <a:rPr lang="en-US" dirty="0">
                <a:latin typeface="Comic Sans MS" panose="030F0702030302020204" pitchFamily="66" charset="0"/>
              </a:rPr>
              <a:t>3   5   6   </a:t>
            </a:r>
            <a:r>
              <a:rPr lang="en-US" b="1" dirty="0">
                <a:solidFill>
                  <a:srgbClr val="FF0000"/>
                </a:solidFill>
                <a:latin typeface="Comic Sans MS" panose="030F0702030302020204" pitchFamily="66" charset="0"/>
              </a:rPr>
              <a:t>1</a:t>
            </a:r>
            <a:r>
              <a:rPr lang="en-US" dirty="0">
                <a:latin typeface="Comic Sans MS" panose="030F0702030302020204" pitchFamily="66" charset="0"/>
              </a:rPr>
              <a:t>   8   7   2   4</a:t>
            </a:r>
          </a:p>
          <a:p>
            <a:endParaRPr lang="en-US" dirty="0">
              <a:latin typeface="Comic Sans MS" panose="030F0702030302020204" pitchFamily="66" charset="0"/>
            </a:endParaRPr>
          </a:p>
          <a:p>
            <a:r>
              <a:rPr lang="en-US" dirty="0">
                <a:latin typeface="Comic Sans MS" panose="030F0702030302020204" pitchFamily="66" charset="0"/>
              </a:rPr>
              <a:t>1   3   5   6   </a:t>
            </a:r>
            <a:r>
              <a:rPr lang="en-US" b="1" dirty="0">
                <a:solidFill>
                  <a:srgbClr val="FF0000"/>
                </a:solidFill>
                <a:latin typeface="Comic Sans MS" panose="030F0702030302020204" pitchFamily="66" charset="0"/>
              </a:rPr>
              <a:t>8</a:t>
            </a:r>
            <a:r>
              <a:rPr lang="en-US" dirty="0">
                <a:latin typeface="Comic Sans MS" panose="030F0702030302020204" pitchFamily="66" charset="0"/>
              </a:rPr>
              <a:t>   7   2   4</a:t>
            </a:r>
          </a:p>
          <a:p>
            <a:endParaRPr lang="en-US" dirty="0">
              <a:latin typeface="Comic Sans MS" panose="030F0702030302020204" pitchFamily="66" charset="0"/>
            </a:endParaRPr>
          </a:p>
          <a:p>
            <a:r>
              <a:rPr lang="en-US" dirty="0">
                <a:latin typeface="Comic Sans MS" panose="030F0702030302020204" pitchFamily="66" charset="0"/>
              </a:rPr>
              <a:t>1   3   5   6   8   </a:t>
            </a:r>
            <a:r>
              <a:rPr lang="en-US" b="1" dirty="0">
                <a:solidFill>
                  <a:srgbClr val="FF0000"/>
                </a:solidFill>
                <a:latin typeface="Comic Sans MS" panose="030F0702030302020204" pitchFamily="66" charset="0"/>
              </a:rPr>
              <a:t>7</a:t>
            </a:r>
            <a:r>
              <a:rPr lang="en-US" dirty="0">
                <a:latin typeface="Comic Sans MS" panose="030F0702030302020204" pitchFamily="66" charset="0"/>
              </a:rPr>
              <a:t>   2   4</a:t>
            </a:r>
          </a:p>
          <a:p>
            <a:endParaRPr lang="en-US" dirty="0">
              <a:latin typeface="Comic Sans MS" panose="030F0702030302020204" pitchFamily="66" charset="0"/>
            </a:endParaRPr>
          </a:p>
          <a:p>
            <a:r>
              <a:rPr lang="en-US" dirty="0">
                <a:latin typeface="Comic Sans MS" panose="030F0702030302020204" pitchFamily="66" charset="0"/>
              </a:rPr>
              <a:t>1   3   5   6   7   8   </a:t>
            </a:r>
            <a:r>
              <a:rPr lang="en-US" b="1" dirty="0">
                <a:solidFill>
                  <a:srgbClr val="FF0000"/>
                </a:solidFill>
                <a:latin typeface="Comic Sans MS" panose="030F0702030302020204" pitchFamily="66" charset="0"/>
              </a:rPr>
              <a:t>2</a:t>
            </a:r>
            <a:r>
              <a:rPr lang="en-US" dirty="0">
                <a:latin typeface="Comic Sans MS" panose="030F0702030302020204" pitchFamily="66" charset="0"/>
              </a:rPr>
              <a:t>   4</a:t>
            </a:r>
          </a:p>
          <a:p>
            <a:endParaRPr lang="en-US" dirty="0">
              <a:latin typeface="Comic Sans MS" panose="030F0702030302020204" pitchFamily="66" charset="0"/>
            </a:endParaRPr>
          </a:p>
          <a:p>
            <a:r>
              <a:rPr lang="en-US" dirty="0">
                <a:latin typeface="Comic Sans MS" panose="030F0702030302020204" pitchFamily="66" charset="0"/>
              </a:rPr>
              <a:t>1   2   3   5   6   7   8   </a:t>
            </a:r>
            <a:r>
              <a:rPr lang="en-US" b="1" dirty="0">
                <a:solidFill>
                  <a:srgbClr val="FF0000"/>
                </a:solidFill>
                <a:latin typeface="Comic Sans MS" panose="030F0702030302020204" pitchFamily="66" charset="0"/>
              </a:rPr>
              <a:t>4</a:t>
            </a:r>
          </a:p>
          <a:p>
            <a:endParaRPr lang="en-US" dirty="0">
              <a:latin typeface="Comic Sans MS" panose="030F0702030302020204" pitchFamily="66" charset="0"/>
            </a:endParaRPr>
          </a:p>
          <a:p>
            <a:r>
              <a:rPr lang="en-US" dirty="0">
                <a:latin typeface="Comic Sans MS" panose="030F0702030302020204" pitchFamily="66" charset="0"/>
              </a:rPr>
              <a:t>1   2   3   4   5   6   7   8</a:t>
            </a:r>
          </a:p>
          <a:p>
            <a:endParaRPr lang="en-US" dirty="0">
              <a:latin typeface="Comic Sans MS" panose="030F0702030302020204" pitchFamily="66" charset="0"/>
            </a:endParaRPr>
          </a:p>
        </p:txBody>
      </p:sp>
      <p:sp>
        <p:nvSpPr>
          <p:cNvPr id="7" name="TextBox 6"/>
          <p:cNvSpPr txBox="1"/>
          <p:nvPr/>
        </p:nvSpPr>
        <p:spPr>
          <a:xfrm>
            <a:off x="731292" y="1459468"/>
            <a:ext cx="3352800" cy="338554"/>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This one is a little easier to see</a:t>
            </a:r>
          </a:p>
        </p:txBody>
      </p:sp>
      <p:sp>
        <p:nvSpPr>
          <p:cNvPr id="4" name="Right Triangle 3"/>
          <p:cNvSpPr/>
          <p:nvPr/>
        </p:nvSpPr>
        <p:spPr>
          <a:xfrm>
            <a:off x="350293" y="1905000"/>
            <a:ext cx="2971800" cy="4585871"/>
          </a:xfrm>
          <a:prstGeom prst="rtTriangle">
            <a:avLst/>
          </a:prstGeom>
          <a:solidFill>
            <a:schemeClr val="accent3">
              <a:lumMod val="75000"/>
              <a:alpha val="1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p:cNvSpPr/>
          <p:nvPr/>
        </p:nvSpPr>
        <p:spPr>
          <a:xfrm>
            <a:off x="6206319" y="1798022"/>
            <a:ext cx="2971800" cy="4585871"/>
          </a:xfrm>
          <a:prstGeom prst="rtTriangle">
            <a:avLst/>
          </a:prstGeom>
          <a:solidFill>
            <a:schemeClr val="accent3">
              <a:lumMod val="75000"/>
              <a:alpha val="1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p:cNvSpPr/>
          <p:nvPr/>
        </p:nvSpPr>
        <p:spPr>
          <a:xfrm rot="10800000">
            <a:off x="533400" y="2057400"/>
            <a:ext cx="2515737" cy="4038600"/>
          </a:xfrm>
          <a:prstGeom prst="rtTriangle">
            <a:avLst/>
          </a:prstGeom>
          <a:solidFill>
            <a:schemeClr val="accent2">
              <a:lumMod val="75000"/>
              <a:alpha val="1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14"/>
          <p:cNvSpPr/>
          <p:nvPr/>
        </p:nvSpPr>
        <p:spPr>
          <a:xfrm rot="10800000">
            <a:off x="3505200" y="2071657"/>
            <a:ext cx="2515737" cy="4038600"/>
          </a:xfrm>
          <a:prstGeom prst="rtTriangle">
            <a:avLst/>
          </a:prstGeom>
          <a:solidFill>
            <a:schemeClr val="accent2">
              <a:lumMod val="75000"/>
              <a:alpha val="1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763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Why the comparisons?</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dirty="0" smtClean="0"/>
              <a:t>We </a:t>
            </a:r>
            <a:r>
              <a:rPr lang="en-US" b="1" dirty="0" smtClean="0">
                <a:solidFill>
                  <a:srgbClr val="FF0000"/>
                </a:solidFill>
              </a:rPr>
              <a:t>defined a sorting algorithm generically for a priority queue</a:t>
            </a:r>
          </a:p>
          <a:p>
            <a:endParaRPr lang="en-US" dirty="0" smtClean="0"/>
          </a:p>
          <a:p>
            <a:r>
              <a:rPr lang="en-US" dirty="0" smtClean="0"/>
              <a:t>Using 2 different implementations of a PQ data structure we arrived at 2 different implementations of the sorting algorithm</a:t>
            </a:r>
          </a:p>
          <a:p>
            <a:pPr lvl="1"/>
            <a:endParaRPr lang="en-US" dirty="0" smtClean="0"/>
          </a:p>
          <a:p>
            <a:pPr lvl="1"/>
            <a:r>
              <a:rPr lang="en-US" dirty="0" smtClean="0"/>
              <a:t>Or rather the Priority Queue algorithm unified the 2 “already existing” sorting algorithms into 1 generic description</a:t>
            </a:r>
          </a:p>
          <a:p>
            <a:pPr lvl="1"/>
            <a:endParaRPr lang="en-US" dirty="0" smtClean="0"/>
          </a:p>
          <a:p>
            <a:pPr lvl="1"/>
            <a:r>
              <a:rPr lang="en-US" dirty="0" smtClean="0"/>
              <a:t>Sadly, in these cases both were O(n</a:t>
            </a:r>
            <a:r>
              <a:rPr lang="en-US" baseline="30000" dirty="0" smtClean="0"/>
              <a:t>2</a:t>
            </a:r>
            <a:r>
              <a:rPr lang="en-US" dirty="0" smtClean="0"/>
              <a:t>)</a:t>
            </a:r>
          </a:p>
          <a:p>
            <a:pPr lvl="1"/>
            <a:endParaRPr lang="en-US" dirty="0" smtClean="0"/>
          </a:p>
          <a:p>
            <a:pPr lvl="1"/>
            <a:r>
              <a:rPr lang="en-US" dirty="0" smtClean="0"/>
              <a:t>However, that </a:t>
            </a:r>
            <a:r>
              <a:rPr lang="en-US" b="1" dirty="0">
                <a:solidFill>
                  <a:srgbClr val="FF0000"/>
                </a:solidFill>
              </a:rPr>
              <a:t>O(n</a:t>
            </a:r>
            <a:r>
              <a:rPr lang="en-US" b="1" baseline="30000" dirty="0">
                <a:solidFill>
                  <a:srgbClr val="FF0000"/>
                </a:solidFill>
              </a:rPr>
              <a:t>2</a:t>
            </a:r>
            <a:r>
              <a:rPr lang="en-US" b="1" dirty="0" smtClean="0">
                <a:solidFill>
                  <a:srgbClr val="FF0000"/>
                </a:solidFill>
              </a:rPr>
              <a:t>) is NOT inherent in the PQ algorithm</a:t>
            </a:r>
            <a:r>
              <a:rPr lang="en-US" dirty="0" smtClean="0"/>
              <a:t>… just the implementation</a:t>
            </a:r>
          </a:p>
          <a:p>
            <a:pPr lvl="1"/>
            <a:endParaRPr lang="en-US" dirty="0" smtClean="0"/>
          </a:p>
          <a:p>
            <a:pPr lvl="1"/>
            <a:r>
              <a:rPr lang="en-US" dirty="0" smtClean="0"/>
              <a:t>We will see this when we apply the same algorithm but using the Heap implementation</a:t>
            </a:r>
            <a:endParaRPr lang="en-US" dirty="0"/>
          </a:p>
        </p:txBody>
      </p:sp>
    </p:spTree>
    <p:extLst>
      <p:ext uri="{BB962C8B-B14F-4D97-AF65-F5344CB8AC3E}">
        <p14:creationId xmlns:p14="http://schemas.microsoft.com/office/powerpoint/2010/main" val="23511592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End of This Part</a:t>
            </a:r>
            <a:endParaRPr lang="en-US" dirty="0"/>
          </a:p>
        </p:txBody>
      </p:sp>
      <p:sp>
        <p:nvSpPr>
          <p:cNvPr id="3" name="Content Placeholder 2"/>
          <p:cNvSpPr>
            <a:spLocks noGrp="1"/>
          </p:cNvSpPr>
          <p:nvPr>
            <p:ph idx="1"/>
          </p:nvPr>
        </p:nvSpPr>
        <p:spPr>
          <a:xfrm>
            <a:off x="457200" y="1066800"/>
            <a:ext cx="8229600" cy="5410200"/>
          </a:xfrm>
        </p:spPr>
        <p:txBody>
          <a:bodyPr/>
          <a:lstStyle/>
          <a:p>
            <a:r>
              <a:rPr lang="en-US" dirty="0" smtClean="0">
                <a:latin typeface="Times New Roman" panose="02020603050405020304" pitchFamily="18" charset="0"/>
                <a:cs typeface="Times New Roman" panose="02020603050405020304" pitchFamily="18" charset="0"/>
              </a:rPr>
              <a:t>End</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1689" y="4480560"/>
            <a:ext cx="1866900" cy="1866900"/>
          </a:xfrm>
          <a:prstGeom prst="rect">
            <a:avLst/>
          </a:prstGeom>
        </p:spPr>
      </p:pic>
    </p:spTree>
    <p:extLst>
      <p:ext uri="{BB962C8B-B14F-4D97-AF65-F5344CB8AC3E}">
        <p14:creationId xmlns:p14="http://schemas.microsoft.com/office/powerpoint/2010/main" val="2607540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dirty="0" smtClean="0"/>
              <a:t>General Questions?</a:t>
            </a:r>
            <a:endParaRPr lang="en-US" dirty="0"/>
          </a:p>
          <a:p>
            <a:endParaRPr lang="en-US" dirty="0" smtClean="0"/>
          </a:p>
          <a:p>
            <a:r>
              <a:rPr lang="en-US" dirty="0" smtClean="0"/>
              <a:t>Next</a:t>
            </a:r>
            <a:endParaRPr lang="en-US" dirty="0"/>
          </a:p>
          <a:p>
            <a:pPr lvl="1"/>
            <a:r>
              <a:rPr lang="en-US" dirty="0" smtClean="0"/>
              <a:t>Priority Queues and Sorting</a:t>
            </a:r>
            <a:endParaRPr lang="en-US" dirty="0"/>
          </a:p>
        </p:txBody>
      </p:sp>
    </p:spTree>
    <p:extLst>
      <p:ext uri="{BB962C8B-B14F-4D97-AF65-F5344CB8AC3E}">
        <p14:creationId xmlns:p14="http://schemas.microsoft.com/office/powerpoint/2010/main" val="2228348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Sorting And Priority Queues</a:t>
            </a:r>
            <a:endParaRPr lang="en-US" dirty="0"/>
          </a:p>
        </p:txBody>
      </p:sp>
      <p:sp>
        <p:nvSpPr>
          <p:cNvPr id="3" name="Content Placeholder 2"/>
          <p:cNvSpPr>
            <a:spLocks noGrp="1"/>
          </p:cNvSpPr>
          <p:nvPr>
            <p:ph idx="1"/>
          </p:nvPr>
        </p:nvSpPr>
        <p:spPr/>
        <p:txBody>
          <a:bodyPr/>
          <a:lstStyle/>
          <a:p>
            <a:r>
              <a:rPr lang="en-US" dirty="0" smtClean="0"/>
              <a:t>Didn’t we mention something about sorting using priority queues there at the beginning…</a:t>
            </a:r>
          </a:p>
          <a:p>
            <a:endParaRPr lang="en-US" dirty="0"/>
          </a:p>
          <a:p>
            <a:r>
              <a:rPr lang="en-US" dirty="0" smtClean="0"/>
              <a:t>Must still be in the future…</a:t>
            </a:r>
            <a:endParaRPr lang="en-US" dirty="0"/>
          </a:p>
        </p:txBody>
      </p:sp>
      <p:pic>
        <p:nvPicPr>
          <p:cNvPr id="3074" name="Picture 2" descr="http://assets1.ignimgs.com/2010/11/23/back-to-the-future-the-adventure-series-20101123102524044-33572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8044" y="3124200"/>
            <a:ext cx="4852081" cy="272891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doblu.com/wp-content/uploads/2010/10/bttf220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5334000"/>
            <a:ext cx="1992867" cy="1120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478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have so far</a:t>
            </a:r>
            <a:endParaRPr lang="en-US" dirty="0"/>
          </a:p>
        </p:txBody>
      </p:sp>
      <p:sp>
        <p:nvSpPr>
          <p:cNvPr id="3" name="Content Placeholder 2"/>
          <p:cNvSpPr>
            <a:spLocks noGrp="1"/>
          </p:cNvSpPr>
          <p:nvPr>
            <p:ph idx="1"/>
          </p:nvPr>
        </p:nvSpPr>
        <p:spPr/>
        <p:txBody>
          <a:bodyPr/>
          <a:lstStyle/>
          <a:p>
            <a:r>
              <a:rPr lang="en-US" dirty="0" smtClean="0"/>
              <a:t>Priority Queues as</a:t>
            </a:r>
          </a:p>
          <a:p>
            <a:pPr lvl="1"/>
            <a:r>
              <a:rPr lang="en-US" dirty="0" smtClean="0"/>
              <a:t>unordered lists</a:t>
            </a:r>
          </a:p>
          <a:p>
            <a:pPr lvl="1"/>
            <a:r>
              <a:rPr lang="en-US" dirty="0" smtClean="0"/>
              <a:t>ordered lists</a:t>
            </a:r>
          </a:p>
          <a:p>
            <a:pPr lvl="1"/>
            <a:r>
              <a:rPr lang="en-US" dirty="0" smtClean="0"/>
              <a:t>heaps (complete binary trees)</a:t>
            </a:r>
          </a:p>
          <a:p>
            <a:pPr lvl="1"/>
            <a:endParaRPr lang="en-US" dirty="0"/>
          </a:p>
          <a:p>
            <a:r>
              <a:rPr lang="en-US" dirty="0" smtClean="0"/>
              <a:t>What was the algorithm thing for sorting with Priority Queues…</a:t>
            </a:r>
            <a:endParaRPr lang="en-US" dirty="0"/>
          </a:p>
        </p:txBody>
      </p:sp>
    </p:spTree>
    <p:extLst>
      <p:ext uri="{BB962C8B-B14F-4D97-AF65-F5344CB8AC3E}">
        <p14:creationId xmlns:p14="http://schemas.microsoft.com/office/powerpoint/2010/main" val="2542096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PQ</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sequence of N items</a:t>
            </a:r>
          </a:p>
          <a:p>
            <a:pPr lvl="1"/>
            <a:r>
              <a:rPr lang="en-US" dirty="0" smtClean="0"/>
              <a:t>a PQ can be used to sort the sequence:</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dirty="0" smtClean="0"/>
              <a:t>Step 2</a:t>
            </a:r>
          </a:p>
          <a:p>
            <a:pPr lvl="2"/>
            <a:r>
              <a:rPr lang="en-US" dirty="0" smtClean="0"/>
              <a:t>Remove the items by calling </a:t>
            </a:r>
            <a:r>
              <a:rPr lang="en-US" dirty="0" err="1" smtClean="0"/>
              <a:t>removeItem</a:t>
            </a:r>
            <a:r>
              <a:rPr lang="en-US" dirty="0" smtClean="0"/>
              <a:t>() N times</a:t>
            </a:r>
          </a:p>
          <a:p>
            <a:pPr lvl="3"/>
            <a:r>
              <a:rPr lang="en-US" dirty="0" smtClean="0"/>
              <a:t>The first remove removes the largest item, the second call the second largest, … the last removes the smallest item</a:t>
            </a:r>
            <a:endParaRPr lang="en-US" dirty="0"/>
          </a:p>
        </p:txBody>
      </p:sp>
    </p:spTree>
    <p:extLst>
      <p:ext uri="{BB962C8B-B14F-4D97-AF65-F5344CB8AC3E}">
        <p14:creationId xmlns:p14="http://schemas.microsoft.com/office/powerpoint/2010/main" val="2976701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PQ</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sequence of N items</a:t>
            </a:r>
          </a:p>
          <a:p>
            <a:pPr lvl="1"/>
            <a:r>
              <a:rPr lang="en-US" dirty="0" smtClean="0"/>
              <a:t>a PQ can be used to sort the sequence:</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dirty="0" smtClean="0"/>
              <a:t>Step 2</a:t>
            </a:r>
          </a:p>
          <a:p>
            <a:pPr lvl="2"/>
            <a:r>
              <a:rPr lang="en-US" dirty="0" smtClean="0"/>
              <a:t>Remove the items by calling </a:t>
            </a:r>
            <a:r>
              <a:rPr lang="en-US" dirty="0" err="1" smtClean="0"/>
              <a:t>removeItem</a:t>
            </a:r>
            <a:r>
              <a:rPr lang="en-US" dirty="0" smtClean="0"/>
              <a:t>() N times</a:t>
            </a:r>
          </a:p>
          <a:p>
            <a:pPr lvl="3"/>
            <a:r>
              <a:rPr lang="en-US" dirty="0" smtClean="0"/>
              <a:t>The first remove removes the largest item, the second call the second largest, … the last removes the smallest item</a:t>
            </a:r>
            <a:endParaRPr lang="en-US" dirty="0"/>
          </a:p>
        </p:txBody>
      </p:sp>
      <p:sp>
        <p:nvSpPr>
          <p:cNvPr id="4" name="TextBox 3"/>
          <p:cNvSpPr txBox="1"/>
          <p:nvPr/>
        </p:nvSpPr>
        <p:spPr>
          <a:xfrm>
            <a:off x="685800" y="1524000"/>
            <a:ext cx="7901522" cy="3477875"/>
          </a:xfrm>
          <a:prstGeom prst="rect">
            <a:avLst/>
          </a:prstGeom>
          <a:solidFill>
            <a:srgbClr val="FEFEBE"/>
          </a:solidFill>
          <a:ln>
            <a:solidFill>
              <a:schemeClr val="tx1"/>
            </a:solidFill>
          </a:ln>
        </p:spPr>
        <p:txBody>
          <a:bodyPr wrap="none" rtlCol="0">
            <a:spAutoFit/>
          </a:bodyPr>
          <a:lstStyle/>
          <a:p>
            <a:pPr>
              <a:buFont typeface="Monotype Sorts" charset="0"/>
              <a:buNone/>
            </a:pPr>
            <a:r>
              <a:rPr lang="en-US" altLang="en-US" sz="2000" b="1" dirty="0">
                <a:latin typeface="Comic Sans MS" panose="030F0702030302020204" pitchFamily="66" charset="0"/>
              </a:rPr>
              <a:t>Algorithm </a:t>
            </a:r>
            <a:r>
              <a:rPr lang="en-US" altLang="en-US" sz="2000" dirty="0" err="1">
                <a:latin typeface="Comic Sans MS" panose="030F0702030302020204" pitchFamily="66" charset="0"/>
              </a:rPr>
              <a:t>PriorityQueueSort</a:t>
            </a:r>
            <a:r>
              <a:rPr lang="en-US" altLang="en-US" sz="2000" dirty="0">
                <a:latin typeface="Comic Sans MS" panose="030F0702030302020204" pitchFamily="66" charset="0"/>
              </a:rPr>
              <a:t> (S, PQ):</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u="sng" dirty="0">
                <a:latin typeface="Comic Sans MS" panose="030F0702030302020204" pitchFamily="66" charset="0"/>
              </a:rPr>
              <a:t>Input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of n items, and empty priority queue, </a:t>
            </a:r>
            <a:r>
              <a:rPr lang="en-US" altLang="en-US" sz="2000" b="1" dirty="0">
                <a:latin typeface="Comic Sans MS" panose="030F0702030302020204" pitchFamily="66" charset="0"/>
              </a:rPr>
              <a:t>PQ</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u="sng" dirty="0">
                <a:latin typeface="Comic Sans MS" panose="030F0702030302020204" pitchFamily="66" charset="0"/>
              </a:rPr>
              <a:t>Output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sorted by the total order relation.</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dirty="0">
                <a:latin typeface="Comic Sans MS" panose="030F0702030302020204" pitchFamily="66" charset="0"/>
              </a:rPr>
              <a:t>while ! </a:t>
            </a:r>
            <a:r>
              <a:rPr lang="en-US" altLang="en-US" sz="2000" dirty="0" err="1">
                <a:latin typeface="Comic Sans MS" panose="030F0702030302020204" pitchFamily="66" charset="0"/>
              </a:rPr>
              <a:t>S.empty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S.removeFirst</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smtClean="0">
                <a:latin typeface="Comic Sans MS" panose="030F0702030302020204" pitchFamily="66" charset="0"/>
              </a:rPr>
              <a:t>PQ.insertItem</a:t>
            </a:r>
            <a:r>
              <a:rPr lang="en-US" altLang="en-US" sz="2000" dirty="0" smtClean="0">
                <a:latin typeface="Comic Sans MS" panose="030F0702030302020204" pitchFamily="66" charset="0"/>
              </a:rPr>
              <a:t>(</a:t>
            </a:r>
            <a:r>
              <a:rPr lang="en-US" altLang="en-US" sz="2000" dirty="0" err="1" smtClean="0">
                <a:latin typeface="Comic Sans MS" panose="030F0702030302020204" pitchFamily="66" charset="0"/>
              </a:rPr>
              <a:t>item.key</a:t>
            </a:r>
            <a:r>
              <a:rPr lang="en-US" altLang="en-US" sz="2000" dirty="0" smtClean="0">
                <a:latin typeface="Comic Sans MS" panose="030F0702030302020204" pitchFamily="66" charset="0"/>
              </a:rPr>
              <a:t>, </a:t>
            </a:r>
            <a:r>
              <a:rPr lang="en-US" altLang="en-US" sz="2000" dirty="0" err="1" smtClean="0">
                <a:latin typeface="Comic Sans MS" panose="030F0702030302020204" pitchFamily="66" charset="0"/>
              </a:rPr>
              <a:t>item.data</a:t>
            </a:r>
            <a:r>
              <a:rPr lang="en-US" altLang="en-US" sz="2000" dirty="0" smtClean="0">
                <a:latin typeface="Comic Sans MS" panose="030F0702030302020204" pitchFamily="66" charset="0"/>
              </a:rPr>
              <a:t>)</a:t>
            </a:r>
            <a:endParaRPr lang="en-US" altLang="en-US" sz="2000" dirty="0">
              <a:latin typeface="Comic Sans MS" panose="030F0702030302020204" pitchFamily="66" charset="0"/>
            </a:endParaRPr>
          </a:p>
          <a:p>
            <a:pPr>
              <a:buFont typeface="Monotype Sorts" charset="0"/>
              <a:buNone/>
            </a:pPr>
            <a:r>
              <a:rPr lang="en-US" altLang="en-US" sz="2000" dirty="0">
                <a:latin typeface="Comic Sans MS" panose="030F0702030302020204" pitchFamily="66" charset="0"/>
              </a:rPr>
              <a:t>     while ! </a:t>
            </a:r>
            <a:r>
              <a:rPr lang="en-US" altLang="en-US" sz="2000" dirty="0" err="1">
                <a:latin typeface="Comic Sans MS" panose="030F0702030302020204" pitchFamily="66" charset="0"/>
              </a:rPr>
              <a:t>PQ.empty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PQ.removeItem</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a:latin typeface="Comic Sans MS" panose="030F0702030302020204" pitchFamily="66" charset="0"/>
              </a:rPr>
              <a:t>S.insertLast</a:t>
            </a:r>
            <a:r>
              <a:rPr lang="en-US" altLang="en-US" sz="2000" dirty="0">
                <a:latin typeface="Comic Sans MS" panose="030F0702030302020204" pitchFamily="66" charset="0"/>
              </a:rPr>
              <a:t>(item)</a:t>
            </a:r>
          </a:p>
        </p:txBody>
      </p:sp>
    </p:spTree>
    <p:extLst>
      <p:ext uri="{BB962C8B-B14F-4D97-AF65-F5344CB8AC3E}">
        <p14:creationId xmlns:p14="http://schemas.microsoft.com/office/powerpoint/2010/main" val="112853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Example: Sorting Using a PQ</a:t>
            </a:r>
            <a:endParaRPr lang="en-US" dirty="0"/>
          </a:p>
        </p:txBody>
      </p:sp>
      <p:sp>
        <p:nvSpPr>
          <p:cNvPr id="3" name="Content Placeholder 2"/>
          <p:cNvSpPr>
            <a:spLocks noGrp="1"/>
          </p:cNvSpPr>
          <p:nvPr>
            <p:ph idx="1"/>
          </p:nvPr>
        </p:nvSpPr>
        <p:spPr>
          <a:xfrm>
            <a:off x="457200" y="1219201"/>
            <a:ext cx="3810000" cy="1676399"/>
          </a:xfrm>
        </p:spPr>
        <p:txBody>
          <a:bodyPr>
            <a:normAutofit fontScale="62500" lnSpcReduction="20000"/>
          </a:bodyPr>
          <a:lstStyle/>
          <a:p>
            <a:r>
              <a:rPr lang="en-US" dirty="0" smtClean="0"/>
              <a:t>Let’s say we had the </a:t>
            </a:r>
            <a:br>
              <a:rPr lang="en-US" dirty="0" smtClean="0"/>
            </a:br>
            <a:r>
              <a:rPr lang="en-US" dirty="0" smtClean="0"/>
              <a:t>sequence:</a:t>
            </a:r>
          </a:p>
          <a:p>
            <a:r>
              <a:rPr lang="en-US" dirty="0" smtClean="0"/>
              <a:t>(7, 4, 8, 2, 5, 3, 9)</a:t>
            </a:r>
          </a:p>
          <a:p>
            <a:r>
              <a:rPr lang="en-US" dirty="0" smtClean="0"/>
              <a:t>Let’s sort it using a PQ implemented as an </a:t>
            </a:r>
            <a:r>
              <a:rPr lang="en-US" b="1" u="sng" dirty="0"/>
              <a:t>unordered </a:t>
            </a:r>
            <a:r>
              <a:rPr lang="en-US" b="1" u="sng" dirty="0" smtClean="0"/>
              <a:t>list</a:t>
            </a:r>
            <a:endParaRPr lang="en-US" dirty="0"/>
          </a:p>
        </p:txBody>
      </p:sp>
      <p:sp>
        <p:nvSpPr>
          <p:cNvPr id="4" name="TextBox 3"/>
          <p:cNvSpPr txBox="1"/>
          <p:nvPr/>
        </p:nvSpPr>
        <p:spPr>
          <a:xfrm>
            <a:off x="4267200" y="1066800"/>
            <a:ext cx="4724400" cy="2123658"/>
          </a:xfrm>
          <a:prstGeom prst="rect">
            <a:avLst/>
          </a:prstGeom>
          <a:solidFill>
            <a:srgbClr val="FEFEBE"/>
          </a:solidFill>
          <a:ln>
            <a:solidFill>
              <a:schemeClr val="tx1"/>
            </a:solidFill>
          </a:ln>
        </p:spPr>
        <p:txBody>
          <a:bodyPr wrap="square" rtlCol="0">
            <a:spAutoFit/>
          </a:bodyPr>
          <a:lstStyle/>
          <a:p>
            <a:pPr>
              <a:buFont typeface="Monotype Sorts" charset="0"/>
              <a:buNone/>
            </a:pPr>
            <a:r>
              <a:rPr lang="en-US" altLang="en-US" sz="1600" b="1" dirty="0">
                <a:latin typeface="Comic Sans MS" panose="030F0702030302020204" pitchFamily="66" charset="0"/>
              </a:rPr>
              <a:t>Algorithm </a:t>
            </a:r>
            <a:r>
              <a:rPr lang="en-US" altLang="en-US" sz="1600" dirty="0" err="1">
                <a:latin typeface="Comic Sans MS" panose="030F0702030302020204" pitchFamily="66" charset="0"/>
              </a:rPr>
              <a:t>PriorityQueueSort</a:t>
            </a:r>
            <a:r>
              <a:rPr lang="en-US" altLang="en-US" sz="1600" dirty="0">
                <a:latin typeface="Comic Sans MS" panose="030F0702030302020204" pitchFamily="66" charset="0"/>
              </a:rPr>
              <a:t> (S, PQ):</a:t>
            </a:r>
          </a:p>
          <a:p>
            <a:pPr>
              <a:buFont typeface="Monotype Sorts" charset="0"/>
              <a:buNone/>
            </a:pPr>
            <a:endParaRPr lang="en-US" altLang="en-US" sz="1600" dirty="0" smtClean="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S.empty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S.removeFirst</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PQ.insertItem</a:t>
            </a:r>
            <a:r>
              <a:rPr lang="en-US" altLang="en-US" sz="1600" dirty="0" smtClean="0">
                <a:latin typeface="Comic Sans MS" panose="030F0702030302020204" pitchFamily="66" charset="0"/>
              </a:rPr>
              <a:t>(</a:t>
            </a:r>
            <a:r>
              <a:rPr lang="en-US" altLang="en-US" sz="1600" dirty="0" err="1" smtClean="0">
                <a:latin typeface="Comic Sans MS" panose="030F0702030302020204" pitchFamily="66" charset="0"/>
              </a:rPr>
              <a:t>item.key</a:t>
            </a: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item.data</a:t>
            </a:r>
            <a:r>
              <a:rPr lang="en-US" altLang="en-US" sz="1600" dirty="0" smtClean="0">
                <a:latin typeface="Comic Sans MS" panose="030F0702030302020204" pitchFamily="66" charset="0"/>
              </a:rPr>
              <a:t>)</a:t>
            </a:r>
            <a:endParaRPr lang="en-US" altLang="en-US" sz="1600" dirty="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PQ.empty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PQ.removeItem</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a:latin typeface="Comic Sans MS" panose="030F0702030302020204" pitchFamily="66" charset="0"/>
              </a:rPr>
              <a:t>S.insertLast</a:t>
            </a:r>
            <a:r>
              <a:rPr lang="en-US" altLang="en-US" sz="1600" dirty="0">
                <a:latin typeface="Comic Sans MS" panose="030F0702030302020204" pitchFamily="66" charset="0"/>
              </a:rPr>
              <a:t>(item)</a:t>
            </a:r>
          </a:p>
        </p:txBody>
      </p:sp>
      <p:sp>
        <p:nvSpPr>
          <p:cNvPr id="5" name="TextBox 4"/>
          <p:cNvSpPr txBox="1"/>
          <p:nvPr/>
        </p:nvSpPr>
        <p:spPr>
          <a:xfrm>
            <a:off x="21609" y="3235522"/>
            <a:ext cx="4343400" cy="2862322"/>
          </a:xfrm>
          <a:prstGeom prst="rect">
            <a:avLst/>
          </a:prstGeom>
          <a:noFill/>
        </p:spPr>
        <p:txBody>
          <a:bodyPr wrap="square" rtlCol="0">
            <a:spAutoFit/>
          </a:bodyPr>
          <a:lstStyle/>
          <a:p>
            <a:r>
              <a:rPr lang="en-US" dirty="0"/>
              <a:t>Phase </a:t>
            </a:r>
            <a:r>
              <a:rPr lang="en-US" dirty="0" smtClean="0"/>
              <a:t>1  (first while loop)</a:t>
            </a:r>
          </a:p>
          <a:p>
            <a:r>
              <a:rPr lang="en-US" dirty="0" smtClean="0"/>
              <a:t>          List	|         Priority Queue</a:t>
            </a:r>
          </a:p>
          <a:p>
            <a:r>
              <a:rPr lang="en-US" dirty="0" smtClean="0"/>
              <a:t>================================</a:t>
            </a:r>
          </a:p>
          <a:p>
            <a:r>
              <a:rPr lang="en-US" dirty="0" smtClean="0"/>
              <a:t>   4  8  2  5  3  9	|                     7</a:t>
            </a:r>
          </a:p>
          <a:p>
            <a:r>
              <a:rPr lang="en-US" dirty="0" smtClean="0"/>
              <a:t>     8  </a:t>
            </a:r>
            <a:r>
              <a:rPr lang="en-US" dirty="0"/>
              <a:t>2  5  3  9	|                   7</a:t>
            </a:r>
            <a:r>
              <a:rPr lang="en-US" dirty="0" smtClean="0"/>
              <a:t>  </a:t>
            </a:r>
            <a:r>
              <a:rPr lang="en-US" dirty="0"/>
              <a:t>4</a:t>
            </a:r>
            <a:endParaRPr lang="en-US" dirty="0" smtClean="0"/>
          </a:p>
          <a:p>
            <a:r>
              <a:rPr lang="en-US" dirty="0" smtClean="0"/>
              <a:t>       2  </a:t>
            </a:r>
            <a:r>
              <a:rPr lang="en-US" dirty="0"/>
              <a:t>5  3  9	|               </a:t>
            </a:r>
            <a:r>
              <a:rPr lang="en-US" dirty="0" smtClean="0"/>
              <a:t>  7  4  8</a:t>
            </a:r>
          </a:p>
          <a:p>
            <a:r>
              <a:rPr lang="en-US" dirty="0" smtClean="0"/>
              <a:t>         5  </a:t>
            </a:r>
            <a:r>
              <a:rPr lang="en-US" dirty="0"/>
              <a:t>3  9	|             </a:t>
            </a:r>
            <a:r>
              <a:rPr lang="en-US" dirty="0" smtClean="0"/>
              <a:t>  </a:t>
            </a:r>
            <a:r>
              <a:rPr lang="en-US" dirty="0"/>
              <a:t>7  4  </a:t>
            </a:r>
            <a:r>
              <a:rPr lang="en-US" dirty="0" smtClean="0"/>
              <a:t>8  2</a:t>
            </a:r>
          </a:p>
          <a:p>
            <a:r>
              <a:rPr lang="en-US" dirty="0"/>
              <a:t> </a:t>
            </a:r>
            <a:r>
              <a:rPr lang="en-US" dirty="0" smtClean="0"/>
              <a:t>          </a:t>
            </a:r>
            <a:r>
              <a:rPr lang="en-US" dirty="0"/>
              <a:t>3  9	|          </a:t>
            </a:r>
            <a:r>
              <a:rPr lang="en-US" dirty="0" smtClean="0"/>
              <a:t>   </a:t>
            </a:r>
            <a:r>
              <a:rPr lang="en-US" dirty="0"/>
              <a:t>7  4  8  </a:t>
            </a:r>
            <a:r>
              <a:rPr lang="en-US" dirty="0" smtClean="0"/>
              <a:t>2  5</a:t>
            </a:r>
          </a:p>
          <a:p>
            <a:r>
              <a:rPr lang="en-US" dirty="0" smtClean="0"/>
              <a:t>             9</a:t>
            </a:r>
            <a:r>
              <a:rPr lang="en-US" dirty="0"/>
              <a:t>	</a:t>
            </a:r>
            <a:r>
              <a:rPr lang="en-US" dirty="0" smtClean="0"/>
              <a:t>	|           </a:t>
            </a:r>
            <a:r>
              <a:rPr lang="en-US" dirty="0"/>
              <a:t>7  4  8  2  </a:t>
            </a:r>
            <a:r>
              <a:rPr lang="en-US" dirty="0" smtClean="0"/>
              <a:t>5  3</a:t>
            </a:r>
          </a:p>
          <a:p>
            <a:r>
              <a:rPr lang="en-US" dirty="0"/>
              <a:t> 		|         </a:t>
            </a:r>
            <a:r>
              <a:rPr lang="en-US" dirty="0" smtClean="0"/>
              <a:t>7  </a:t>
            </a:r>
            <a:r>
              <a:rPr lang="en-US" dirty="0"/>
              <a:t>4  8  2  5  </a:t>
            </a:r>
            <a:r>
              <a:rPr lang="en-US" dirty="0" smtClean="0"/>
              <a:t>3  9</a:t>
            </a:r>
          </a:p>
        </p:txBody>
      </p:sp>
      <p:sp>
        <p:nvSpPr>
          <p:cNvPr id="8" name="TextBox 7"/>
          <p:cNvSpPr txBox="1"/>
          <p:nvPr/>
        </p:nvSpPr>
        <p:spPr>
          <a:xfrm>
            <a:off x="4648200" y="3387922"/>
            <a:ext cx="4343400" cy="2862322"/>
          </a:xfrm>
          <a:prstGeom prst="rect">
            <a:avLst/>
          </a:prstGeom>
          <a:noFill/>
        </p:spPr>
        <p:txBody>
          <a:bodyPr wrap="square" rtlCol="0">
            <a:spAutoFit/>
          </a:bodyPr>
          <a:lstStyle/>
          <a:p>
            <a:r>
              <a:rPr lang="en-US" dirty="0"/>
              <a:t>Phase </a:t>
            </a:r>
            <a:r>
              <a:rPr lang="en-US" dirty="0" smtClean="0"/>
              <a:t>2  (second while loop)</a:t>
            </a:r>
          </a:p>
          <a:p>
            <a:r>
              <a:rPr lang="en-US" dirty="0" smtClean="0"/>
              <a:t>          List	|         Priority Queue</a:t>
            </a:r>
          </a:p>
          <a:p>
            <a:r>
              <a:rPr lang="en-US" dirty="0" smtClean="0"/>
              <a:t>================================</a:t>
            </a:r>
          </a:p>
          <a:p>
            <a:r>
              <a:rPr lang="en-US" dirty="0" smtClean="0"/>
              <a:t>             2		|</a:t>
            </a:r>
            <a:r>
              <a:rPr lang="en-US" dirty="0"/>
              <a:t> </a:t>
            </a:r>
            <a:r>
              <a:rPr lang="en-US" dirty="0" smtClean="0"/>
              <a:t>         7  </a:t>
            </a:r>
            <a:r>
              <a:rPr lang="en-US" dirty="0"/>
              <a:t>4  8  </a:t>
            </a:r>
            <a:r>
              <a:rPr lang="en-US" dirty="0" smtClean="0"/>
              <a:t>5  </a:t>
            </a:r>
            <a:r>
              <a:rPr lang="en-US" dirty="0"/>
              <a:t>3  </a:t>
            </a:r>
            <a:r>
              <a:rPr lang="en-US" dirty="0" smtClean="0"/>
              <a:t>9</a:t>
            </a:r>
          </a:p>
          <a:p>
            <a:r>
              <a:rPr lang="en-US" dirty="0" smtClean="0"/>
              <a:t>           2  3</a:t>
            </a:r>
            <a:r>
              <a:rPr lang="en-US" dirty="0"/>
              <a:t>	| </a:t>
            </a:r>
            <a:r>
              <a:rPr lang="en-US" dirty="0" smtClean="0"/>
              <a:t>           7  </a:t>
            </a:r>
            <a:r>
              <a:rPr lang="en-US" dirty="0"/>
              <a:t>4  8  </a:t>
            </a:r>
            <a:r>
              <a:rPr lang="en-US" dirty="0" smtClean="0"/>
              <a:t>5  </a:t>
            </a:r>
            <a:r>
              <a:rPr lang="en-US" dirty="0"/>
              <a:t>9</a:t>
            </a:r>
            <a:endParaRPr lang="en-US" dirty="0" smtClean="0"/>
          </a:p>
          <a:p>
            <a:r>
              <a:rPr lang="en-US" dirty="0" smtClean="0"/>
              <a:t>         2  3  4</a:t>
            </a:r>
            <a:r>
              <a:rPr lang="en-US" dirty="0"/>
              <a:t>	|               </a:t>
            </a:r>
            <a:r>
              <a:rPr lang="en-US" dirty="0" smtClean="0"/>
              <a:t>7  8  5  9</a:t>
            </a:r>
          </a:p>
          <a:p>
            <a:r>
              <a:rPr lang="en-US" dirty="0" smtClean="0"/>
              <a:t>       2  3  4  5</a:t>
            </a:r>
            <a:r>
              <a:rPr lang="en-US" dirty="0"/>
              <a:t>	</a:t>
            </a:r>
            <a:r>
              <a:rPr lang="en-US" dirty="0" smtClean="0"/>
              <a:t>|                 7  8  9</a:t>
            </a:r>
          </a:p>
          <a:p>
            <a:r>
              <a:rPr lang="en-US" dirty="0"/>
              <a:t> </a:t>
            </a:r>
            <a:r>
              <a:rPr lang="en-US" dirty="0" smtClean="0"/>
              <a:t>    2  3  4  5  7</a:t>
            </a:r>
            <a:r>
              <a:rPr lang="en-US" dirty="0"/>
              <a:t>	|          </a:t>
            </a:r>
            <a:r>
              <a:rPr lang="en-US" dirty="0" smtClean="0"/>
              <a:t>         8  9</a:t>
            </a:r>
          </a:p>
          <a:p>
            <a:r>
              <a:rPr lang="en-US" dirty="0" smtClean="0"/>
              <a:t>   2  3  4  5  7  8	|                     9</a:t>
            </a:r>
          </a:p>
          <a:p>
            <a:r>
              <a:rPr lang="en-US" dirty="0"/>
              <a:t> </a:t>
            </a:r>
            <a:r>
              <a:rPr lang="en-US" dirty="0" smtClean="0"/>
              <a:t> 2  3  4  5  7  8  9</a:t>
            </a:r>
            <a:r>
              <a:rPr lang="en-US" dirty="0"/>
              <a:t>	</a:t>
            </a:r>
            <a:r>
              <a:rPr lang="en-US" dirty="0" smtClean="0"/>
              <a:t>|</a:t>
            </a:r>
          </a:p>
        </p:txBody>
      </p:sp>
    </p:spTree>
    <p:extLst>
      <p:ext uri="{BB962C8B-B14F-4D97-AF65-F5344CB8AC3E}">
        <p14:creationId xmlns:p14="http://schemas.microsoft.com/office/powerpoint/2010/main" val="326824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fade">
                                      <p:cBhvr>
                                        <p:cTn id="52" dur="500"/>
                                        <p:tgtEl>
                                          <p:spTgt spid="8">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animEffect transition="in" filter="fade">
                                      <p:cBhvr>
                                        <p:cTn id="57" dur="500"/>
                                        <p:tgtEl>
                                          <p:spTgt spid="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500"/>
                                        <p:tgtEl>
                                          <p:spTgt spid="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Effect transition="in" filter="fade">
                                      <p:cBhvr>
                                        <p:cTn id="67" dur="500"/>
                                        <p:tgtEl>
                                          <p:spTgt spid="8">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9" end="9"/>
                                            </p:txEl>
                                          </p:spTgt>
                                        </p:tgtEl>
                                        <p:attrNameLst>
                                          <p:attrName>style.visibility</p:attrName>
                                        </p:attrNameLst>
                                      </p:cBhvr>
                                      <p:to>
                                        <p:strVal val="visible"/>
                                      </p:to>
                                    </p:set>
                                    <p:animEffect transition="in" filter="fade">
                                      <p:cBhvr>
                                        <p:cTn id="7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50000">
              <a:schemeClr val="accent5">
                <a:lumMod val="40000"/>
                <a:lumOff val="60000"/>
              </a:schemeClr>
            </a:gs>
            <a:gs pos="100000">
              <a:schemeClr val="accent5">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Exercise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Apply that PQ sorting algorithm to the sequence of values:</a:t>
            </a:r>
          </a:p>
          <a:p>
            <a:pPr lvl="1"/>
            <a:r>
              <a:rPr lang="en-US" altLang="en-US" dirty="0" smtClean="0"/>
              <a:t>(22, 15, 44, 10, 3, 9, 13, 25)</a:t>
            </a:r>
          </a:p>
          <a:p>
            <a:endParaRPr lang="en-US" dirty="0" smtClean="0"/>
          </a:p>
          <a:p>
            <a:r>
              <a:rPr lang="en-US" dirty="0" smtClean="0"/>
              <a:t>Use </a:t>
            </a:r>
            <a:r>
              <a:rPr lang="en-US" dirty="0"/>
              <a:t>an </a:t>
            </a:r>
            <a:r>
              <a:rPr lang="en-US" b="1" dirty="0"/>
              <a:t>unordered list implementation of a PQ</a:t>
            </a:r>
            <a:endParaRPr lang="en-US" altLang="en-US" dirty="0" smtClean="0"/>
          </a:p>
          <a:p>
            <a:endParaRPr lang="en-US" dirty="0" smtClean="0"/>
          </a:p>
          <a:p>
            <a:r>
              <a:rPr lang="en-US" dirty="0" smtClean="0"/>
              <a:t>Basically do </a:t>
            </a:r>
            <a:r>
              <a:rPr lang="en-US" dirty="0"/>
              <a:t>8</a:t>
            </a:r>
            <a:r>
              <a:rPr lang="en-US" dirty="0" smtClean="0"/>
              <a:t> </a:t>
            </a:r>
            <a:r>
              <a:rPr lang="en-US" dirty="0" err="1" smtClean="0"/>
              <a:t>insertItems</a:t>
            </a:r>
            <a:r>
              <a:rPr lang="en-US" dirty="0" smtClean="0"/>
              <a:t> </a:t>
            </a:r>
          </a:p>
          <a:p>
            <a:r>
              <a:rPr lang="en-US" dirty="0" smtClean="0"/>
              <a:t>and then </a:t>
            </a:r>
            <a:r>
              <a:rPr lang="en-US" dirty="0"/>
              <a:t>8</a:t>
            </a:r>
            <a:r>
              <a:rPr lang="en-US" dirty="0" smtClean="0"/>
              <a:t> </a:t>
            </a:r>
            <a:r>
              <a:rPr lang="en-US" dirty="0" err="1" smtClean="0"/>
              <a:t>removeItems</a:t>
            </a:r>
            <a:r>
              <a:rPr lang="en-US" dirty="0" smtClean="0"/>
              <a:t>  (or </a:t>
            </a:r>
            <a:r>
              <a:rPr lang="en-US" dirty="0" err="1" smtClean="0"/>
              <a:t>removeMins</a:t>
            </a:r>
            <a:r>
              <a:rPr lang="en-US" dirty="0" smtClean="0"/>
              <a:t>)</a:t>
            </a:r>
          </a:p>
          <a:p>
            <a:r>
              <a:rPr lang="en-US" dirty="0" smtClean="0"/>
              <a:t>Recall this is a LIST</a:t>
            </a:r>
          </a:p>
          <a:p>
            <a:pPr lvl="1"/>
            <a:r>
              <a:rPr lang="en-US" b="1" dirty="0" smtClean="0"/>
              <a:t>not</a:t>
            </a:r>
            <a:r>
              <a:rPr lang="en-US" dirty="0" smtClean="0"/>
              <a:t> a heap or binary tree</a:t>
            </a:r>
          </a:p>
          <a:p>
            <a:r>
              <a:rPr lang="en-US" dirty="0" smtClean="0"/>
              <a:t>Write the state of this PQ List after each </a:t>
            </a:r>
            <a:r>
              <a:rPr lang="en-US" dirty="0" err="1" smtClean="0"/>
              <a:t>insertItem</a:t>
            </a:r>
            <a:r>
              <a:rPr lang="en-US" dirty="0" smtClean="0"/>
              <a:t> and after each </a:t>
            </a:r>
            <a:r>
              <a:rPr lang="en-US" dirty="0" err="1" smtClean="0"/>
              <a:t>removeItem</a:t>
            </a:r>
            <a:r>
              <a:rPr lang="en-US" dirty="0" smtClean="0"/>
              <a:t> call</a:t>
            </a:r>
          </a:p>
          <a:p>
            <a:pPr lvl="1"/>
            <a:r>
              <a:rPr lang="en-US" dirty="0" smtClean="0"/>
              <a:t>16 lines</a:t>
            </a:r>
            <a:endParaRPr lang="en-US" dirty="0"/>
          </a:p>
        </p:txBody>
      </p:sp>
    </p:spTree>
    <p:extLst>
      <p:ext uri="{BB962C8B-B14F-4D97-AF65-F5344CB8AC3E}">
        <p14:creationId xmlns:p14="http://schemas.microsoft.com/office/powerpoint/2010/main" val="902101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ent Office - 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8929</TotalTime>
  <Words>2872</Words>
  <Application>Microsoft Office PowerPoint</Application>
  <PresentationFormat>On-screen Show (4:3)</PresentationFormat>
  <Paragraphs>632</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Priority Queues and Sorting</vt:lpstr>
      <vt:lpstr>Previously</vt:lpstr>
      <vt:lpstr>Marker Slide</vt:lpstr>
      <vt:lpstr>Sorting And Priority Queues</vt:lpstr>
      <vt:lpstr>What do we have so far</vt:lpstr>
      <vt:lpstr>Sorting Using a PQ</vt:lpstr>
      <vt:lpstr>Sorting Using a PQ</vt:lpstr>
      <vt:lpstr>Example: Sorting Using a PQ</vt:lpstr>
      <vt:lpstr>Class Exercise</vt:lpstr>
      <vt:lpstr>Next</vt:lpstr>
      <vt:lpstr>Example: Sorting Using a PQ</vt:lpstr>
      <vt:lpstr>Class Exercise</vt:lpstr>
      <vt:lpstr>Similar?</vt:lpstr>
      <vt:lpstr>Similar?</vt:lpstr>
      <vt:lpstr>Similar?</vt:lpstr>
      <vt:lpstr>Similar?</vt:lpstr>
      <vt:lpstr>Similar?</vt:lpstr>
      <vt:lpstr>Similar?</vt:lpstr>
      <vt:lpstr>Similar?</vt:lpstr>
      <vt:lpstr>Similar?</vt:lpstr>
      <vt:lpstr>Similar?</vt:lpstr>
      <vt:lpstr>Similar comparison for Insertion</vt:lpstr>
      <vt:lpstr>Similar?</vt:lpstr>
      <vt:lpstr>Similar?</vt:lpstr>
      <vt:lpstr>Why the comparisons?</vt:lpstr>
      <vt:lpstr>The End of This Part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and C++</dc:title>
  <dc:creator>Dingle, Brent</dc:creator>
  <cp:lastModifiedBy>Dingle, Brent</cp:lastModifiedBy>
  <cp:revision>2098</cp:revision>
  <dcterms:created xsi:type="dcterms:W3CDTF">2006-08-16T00:00:00Z</dcterms:created>
  <dcterms:modified xsi:type="dcterms:W3CDTF">2014-04-19T23:15:28Z</dcterms:modified>
</cp:coreProperties>
</file>