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461" r:id="rId3"/>
    <p:sldId id="464" r:id="rId4"/>
    <p:sldId id="465" r:id="rId5"/>
    <p:sldId id="368" r:id="rId6"/>
    <p:sldId id="458" r:id="rId7"/>
    <p:sldId id="369" r:id="rId8"/>
    <p:sldId id="470" r:id="rId9"/>
    <p:sldId id="471" r:id="rId10"/>
    <p:sldId id="473" r:id="rId11"/>
    <p:sldId id="472" r:id="rId12"/>
    <p:sldId id="469" r:id="rId13"/>
    <p:sldId id="474" r:id="rId14"/>
    <p:sldId id="475" r:id="rId15"/>
    <p:sldId id="476" r:id="rId16"/>
    <p:sldId id="477" r:id="rId17"/>
    <p:sldId id="478" r:id="rId18"/>
    <p:sldId id="479" r:id="rId19"/>
    <p:sldId id="535" r:id="rId20"/>
    <p:sldId id="480" r:id="rId21"/>
    <p:sldId id="485" r:id="rId22"/>
    <p:sldId id="486" r:id="rId23"/>
    <p:sldId id="502" r:id="rId24"/>
    <p:sldId id="481" r:id="rId25"/>
    <p:sldId id="541" r:id="rId26"/>
    <p:sldId id="487" r:id="rId27"/>
    <p:sldId id="482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36" r:id="rId41"/>
    <p:sldId id="537" r:id="rId42"/>
    <p:sldId id="500" r:id="rId43"/>
    <p:sldId id="483" r:id="rId44"/>
    <p:sldId id="503" r:id="rId45"/>
    <p:sldId id="504" r:id="rId46"/>
    <p:sldId id="505" r:id="rId47"/>
    <p:sldId id="506" r:id="rId48"/>
    <p:sldId id="538" r:id="rId49"/>
    <p:sldId id="507" r:id="rId50"/>
    <p:sldId id="508" r:id="rId51"/>
    <p:sldId id="509" r:id="rId52"/>
    <p:sldId id="510" r:id="rId53"/>
    <p:sldId id="532" r:id="rId54"/>
    <p:sldId id="540" r:id="rId55"/>
    <p:sldId id="539" r:id="rId56"/>
    <p:sldId id="542" r:id="rId57"/>
    <p:sldId id="511" r:id="rId58"/>
    <p:sldId id="512" r:id="rId59"/>
    <p:sldId id="526" r:id="rId60"/>
    <p:sldId id="514" r:id="rId61"/>
    <p:sldId id="515" r:id="rId62"/>
    <p:sldId id="516" r:id="rId63"/>
    <p:sldId id="517" r:id="rId64"/>
    <p:sldId id="518" r:id="rId65"/>
    <p:sldId id="519" r:id="rId66"/>
    <p:sldId id="520" r:id="rId67"/>
    <p:sldId id="521" r:id="rId68"/>
    <p:sldId id="522" r:id="rId69"/>
    <p:sldId id="524" r:id="rId70"/>
    <p:sldId id="527" r:id="rId71"/>
    <p:sldId id="523" r:id="rId72"/>
    <p:sldId id="528" r:id="rId73"/>
    <p:sldId id="529" r:id="rId74"/>
    <p:sldId id="530" r:id="rId75"/>
    <p:sldId id="543" r:id="rId76"/>
    <p:sldId id="544" r:id="rId77"/>
    <p:sldId id="545" r:id="rId78"/>
    <p:sldId id="546" r:id="rId79"/>
    <p:sldId id="547" r:id="rId80"/>
    <p:sldId id="549" r:id="rId81"/>
    <p:sldId id="548" r:id="rId82"/>
    <p:sldId id="533" r:id="rId83"/>
    <p:sldId id="551" r:id="rId84"/>
    <p:sldId id="550" r:id="rId85"/>
    <p:sldId id="531" r:id="rId86"/>
    <p:sldId id="552" r:id="rId87"/>
    <p:sldId id="553" r:id="rId88"/>
    <p:sldId id="468" r:id="rId89"/>
    <p:sldId id="460" r:id="rId90"/>
    <p:sldId id="466" r:id="rId91"/>
    <p:sldId id="467" r:id="rId92"/>
    <p:sldId id="366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4848" autoAdjust="0"/>
  </p:normalViewPr>
  <p:slideViewPr>
    <p:cSldViewPr>
      <p:cViewPr>
        <p:scale>
          <a:sx n="70" d="100"/>
          <a:sy n="70" d="100"/>
        </p:scale>
        <p:origin x="-45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0E7C0D8-58BF-422F-BDAA-6273B6B17C18}" type="slidenum">
              <a:rPr lang="en-US" altLang="en-US" sz="1200">
                <a:latin typeface="Trebuchet MS" pitchFamily="34" charset="0"/>
              </a:rPr>
              <a:pPr/>
              <a:t>10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64160A0-9C41-4B21-AA18-D887D4557417}" type="slidenum">
              <a:rPr lang="en-US" altLang="en-US" sz="1200">
                <a:latin typeface="Trebuchet MS" pitchFamily="34" charset="0"/>
              </a:rPr>
              <a:pPr/>
              <a:t>11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show the error in this requires slightly</a:t>
            </a:r>
            <a:r>
              <a:rPr lang="en-US" baseline="0" dirty="0" smtClean="0"/>
              <a:t> better (possibly more) numbers to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with Trees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Sorted binary trees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8288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binary tree is sorted</a:t>
            </a:r>
            <a:r>
              <a:rPr lang="en-US" altLang="en-US" dirty="0" smtClean="0"/>
              <a:t> if every node in the tree is larger than (or equal to) its left descendants, and smaller than (or equal to) its right descendants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Equal nodes can go either on the left or the right (but it has to be consistent)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40273" y="2860912"/>
            <a:ext cx="3200400" cy="2819400"/>
            <a:chOff x="1488" y="2448"/>
            <a:chExt cx="2016" cy="1776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2304" y="2448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10</a:t>
              </a:r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1872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8</a:t>
              </a: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736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15</a:t>
              </a:r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488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4</a:t>
              </a:r>
            </a:p>
          </p:txBody>
        </p:sp>
        <p:sp>
          <p:nvSpPr>
            <p:cNvPr id="11274" name="AutoShape 8"/>
            <p:cNvSpPr>
              <a:spLocks noChangeArrowheads="1"/>
            </p:cNvSpPr>
            <p:nvPr/>
          </p:nvSpPr>
          <p:spPr bwMode="auto">
            <a:xfrm>
              <a:off x="2256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12</a:t>
              </a:r>
            </a:p>
          </p:txBody>
        </p:sp>
        <p:sp>
          <p:nvSpPr>
            <p:cNvPr id="11275" name="AutoShape 9"/>
            <p:cNvSpPr>
              <a:spLocks noChangeArrowheads="1"/>
            </p:cNvSpPr>
            <p:nvPr/>
          </p:nvSpPr>
          <p:spPr bwMode="auto">
            <a:xfrm>
              <a:off x="3072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20</a:t>
              </a:r>
            </a:p>
          </p:txBody>
        </p:sp>
        <p:sp>
          <p:nvSpPr>
            <p:cNvPr id="11276" name="AutoShape 10"/>
            <p:cNvSpPr>
              <a:spLocks noChangeArrowheads="1"/>
            </p:cNvSpPr>
            <p:nvPr/>
          </p:nvSpPr>
          <p:spPr bwMode="auto">
            <a:xfrm>
              <a:off x="2496" y="3984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17</a:t>
              </a:r>
            </a:p>
          </p:txBody>
        </p:sp>
        <p:cxnSp>
          <p:nvCxnSpPr>
            <p:cNvPr id="11277" name="AutoShape 11"/>
            <p:cNvCxnSpPr>
              <a:cxnSpLocks noChangeShapeType="1"/>
              <a:stCxn id="11270" idx="2"/>
              <a:endCxn id="11271" idx="0"/>
            </p:cNvCxnSpPr>
            <p:nvPr/>
          </p:nvCxnSpPr>
          <p:spPr bwMode="auto">
            <a:xfrm flipH="1">
              <a:off x="2088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2"/>
            <p:cNvCxnSpPr>
              <a:cxnSpLocks noChangeShapeType="1"/>
              <a:stCxn id="11271" idx="2"/>
              <a:endCxn id="11273" idx="0"/>
            </p:cNvCxnSpPr>
            <p:nvPr/>
          </p:nvCxnSpPr>
          <p:spPr bwMode="auto">
            <a:xfrm flipH="1">
              <a:off x="1704" y="3216"/>
              <a:ext cx="38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AutoShape 15"/>
            <p:cNvCxnSpPr>
              <a:cxnSpLocks noChangeShapeType="1"/>
              <a:stCxn id="11272" idx="0"/>
              <a:endCxn id="11270" idx="2"/>
            </p:cNvCxnSpPr>
            <p:nvPr/>
          </p:nvCxnSpPr>
          <p:spPr bwMode="auto">
            <a:xfrm flipH="1" flipV="1">
              <a:off x="2520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16"/>
            <p:cNvCxnSpPr>
              <a:cxnSpLocks noChangeShapeType="1"/>
              <a:stCxn id="11274" idx="0"/>
              <a:endCxn id="11272" idx="2"/>
            </p:cNvCxnSpPr>
            <p:nvPr/>
          </p:nvCxnSpPr>
          <p:spPr bwMode="auto">
            <a:xfrm flipV="1">
              <a:off x="2472" y="3216"/>
              <a:ext cx="48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7"/>
            <p:cNvCxnSpPr>
              <a:cxnSpLocks noChangeShapeType="1"/>
              <a:stCxn id="11275" idx="0"/>
              <a:endCxn id="11272" idx="2"/>
            </p:cNvCxnSpPr>
            <p:nvPr/>
          </p:nvCxnSpPr>
          <p:spPr bwMode="auto">
            <a:xfrm flipH="1" flipV="1">
              <a:off x="2952" y="3216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8"/>
            <p:cNvCxnSpPr>
              <a:cxnSpLocks noChangeShapeType="1"/>
              <a:stCxn id="11275" idx="2"/>
              <a:endCxn id="11276" idx="0"/>
            </p:cNvCxnSpPr>
            <p:nvPr/>
          </p:nvCxnSpPr>
          <p:spPr bwMode="auto">
            <a:xfrm flipH="1">
              <a:off x="2712" y="3696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3410951"/>
            <a:ext cx="23973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Important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Binary Search Trees are</a:t>
            </a:r>
          </a:p>
          <a:p>
            <a:r>
              <a:rPr lang="en-US" dirty="0" smtClean="0"/>
              <a:t>left-right ordered</a:t>
            </a:r>
          </a:p>
          <a:p>
            <a:endParaRPr lang="en-US" dirty="0"/>
          </a:p>
          <a:p>
            <a:r>
              <a:rPr lang="en-US" dirty="0" smtClean="0"/>
              <a:t>Heaps are </a:t>
            </a:r>
            <a:br>
              <a:rPr lang="en-US" dirty="0" smtClean="0"/>
            </a:br>
            <a:r>
              <a:rPr lang="en-US" dirty="0" smtClean="0"/>
              <a:t>Parent-Child ordered</a:t>
            </a:r>
          </a:p>
          <a:p>
            <a:endParaRPr lang="en-US" dirty="0"/>
          </a:p>
          <a:p>
            <a:r>
              <a:rPr lang="en-US" i="1" dirty="0" smtClean="0"/>
              <a:t>Both use comparators</a:t>
            </a:r>
          </a:p>
          <a:p>
            <a:r>
              <a:rPr lang="en-US" i="1" dirty="0" smtClean="0"/>
              <a:t>when generalized to </a:t>
            </a:r>
          </a:p>
          <a:p>
            <a:r>
              <a:rPr lang="en-US" i="1" dirty="0" smtClean="0"/>
              <a:t>non-built in data types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593349"/>
            <a:ext cx="23903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Aside:</a:t>
            </a:r>
          </a:p>
          <a:p>
            <a:r>
              <a:rPr lang="en-US" dirty="0" smtClean="0"/>
              <a:t>Complete and Balanced</a:t>
            </a:r>
          </a:p>
          <a:p>
            <a:r>
              <a:rPr lang="en-US" dirty="0" smtClean="0"/>
              <a:t>are good properties</a:t>
            </a:r>
          </a:p>
          <a:p>
            <a:r>
              <a:rPr lang="en-US" dirty="0" smtClean="0"/>
              <a:t>to maintain when </a:t>
            </a:r>
          </a:p>
          <a:p>
            <a:r>
              <a:rPr lang="en-US" dirty="0" smtClean="0"/>
              <a:t>creating sorted binary</a:t>
            </a:r>
          </a:p>
          <a:p>
            <a:r>
              <a:rPr lang="en-US" dirty="0" smtClean="0"/>
              <a:t>trees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200" i="1" dirty="0" smtClean="0"/>
              <a:t>Also good</a:t>
            </a:r>
          </a:p>
          <a:p>
            <a:r>
              <a:rPr lang="en-US" sz="1200" i="1" dirty="0" smtClean="0"/>
              <a:t>for creating nutritional </a:t>
            </a:r>
          </a:p>
          <a:p>
            <a:r>
              <a:rPr lang="en-US" sz="1200" i="1" dirty="0" smtClean="0"/>
              <a:t>meals and diet plans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046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5438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Binary Search: Sorted Array vs. Binary Tree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0144"/>
            <a:ext cx="8574088" cy="623888"/>
          </a:xfrm>
        </p:spPr>
        <p:txBody>
          <a:bodyPr/>
          <a:lstStyle/>
          <a:p>
            <a:pPr eaLnBrk="1" hangingPunct="1"/>
            <a:r>
              <a:rPr lang="en-US" altLang="en-US" smtClean="0"/>
              <a:t>Look at array location </a:t>
            </a:r>
            <a:r>
              <a:rPr lang="en-US" altLang="en-US" sz="2400" smtClean="0">
                <a:solidFill>
                  <a:schemeClr val="accent2"/>
                </a:solidFill>
                <a:latin typeface="Consolas" pitchFamily="49" charset="0"/>
              </a:rPr>
              <a:t>(lo + hi)/2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4960144"/>
            <a:ext cx="4343400" cy="838200"/>
            <a:chOff x="816" y="3168"/>
            <a:chExt cx="2736" cy="528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86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30" name="AutoShape 5"/>
            <p:cNvSpPr>
              <a:spLocks noChangeArrowheads="1"/>
            </p:cNvSpPr>
            <p:nvPr/>
          </p:nvSpPr>
          <p:spPr bwMode="auto">
            <a:xfrm>
              <a:off x="124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31" name="AutoShape 6"/>
            <p:cNvSpPr>
              <a:spLocks noChangeArrowheads="1"/>
            </p:cNvSpPr>
            <p:nvPr/>
          </p:nvSpPr>
          <p:spPr bwMode="auto">
            <a:xfrm>
              <a:off x="1632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32" name="AutoShape 7"/>
            <p:cNvSpPr>
              <a:spLocks noChangeArrowheads="1"/>
            </p:cNvSpPr>
            <p:nvPr/>
          </p:nvSpPr>
          <p:spPr bwMode="auto">
            <a:xfrm>
              <a:off x="2016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33" name="AutoShape 8"/>
            <p:cNvSpPr>
              <a:spLocks noChangeArrowheads="1"/>
            </p:cNvSpPr>
            <p:nvPr/>
          </p:nvSpPr>
          <p:spPr bwMode="auto">
            <a:xfrm>
              <a:off x="2400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34" name="AutoShape 9"/>
            <p:cNvSpPr>
              <a:spLocks noChangeArrowheads="1"/>
            </p:cNvSpPr>
            <p:nvPr/>
          </p:nvSpPr>
          <p:spPr bwMode="auto">
            <a:xfrm>
              <a:off x="278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35" name="AutoShape 10"/>
            <p:cNvSpPr>
              <a:spLocks noChangeArrowheads="1"/>
            </p:cNvSpPr>
            <p:nvPr/>
          </p:nvSpPr>
          <p:spPr bwMode="auto">
            <a:xfrm>
              <a:off x="316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816" y="3168"/>
              <a:ext cx="2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nsolas" pitchFamily="49" charset="0"/>
                </a:rPr>
                <a:t> </a:t>
              </a:r>
              <a:r>
                <a:rPr lang="en-US" altLang="en-US" sz="1800">
                  <a:latin typeface="Consolas" pitchFamily="49" charset="0"/>
                </a:rPr>
                <a:t>  0   1    2   3    4    5    6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447800" y="2064544"/>
            <a:ext cx="2286000" cy="2819400"/>
            <a:chOff x="912" y="1440"/>
            <a:chExt cx="1440" cy="1776"/>
          </a:xfrm>
        </p:grpSpPr>
        <p:sp>
          <p:nvSpPr>
            <p:cNvPr id="12327" name="Text Box 12"/>
            <p:cNvSpPr txBox="1">
              <a:spLocks noChangeArrowheads="1"/>
            </p:cNvSpPr>
            <p:nvPr/>
          </p:nvSpPr>
          <p:spPr bwMode="auto">
            <a:xfrm>
              <a:off x="912" y="144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Searching for 5:</a:t>
              </a:r>
              <a:br>
                <a:rPr lang="en-US" altLang="en-US" sz="2400"/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(0+6)/2 = 3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1920" y="1920"/>
              <a:ext cx="0" cy="12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3055144"/>
            <a:ext cx="2338388" cy="1898650"/>
            <a:chOff x="384" y="2064"/>
            <a:chExt cx="1473" cy="1196"/>
          </a:xfrm>
        </p:grpSpPr>
        <p:sp>
          <p:nvSpPr>
            <p:cNvPr id="12325" name="Text Box 1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hi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 + 2)/2 = 1</a:t>
              </a:r>
            </a:p>
          </p:txBody>
        </p:sp>
        <p:sp>
          <p:nvSpPr>
            <p:cNvPr id="12326" name="Freeform 17"/>
            <p:cNvSpPr>
              <a:spLocks/>
            </p:cNvSpPr>
            <p:nvPr/>
          </p:nvSpPr>
          <p:spPr bwMode="auto">
            <a:xfrm>
              <a:off x="1184" y="2470"/>
              <a:ext cx="673" cy="790"/>
            </a:xfrm>
            <a:custGeom>
              <a:avLst/>
              <a:gdLst>
                <a:gd name="T0" fmla="*/ 673 w 673"/>
                <a:gd name="T1" fmla="*/ 765 h 790"/>
                <a:gd name="T2" fmla="*/ 642 w 673"/>
                <a:gd name="T3" fmla="*/ 435 h 790"/>
                <a:gd name="T4" fmla="*/ 495 w 673"/>
                <a:gd name="T5" fmla="*/ 67 h 790"/>
                <a:gd name="T6" fmla="*/ 219 w 673"/>
                <a:gd name="T7" fmla="*/ 30 h 790"/>
                <a:gd name="T8" fmla="*/ 72 w 673"/>
                <a:gd name="T9" fmla="*/ 208 h 790"/>
                <a:gd name="T10" fmla="*/ 11 w 673"/>
                <a:gd name="T11" fmla="*/ 520 h 790"/>
                <a:gd name="T12" fmla="*/ 5 w 673"/>
                <a:gd name="T13" fmla="*/ 79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3"/>
                <a:gd name="T22" fmla="*/ 0 h 790"/>
                <a:gd name="T23" fmla="*/ 673 w 673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3" h="790">
                  <a:moveTo>
                    <a:pt x="673" y="765"/>
                  </a:moveTo>
                  <a:cubicBezTo>
                    <a:pt x="667" y="711"/>
                    <a:pt x="672" y="551"/>
                    <a:pt x="642" y="435"/>
                  </a:cubicBezTo>
                  <a:cubicBezTo>
                    <a:pt x="612" y="319"/>
                    <a:pt x="565" y="134"/>
                    <a:pt x="495" y="67"/>
                  </a:cubicBezTo>
                  <a:cubicBezTo>
                    <a:pt x="425" y="0"/>
                    <a:pt x="290" y="6"/>
                    <a:pt x="219" y="30"/>
                  </a:cubicBezTo>
                  <a:cubicBezTo>
                    <a:pt x="148" y="54"/>
                    <a:pt x="107" y="126"/>
                    <a:pt x="72" y="208"/>
                  </a:cubicBezTo>
                  <a:cubicBezTo>
                    <a:pt x="37" y="290"/>
                    <a:pt x="22" y="423"/>
                    <a:pt x="11" y="520"/>
                  </a:cubicBezTo>
                  <a:cubicBezTo>
                    <a:pt x="0" y="617"/>
                    <a:pt x="6" y="734"/>
                    <a:pt x="5" y="79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3359944"/>
            <a:ext cx="2895600" cy="1600200"/>
            <a:chOff x="1248" y="2256"/>
            <a:chExt cx="1824" cy="1008"/>
          </a:xfrm>
        </p:grpSpPr>
        <p:sp>
          <p:nvSpPr>
            <p:cNvPr id="12322" name="Text Box 18"/>
            <p:cNvSpPr txBox="1">
              <a:spLocks noChangeArrowheads="1"/>
            </p:cNvSpPr>
            <p:nvPr/>
          </p:nvSpPr>
          <p:spPr bwMode="auto">
            <a:xfrm>
              <a:off x="2064" y="2256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lo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(2+2)/2=2</a:t>
              </a:r>
            </a:p>
          </p:txBody>
        </p:sp>
        <p:sp>
          <p:nvSpPr>
            <p:cNvPr id="12323" name="Freeform 19"/>
            <p:cNvSpPr>
              <a:spLocks/>
            </p:cNvSpPr>
            <p:nvPr/>
          </p:nvSpPr>
          <p:spPr bwMode="auto">
            <a:xfrm>
              <a:off x="1248" y="2920"/>
              <a:ext cx="304" cy="344"/>
            </a:xfrm>
            <a:custGeom>
              <a:avLst/>
              <a:gdLst>
                <a:gd name="T0" fmla="*/ 0 w 304"/>
                <a:gd name="T1" fmla="*/ 344 h 344"/>
                <a:gd name="T2" fmla="*/ 48 w 304"/>
                <a:gd name="T3" fmla="*/ 104 h 344"/>
                <a:gd name="T4" fmla="*/ 192 w 304"/>
                <a:gd name="T5" fmla="*/ 8 h 344"/>
                <a:gd name="T6" fmla="*/ 288 w 304"/>
                <a:gd name="T7" fmla="*/ 152 h 344"/>
                <a:gd name="T8" fmla="*/ 288 w 304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44"/>
                <a:gd name="T17" fmla="*/ 304 w 30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44">
                  <a:moveTo>
                    <a:pt x="0" y="344"/>
                  </a:moveTo>
                  <a:cubicBezTo>
                    <a:pt x="8" y="252"/>
                    <a:pt x="16" y="160"/>
                    <a:pt x="48" y="104"/>
                  </a:cubicBezTo>
                  <a:cubicBezTo>
                    <a:pt x="80" y="48"/>
                    <a:pt x="152" y="0"/>
                    <a:pt x="192" y="8"/>
                  </a:cubicBezTo>
                  <a:cubicBezTo>
                    <a:pt x="232" y="16"/>
                    <a:pt x="272" y="96"/>
                    <a:pt x="288" y="152"/>
                  </a:cubicBezTo>
                  <a:cubicBezTo>
                    <a:pt x="304" y="208"/>
                    <a:pt x="296" y="276"/>
                    <a:pt x="288" y="34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Line 20"/>
            <p:cNvSpPr>
              <a:spLocks noChangeShapeType="1"/>
            </p:cNvSpPr>
            <p:nvPr/>
          </p:nvSpPr>
          <p:spPr bwMode="auto">
            <a:xfrm flipV="1">
              <a:off x="1536" y="2688"/>
              <a:ext cx="912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67400" y="3831432"/>
            <a:ext cx="2819400" cy="2043112"/>
            <a:chOff x="3696" y="2553"/>
            <a:chExt cx="1776" cy="1287"/>
          </a:xfrm>
        </p:grpSpPr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4368" y="255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10" name="Text Box 2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11" name="Text Box 25"/>
            <p:cNvSpPr txBox="1">
              <a:spLocks noChangeArrowheads="1"/>
            </p:cNvSpPr>
            <p:nvPr/>
          </p:nvSpPr>
          <p:spPr bwMode="auto">
            <a:xfrm>
              <a:off x="4752" y="302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12" name="Text Box 26"/>
            <p:cNvSpPr txBox="1">
              <a:spLocks noChangeArrowheads="1"/>
            </p:cNvSpPr>
            <p:nvPr/>
          </p:nvSpPr>
          <p:spPr bwMode="auto">
            <a:xfrm>
              <a:off x="3696" y="35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13" name="Text Box 27"/>
            <p:cNvSpPr txBox="1">
              <a:spLocks noChangeArrowheads="1"/>
            </p:cNvSpPr>
            <p:nvPr/>
          </p:nvSpPr>
          <p:spPr bwMode="auto">
            <a:xfrm>
              <a:off x="4176" y="351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14" name="Text Box 28"/>
            <p:cNvSpPr txBox="1">
              <a:spLocks noChangeArrowheads="1"/>
            </p:cNvSpPr>
            <p:nvPr/>
          </p:nvSpPr>
          <p:spPr bwMode="auto">
            <a:xfrm>
              <a:off x="4560" y="350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4992" y="3504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 flipH="1">
              <a:off x="3840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4032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8" name="Line 32"/>
            <p:cNvSpPr>
              <a:spLocks noChangeShapeType="1"/>
            </p:cNvSpPr>
            <p:nvPr/>
          </p:nvSpPr>
          <p:spPr bwMode="auto">
            <a:xfrm flipH="1">
              <a:off x="4752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33"/>
            <p:cNvSpPr>
              <a:spLocks noChangeShapeType="1"/>
            </p:cNvSpPr>
            <p:nvPr/>
          </p:nvSpPr>
          <p:spPr bwMode="auto">
            <a:xfrm>
              <a:off x="4944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Line 34"/>
            <p:cNvSpPr>
              <a:spLocks noChangeShapeType="1"/>
            </p:cNvSpPr>
            <p:nvPr/>
          </p:nvSpPr>
          <p:spPr bwMode="auto">
            <a:xfrm flipH="1">
              <a:off x="4176" y="283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1" name="Line 35"/>
            <p:cNvSpPr>
              <a:spLocks noChangeShapeType="1"/>
            </p:cNvSpPr>
            <p:nvPr/>
          </p:nvSpPr>
          <p:spPr bwMode="auto">
            <a:xfrm>
              <a:off x="4464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562600" y="2445544"/>
            <a:ext cx="3200400" cy="3733800"/>
            <a:chOff x="3504" y="1680"/>
            <a:chExt cx="2016" cy="2352"/>
          </a:xfrm>
        </p:grpSpPr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3600" y="1728"/>
              <a:ext cx="192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2"/>
                  </a:solidFill>
                </a:rPr>
                <a:t>Using a binary search tree</a:t>
              </a:r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>
              <a:off x="3504" y="1680"/>
              <a:ext cx="0" cy="235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Line 40"/>
            <p:cNvSpPr>
              <a:spLocks noChangeShapeType="1"/>
            </p:cNvSpPr>
            <p:nvPr/>
          </p:nvSpPr>
          <p:spPr bwMode="auto">
            <a:xfrm>
              <a:off x="3504" y="1680"/>
              <a:ext cx="20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915150" y="3872707"/>
            <a:ext cx="454025" cy="455612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248400" y="4274344"/>
            <a:ext cx="828675" cy="784225"/>
            <a:chOff x="3936" y="2832"/>
            <a:chExt cx="522" cy="494"/>
          </a:xfrm>
        </p:grpSpPr>
        <p:sp>
          <p:nvSpPr>
            <p:cNvPr id="12304" name="Oval 45"/>
            <p:cNvSpPr>
              <a:spLocks noChangeArrowheads="1"/>
            </p:cNvSpPr>
            <p:nvPr/>
          </p:nvSpPr>
          <p:spPr bwMode="auto">
            <a:xfrm>
              <a:off x="3936" y="3039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5" name="Line 47"/>
            <p:cNvSpPr>
              <a:spLocks noChangeShapeType="1"/>
            </p:cNvSpPr>
            <p:nvPr/>
          </p:nvSpPr>
          <p:spPr bwMode="auto">
            <a:xfrm flipH="1">
              <a:off x="4170" y="2832"/>
              <a:ext cx="288" cy="24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410325" y="5047457"/>
            <a:ext cx="654050" cy="793750"/>
            <a:chOff x="4038" y="3319"/>
            <a:chExt cx="412" cy="500"/>
          </a:xfrm>
        </p:grpSpPr>
        <p:sp>
          <p:nvSpPr>
            <p:cNvPr id="12302" name="Oval 46"/>
            <p:cNvSpPr>
              <a:spLocks noChangeArrowheads="1"/>
            </p:cNvSpPr>
            <p:nvPr/>
          </p:nvSpPr>
          <p:spPr bwMode="auto">
            <a:xfrm>
              <a:off x="4164" y="3532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3" name="Line 48"/>
            <p:cNvSpPr>
              <a:spLocks noChangeShapeType="1"/>
            </p:cNvSpPr>
            <p:nvPr/>
          </p:nvSpPr>
          <p:spPr bwMode="auto">
            <a:xfrm>
              <a:off x="4038" y="3319"/>
              <a:ext cx="282" cy="233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70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Another Definition of a BST and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binary search tree</a:t>
            </a:r>
            <a:r>
              <a:rPr lang="en-US" dirty="0" smtClean="0"/>
              <a:t> (BST)</a:t>
            </a:r>
            <a:br>
              <a:rPr lang="en-US" dirty="0" smtClean="0"/>
            </a:br>
            <a:r>
              <a:rPr lang="en-US" sz="2000" i="1" dirty="0" smtClean="0"/>
              <a:t>aka </a:t>
            </a:r>
            <a:r>
              <a:rPr lang="en-US" sz="2000" i="1" u="sng" dirty="0" smtClean="0"/>
              <a:t>ordered binary 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binary tree with the property that for all nodes</a:t>
            </a:r>
          </a:p>
          <a:p>
            <a:pPr lvl="1"/>
            <a:r>
              <a:rPr lang="en-US" dirty="0" smtClean="0"/>
              <a:t>left descendants ≤ given node &lt; right descendants</a:t>
            </a:r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905000" y="3101976"/>
            <a:ext cx="5181600" cy="3124200"/>
            <a:chOff x="1296" y="1728"/>
            <a:chExt cx="3264" cy="1968"/>
          </a:xfrm>
        </p:grpSpPr>
        <p:sp>
          <p:nvSpPr>
            <p:cNvPr id="5" name="Oval 53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1296" y="1755"/>
              <a:ext cx="3264" cy="1941"/>
              <a:chOff x="1296" y="1755"/>
              <a:chExt cx="3264" cy="1941"/>
            </a:xfrm>
          </p:grpSpPr>
          <p:sp>
            <p:nvSpPr>
              <p:cNvPr id="7" name="Oval 55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56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auto">
              <a:xfrm>
                <a:off x="1296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auto">
              <a:xfrm>
                <a:off x="2256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auto">
              <a:xfrm>
                <a:off x="4224" y="3360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 Box 62"/>
              <p:cNvSpPr txBox="1">
                <a:spLocks noChangeArrowheads="1"/>
              </p:cNvSpPr>
              <p:nvPr/>
            </p:nvSpPr>
            <p:spPr bwMode="auto">
              <a:xfrm>
                <a:off x="2588" y="175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63"/>
              <p:cNvSpPr txBox="1">
                <a:spLocks noChangeArrowheads="1"/>
              </p:cNvSpPr>
              <p:nvPr/>
            </p:nvSpPr>
            <p:spPr bwMode="auto">
              <a:xfrm>
                <a:off x="4270" y="338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 Box 64"/>
              <p:cNvSpPr txBox="1">
                <a:spLocks noChangeArrowheads="1"/>
              </p:cNvSpPr>
              <p:nvPr/>
            </p:nvSpPr>
            <p:spPr bwMode="auto">
              <a:xfrm>
                <a:off x="3462" y="338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F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Text Box 65"/>
              <p:cNvSpPr txBox="1">
                <a:spLocks noChangeArrowheads="1"/>
              </p:cNvSpPr>
              <p:nvPr/>
            </p:nvSpPr>
            <p:spPr bwMode="auto">
              <a:xfrm>
                <a:off x="3832" y="285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endParaRPr lang="en-US" alt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66"/>
              <p:cNvSpPr txBox="1">
                <a:spLocks noChangeArrowheads="1"/>
              </p:cNvSpPr>
              <p:nvPr/>
            </p:nvSpPr>
            <p:spPr bwMode="auto">
              <a:xfrm>
                <a:off x="2286" y="285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C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 Box 67"/>
              <p:cNvSpPr txBox="1">
                <a:spLocks noChangeArrowheads="1"/>
              </p:cNvSpPr>
              <p:nvPr/>
            </p:nvSpPr>
            <p:spPr bwMode="auto">
              <a:xfrm>
                <a:off x="1344" y="284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A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68"/>
              <p:cNvSpPr txBox="1">
                <a:spLocks noChangeArrowheads="1"/>
              </p:cNvSpPr>
              <p:nvPr/>
            </p:nvSpPr>
            <p:spPr bwMode="auto">
              <a:xfrm>
                <a:off x="3356" y="2327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E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69"/>
              <p:cNvSpPr txBox="1">
                <a:spLocks noChangeArrowheads="1"/>
              </p:cNvSpPr>
              <p:nvPr/>
            </p:nvSpPr>
            <p:spPr bwMode="auto">
              <a:xfrm>
                <a:off x="1820" y="233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endParaRPr lang="en-US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 flipH="1">
                <a:off x="1940" y="1896"/>
                <a:ext cx="596" cy="40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71"/>
              <p:cNvSpPr>
                <a:spLocks noChangeShapeType="1"/>
              </p:cNvSpPr>
              <p:nvPr/>
            </p:nvSpPr>
            <p:spPr bwMode="auto">
              <a:xfrm>
                <a:off x="2880" y="1896"/>
                <a:ext cx="604" cy="40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auto">
              <a:xfrm flipH="1">
                <a:off x="1464" y="2472"/>
                <a:ext cx="300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>
                <a:off x="2120" y="2472"/>
                <a:ext cx="312" cy="3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auto">
              <a:xfrm>
                <a:off x="3656" y="2476"/>
                <a:ext cx="304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auto">
              <a:xfrm flipH="1">
                <a:off x="3572" y="3000"/>
                <a:ext cx="216" cy="35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auto">
              <a:xfrm>
                <a:off x="4132" y="3000"/>
                <a:ext cx="264" cy="3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626225" y="2781410"/>
            <a:ext cx="249113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Aside:</a:t>
            </a:r>
          </a:p>
          <a:p>
            <a:r>
              <a:rPr lang="en-US" sz="1400" i="1" dirty="0" smtClean="0"/>
              <a:t>As previously mentioned</a:t>
            </a:r>
          </a:p>
          <a:p>
            <a:r>
              <a:rPr lang="en-US" sz="1400" i="1" dirty="0" smtClean="0"/>
              <a:t>The equality can go to the</a:t>
            </a:r>
          </a:p>
          <a:p>
            <a:r>
              <a:rPr lang="en-US" sz="1400" i="1" dirty="0" smtClean="0"/>
              <a:t>left OR right children</a:t>
            </a:r>
          </a:p>
          <a:p>
            <a:r>
              <a:rPr lang="en-US" sz="1400" i="1" dirty="0" smtClean="0"/>
              <a:t>but must be consistent</a:t>
            </a:r>
          </a:p>
          <a:p>
            <a:endParaRPr lang="en-US" sz="1400" i="1" dirty="0"/>
          </a:p>
          <a:p>
            <a:r>
              <a:rPr lang="en-US" sz="1400" i="1" dirty="0" smtClean="0"/>
              <a:t>Often duplicate key values are </a:t>
            </a:r>
          </a:p>
          <a:p>
            <a:r>
              <a:rPr lang="en-US" sz="1400" i="1" dirty="0" smtClean="0"/>
              <a:t>assumed to NOT be allowed.</a:t>
            </a:r>
          </a:p>
          <a:p>
            <a:r>
              <a:rPr lang="en-US" sz="1400" i="1" dirty="0" smtClean="0"/>
              <a:t>This assumption implies</a:t>
            </a:r>
            <a:br>
              <a:rPr lang="en-US" sz="1400" i="1" dirty="0" smtClean="0"/>
            </a:br>
            <a:r>
              <a:rPr lang="en-US" sz="1400" i="1" dirty="0" smtClean="0"/>
              <a:t>no equality of keys will ever </a:t>
            </a:r>
          </a:p>
          <a:p>
            <a:r>
              <a:rPr lang="en-US" sz="1400" i="1" dirty="0" smtClean="0"/>
              <a:t>happen. This can lead to errors.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387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The below IS a binary search tree </a:t>
            </a:r>
            <a:endParaRPr 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905000" y="2089150"/>
            <a:ext cx="5181600" cy="3124200"/>
            <a:chOff x="1296" y="1728"/>
            <a:chExt cx="3264" cy="196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2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83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880" y="28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63" y="338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362" y="232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815" y="23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2992" y="2476"/>
              <a:ext cx="31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640" y="3000"/>
              <a:ext cx="268" cy="3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6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of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The below is NOT a binary search tree</a:t>
            </a:r>
            <a:endParaRPr lang="en-US" dirty="0"/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1905000" y="2089150"/>
            <a:ext cx="5181600" cy="3124200"/>
            <a:chOff x="1296" y="1728"/>
            <a:chExt cx="3264" cy="1968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2593" y="175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446" y="3389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848" y="285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291" y="285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39" y="284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351" y="232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40188" y="2819400"/>
            <a:ext cx="2717475" cy="2533111"/>
            <a:chOff x="1440188" y="2819400"/>
            <a:chExt cx="2717475" cy="2533111"/>
          </a:xfrm>
        </p:grpSpPr>
        <p:sp>
          <p:nvSpPr>
            <p:cNvPr id="52" name="Rounded Rectangle 51"/>
            <p:cNvSpPr/>
            <p:nvPr/>
          </p:nvSpPr>
          <p:spPr>
            <a:xfrm>
              <a:off x="1752600" y="2819400"/>
              <a:ext cx="2405063" cy="186055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40188" y="4706180"/>
              <a:ext cx="2717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 these are greater than A</a:t>
              </a:r>
            </a:p>
            <a:p>
              <a:r>
                <a:rPr lang="en-US" dirty="0" smtClean="0"/>
                <a:t>(alphabetically)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65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/>
              <a:t>The below IS a binary search tree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828800" y="1968405"/>
            <a:ext cx="5334000" cy="3200400"/>
            <a:chOff x="1152" y="1632"/>
            <a:chExt cx="3360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18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744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1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176" y="3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4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2" y="16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80" y="25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33" y="189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931" y="261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200" y="16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93" y="237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06" y="333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366" y="284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55" y="213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78" y="3098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88" y="1796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20" y="2044"/>
              <a:ext cx="264" cy="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356" y="228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792" y="252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220" y="276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52" y="300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084" y="3240"/>
              <a:ext cx="268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556" y="4247133"/>
            <a:ext cx="338263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Random FACT</a:t>
            </a:r>
            <a:r>
              <a:rPr lang="en-US" u="sng" dirty="0"/>
              <a:t>: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Given </a:t>
            </a:r>
            <a:r>
              <a:rPr lang="en-US" dirty="0"/>
              <a:t>a particular topology for an ordered binary tree, </a:t>
            </a:r>
          </a:p>
          <a:p>
            <a:r>
              <a:rPr lang="en-US" dirty="0"/>
              <a:t>the placement of key values into this topology is unique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Algorithm for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the root node</a:t>
            </a:r>
          </a:p>
          <a:p>
            <a:pPr lvl="1"/>
            <a:r>
              <a:rPr lang="en-US" dirty="0"/>
              <a:t>if search key == node key then stop</a:t>
            </a:r>
          </a:p>
          <a:p>
            <a:pPr lvl="1"/>
            <a:r>
              <a:rPr lang="en-US" dirty="0"/>
              <a:t>else if search key &lt; node key then go left</a:t>
            </a:r>
          </a:p>
          <a:p>
            <a:pPr lvl="1"/>
            <a:r>
              <a:rPr lang="en-US" dirty="0"/>
              <a:t>else go right</a:t>
            </a:r>
          </a:p>
          <a:p>
            <a:pPr lvl="1"/>
            <a:r>
              <a:rPr lang="en-US" dirty="0"/>
              <a:t>If at any time during the search, there is no path left to take (encounter a NULL pointer) stop, the key is not in the tree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91000"/>
            <a:ext cx="22488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Aside:</a:t>
            </a:r>
          </a:p>
          <a:p>
            <a:r>
              <a:rPr lang="en-US" sz="1400" i="1" dirty="0" smtClean="0"/>
              <a:t>This assumes duplicate key</a:t>
            </a:r>
          </a:p>
          <a:p>
            <a:r>
              <a:rPr lang="en-US" sz="1400" i="1" dirty="0" smtClean="0"/>
              <a:t>values are NOT allowed.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This can lead to errors if</a:t>
            </a:r>
          </a:p>
          <a:p>
            <a:r>
              <a:rPr lang="en-US" sz="1400" i="1" dirty="0" smtClean="0"/>
              <a:t>there are multiple data items</a:t>
            </a:r>
          </a:p>
          <a:p>
            <a:r>
              <a:rPr lang="en-US" sz="1400" i="1" dirty="0" smtClean="0"/>
              <a:t>with the same key values</a:t>
            </a:r>
          </a:p>
          <a:p>
            <a:r>
              <a:rPr lang="en-US" sz="1400" i="1" dirty="0" smtClean="0"/>
              <a:t>(as only the first match will</a:t>
            </a:r>
          </a:p>
          <a:p>
            <a:r>
              <a:rPr lang="en-US" sz="1400" i="1" dirty="0" smtClean="0"/>
              <a:t>be found in this algorithm)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75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 BST: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838200"/>
          </a:xfrm>
        </p:spPr>
        <p:txBody>
          <a:bodyPr/>
          <a:lstStyle/>
          <a:p>
            <a:r>
              <a:rPr lang="en-US" dirty="0" smtClean="0"/>
              <a:t>Find the node with key = </a:t>
            </a:r>
            <a:r>
              <a:rPr lang="en-US" b="1" dirty="0" smtClean="0"/>
              <a:t>F</a:t>
            </a:r>
            <a:endParaRPr lang="en-US" b="1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057400" y="2286000"/>
            <a:ext cx="5181600" cy="3124200"/>
            <a:chOff x="1296" y="1728"/>
            <a:chExt cx="3264" cy="1968"/>
          </a:xfrm>
        </p:grpSpPr>
        <p:sp>
          <p:nvSpPr>
            <p:cNvPr id="5" name="Oval 32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3462" y="3389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2286" y="28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3356" y="23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4038600" y="2286000"/>
            <a:ext cx="2514600" cy="3505200"/>
            <a:chOff x="2544" y="1440"/>
            <a:chExt cx="1584" cy="2208"/>
          </a:xfrm>
        </p:grpSpPr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2544" y="144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3312" y="201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3792" y="254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3408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588" y="146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462" y="310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832" y="2565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356" y="203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2880" y="1608"/>
              <a:ext cx="604" cy="404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3656" y="2188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H="1">
              <a:off x="3572" y="2712"/>
              <a:ext cx="216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3648" y="3312"/>
              <a:ext cx="336" cy="336"/>
              <a:chOff x="576" y="3168"/>
              <a:chExt cx="480" cy="528"/>
            </a:xfrm>
          </p:grpSpPr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576" y="3504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 flipV="1">
                <a:off x="720" y="3168"/>
                <a:ext cx="336" cy="528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 BST: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/>
              <a:t>Find the node with key = </a:t>
            </a:r>
            <a:r>
              <a:rPr lang="en-US" b="1" dirty="0" smtClean="0"/>
              <a:t>X</a:t>
            </a:r>
            <a:endParaRPr lang="en-US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57400" y="2286000"/>
            <a:ext cx="5181600" cy="3124200"/>
            <a:chOff x="1296" y="1728"/>
            <a:chExt cx="3264" cy="196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29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256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408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270" y="338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62" y="3389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832" y="285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86" y="28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344" y="28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356" y="232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820" y="233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464" y="247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20" y="247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572" y="3000"/>
              <a:ext cx="216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4038600" y="2286000"/>
            <a:ext cx="3886200" cy="3124200"/>
            <a:chOff x="2544" y="1728"/>
            <a:chExt cx="2448" cy="1968"/>
          </a:xfrm>
        </p:grpSpPr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45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47"/>
            <p:cNvSpPr>
              <a:spLocks noChangeArrowheads="1"/>
            </p:cNvSpPr>
            <p:nvPr/>
          </p:nvSpPr>
          <p:spPr bwMode="auto">
            <a:xfrm>
              <a:off x="4224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413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51"/>
            <p:cNvGrpSpPr>
              <a:grpSpLocks/>
            </p:cNvGrpSpPr>
            <p:nvPr/>
          </p:nvGrpSpPr>
          <p:grpSpPr bwMode="auto">
            <a:xfrm>
              <a:off x="4752" y="3360"/>
              <a:ext cx="240" cy="288"/>
              <a:chOff x="528" y="3456"/>
              <a:chExt cx="240" cy="288"/>
            </a:xfrm>
          </p:grpSpPr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 flipV="1">
                <a:off x="528" y="3456"/>
                <a:ext cx="240" cy="2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528" y="3456"/>
                <a:ext cx="240" cy="2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 is a Tree, k is a key, x is a node</a:t>
            </a:r>
          </a:p>
          <a:p>
            <a:r>
              <a:rPr lang="en-US" dirty="0" smtClean="0"/>
              <a:t>key[x] returns the key of node x</a:t>
            </a:r>
          </a:p>
          <a:p>
            <a:r>
              <a:rPr lang="en-US" dirty="0" smtClean="0"/>
              <a:t>left[x] returns the left child of node x (NIL if no child)</a:t>
            </a:r>
          </a:p>
          <a:p>
            <a:r>
              <a:rPr lang="en-US" dirty="0" smtClean="0"/>
              <a:t>right[x] returns the right child of node x (NIL if no child)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198" y="2514600"/>
            <a:ext cx="4419600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SEARCH(</a:t>
            </a:r>
            <a:r>
              <a:rPr lang="en-US" dirty="0" err="1">
                <a:latin typeface="Comic Sans MS" panose="030F0702030302020204" pitchFamily="66" charset="0"/>
              </a:rPr>
              <a:t>T,k</a:t>
            </a:r>
            <a:r>
              <a:rPr lang="en-US" dirty="0">
                <a:latin typeface="Comic Sans MS" panose="030F0702030302020204" pitchFamily="66" charset="0"/>
              </a:rPr>
              <a:t>):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x = root[T]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while x != NIL and k != key[x] do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if k &lt; key[x] then  x := left[x]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else  x := right[x]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return x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08668" y="4296928"/>
            <a:ext cx="6280245" cy="2123658"/>
            <a:chOff x="1089559" y="4819983"/>
            <a:chExt cx="6280245" cy="2123658"/>
          </a:xfrm>
        </p:grpSpPr>
        <p:sp>
          <p:nvSpPr>
            <p:cNvPr id="5" name="TextBox 4"/>
            <p:cNvSpPr txBox="1"/>
            <p:nvPr/>
          </p:nvSpPr>
          <p:spPr>
            <a:xfrm>
              <a:off x="1089559" y="4819983"/>
              <a:ext cx="497520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Note:</a:t>
              </a:r>
            </a:p>
            <a:p>
              <a:r>
                <a:rPr lang="en-US" dirty="0" smtClean="0"/>
                <a:t>Worst case running time is O(h)</a:t>
              </a:r>
            </a:p>
            <a:p>
              <a:r>
                <a:rPr lang="en-US" dirty="0" smtClean="0"/>
                <a:t>where h = height of the tree</a:t>
              </a:r>
            </a:p>
            <a:p>
              <a:r>
                <a:rPr lang="en-US" dirty="0" smtClean="0"/>
                <a:t>Worst case occurs when all the nodes are “in a line”</a:t>
              </a:r>
            </a:p>
            <a:p>
              <a:r>
                <a:rPr lang="en-US" dirty="0" smtClean="0"/>
                <a:t>Making the runtime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O(n)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  <a:p>
              <a:r>
                <a:rPr lang="en-US" dirty="0" smtClean="0"/>
                <a:t>We will want to find a way to make that better</a:t>
              </a:r>
              <a:endParaRPr lang="en-US" dirty="0"/>
            </a:p>
          </p:txBody>
        </p: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234027" y="4988307"/>
              <a:ext cx="2135777" cy="1447457"/>
              <a:chOff x="1087" y="1607"/>
              <a:chExt cx="3488" cy="2070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744" y="307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336" cy="336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520" y="1845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818" y="2559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E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1087" y="1607"/>
                <a:ext cx="469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A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2380" y="2319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093" y="3281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254" y="2789"/>
                <a:ext cx="456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F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1942" y="2081"/>
                <a:ext cx="48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 dirty="0">
                    <a:solidFill>
                      <a:schemeClr val="tx1"/>
                    </a:solidFill>
                    <a:latin typeface="Arial" charset="0"/>
                  </a:rPr>
                  <a:t>C</a:t>
                </a:r>
                <a:endParaRPr lang="en-US" altLang="en-US" sz="12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662" y="3044"/>
                <a:ext cx="498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120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endParaRPr lang="en-US" altLang="en-U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1488" y="1796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920" y="2044"/>
                <a:ext cx="264" cy="6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356" y="2280"/>
                <a:ext cx="264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2792" y="2520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3220" y="2760"/>
                <a:ext cx="264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3652" y="3000"/>
                <a:ext cx="264" cy="6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4084" y="3240"/>
                <a:ext cx="268" cy="7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6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Trees working with Priority Queues </a:t>
            </a:r>
            <a:br>
              <a:rPr lang="en-US" dirty="0" smtClean="0"/>
            </a:br>
            <a:r>
              <a:rPr lang="en-US" dirty="0" smtClean="0"/>
              <a:t>can be used for Huffman encoding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Trees can be used to represent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they be used for anything else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have already done?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59532" y="361243"/>
            <a:ext cx="2988714" cy="3753998"/>
            <a:chOff x="92292" y="1681818"/>
            <a:chExt cx="3674514" cy="4724291"/>
          </a:xfrm>
        </p:grpSpPr>
        <p:grpSp>
          <p:nvGrpSpPr>
            <p:cNvPr id="23" name="Group 22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>
                  <a:stCxn id="5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6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>
                    <a:stCxn id="53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1" name="Straight Connector 50"/>
                  <p:cNvCxnSpPr>
                    <a:stCxn id="50" idx="2"/>
                    <a:endCxn id="53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stCxn id="50" idx="2"/>
                    <a:endCxn id="56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4" idx="2"/>
                  <a:endCxn id="59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4" idx="2"/>
                  <a:endCxn id="50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Straight Connector 38"/>
                <p:cNvCxnSpPr>
                  <a:stCxn id="38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Connector 35"/>
                <p:cNvCxnSpPr>
                  <a:stCxn id="3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2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2"/>
                  <a:endCxn id="38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2" idx="2"/>
                  <a:endCxn id="35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6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6" idx="2"/>
                <a:endCxn id="44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6" idx="2"/>
                <a:endCxn id="32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Content Placeholder 2"/>
          <p:cNvSpPr txBox="1">
            <a:spLocks/>
          </p:cNvSpPr>
          <p:nvPr/>
        </p:nvSpPr>
        <p:spPr>
          <a:xfrm>
            <a:off x="4239822" y="1176460"/>
            <a:ext cx="1683066" cy="19101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'  '      =      00</a:t>
            </a:r>
          </a:p>
          <a:p>
            <a:pPr marL="0" indent="0">
              <a:buNone/>
            </a:pPr>
            <a:r>
              <a:rPr lang="en-US" sz="2000" dirty="0" smtClean="0"/>
              <a:t>'c'      =    010</a:t>
            </a:r>
          </a:p>
          <a:p>
            <a:pPr marL="0" indent="0">
              <a:buNone/>
            </a:pPr>
            <a:r>
              <a:rPr lang="en-US" sz="2000" dirty="0" smtClean="0"/>
              <a:t>EOF  =    011</a:t>
            </a:r>
          </a:p>
          <a:p>
            <a:pPr marL="0" indent="0">
              <a:buNone/>
            </a:pPr>
            <a:r>
              <a:rPr lang="en-US" sz="2000" dirty="0" smtClean="0"/>
              <a:t>'b'      =      10</a:t>
            </a:r>
          </a:p>
          <a:p>
            <a:pPr marL="0" indent="0">
              <a:buNone/>
            </a:pPr>
            <a:r>
              <a:rPr lang="en-US" sz="2000" dirty="0" smtClean="0"/>
              <a:t>'a'      =      11</a:t>
            </a:r>
          </a:p>
        </p:txBody>
      </p:sp>
    </p:spTree>
    <p:extLst>
      <p:ext uri="{BB962C8B-B14F-4D97-AF65-F5344CB8AC3E}">
        <p14:creationId xmlns:p14="http://schemas.microsoft.com/office/powerpoint/2010/main" val="401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BSTs: Conceptual vs. Programming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31" y="914400"/>
            <a:ext cx="8229600" cy="533400"/>
          </a:xfrm>
        </p:spPr>
        <p:txBody>
          <a:bodyPr/>
          <a:lstStyle/>
          <a:p>
            <a:r>
              <a:rPr lang="en-US" dirty="0" smtClean="0"/>
              <a:t>Conceptual View</a:t>
            </a:r>
            <a:endParaRPr lang="en-US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74868" y="1816693"/>
            <a:ext cx="3733800" cy="3124200"/>
            <a:chOff x="1776" y="1728"/>
            <a:chExt cx="2352" cy="1968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544" y="172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6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08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76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83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280" y="336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88" y="175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321" y="338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880" y="286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837" y="28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19" y="338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251" y="284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346" y="2327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15" y="233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40" y="189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880" y="189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920" y="302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656" y="247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172" y="3000"/>
              <a:ext cx="264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2992" y="2476"/>
              <a:ext cx="31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112" y="2496"/>
              <a:ext cx="268" cy="3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58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BSTs: Conceptual vs. Programming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836845"/>
            <a:ext cx="8229600" cy="533400"/>
          </a:xfrm>
        </p:spPr>
        <p:txBody>
          <a:bodyPr/>
          <a:lstStyle/>
          <a:p>
            <a:r>
              <a:rPr lang="en-US" dirty="0" smtClean="0"/>
              <a:t>Programming View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701675" y="1295400"/>
            <a:ext cx="8213725" cy="5410200"/>
            <a:chOff x="581" y="1008"/>
            <a:chExt cx="5174" cy="3036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784" y="2928"/>
              <a:ext cx="331" cy="300"/>
              <a:chOff x="4483" y="2970"/>
              <a:chExt cx="331" cy="300"/>
            </a:xfrm>
          </p:grpSpPr>
          <p:sp>
            <p:nvSpPr>
              <p:cNvPr id="109" name="Line 42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43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404" y="2928"/>
              <a:ext cx="332" cy="300"/>
              <a:chOff x="5423" y="2991"/>
              <a:chExt cx="332" cy="300"/>
            </a:xfrm>
          </p:grpSpPr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53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54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55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2064" y="1008"/>
              <a:ext cx="1252" cy="336"/>
              <a:chOff x="816" y="1920"/>
              <a:chExt cx="1252" cy="336"/>
            </a:xfrm>
          </p:grpSpPr>
          <p:sp>
            <p:nvSpPr>
              <p:cNvPr id="99" name="Rectangle 56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Line 57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Line 58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Text Box 59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 Box 60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Text Box 61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720" y="1776"/>
              <a:ext cx="1252" cy="336"/>
              <a:chOff x="816" y="1920"/>
              <a:chExt cx="1252" cy="336"/>
            </a:xfrm>
          </p:grpSpPr>
          <p:sp>
            <p:nvSpPr>
              <p:cNvPr id="93" name="Rectangle 65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Line 66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7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Text Box 68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 Box 69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Text Box 70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3643" y="1776"/>
              <a:ext cx="1252" cy="336"/>
              <a:chOff x="816" y="1920"/>
              <a:chExt cx="1252" cy="336"/>
            </a:xfrm>
          </p:grpSpPr>
          <p:sp>
            <p:nvSpPr>
              <p:cNvPr id="87" name="Rectangle 72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Line 73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74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Text Box 75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 Box 76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 Box 77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</a:p>
            </p:txBody>
          </p:sp>
        </p:grp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1488" y="2592"/>
              <a:ext cx="1252" cy="336"/>
              <a:chOff x="816" y="1920"/>
              <a:chExt cx="1252" cy="336"/>
            </a:xfrm>
          </p:grpSpPr>
          <p:sp>
            <p:nvSpPr>
              <p:cNvPr id="81" name="Rectangle 79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Line 80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Text Box 82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Text Box 83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 Box 84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11" name="Group 85"/>
            <p:cNvGrpSpPr>
              <a:grpSpLocks/>
            </p:cNvGrpSpPr>
            <p:nvPr/>
          </p:nvGrpSpPr>
          <p:grpSpPr bwMode="auto">
            <a:xfrm>
              <a:off x="2875" y="2592"/>
              <a:ext cx="1252" cy="336"/>
              <a:chOff x="816" y="1920"/>
              <a:chExt cx="1252" cy="336"/>
            </a:xfrm>
          </p:grpSpPr>
          <p:sp>
            <p:nvSpPr>
              <p:cNvPr id="75" name="Rectangle 86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ine 87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88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Text Box 89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 Box 90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 Box 91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4411" y="2592"/>
              <a:ext cx="1252" cy="336"/>
              <a:chOff x="816" y="1920"/>
              <a:chExt cx="1252" cy="336"/>
            </a:xfrm>
          </p:grpSpPr>
          <p:sp>
            <p:nvSpPr>
              <p:cNvPr id="69" name="Rectangle 93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Line 94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95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Text Box 96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Text Box 98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</a:p>
            </p:txBody>
          </p:sp>
        </p:grpSp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720" y="3408"/>
              <a:ext cx="1252" cy="336"/>
              <a:chOff x="816" y="1920"/>
              <a:chExt cx="1252" cy="336"/>
            </a:xfrm>
          </p:grpSpPr>
          <p:sp>
            <p:nvSpPr>
              <p:cNvPr id="63" name="Rectangle 100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Line 101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02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 Box 104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 Box 105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3643" y="3408"/>
              <a:ext cx="1252" cy="336"/>
              <a:chOff x="816" y="1920"/>
              <a:chExt cx="1252" cy="336"/>
            </a:xfrm>
          </p:grpSpPr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816" y="1962"/>
                <a:ext cx="1200" cy="2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Line 108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09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Text Box 110"/>
              <p:cNvSpPr txBox="1">
                <a:spLocks noChangeArrowheads="1"/>
              </p:cNvSpPr>
              <p:nvPr/>
            </p:nvSpPr>
            <p:spPr bwMode="auto">
              <a:xfrm>
                <a:off x="816" y="2040"/>
                <a:ext cx="4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left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 Box 111"/>
              <p:cNvSpPr txBox="1">
                <a:spLocks noChangeArrowheads="1"/>
              </p:cNvSpPr>
              <p:nvPr/>
            </p:nvSpPr>
            <p:spPr bwMode="auto">
              <a:xfrm>
                <a:off x="1563" y="203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tx1"/>
                    </a:solidFill>
                  </a:rPr>
                  <a:t>right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 Box 112"/>
              <p:cNvSpPr txBox="1">
                <a:spLocks noChangeArrowheads="1"/>
              </p:cNvSpPr>
              <p:nvPr/>
            </p:nvSpPr>
            <p:spPr bwMode="auto">
              <a:xfrm>
                <a:off x="1324" y="1962"/>
                <a:ext cx="21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r>
                  <a:rPr lang="en-US" altLang="en-US" sz="2400" dirty="0">
                    <a:solidFill>
                      <a:schemeClr val="tx1"/>
                    </a:solidFill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5" name="Line 113"/>
            <p:cNvSpPr>
              <a:spLocks noChangeShapeType="1"/>
            </p:cNvSpPr>
            <p:nvPr/>
          </p:nvSpPr>
          <p:spPr bwMode="auto">
            <a:xfrm>
              <a:off x="3120" y="1344"/>
              <a:ext cx="105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14"/>
            <p:cNvSpPr>
              <a:spLocks noChangeShapeType="1"/>
            </p:cNvSpPr>
            <p:nvPr/>
          </p:nvSpPr>
          <p:spPr bwMode="auto">
            <a:xfrm flipH="1">
              <a:off x="1440" y="1344"/>
              <a:ext cx="81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" name="Group 115"/>
            <p:cNvGrpSpPr>
              <a:grpSpLocks/>
            </p:cNvGrpSpPr>
            <p:nvPr/>
          </p:nvGrpSpPr>
          <p:grpSpPr bwMode="auto">
            <a:xfrm>
              <a:off x="624" y="2112"/>
              <a:ext cx="331" cy="300"/>
              <a:chOff x="4483" y="2970"/>
              <a:chExt cx="331" cy="300"/>
            </a:xfrm>
          </p:grpSpPr>
          <p:sp>
            <p:nvSpPr>
              <p:cNvPr id="53" name="Line 116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7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8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9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581" y="3744"/>
              <a:ext cx="331" cy="300"/>
              <a:chOff x="4483" y="2970"/>
              <a:chExt cx="331" cy="300"/>
            </a:xfrm>
          </p:grpSpPr>
          <p:sp>
            <p:nvSpPr>
              <p:cNvPr id="49" name="Line 121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2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3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24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25"/>
            <p:cNvGrpSpPr>
              <a:grpSpLocks/>
            </p:cNvGrpSpPr>
            <p:nvPr/>
          </p:nvGrpSpPr>
          <p:grpSpPr bwMode="auto">
            <a:xfrm>
              <a:off x="1680" y="3732"/>
              <a:ext cx="332" cy="300"/>
              <a:chOff x="5423" y="2991"/>
              <a:chExt cx="332" cy="300"/>
            </a:xfrm>
          </p:grpSpPr>
          <p:sp>
            <p:nvSpPr>
              <p:cNvPr id="45" name="Line 126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27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8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9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30"/>
            <p:cNvGrpSpPr>
              <a:grpSpLocks/>
            </p:cNvGrpSpPr>
            <p:nvPr/>
          </p:nvGrpSpPr>
          <p:grpSpPr bwMode="auto">
            <a:xfrm>
              <a:off x="3547" y="3744"/>
              <a:ext cx="331" cy="300"/>
              <a:chOff x="4483" y="2970"/>
              <a:chExt cx="331" cy="300"/>
            </a:xfrm>
          </p:grpSpPr>
          <p:sp>
            <p:nvSpPr>
              <p:cNvPr id="41" name="Line 131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32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33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34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35"/>
            <p:cNvGrpSpPr>
              <a:grpSpLocks/>
            </p:cNvGrpSpPr>
            <p:nvPr/>
          </p:nvGrpSpPr>
          <p:grpSpPr bwMode="auto">
            <a:xfrm>
              <a:off x="4655" y="3744"/>
              <a:ext cx="332" cy="300"/>
              <a:chOff x="5423" y="2991"/>
              <a:chExt cx="332" cy="300"/>
            </a:xfrm>
          </p:grpSpPr>
          <p:sp>
            <p:nvSpPr>
              <p:cNvPr id="37" name="Line 136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7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38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39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40"/>
            <p:cNvGrpSpPr>
              <a:grpSpLocks/>
            </p:cNvGrpSpPr>
            <p:nvPr/>
          </p:nvGrpSpPr>
          <p:grpSpPr bwMode="auto">
            <a:xfrm>
              <a:off x="5423" y="2928"/>
              <a:ext cx="332" cy="300"/>
              <a:chOff x="5423" y="2991"/>
              <a:chExt cx="332" cy="300"/>
            </a:xfrm>
          </p:grpSpPr>
          <p:sp>
            <p:nvSpPr>
              <p:cNvPr id="33" name="Line 141"/>
              <p:cNvSpPr>
                <a:spLocks noChangeShapeType="1"/>
              </p:cNvSpPr>
              <p:nvPr/>
            </p:nvSpPr>
            <p:spPr bwMode="auto">
              <a:xfrm>
                <a:off x="5487" y="3205"/>
                <a:ext cx="268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42"/>
              <p:cNvSpPr>
                <a:spLocks noChangeShapeType="1"/>
              </p:cNvSpPr>
              <p:nvPr/>
            </p:nvSpPr>
            <p:spPr bwMode="auto">
              <a:xfrm>
                <a:off x="5530" y="3248"/>
                <a:ext cx="182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43"/>
              <p:cNvSpPr>
                <a:spLocks noChangeShapeType="1"/>
              </p:cNvSpPr>
              <p:nvPr/>
            </p:nvSpPr>
            <p:spPr bwMode="auto">
              <a:xfrm>
                <a:off x="5573" y="3290"/>
                <a:ext cx="85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44"/>
              <p:cNvSpPr>
                <a:spLocks noChangeShapeType="1"/>
              </p:cNvSpPr>
              <p:nvPr/>
            </p:nvSpPr>
            <p:spPr bwMode="auto">
              <a:xfrm>
                <a:off x="5423" y="2991"/>
                <a:ext cx="182" cy="214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145"/>
            <p:cNvSpPr>
              <a:spLocks noChangeShapeType="1"/>
            </p:cNvSpPr>
            <p:nvPr/>
          </p:nvSpPr>
          <p:spPr bwMode="auto">
            <a:xfrm>
              <a:off x="1680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147"/>
            <p:cNvSpPr>
              <a:spLocks noChangeShapeType="1"/>
            </p:cNvSpPr>
            <p:nvPr/>
          </p:nvSpPr>
          <p:spPr bwMode="auto">
            <a:xfrm flipH="1">
              <a:off x="3451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50"/>
            <p:cNvSpPr>
              <a:spLocks noChangeShapeType="1"/>
            </p:cNvSpPr>
            <p:nvPr/>
          </p:nvSpPr>
          <p:spPr bwMode="auto">
            <a:xfrm>
              <a:off x="4603" y="2112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151"/>
            <p:cNvSpPr>
              <a:spLocks noChangeShapeType="1"/>
            </p:cNvSpPr>
            <p:nvPr/>
          </p:nvSpPr>
          <p:spPr bwMode="auto">
            <a:xfrm>
              <a:off x="3835" y="2928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152"/>
            <p:cNvGrpSpPr>
              <a:grpSpLocks/>
            </p:cNvGrpSpPr>
            <p:nvPr/>
          </p:nvGrpSpPr>
          <p:grpSpPr bwMode="auto">
            <a:xfrm>
              <a:off x="4320" y="2928"/>
              <a:ext cx="331" cy="300"/>
              <a:chOff x="4483" y="2970"/>
              <a:chExt cx="331" cy="300"/>
            </a:xfrm>
          </p:grpSpPr>
          <p:sp>
            <p:nvSpPr>
              <p:cNvPr id="29" name="Line 153"/>
              <p:cNvSpPr>
                <a:spLocks noChangeShapeType="1"/>
              </p:cNvSpPr>
              <p:nvPr/>
            </p:nvSpPr>
            <p:spPr bwMode="auto">
              <a:xfrm>
                <a:off x="4483" y="3183"/>
                <a:ext cx="267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54"/>
              <p:cNvSpPr>
                <a:spLocks noChangeShapeType="1"/>
              </p:cNvSpPr>
              <p:nvPr/>
            </p:nvSpPr>
            <p:spPr bwMode="auto">
              <a:xfrm>
                <a:off x="4526" y="3226"/>
                <a:ext cx="181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5"/>
              <p:cNvSpPr>
                <a:spLocks noChangeShapeType="1"/>
              </p:cNvSpPr>
              <p:nvPr/>
            </p:nvSpPr>
            <p:spPr bwMode="auto">
              <a:xfrm>
                <a:off x="4579" y="3269"/>
                <a:ext cx="86" cy="1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56"/>
              <p:cNvSpPr>
                <a:spLocks noChangeShapeType="1"/>
              </p:cNvSpPr>
              <p:nvPr/>
            </p:nvSpPr>
            <p:spPr bwMode="auto">
              <a:xfrm flipV="1">
                <a:off x="4632" y="2970"/>
                <a:ext cx="182" cy="213"/>
              </a:xfrm>
              <a:prstGeom prst="line">
                <a:avLst/>
              </a:prstGeom>
              <a:noFill/>
              <a:ln w="23876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157"/>
            <p:cNvSpPr>
              <a:spLocks noChangeShapeType="1"/>
            </p:cNvSpPr>
            <p:nvPr/>
          </p:nvSpPr>
          <p:spPr bwMode="auto">
            <a:xfrm flipH="1">
              <a:off x="1296" y="2928"/>
              <a:ext cx="432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03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Trees</a:t>
            </a:r>
          </a:p>
          <a:p>
            <a:pPr lvl="2"/>
            <a:r>
              <a:rPr lang="en-US" dirty="0" smtClean="0"/>
              <a:t>General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How to Build Them</a:t>
            </a:r>
            <a:endParaRPr lang="en-US" dirty="0"/>
          </a:p>
          <a:p>
            <a:pPr lvl="1"/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2305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Class Activity: Building BSTs via Insertions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Insert: 15, 8, 12, 19, 5, and 23 into an empty BST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them as they are in the given sequence</a:t>
            </a:r>
          </a:p>
          <a:p>
            <a:r>
              <a:rPr lang="en-US" dirty="0" smtClean="0"/>
              <a:t>Must maintain the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BSTs via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</p:spPr>
        <p:txBody>
          <a:bodyPr/>
          <a:lstStyle/>
          <a:p>
            <a:r>
              <a:rPr lang="en-US" dirty="0" smtClean="0"/>
              <a:t>Insert: 15, 8, 12, 19, 5, and 23 into an empty BST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8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3438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19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23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31623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83188" y="40005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811588" y="4572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r>
              <a:rPr lang="en-US" altLang="en-US" b="1" dirty="0" smtClean="0">
                <a:solidFill>
                  <a:schemeClr val="tx1"/>
                </a:solidFill>
              </a:rPr>
              <a:t>12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40005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65538" y="40005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them as they are in the given sequence</a:t>
            </a:r>
          </a:p>
          <a:p>
            <a:r>
              <a:rPr lang="en-US" dirty="0" smtClean="0"/>
              <a:t>Must maintain the order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4116" y="2850275"/>
            <a:ext cx="169790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 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2709386"/>
            <a:ext cx="1710725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/>
              <a:t>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12 &gt; 8</a:t>
            </a:r>
          </a:p>
          <a:p>
            <a:r>
              <a:rPr lang="en-US" dirty="0" smtClean="0"/>
              <a:t>it goes right of 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49567" y="2782669"/>
            <a:ext cx="182614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19 &gt; 15</a:t>
            </a:r>
          </a:p>
          <a:p>
            <a:r>
              <a:rPr lang="en-US" dirty="0" smtClean="0"/>
              <a:t>it goes right of 15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6188" y="3999626"/>
            <a:ext cx="1710725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/>
              <a:t>&lt;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it goes left 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5 &lt; 8</a:t>
            </a:r>
          </a:p>
          <a:p>
            <a:r>
              <a:rPr lang="en-US" dirty="0" smtClean="0"/>
              <a:t>it goes left of 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100036"/>
            <a:ext cx="1826141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23 &gt; 15</a:t>
            </a:r>
            <a:endParaRPr lang="en-US" dirty="0"/>
          </a:p>
          <a:p>
            <a:r>
              <a:rPr lang="en-US" dirty="0"/>
              <a:t>it goes </a:t>
            </a:r>
            <a:r>
              <a:rPr lang="en-US" dirty="0" smtClean="0"/>
              <a:t>right </a:t>
            </a:r>
            <a:r>
              <a:rPr lang="en-US" dirty="0"/>
              <a:t>of </a:t>
            </a:r>
            <a:r>
              <a:rPr lang="en-US" dirty="0" smtClean="0"/>
              <a:t>15</a:t>
            </a:r>
          </a:p>
          <a:p>
            <a:endParaRPr lang="en-US" dirty="0"/>
          </a:p>
          <a:p>
            <a:r>
              <a:rPr lang="en-US" dirty="0" smtClean="0"/>
              <a:t>23 &gt; 19</a:t>
            </a:r>
          </a:p>
          <a:p>
            <a:r>
              <a:rPr lang="en-US" dirty="0" smtClean="0"/>
              <a:t>it goes right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33"/>
            <a:ext cx="8229600" cy="639762"/>
          </a:xfrm>
        </p:spPr>
        <p:txBody>
          <a:bodyPr/>
          <a:lstStyle/>
          <a:p>
            <a:r>
              <a:rPr lang="en-US" dirty="0" smtClean="0"/>
              <a:t>BST: Insert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45720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general idea for BST </a:t>
            </a:r>
            <a:r>
              <a:rPr lang="en-US" dirty="0" smtClean="0"/>
              <a:t>insert: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node z will be inserted as a </a:t>
            </a:r>
            <a:r>
              <a:rPr lang="en-US" dirty="0" smtClean="0"/>
              <a:t>leaf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search for z's parent 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loop works with two pointers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990600"/>
            <a:ext cx="4038600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INSERT(</a:t>
            </a:r>
            <a:r>
              <a:rPr lang="en-US" sz="1600" dirty="0" err="1" smtClean="0">
                <a:latin typeface="Comic Sans MS" panose="030F0702030302020204" pitchFamily="66" charset="0"/>
              </a:rPr>
              <a:t>T,z</a:t>
            </a:r>
            <a:r>
              <a:rPr lang="en-US" sz="1600" dirty="0">
                <a:latin typeface="Comic Sans MS" panose="030F0702030302020204" pitchFamily="66" charset="0"/>
              </a:rPr>
              <a:t>):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y := nil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x := root</a:t>
            </a:r>
            <a:r>
              <a:rPr lang="en-US" sz="1600" dirty="0" smtClean="0">
                <a:latin typeface="Comic Sans MS" panose="030F0702030302020204" pitchFamily="66" charset="0"/>
              </a:rPr>
              <a:t>[ T ]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while x != nil do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begin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y := x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if key[z] &lt; key[x]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sz="1600" dirty="0">
                <a:latin typeface="Comic Sans MS" panose="030F0702030302020204" pitchFamily="66" charset="0"/>
              </a:rPr>
              <a:t>x := left[x]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</a:t>
            </a:r>
            <a:r>
              <a:rPr lang="en-US" sz="1600" dirty="0" smtClean="0">
                <a:latin typeface="Comic Sans MS" panose="030F0702030302020204" pitchFamily="66" charset="0"/>
              </a:rPr>
              <a:t>     </a:t>
            </a:r>
            <a:r>
              <a:rPr lang="en-US" sz="1600" dirty="0">
                <a:latin typeface="Comic Sans MS" panose="030F0702030302020204" pitchFamily="66" charset="0"/>
              </a:rPr>
              <a:t>x := right[x]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end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parent[z] := y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if y = nil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root[ T ] </a:t>
            </a:r>
            <a:r>
              <a:rPr lang="en-US" sz="1600" dirty="0">
                <a:latin typeface="Comic Sans MS" panose="030F0702030302020204" pitchFamily="66" charset="0"/>
              </a:rPr>
              <a:t>:= z </a:t>
            </a:r>
            <a:r>
              <a:rPr lang="en-US" sz="1200" i="1" dirty="0">
                <a:latin typeface="Comic Sans MS" panose="030F0702030302020204" pitchFamily="66" charset="0"/>
              </a:rPr>
              <a:t>// the tree was empty</a:t>
            </a:r>
            <a:endParaRPr lang="en-US" sz="1600" i="1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200" i="1" dirty="0">
                <a:latin typeface="Comic Sans MS" panose="030F0702030302020204" pitchFamily="66" charset="0"/>
              </a:rPr>
              <a:t>// set the references from the parent</a:t>
            </a:r>
            <a:endParaRPr lang="en-US" sz="1600" i="1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if key[z] &lt; key[y]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</a:t>
            </a:r>
            <a:r>
              <a:rPr lang="en-US" sz="1600" dirty="0" smtClean="0">
                <a:latin typeface="Comic Sans MS" panose="030F0702030302020204" pitchFamily="66" charset="0"/>
              </a:rPr>
              <a:t>     </a:t>
            </a:r>
            <a:r>
              <a:rPr lang="en-US" sz="1600" dirty="0">
                <a:latin typeface="Comic Sans MS" panose="030F0702030302020204" pitchFamily="66" charset="0"/>
              </a:rPr>
              <a:t>left[y] := z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else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sz="1600" dirty="0">
                <a:latin typeface="Comic Sans MS" panose="030F0702030302020204" pitchFamily="66" charset="0"/>
              </a:rPr>
              <a:t>right[y] := </a:t>
            </a:r>
            <a:r>
              <a:rPr lang="en-US" sz="1600" dirty="0" smtClean="0">
                <a:latin typeface="Comic Sans MS" panose="030F0702030302020204" pitchFamily="66" charset="0"/>
              </a:rPr>
              <a:t>z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084" y="3886200"/>
            <a:ext cx="3505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Note:</a:t>
            </a:r>
          </a:p>
          <a:p>
            <a:r>
              <a:rPr lang="en-US" sz="1600" i="1" dirty="0" smtClean="0"/>
              <a:t>This </a:t>
            </a:r>
            <a:r>
              <a:rPr lang="en-US" sz="1600" i="1" dirty="0"/>
              <a:t>algorithm runs in worst-case time Theta(H), where H is the height </a:t>
            </a:r>
            <a:r>
              <a:rPr lang="en-US" sz="1600" i="1" dirty="0" smtClean="0"/>
              <a:t>of </a:t>
            </a:r>
            <a:r>
              <a:rPr lang="en-US" sz="1600" i="1" dirty="0"/>
              <a:t>the tree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  <a:p>
            <a:r>
              <a:rPr lang="en-US" sz="1600" i="1" dirty="0" smtClean="0"/>
              <a:t>-intuitively, we </a:t>
            </a:r>
            <a:r>
              <a:rPr lang="en-US" sz="1600" i="1" dirty="0"/>
              <a:t>traverse one path </a:t>
            </a:r>
            <a:r>
              <a:rPr lang="en-US" sz="1600" i="1" dirty="0" smtClean="0"/>
              <a:t> 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from </a:t>
            </a:r>
            <a:r>
              <a:rPr lang="en-US" sz="1600" i="1" dirty="0"/>
              <a:t>the root node to a leaf</a:t>
            </a: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03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Trees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How to Build Them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How to Delete from them</a:t>
            </a:r>
            <a:endParaRPr lang="en-US" dirty="0"/>
          </a:p>
          <a:p>
            <a:pPr lvl="1"/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598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Delete a leaf node, key of 12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3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3525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2325" y="31607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83188" y="3390900"/>
            <a:ext cx="4191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24263" y="3822700"/>
            <a:ext cx="1143000" cy="838200"/>
            <a:chOff x="3581400" y="3810000"/>
            <a:chExt cx="1143000" cy="838200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3581400" y="38100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581400" y="3886200"/>
              <a:ext cx="11430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6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Delete a node, key of 19 with one child</a:t>
            </a:r>
          </a:p>
          <a:p>
            <a:pPr lvl="2"/>
            <a:r>
              <a:rPr lang="en-US" dirty="0" smtClean="0"/>
              <a:t>Make deleted node’s child a child of the deleted node’s parent</a:t>
            </a:r>
          </a:p>
          <a:p>
            <a:pPr lvl="2"/>
            <a:r>
              <a:rPr lang="en-US" dirty="0" smtClean="0"/>
              <a:t>Delete Node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92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3525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32325" y="3124200"/>
            <a:ext cx="969963" cy="838200"/>
            <a:chOff x="4632325" y="3124200"/>
            <a:chExt cx="969963" cy="83820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43438" y="31242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632325" y="31607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18318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22762" y="2838449"/>
            <a:ext cx="1273175" cy="1047750"/>
            <a:chOff x="3441700" y="3678236"/>
            <a:chExt cx="1273175" cy="1047750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3794126" y="3678236"/>
              <a:ext cx="508000" cy="10477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441700" y="4076699"/>
              <a:ext cx="1273175" cy="2286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14838" y="2552700"/>
            <a:ext cx="1452562" cy="1409700"/>
            <a:chOff x="4414838" y="2552700"/>
            <a:chExt cx="1452562" cy="1409700"/>
          </a:xfrm>
        </p:grpSpPr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5595936" y="2838450"/>
              <a:ext cx="266701" cy="11239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414838" y="2552700"/>
              <a:ext cx="1452562" cy="2857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6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2: Delete a node, key of 19 with one child</a:t>
            </a:r>
          </a:p>
          <a:p>
            <a:pPr lvl="2"/>
            <a:r>
              <a:rPr lang="en-US" dirty="0" smtClean="0"/>
              <a:t>Make deleted node’s child a child of the deleted node’s parent</a:t>
            </a:r>
          </a:p>
          <a:p>
            <a:pPr lvl="2"/>
            <a:r>
              <a:rPr lang="en-US" dirty="0" smtClean="0"/>
              <a:t>Delete Node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1438" y="2286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19438" y="3124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9238" y="3962400"/>
            <a:ext cx="538162" cy="533400"/>
            <a:chOff x="5329238" y="3962400"/>
            <a:chExt cx="538162" cy="53340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32923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43525" y="399573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98813" y="31686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75088" y="2324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386138" y="25527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27538" y="255270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22538" y="3962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82888" y="3390900"/>
            <a:ext cx="3429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665538" y="3390900"/>
            <a:ext cx="679450" cy="1104900"/>
            <a:chOff x="3665538" y="3390900"/>
            <a:chExt cx="679450" cy="11049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1588" y="39624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65538" y="3390900"/>
              <a:ext cx="419100" cy="5715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798888" y="3990975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616200" y="4013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14838" y="2552700"/>
            <a:ext cx="1452562" cy="1409700"/>
            <a:chOff x="4414838" y="2552700"/>
            <a:chExt cx="1452562" cy="1409700"/>
          </a:xfrm>
        </p:grpSpPr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5595936" y="2838450"/>
              <a:ext cx="266701" cy="11239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414838" y="2552700"/>
              <a:ext cx="1452562" cy="2857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7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9278E-6 L -0.05382 -0.1276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6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working with Priority Queues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be used for Huffman encoding</a:t>
            </a:r>
          </a:p>
          <a:p>
            <a:endParaRPr lang="en-US" dirty="0"/>
          </a:p>
          <a:p>
            <a:r>
              <a:rPr lang="en-US" dirty="0" smtClean="0"/>
              <a:t>Trees can be used to represent and process</a:t>
            </a:r>
            <a:br>
              <a:rPr lang="en-US" dirty="0" smtClean="0"/>
            </a:br>
            <a:r>
              <a:rPr lang="en-US" dirty="0" smtClean="0"/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Can they be used for anything else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have already done?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282424" y="1828800"/>
            <a:ext cx="3099576" cy="2328900"/>
            <a:chOff x="2928" y="2256"/>
            <a:chExt cx="2160" cy="1440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73" name="AutoShape 13"/>
            <p:cNvCxnSpPr>
              <a:cxnSpLocks noChangeShapeType="1"/>
              <a:stCxn id="63" idx="3"/>
              <a:endCxn id="66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4"/>
            <p:cNvCxnSpPr>
              <a:cxnSpLocks noChangeShapeType="1"/>
              <a:stCxn id="65" idx="1"/>
              <a:endCxn id="6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5"/>
            <p:cNvCxnSpPr>
              <a:cxnSpLocks noChangeShapeType="1"/>
              <a:stCxn id="72" idx="0"/>
              <a:endCxn id="65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6"/>
            <p:cNvCxnSpPr>
              <a:cxnSpLocks noChangeShapeType="1"/>
              <a:stCxn id="71" idx="0"/>
              <a:endCxn id="65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7"/>
            <p:cNvCxnSpPr>
              <a:cxnSpLocks noChangeShapeType="1"/>
              <a:stCxn id="70" idx="0"/>
              <a:endCxn id="67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8"/>
            <p:cNvCxnSpPr>
              <a:cxnSpLocks noChangeShapeType="1"/>
              <a:stCxn id="69" idx="0"/>
              <a:endCxn id="67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9"/>
            <p:cNvCxnSpPr>
              <a:cxnSpLocks noChangeShapeType="1"/>
              <a:stCxn id="68" idx="0"/>
              <a:endCxn id="66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20"/>
            <p:cNvCxnSpPr>
              <a:cxnSpLocks noChangeShapeType="1"/>
              <a:stCxn id="67" idx="1"/>
              <a:endCxn id="66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087208" y="449163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 </a:t>
            </a:r>
            <a:r>
              <a:rPr lang="en-US" dirty="0">
                <a:latin typeface="Symbol" charset="2"/>
                <a:sym typeface="Symbol" charset="2"/>
              </a:rPr>
              <a:t> </a:t>
            </a:r>
            <a:r>
              <a:rPr lang="en-US" dirty="0">
                <a:latin typeface="Times New Roman" charset="0"/>
                <a:sym typeface="Symbol" charset="2"/>
              </a:rPr>
              <a:t>(</a:t>
            </a:r>
            <a:r>
              <a:rPr lang="en-US" dirty="0"/>
              <a:t>a </a:t>
            </a:r>
            <a:r>
              <a:rPr lang="en-US" dirty="0">
                <a:latin typeface="Symbol" charset="2"/>
              </a:rPr>
              <a:t>-</a:t>
            </a:r>
            <a:r>
              <a:rPr lang="en-US" dirty="0"/>
              <a:t> 1) </a:t>
            </a:r>
            <a:r>
              <a:rPr lang="en-US" dirty="0">
                <a:latin typeface="Symbol" charset="2"/>
              </a:rPr>
              <a:t>+</a:t>
            </a:r>
            <a:r>
              <a:rPr lang="en-US" dirty="0"/>
              <a:t> (3 </a:t>
            </a:r>
            <a:r>
              <a:rPr lang="en-US" dirty="0">
                <a:latin typeface="Symbol" charset="2"/>
                <a:sym typeface="Symbol" charset="2"/>
              </a:rPr>
              <a:t> </a:t>
            </a:r>
            <a:r>
              <a:rPr lang="en-US" dirty="0"/>
              <a:t>b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1919288" y="2559050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0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1919288" y="2559050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rapezoid 3"/>
          <p:cNvSpPr/>
          <p:nvPr/>
        </p:nvSpPr>
        <p:spPr>
          <a:xfrm>
            <a:off x="3694112" y="4114800"/>
            <a:ext cx="3468688" cy="1981200"/>
          </a:xfrm>
          <a:prstGeom prst="trapezoid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7050" y="4318000"/>
            <a:ext cx="187743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These nodes must</a:t>
            </a:r>
          </a:p>
          <a:p>
            <a:r>
              <a:rPr lang="en-US" dirty="0" smtClean="0"/>
              <a:t>be properly linked</a:t>
            </a:r>
          </a:p>
          <a:p>
            <a:r>
              <a:rPr lang="en-US" dirty="0" smtClean="0"/>
              <a:t>back into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b="1" dirty="0" smtClean="0"/>
              <a:t>Set the right child of the deleted node’s parent</a:t>
            </a:r>
            <a:br>
              <a:rPr lang="en-US" b="1" dirty="0" smtClean="0"/>
            </a:br>
            <a:r>
              <a:rPr lang="en-US" b="1" dirty="0" smtClean="0"/>
              <a:t>to be the left child of the deleted node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8816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5500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338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353175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510213" y="54244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894388" y="4306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4433888" y="2787650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5729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4357688" y="4318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367213" y="43497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4388" y="3435350"/>
            <a:ext cx="1524000" cy="869950"/>
            <a:chOff x="4624388" y="3435350"/>
            <a:chExt cx="1524000" cy="869950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5119688" y="34353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5151438" y="347186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5665788" y="3708400"/>
              <a:ext cx="482600" cy="5588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4624388" y="3746500"/>
              <a:ext cx="476250" cy="5588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6415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3976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4814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800600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971925" y="5410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4205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891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25776" y="3319463"/>
            <a:ext cx="990600" cy="762000"/>
            <a:chOff x="4895850" y="3289300"/>
            <a:chExt cx="990600" cy="762000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 flipV="1">
              <a:off x="4895850" y="32893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4895850" y="3365500"/>
              <a:ext cx="990600" cy="685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94112" y="4114800"/>
            <a:ext cx="5060375" cy="1981200"/>
            <a:chOff x="3694112" y="4114800"/>
            <a:chExt cx="5060375" cy="1981200"/>
          </a:xfrm>
        </p:grpSpPr>
        <p:sp>
          <p:nvSpPr>
            <p:cNvPr id="63" name="Trapezoid 62"/>
            <p:cNvSpPr/>
            <p:nvPr/>
          </p:nvSpPr>
          <p:spPr>
            <a:xfrm>
              <a:off x="3694112" y="4114800"/>
              <a:ext cx="3468688" cy="1981200"/>
            </a:xfrm>
            <a:prstGeom prst="trapezoid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77050" y="4318000"/>
              <a:ext cx="1877437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These nodes must</a:t>
              </a:r>
            </a:p>
            <a:p>
              <a:r>
                <a:rPr lang="en-US" dirty="0" smtClean="0"/>
                <a:t>be properly linked</a:t>
              </a:r>
            </a:p>
            <a:p>
              <a:r>
                <a:rPr lang="en-US" dirty="0" smtClean="0"/>
                <a:t>back into the tree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4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The right child of the deleted node must be linked back into the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8816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5500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338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353175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510213" y="54244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894388" y="4306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5729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4357688" y="43180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367213" y="43497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6415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39766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4814888" y="5378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800600" y="54117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971925" y="5410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4205288" y="4540250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4891088" y="4540250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rapezoid 62"/>
          <p:cNvSpPr/>
          <p:nvPr/>
        </p:nvSpPr>
        <p:spPr>
          <a:xfrm>
            <a:off x="5324474" y="4114800"/>
            <a:ext cx="1838325" cy="1981200"/>
          </a:xfrm>
          <a:prstGeom prst="trapezoid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Make the right child of the deleted node</a:t>
            </a:r>
            <a:br>
              <a:rPr lang="en-US" sz="2000" b="1" dirty="0" smtClean="0"/>
            </a:br>
            <a:r>
              <a:rPr lang="en-US" sz="2000" b="1" dirty="0" smtClean="0"/>
              <a:t>be the right child of the rightmost leaf of the currently updated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00688" y="4273550"/>
            <a:ext cx="1376362" cy="1638300"/>
            <a:chOff x="5500688" y="4273550"/>
            <a:chExt cx="1376362" cy="1638300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881688" y="42735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5500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6338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353175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5510213" y="54244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894388" y="43068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5729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415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71925" y="4318000"/>
            <a:ext cx="1376363" cy="1593850"/>
            <a:chOff x="3971925" y="4318000"/>
            <a:chExt cx="1376363" cy="1593850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357688" y="43180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67213" y="434975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3976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4814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800600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3971925" y="54102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4205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891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462226" y="2818666"/>
            <a:ext cx="162162" cy="14993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462226" y="2847833"/>
            <a:ext cx="428862" cy="42876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19797" y="4610147"/>
            <a:ext cx="633377" cy="419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8575E-6 L 0.04045 -0.15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5985E-6 L 0.10903 -0.05366 L 0.14479 -0.04371 L 0.16719 0.00208 L 0.17326 0.04186 L 0.16424 0.08742 L 0.13438 0.12141 L 0.10903 0.13136 L 0.08802 0.12928 L 0.03889 0.09944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2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49225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3: Delete a node, key of 21 with two children</a:t>
            </a:r>
          </a:p>
          <a:p>
            <a:pPr lvl="1"/>
            <a:r>
              <a:rPr lang="en-US" sz="2000" b="1" dirty="0" smtClean="0"/>
              <a:t>Make the right child of the deleted node</a:t>
            </a:r>
            <a:br>
              <a:rPr lang="en-US" sz="2000" b="1" dirty="0" smtClean="0"/>
            </a:br>
            <a:r>
              <a:rPr lang="en-US" sz="2000" b="1" dirty="0" smtClean="0"/>
              <a:t>be the right child of the rightmost leaf of the currently updated tree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3900488" y="25590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681288" y="34353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19288" y="42354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443288" y="427355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897313" y="26066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432175" y="42957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12950" y="42767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68600" y="34766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2941638" y="2787650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2185988" y="370205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3227388" y="3702050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75338" y="4959350"/>
            <a:ext cx="1376362" cy="1638300"/>
            <a:chOff x="5500688" y="4273550"/>
            <a:chExt cx="1376362" cy="1638300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881688" y="42735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5500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6338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353175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5510213" y="54244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894388" y="43068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5729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415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67213" y="3233738"/>
            <a:ext cx="1376363" cy="1593850"/>
            <a:chOff x="3971925" y="4318000"/>
            <a:chExt cx="1376363" cy="1593850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357688" y="431800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67213" y="434975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39766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4814888" y="5378450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800600" y="5411788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3971925" y="54102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4205288" y="4540250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4891088" y="4540250"/>
              <a:ext cx="152400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462226" y="2847833"/>
            <a:ext cx="428862" cy="42876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19797" y="4610147"/>
            <a:ext cx="633377" cy="419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8738" y="2499478"/>
            <a:ext cx="2049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Unfortunately</a:t>
            </a:r>
          </a:p>
          <a:p>
            <a:r>
              <a:rPr lang="en-US" i="1" dirty="0" smtClean="0"/>
              <a:t>this method may create “holes”</a:t>
            </a:r>
          </a:p>
          <a:p>
            <a:r>
              <a:rPr lang="en-US" i="1" dirty="0" smtClean="0"/>
              <a:t>in the tree</a:t>
            </a:r>
          </a:p>
          <a:p>
            <a:endParaRPr lang="en-US" i="1" dirty="0" smtClean="0"/>
          </a:p>
          <a:p>
            <a:r>
              <a:rPr lang="en-US" i="1" dirty="0" smtClean="0"/>
              <a:t>and there is an easier way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74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03760" y="2463019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  <p:bldP spid="61" grpId="0" autoUpdateAnimBg="0"/>
      <p:bldP spid="6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503760" y="2463019"/>
            <a:ext cx="4957762" cy="3352800"/>
            <a:chOff x="528" y="1412"/>
            <a:chExt cx="3123" cy="2112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1776" y="14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008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2544" y="196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528" y="246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488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024" y="24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78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31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74" y="144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321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26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790" y="321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032" y="25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481" y="250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587" y="249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564" y="198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063" y="199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H="1">
              <a:off x="1172" y="1556"/>
              <a:ext cx="596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2112" y="1556"/>
              <a:ext cx="604" cy="4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696" y="213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1352" y="2132"/>
              <a:ext cx="312" cy="3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888" y="2136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>
              <a:off x="292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064" y="2520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70" y="254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H="1">
              <a:off x="2232" y="2160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336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824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352" y="318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343" y="320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1821" y="320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H="1">
              <a:off x="1968" y="2660"/>
              <a:ext cx="92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400" y="2660"/>
              <a:ext cx="96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06557" y="3808320"/>
            <a:ext cx="306715" cy="32576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237560" y="4253719"/>
            <a:ext cx="119062" cy="927881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85161" y="5181600"/>
            <a:ext cx="533400" cy="634220"/>
          </a:xfrm>
          <a:prstGeom prst="roundRect">
            <a:avLst/>
          </a:pr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484960" y="24630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2657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7041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03760" y="4139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0277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4661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4085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4923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481785" y="25106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937647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094685" y="53284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478860" y="42108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016647" y="41997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97422" y="41806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735910" y="337583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353072" y="33805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1526110" y="2691619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018360" y="2691619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770460" y="360601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1811860" y="3606019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4250260" y="3612369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4313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2942160" y="422196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2951685" y="42537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>
            <a:off x="3208860" y="365046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4999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2561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3399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85072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556397" y="53141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2789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3475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507049" y="3161989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Q: How do we find the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successor?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5920888" y="3930553"/>
            <a:ext cx="2473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A: Go right, then go left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as far as possible.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704160" y="3339319"/>
            <a:ext cx="555625" cy="533400"/>
            <a:chOff x="3704160" y="3339319"/>
            <a:chExt cx="555625" cy="533400"/>
          </a:xfrm>
        </p:grpSpPr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704160" y="33393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735910" y="3375832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85160" y="4444219"/>
            <a:ext cx="533400" cy="1371600"/>
            <a:chOff x="4085160" y="4444219"/>
            <a:chExt cx="533400" cy="1371600"/>
          </a:xfrm>
        </p:grpSpPr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4085160" y="52824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4094685" y="5328457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flipH="1">
              <a:off x="4313760" y="4444219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7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2498E-6 L -0.04306 -0.287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44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78168E-6 L 0.14324 0.06567 L 0.15521 0.15911 L 0.04028 0.28815 " pathEditMode="relative" ptsTypes="A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2" grpId="0"/>
      <p:bldP spid="4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Nodes from a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Case 3: Delete a node, key of 21 with two children</a:t>
            </a: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484960" y="24630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265760" y="33393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503760" y="4139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0277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466160" y="41775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4923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481785" y="25106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937647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478860" y="42108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016647" y="419974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97422" y="41806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353072" y="3380594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1526110" y="2691619"/>
            <a:ext cx="9461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018360" y="2691619"/>
            <a:ext cx="958850" cy="6413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H="1">
            <a:off x="770460" y="360601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1811860" y="3606019"/>
            <a:ext cx="495300" cy="571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4250260" y="3612369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2942160" y="422196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2951685" y="425371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>
            <a:off x="3208860" y="3650469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4999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25611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>
            <a:off x="3399360" y="5282419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85072" y="5315757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556397" y="5314169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2789760" y="4444219"/>
            <a:ext cx="14605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>
            <a:off x="3475560" y="4444219"/>
            <a:ext cx="1524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461522" y="1678781"/>
            <a:ext cx="24609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Replace the contents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of the node to be deleted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with the contents of its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in-order successor.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791200" y="2967844"/>
            <a:ext cx="23968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now the node to be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deleted is a leaf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GB" alt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we do as before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and just delete it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085160" y="4444219"/>
            <a:ext cx="533400" cy="1371600"/>
            <a:chOff x="4085160" y="4444219"/>
            <a:chExt cx="533400" cy="1371600"/>
          </a:xfrm>
        </p:grpSpPr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4085160" y="52824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4094685" y="5328457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 flipH="1">
              <a:off x="4313760" y="4444219"/>
              <a:ext cx="146050" cy="83820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04160" y="3339319"/>
            <a:ext cx="555625" cy="533400"/>
            <a:chOff x="3704160" y="3339319"/>
            <a:chExt cx="555625" cy="533400"/>
          </a:xfrm>
        </p:grpSpPr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704160" y="3339319"/>
              <a:ext cx="53340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735910" y="3375832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32760" y="5176057"/>
            <a:ext cx="990600" cy="762000"/>
            <a:chOff x="4895850" y="3289300"/>
            <a:chExt cx="990600" cy="762000"/>
          </a:xfrm>
        </p:grpSpPr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V="1">
              <a:off x="4895850" y="3289300"/>
              <a:ext cx="91440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4895850" y="3365500"/>
              <a:ext cx="990600" cy="685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6324600" y="4680660"/>
            <a:ext cx="24641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Note that in the worst case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the in-order successor has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>
                <a:solidFill>
                  <a:schemeClr val="tx1"/>
                </a:solidFill>
                <a:latin typeface="Times New Roman" pitchFamily="18" charset="0"/>
              </a:rPr>
              <a:t>only a right-child </a:t>
            </a: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node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So it is not a leaf, but has</a:t>
            </a:r>
          </a:p>
          <a:p>
            <a:pPr>
              <a:spcBef>
                <a:spcPct val="0"/>
              </a:spcBef>
            </a:pPr>
            <a:r>
              <a:rPr lang="en-GB" altLang="en-US" sz="1400" i="1" dirty="0" smtClean="0">
                <a:solidFill>
                  <a:schemeClr val="tx1"/>
                </a:solidFill>
                <a:latin typeface="Times New Roman" pitchFamily="18" charset="0"/>
              </a:rPr>
              <a:t>one child… so see case 2 above</a:t>
            </a:r>
            <a:endParaRPr lang="en-US" altLang="en-US" sz="14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782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working with Priority Queues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be used for Huffman encoding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can be used to represent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Arithmetic Expressions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/>
              <a:t>Can they be used for anything else</a:t>
            </a:r>
            <a:br>
              <a:rPr lang="en-US" dirty="0" smtClean="0"/>
            </a:br>
            <a:r>
              <a:rPr lang="en-US" dirty="0" smtClean="0"/>
              <a:t>we have already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Unbalanced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369331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Find </a:t>
            </a:r>
            <a:r>
              <a:rPr lang="en-US" dirty="0">
                <a:latin typeface="Comic Sans MS" panose="030F0702030302020204" pitchFamily="66" charset="0"/>
              </a:rPr>
              <a:t>the node x that contains the key k: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</a:t>
            </a:r>
            <a:r>
              <a:rPr lang="en-US" dirty="0" smtClean="0">
                <a:latin typeface="Comic Sans MS" panose="030F0702030302020204" pitchFamily="66" charset="0"/>
              </a:rPr>
              <a:t>link </a:t>
            </a:r>
            <a:r>
              <a:rPr lang="en-US" dirty="0">
                <a:latin typeface="Comic Sans MS" panose="030F0702030302020204" pitchFamily="66" charset="0"/>
              </a:rPr>
              <a:t>x's parent to x's </a:t>
            </a:r>
            <a:r>
              <a:rPr lang="en-US" dirty="0" smtClean="0">
                <a:latin typeface="Comic Sans MS" panose="030F0702030302020204" pitchFamily="66" charset="0"/>
              </a:rPr>
              <a:t>child and </a:t>
            </a:r>
            <a:r>
              <a:rPr lang="en-US" dirty="0">
                <a:latin typeface="Comic Sans MS" panose="030F0702030302020204" pitchFamily="66" charset="0"/>
              </a:rPr>
              <a:t>delete x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>
                <a:latin typeface="Comic Sans MS" panose="030F0702030302020204" pitchFamily="66" charset="0"/>
              </a:rPr>
              <a:t>   </a:t>
            </a:r>
            <a:r>
              <a:rPr lang="en-US" dirty="0" smtClean="0">
                <a:latin typeface="Comic Sans MS" panose="030F0702030302020204" pitchFamily="66" charset="0"/>
              </a:rPr>
              <a:t>    -</a:t>
            </a:r>
            <a:r>
              <a:rPr lang="en-US" dirty="0">
                <a:latin typeface="Comic Sans MS" panose="030F0702030302020204" pitchFamily="66" charset="0"/>
              </a:rPr>
              <a:t>find x's successor z [the leftmost node in the </a:t>
            </a:r>
            <a:r>
              <a:rPr lang="en-US" dirty="0" smtClean="0">
                <a:latin typeface="Comic Sans MS" panose="030F0702030302020204" pitchFamily="66" charset="0"/>
              </a:rPr>
              <a:t>right subtree </a:t>
            </a:r>
            <a:r>
              <a:rPr lang="en-US" dirty="0">
                <a:latin typeface="Comic Sans MS" panose="030F0702030302020204" pitchFamily="66" charset="0"/>
              </a:rPr>
              <a:t>of x]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(Note: z does not have a left child, but may have a right child)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</a:t>
            </a:r>
            <a:r>
              <a:rPr lang="en-US" i="1" dirty="0" smtClean="0">
                <a:latin typeface="Comic Sans MS" panose="030F0702030302020204" pitchFamily="66" charset="0"/>
              </a:rPr>
              <a:t>]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538" y="4621446"/>
            <a:ext cx="4343400" cy="120032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while LEFT_CHILD(z) </a:t>
            </a:r>
            <a:r>
              <a:rPr lang="en-US" dirty="0" smtClean="0">
                <a:latin typeface="Comic Sans MS" panose="030F0702030302020204" pitchFamily="66" charset="0"/>
              </a:rPr>
              <a:t>!= </a:t>
            </a:r>
            <a:r>
              <a:rPr lang="en-US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z = LEFT_CHILD(z)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93" y="4529286"/>
            <a:ext cx="3843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Worst case running time is?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0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Unbalanced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369331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Find </a:t>
            </a:r>
            <a:r>
              <a:rPr lang="en-US" dirty="0">
                <a:latin typeface="Comic Sans MS" panose="030F0702030302020204" pitchFamily="66" charset="0"/>
              </a:rPr>
              <a:t>the node x that contains the key k: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</a:t>
            </a:r>
            <a:r>
              <a:rPr lang="en-US" dirty="0" smtClean="0">
                <a:latin typeface="Comic Sans MS" panose="030F0702030302020204" pitchFamily="66" charset="0"/>
              </a:rPr>
              <a:t>link </a:t>
            </a:r>
            <a:r>
              <a:rPr lang="en-US" dirty="0">
                <a:latin typeface="Comic Sans MS" panose="030F0702030302020204" pitchFamily="66" charset="0"/>
              </a:rPr>
              <a:t>x's parent to x's </a:t>
            </a:r>
            <a:r>
              <a:rPr lang="en-US" dirty="0" smtClean="0">
                <a:latin typeface="Comic Sans MS" panose="030F0702030302020204" pitchFamily="66" charset="0"/>
              </a:rPr>
              <a:t>child and </a:t>
            </a:r>
            <a:r>
              <a:rPr lang="en-US" dirty="0">
                <a:latin typeface="Comic Sans MS" panose="030F0702030302020204" pitchFamily="66" charset="0"/>
              </a:rPr>
              <a:t>delete x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>
                <a:latin typeface="Comic Sans MS" panose="030F0702030302020204" pitchFamily="66" charset="0"/>
              </a:rPr>
              <a:t>   </a:t>
            </a:r>
            <a:r>
              <a:rPr lang="en-US" dirty="0" smtClean="0">
                <a:latin typeface="Comic Sans MS" panose="030F0702030302020204" pitchFamily="66" charset="0"/>
              </a:rPr>
              <a:t>    -</a:t>
            </a:r>
            <a:r>
              <a:rPr lang="en-US" dirty="0">
                <a:latin typeface="Comic Sans MS" panose="030F0702030302020204" pitchFamily="66" charset="0"/>
              </a:rPr>
              <a:t>find x's successor z [the leftmost node in the </a:t>
            </a:r>
            <a:r>
              <a:rPr lang="en-US" dirty="0" smtClean="0">
                <a:latin typeface="Comic Sans MS" panose="030F0702030302020204" pitchFamily="66" charset="0"/>
              </a:rPr>
              <a:t>right subtree </a:t>
            </a:r>
            <a:r>
              <a:rPr lang="en-US" dirty="0">
                <a:latin typeface="Comic Sans MS" panose="030F0702030302020204" pitchFamily="66" charset="0"/>
              </a:rPr>
              <a:t>of x]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(Note: z does not have a left child, but may have a right child)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</a:t>
            </a:r>
            <a:r>
              <a:rPr lang="en-US" i="1" dirty="0" smtClean="0">
                <a:latin typeface="Comic Sans MS" panose="030F0702030302020204" pitchFamily="66" charset="0"/>
              </a:rPr>
              <a:t>]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538" y="4621446"/>
            <a:ext cx="4343400" cy="120032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while LEFT_CHILD(z) </a:t>
            </a:r>
            <a:r>
              <a:rPr lang="en-US" dirty="0" smtClean="0">
                <a:latin typeface="Comic Sans MS" panose="030F0702030302020204" pitchFamily="66" charset="0"/>
              </a:rPr>
              <a:t>!= </a:t>
            </a:r>
            <a:r>
              <a:rPr lang="en-US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z = LEFT_CHILD(z)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93" y="4529286"/>
            <a:ext cx="387798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Worst case running time is:</a:t>
            </a:r>
          </a:p>
          <a:p>
            <a:r>
              <a:rPr lang="en-US" sz="3600" b="1" dirty="0" smtClean="0"/>
              <a:t>                        O(n)</a:t>
            </a:r>
          </a:p>
          <a:p>
            <a:r>
              <a:rPr lang="en-US" b="1" i="1" dirty="0" smtClean="0"/>
              <a:t>BST search is O(n)</a:t>
            </a:r>
          </a:p>
          <a:p>
            <a:r>
              <a:rPr lang="en-US" b="1" i="1" dirty="0" smtClean="0"/>
              <a:t>finding node to delete is thus O(n)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83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A special type of Binary Search Tree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4284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a Binary Search Tree depends on the data set</a:t>
            </a:r>
          </a:p>
          <a:p>
            <a:endParaRPr lang="en-US" dirty="0"/>
          </a:p>
          <a:p>
            <a:r>
              <a:rPr lang="en-US" dirty="0" smtClean="0"/>
              <a:t>If data set is sorted, binary tree comes out linear</a:t>
            </a:r>
          </a:p>
          <a:p>
            <a:pPr lvl="1"/>
            <a:r>
              <a:rPr lang="en-US" dirty="0" smtClean="0"/>
              <a:t>So search is not very fast</a:t>
            </a:r>
          </a:p>
          <a:p>
            <a:pPr lvl="1"/>
            <a:endParaRPr lang="en-US" dirty="0"/>
          </a:p>
          <a:p>
            <a:r>
              <a:rPr lang="en-US" dirty="0" smtClean="0"/>
              <a:t>But if the tree were “nicely” built </a:t>
            </a:r>
            <a:br>
              <a:rPr lang="en-US" dirty="0" smtClean="0"/>
            </a:br>
            <a:r>
              <a:rPr lang="en-US" dirty="0" smtClean="0"/>
              <a:t>the search will be much faster</a:t>
            </a:r>
          </a:p>
          <a:p>
            <a:pPr lvl="1"/>
            <a:r>
              <a:rPr lang="en-US" b="1" dirty="0" smtClean="0"/>
              <a:t>Thoughts on what nicely means?</a:t>
            </a:r>
            <a:endParaRPr lang="en-US" b="1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81307" y="3149841"/>
            <a:ext cx="2365603" cy="1322941"/>
            <a:chOff x="1122" y="1598"/>
            <a:chExt cx="3420" cy="208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18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744" y="307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12" y="28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176" y="3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4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2" y="163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80" y="259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55" y="1836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853" y="2550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E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22" y="1598"/>
              <a:ext cx="40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14" y="2310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127" y="3272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288" y="2780"/>
              <a:ext cx="39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F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76" y="2072"/>
              <a:ext cx="41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698" y="3035"/>
              <a:ext cx="4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100">
                  <a:solidFill>
                    <a:schemeClr val="tx1"/>
                  </a:solidFill>
                  <a:latin typeface="Arial" charset="0"/>
                </a:rPr>
                <a:t>G</a:t>
              </a:r>
              <a:endParaRPr lang="en-US" altLang="en-US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88" y="1796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20" y="2044"/>
              <a:ext cx="264" cy="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356" y="228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792" y="252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220" y="2760"/>
              <a:ext cx="264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652" y="3000"/>
              <a:ext cx="264" cy="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084" y="3240"/>
              <a:ext cx="268" cy="7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824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Nicely Built – Height 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</a:t>
            </a:r>
            <a:r>
              <a:rPr lang="en-US" dirty="0" smtClean="0">
                <a:solidFill>
                  <a:srgbClr val="FF0000"/>
                </a:solidFill>
              </a:rPr>
              <a:t>nice if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of the tree were as </a:t>
            </a:r>
            <a:r>
              <a:rPr lang="en-US" dirty="0" smtClean="0">
                <a:solidFill>
                  <a:srgbClr val="FF0000"/>
                </a:solidFill>
              </a:rPr>
              <a:t>small as possible</a:t>
            </a:r>
          </a:p>
          <a:p>
            <a:endParaRPr lang="en-US" dirty="0" smtClean="0"/>
          </a:p>
          <a:p>
            <a:r>
              <a:rPr lang="en-US" dirty="0" smtClean="0"/>
              <a:t>Basic premise of a special type of BST</a:t>
            </a:r>
          </a:p>
          <a:p>
            <a:pPr lvl="1"/>
            <a:r>
              <a:rPr lang="en-US" dirty="0" smtClean="0"/>
              <a:t>AVL Tree</a:t>
            </a:r>
          </a:p>
          <a:p>
            <a:pPr lvl="1"/>
            <a:r>
              <a:rPr lang="en-US" dirty="0" smtClean="0"/>
              <a:t>G.M. </a:t>
            </a:r>
            <a:r>
              <a:rPr lang="en-US" sz="2800" b="1" dirty="0" err="1" smtClean="0"/>
              <a:t>A</a:t>
            </a:r>
            <a:r>
              <a:rPr lang="en-US" dirty="0" err="1" smtClean="0"/>
              <a:t>delson-</a:t>
            </a:r>
            <a:r>
              <a:rPr lang="en-US" sz="2800" b="1" dirty="0" err="1" smtClean="0"/>
              <a:t>V</a:t>
            </a:r>
            <a:r>
              <a:rPr lang="en-US" dirty="0" err="1" smtClean="0"/>
              <a:t>elskii</a:t>
            </a:r>
            <a:r>
              <a:rPr lang="en-US" dirty="0" smtClean="0"/>
              <a:t> and E.M. </a:t>
            </a:r>
            <a:r>
              <a:rPr lang="en-US" sz="2800" b="1" dirty="0" smtClean="0"/>
              <a:t>L</a:t>
            </a:r>
            <a:r>
              <a:rPr lang="en-US" dirty="0" smtClean="0"/>
              <a:t>andis</a:t>
            </a:r>
          </a:p>
          <a:p>
            <a:pPr lvl="2"/>
            <a:r>
              <a:rPr lang="en-US" dirty="0" smtClean="0"/>
              <a:t>Credited for first designing methods of building height-balanced trees (AVL trees, 1962)</a:t>
            </a:r>
          </a:p>
          <a:p>
            <a:pPr lvl="2"/>
            <a:r>
              <a:rPr lang="en-US" sz="1600" i="1" dirty="0" smtClean="0"/>
              <a:t>Aside Trivia: Soviet Mathematicians at the time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78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Perfectly Balanced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382000" cy="1752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perfectly balanced binary tree</a:t>
            </a:r>
            <a:r>
              <a:rPr lang="en-US" dirty="0" smtClean="0"/>
              <a:t> is a binary tree such that</a:t>
            </a:r>
          </a:p>
          <a:p>
            <a:pPr lvl="1"/>
            <a:r>
              <a:rPr lang="en-US" dirty="0" smtClean="0"/>
              <a:t>The heights of the left and right subtrees of the root are equal</a:t>
            </a:r>
          </a:p>
          <a:p>
            <a:pPr lvl="1"/>
            <a:r>
              <a:rPr lang="en-US" dirty="0" smtClean="0"/>
              <a:t>The left and right subtrees of the root are perfectly balanced binary trees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130709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761" y="5341240"/>
            <a:ext cx="40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Perfectly Balanced Binary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b="1" u="sng" dirty="0" smtClean="0"/>
              <a:t>AVL Tree</a:t>
            </a:r>
            <a:r>
              <a:rPr lang="en-US" dirty="0" smtClean="0"/>
              <a:t>, or </a:t>
            </a:r>
            <a:r>
              <a:rPr lang="en-US" b="1" u="sng" dirty="0" smtClean="0"/>
              <a:t>height-balanced tree</a:t>
            </a:r>
            <a:r>
              <a:rPr lang="en-US" dirty="0" smtClean="0"/>
              <a:t>, is a binary search tree such that</a:t>
            </a:r>
          </a:p>
          <a:p>
            <a:pPr lvl="1"/>
            <a:r>
              <a:rPr lang="en-US" dirty="0" smtClean="0"/>
              <a:t>The heights of the left and right subtrees of the root differ by at most 1</a:t>
            </a:r>
          </a:p>
          <a:p>
            <a:pPr lvl="1"/>
            <a:r>
              <a:rPr lang="en-US" dirty="0" smtClean="0"/>
              <a:t>The left and right subtrees of the root are AVL trees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95575"/>
            <a:ext cx="6781800" cy="28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8900" y="5560355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 AVL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dirty="0" smtClean="0"/>
              <a:t>These are NOT AVL Trees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0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Tree: Important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height balanced trees (AVL trees) important?</a:t>
            </a:r>
          </a:p>
          <a:p>
            <a:endParaRPr lang="en-US" dirty="0"/>
          </a:p>
          <a:p>
            <a:r>
              <a:rPr lang="en-US" dirty="0"/>
              <a:t>Fact: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height of an AVL tree with n nodes is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most </a:t>
            </a:r>
            <a:r>
              <a:rPr lang="en-US" dirty="0" smtClean="0"/>
              <a:t>1.44*</a:t>
            </a:r>
            <a:r>
              <a:rPr lang="en-US" dirty="0" err="1" smtClean="0"/>
              <a:t>lg</a:t>
            </a:r>
            <a:r>
              <a:rPr lang="en-US" dirty="0" smtClean="0"/>
              <a:t>(n+2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at least </a:t>
            </a:r>
            <a:r>
              <a:rPr lang="en-US" dirty="0" err="1" smtClean="0"/>
              <a:t>lg</a:t>
            </a:r>
            <a:r>
              <a:rPr lang="en-US" dirty="0" smtClean="0"/>
              <a:t>(n)</a:t>
            </a:r>
            <a:endParaRPr lang="en-US" dirty="0"/>
          </a:p>
          <a:p>
            <a:pPr lvl="2"/>
            <a:r>
              <a:rPr lang="en-US" dirty="0" smtClean="0"/>
              <a:t>i.e. </a:t>
            </a:r>
            <a:r>
              <a:rPr lang="en-US" dirty="0"/>
              <a:t>the height of an AVL tree with n nodes is </a:t>
            </a:r>
            <a:r>
              <a:rPr lang="en-US" dirty="0" smtClean="0"/>
              <a:t>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3"/>
            <a:r>
              <a:rPr lang="en-US" i="1" dirty="0" smtClean="0"/>
              <a:t>technically theta(</a:t>
            </a:r>
            <a:r>
              <a:rPr lang="en-US" i="1" dirty="0" err="1" smtClean="0"/>
              <a:t>lg</a:t>
            </a:r>
            <a:r>
              <a:rPr lang="en-US" i="1" dirty="0" smtClean="0"/>
              <a:t>(n)), but let us not confuse things  =)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86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node in a binary tree</a:t>
            </a:r>
          </a:p>
          <a:p>
            <a:r>
              <a:rPr lang="en-US" dirty="0" smtClean="0"/>
              <a:t>Let L denote the height of the left subtree</a:t>
            </a:r>
          </a:p>
          <a:p>
            <a:r>
              <a:rPr lang="en-US" dirty="0" smtClean="0"/>
              <a:t>Let R denote the height of the right subtree</a:t>
            </a:r>
          </a:p>
          <a:p>
            <a:endParaRPr lang="en-US" dirty="0"/>
          </a:p>
          <a:p>
            <a:r>
              <a:rPr lang="en-US" dirty="0" smtClean="0"/>
              <a:t>If L &gt; R, then x is left high  (L = R + 1)</a:t>
            </a:r>
          </a:p>
          <a:p>
            <a:r>
              <a:rPr lang="en-US" dirty="0" smtClean="0"/>
              <a:t>If L = R, then x is equal high</a:t>
            </a:r>
          </a:p>
          <a:p>
            <a:r>
              <a:rPr lang="en-US" dirty="0" smtClean="0"/>
              <a:t>If R &gt; L, then x is right high (R = L + 1)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62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nodes have </a:t>
            </a:r>
            <a:r>
              <a:rPr lang="en-US" i="1" dirty="0" smtClean="0"/>
              <a:t>keys</a:t>
            </a:r>
            <a:r>
              <a:rPr lang="en-US" dirty="0" smtClean="0"/>
              <a:t> and </a:t>
            </a:r>
            <a:r>
              <a:rPr lang="en-US" i="1" dirty="0" smtClean="0"/>
              <a:t>data</a:t>
            </a:r>
          </a:p>
          <a:p>
            <a:pPr lvl="1"/>
            <a:r>
              <a:rPr lang="en-US" dirty="0" smtClean="0"/>
              <a:t>Min PQs and Max PQs</a:t>
            </a:r>
          </a:p>
          <a:p>
            <a:endParaRPr lang="en-US" dirty="0" smtClean="0"/>
          </a:p>
          <a:p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Thought of as a binary tree (pile of stuff = heap)</a:t>
            </a:r>
          </a:p>
          <a:p>
            <a:pPr lvl="1"/>
            <a:r>
              <a:rPr lang="en-US" dirty="0" smtClean="0"/>
              <a:t>but implemented using a vector array</a:t>
            </a:r>
          </a:p>
          <a:p>
            <a:pPr lvl="2"/>
            <a:r>
              <a:rPr lang="en-US" dirty="0" smtClean="0"/>
              <a:t>Top Down Build takes O(n 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2"/>
            <a:r>
              <a:rPr lang="en-US" dirty="0" smtClean="0"/>
              <a:t>Bottom Up Build takes O(n) time</a:t>
            </a:r>
          </a:p>
          <a:p>
            <a:pPr lvl="1"/>
            <a:r>
              <a:rPr lang="en-US" dirty="0" smtClean="0"/>
              <a:t>2 Major properties: Structure and Order</a:t>
            </a:r>
          </a:p>
          <a:p>
            <a:pPr lvl="2"/>
            <a:r>
              <a:rPr lang="en-US" dirty="0" smtClean="0"/>
              <a:t>Complete Binary Tree</a:t>
            </a:r>
          </a:p>
          <a:p>
            <a:pPr lvl="2"/>
            <a:r>
              <a:rPr lang="en-US" dirty="0" smtClean="0"/>
              <a:t>Min Heaps and Max Heaps</a:t>
            </a:r>
          </a:p>
          <a:p>
            <a:endParaRPr lang="en-US" dirty="0" smtClean="0"/>
          </a:p>
          <a:p>
            <a:r>
              <a:rPr lang="en-US" dirty="0" smtClean="0"/>
              <a:t>PQ Sorting</a:t>
            </a:r>
          </a:p>
          <a:p>
            <a:pPr lvl="1"/>
            <a:r>
              <a:rPr lang="en-US" dirty="0" smtClean="0"/>
              <a:t>Implemented using an unsorted list (selection sort)</a:t>
            </a:r>
          </a:p>
          <a:p>
            <a:pPr lvl="2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sorted list (insertion sort)</a:t>
            </a:r>
          </a:p>
          <a:p>
            <a:pPr lvl="2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Heap (heap sort)</a:t>
            </a:r>
          </a:p>
          <a:p>
            <a:pPr lvl="2"/>
            <a:r>
              <a:rPr lang="en-US" dirty="0" smtClean="0"/>
              <a:t>O(n *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Balance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balance factor </a:t>
            </a:r>
            <a:r>
              <a:rPr lang="en-US" dirty="0" smtClean="0"/>
              <a:t>of node x, denoted bf(x) </a:t>
            </a:r>
            <a:br>
              <a:rPr lang="en-US" dirty="0" smtClean="0"/>
            </a:br>
            <a:r>
              <a:rPr lang="en-US" dirty="0" smtClean="0"/>
              <a:t>is defined by: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bf(x) = L – R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If x is left high, bf(x) = -1</a:t>
            </a:r>
          </a:p>
          <a:p>
            <a:pPr lvl="2"/>
            <a:r>
              <a:rPr lang="en-US" dirty="0" smtClean="0"/>
              <a:t>If x is equal high, bf(x) = 0</a:t>
            </a:r>
          </a:p>
          <a:p>
            <a:pPr lvl="2"/>
            <a:r>
              <a:rPr lang="en-US" dirty="0" smtClean="0"/>
              <a:t>If x is right high, bf(x) = 1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Note:</a:t>
            </a:r>
          </a:p>
          <a:p>
            <a:pPr lvl="2"/>
            <a:r>
              <a:rPr lang="en-US" dirty="0" smtClean="0"/>
              <a:t>If |L – R| &gt; 1 </a:t>
            </a:r>
            <a:br>
              <a:rPr lang="en-US" dirty="0" smtClean="0"/>
            </a:br>
            <a:r>
              <a:rPr lang="en-US" dirty="0" smtClean="0"/>
              <a:t>then the node x is violating the balance criteria of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0239"/>
            <a:ext cx="5046604" cy="296592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template &lt;</a:t>
            </a:r>
            <a:r>
              <a:rPr lang="en-US" sz="2400" dirty="0" err="1" smtClean="0"/>
              <a:t>typename</a:t>
            </a:r>
            <a:r>
              <a:rPr lang="en-US" sz="2400" dirty="0" smtClean="0"/>
              <a:t> Type&gt;</a:t>
            </a:r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 smtClean="0"/>
              <a:t>BTreeNode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{</a:t>
            </a:r>
            <a:br>
              <a:rPr lang="en-US" sz="2400" dirty="0" smtClean="0"/>
            </a:br>
            <a:r>
              <a:rPr lang="en-US" sz="2400" dirty="0" smtClean="0"/>
              <a:t>public:</a:t>
            </a:r>
            <a:br>
              <a:rPr lang="en-US" sz="2400" dirty="0" smtClean="0"/>
            </a:br>
            <a:r>
              <a:rPr lang="en-US" sz="2400" dirty="0" smtClean="0"/>
              <a:t>   Type data;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BTreeNode</a:t>
            </a:r>
            <a:r>
              <a:rPr lang="en-US" sz="2400" dirty="0" smtClean="0"/>
              <a:t>&lt;Type&gt; *left, *right;</a:t>
            </a:r>
            <a:br>
              <a:rPr lang="en-US" sz="2400" dirty="0" smtClean="0"/>
            </a:br>
            <a:r>
              <a:rPr lang="en-US" sz="2400" dirty="0" smtClean="0"/>
              <a:t>};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02254" y="1203271"/>
            <a:ext cx="4191000" cy="2752725"/>
            <a:chOff x="0" y="0"/>
            <a:chExt cx="2590800" cy="139065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590800" cy="1390650"/>
              <a:chOff x="0" y="0"/>
              <a:chExt cx="2590800" cy="1390650"/>
            </a:xfrm>
            <a:grpFill/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0800" cy="13906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 bwMode="auto">
              <a:xfrm>
                <a:off x="643289" y="304803"/>
                <a:ext cx="1189612" cy="314607"/>
                <a:chOff x="470731" y="685804"/>
                <a:chExt cx="1631449" cy="438756"/>
              </a:xfrm>
              <a:grpFill/>
            </p:grpSpPr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680243" y="685804"/>
                  <a:ext cx="1206988" cy="438756"/>
                  <a:chOff x="686554" y="685801"/>
                  <a:chExt cx="1441186" cy="523888"/>
                </a:xfrm>
                <a:grpFill/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86554" y="686270"/>
                    <a:ext cx="480396" cy="520247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66950" y="686270"/>
                    <a:ext cx="480396" cy="523419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647345" y="685801"/>
                    <a:ext cx="480395" cy="52236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Line 31"/>
                <p:cNvCxnSpPr/>
                <p:nvPr/>
              </p:nvCxnSpPr>
              <p:spPr bwMode="auto">
                <a:xfrm>
                  <a:off x="1299847" y="906791"/>
                  <a:ext cx="0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round/>
                  <a:headEnd type="oval" w="med" len="med"/>
                  <a:tailEnd type="triangle" w="med" len="med"/>
                </a:ln>
                <a:extLst/>
              </p:spPr>
            </p:cxn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712911" y="764854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 rot="10800000">
                  <a:off x="470731" y="902425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49640" y="361950"/>
                <a:ext cx="1241723" cy="999674"/>
                <a:chOff x="868665" y="123825"/>
                <a:chExt cx="1241723" cy="999674"/>
              </a:xfrm>
              <a:grpFill/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85925" y="123825"/>
                  <a:ext cx="264795" cy="38925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661657" y="140652"/>
                  <a:ext cx="391306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right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68665" y="657225"/>
                  <a:ext cx="378027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data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26377" y="890270"/>
                  <a:ext cx="984011" cy="23322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kern="1200" dirty="0" err="1">
                      <a:effectLst/>
                      <a:latin typeface="Calibri"/>
                      <a:ea typeface="Times New Roman"/>
                      <a:cs typeface="Times New Roman"/>
                    </a:rPr>
                    <a:t>BTreeNode</a:t>
                  </a:r>
                  <a:endParaRPr lang="en-US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10" name="Line 31"/>
              <p:cNvCxnSpPr/>
              <p:nvPr/>
            </p:nvCxnSpPr>
            <p:spPr bwMode="auto">
              <a:xfrm>
                <a:off x="1257300" y="476250"/>
                <a:ext cx="0" cy="419100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/>
            </p:spPr>
          </p:cxn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4851" y="247650"/>
              <a:ext cx="314289" cy="1865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effectLst/>
                  <a:latin typeface="Calibri"/>
                  <a:ea typeface="Times New Roman"/>
                  <a:cs typeface="Times New Roman"/>
                </a:rPr>
                <a:t>left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1269322"/>
            <a:ext cx="3285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Typical data structure</a:t>
            </a:r>
          </a:p>
          <a:p>
            <a:r>
              <a:rPr lang="en-US" sz="2800" dirty="0" smtClean="0"/>
              <a:t>for a binary tree node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5046604" cy="3306762"/>
          </a:xfrm>
          <a:solidFill>
            <a:srgbClr val="E5E5B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template &lt;</a:t>
            </a:r>
            <a:r>
              <a:rPr lang="en-US" sz="2400" dirty="0" err="1" smtClean="0"/>
              <a:t>typename</a:t>
            </a:r>
            <a:r>
              <a:rPr lang="en-US" sz="2400" dirty="0" smtClean="0"/>
              <a:t> Type&gt;</a:t>
            </a:r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 smtClean="0"/>
              <a:t>AVLtreeNode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{</a:t>
            </a:r>
            <a:br>
              <a:rPr lang="en-US" sz="2400" dirty="0" smtClean="0"/>
            </a:br>
            <a:r>
              <a:rPr lang="en-US" sz="2400" dirty="0" smtClean="0"/>
              <a:t>public:</a:t>
            </a:r>
            <a:br>
              <a:rPr lang="en-US" sz="2400" dirty="0" smtClean="0"/>
            </a:br>
            <a:r>
              <a:rPr lang="en-US" sz="2400" dirty="0" smtClean="0"/>
              <a:t>   Type data;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int</a:t>
            </a:r>
            <a:r>
              <a:rPr lang="en-US" sz="2400" dirty="0" smtClean="0"/>
              <a:t>  </a:t>
            </a:r>
            <a:r>
              <a:rPr lang="en-US" sz="2400" dirty="0" err="1" smtClean="0"/>
              <a:t>bFactor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AVLtreeNode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 smtClean="0"/>
              <a:t>Type&gt; *left, *right;</a:t>
            </a:r>
            <a:br>
              <a:rPr lang="en-US" sz="2400" dirty="0" smtClean="0"/>
            </a:br>
            <a:r>
              <a:rPr lang="en-US" sz="2400" dirty="0" smtClean="0"/>
              <a:t>};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02254" y="1203271"/>
            <a:ext cx="4191000" cy="2752725"/>
            <a:chOff x="0" y="0"/>
            <a:chExt cx="2590800" cy="1390650"/>
          </a:xfrm>
          <a:solidFill>
            <a:srgbClr val="FEFEBE"/>
          </a:solidFill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590800" cy="1390650"/>
              <a:chOff x="0" y="0"/>
              <a:chExt cx="2590800" cy="1390650"/>
            </a:xfrm>
            <a:grpFill/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0800" cy="13906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 bwMode="auto">
              <a:xfrm>
                <a:off x="643289" y="304803"/>
                <a:ext cx="1189612" cy="314607"/>
                <a:chOff x="470731" y="685804"/>
                <a:chExt cx="1631449" cy="438756"/>
              </a:xfrm>
              <a:grpFill/>
            </p:grpSpPr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680243" y="685804"/>
                  <a:ext cx="1206988" cy="438756"/>
                  <a:chOff x="686554" y="685801"/>
                  <a:chExt cx="1441186" cy="523888"/>
                </a:xfrm>
                <a:grpFill/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86554" y="686270"/>
                    <a:ext cx="480396" cy="520247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66950" y="686270"/>
                    <a:ext cx="480396" cy="523419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647345" y="685801"/>
                    <a:ext cx="480395" cy="522362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Line 31"/>
                <p:cNvCxnSpPr/>
                <p:nvPr/>
              </p:nvCxnSpPr>
              <p:spPr bwMode="auto">
                <a:xfrm>
                  <a:off x="1299847" y="906791"/>
                  <a:ext cx="0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round/>
                  <a:headEnd type="oval" w="med" len="med"/>
                  <a:tailEnd type="triangle" w="med" len="med"/>
                </a:ln>
                <a:extLst/>
              </p:spPr>
            </p:cxn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712911" y="764854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 rot="10800000">
                  <a:off x="470731" y="902425"/>
                  <a:ext cx="389269" cy="154091"/>
                </a:xfrm>
                <a:custGeom>
                  <a:avLst/>
                  <a:gdLst>
                    <a:gd name="T0" fmla="*/ 0 w 480"/>
                    <a:gd name="T1" fmla="*/ 2147483647 h 88"/>
                    <a:gd name="T2" fmla="*/ 2147483647 w 480"/>
                    <a:gd name="T3" fmla="*/ 0 h 88"/>
                    <a:gd name="T4" fmla="*/ 2147483647 w 480"/>
                    <a:gd name="T5" fmla="*/ 2147483647 h 88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88"/>
                    <a:gd name="T11" fmla="*/ 480 w 48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88">
                      <a:moveTo>
                        <a:pt x="0" y="87"/>
                      </a:moveTo>
                      <a:cubicBezTo>
                        <a:pt x="39" y="73"/>
                        <a:pt x="157" y="0"/>
                        <a:pt x="237" y="0"/>
                      </a:cubicBezTo>
                      <a:cubicBezTo>
                        <a:pt x="317" y="0"/>
                        <a:pt x="430" y="70"/>
                        <a:pt x="480" y="88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  <a:extLst/>
              </p:spPr>
              <p:txBody>
                <a:bodyPr wrap="none"/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93640" y="361950"/>
                <a:ext cx="1584708" cy="999674"/>
                <a:chOff x="612665" y="123825"/>
                <a:chExt cx="1584708" cy="999674"/>
              </a:xfrm>
              <a:grpFill/>
            </p:grpSpPr>
            <p:sp>
              <p:nvSpPr>
                <p:cNvPr id="1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85925" y="123825"/>
                  <a:ext cx="264795" cy="38925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661657" y="140652"/>
                  <a:ext cx="391306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>
                      <a:effectLst/>
                      <a:latin typeface="Calibri"/>
                      <a:ea typeface="Times New Roman"/>
                      <a:cs typeface="Times New Roman"/>
                    </a:rPr>
                    <a:t>right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12665" y="657225"/>
                  <a:ext cx="890030" cy="1865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kern="1200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data, </a:t>
                  </a:r>
                  <a:r>
                    <a:rPr lang="en-US" b="1" kern="1200" dirty="0" err="1" smtClean="0">
                      <a:effectLst/>
                      <a:latin typeface="Calibri"/>
                      <a:ea typeface="Times New Roman"/>
                      <a:cs typeface="Times New Roman"/>
                    </a:rPr>
                    <a:t>bFactor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39391" y="890270"/>
                  <a:ext cx="1157982" cy="23322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dirty="0" err="1" smtClean="0">
                      <a:latin typeface="Calibri"/>
                      <a:ea typeface="Times New Roman"/>
                      <a:cs typeface="Times New Roman"/>
                    </a:rPr>
                    <a:t>AVLt</a:t>
                  </a:r>
                  <a:r>
                    <a:rPr lang="en-US" sz="2400" b="1" kern="1200" dirty="0" err="1" smtClean="0">
                      <a:effectLst/>
                      <a:latin typeface="Calibri"/>
                      <a:ea typeface="Times New Roman"/>
                      <a:cs typeface="Times New Roman"/>
                    </a:rPr>
                    <a:t>reeNode</a:t>
                  </a:r>
                  <a:endParaRPr lang="en-US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10" name="Line 31"/>
              <p:cNvCxnSpPr/>
              <p:nvPr/>
            </p:nvCxnSpPr>
            <p:spPr bwMode="auto">
              <a:xfrm>
                <a:off x="1257300" y="476250"/>
                <a:ext cx="0" cy="419100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/>
            </p:spPr>
          </p:cxn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4851" y="247650"/>
              <a:ext cx="314289" cy="1865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effectLst/>
                  <a:latin typeface="Calibri"/>
                  <a:ea typeface="Times New Roman"/>
                  <a:cs typeface="Times New Roman"/>
                </a:rPr>
                <a:t>left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1269322"/>
            <a:ext cx="3285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Typical data structure</a:t>
            </a:r>
          </a:p>
          <a:p>
            <a:r>
              <a:rPr lang="en-US" sz="2800" dirty="0" smtClean="0"/>
              <a:t>for an AVL tree node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0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Searching</a:t>
            </a:r>
          </a:p>
          <a:p>
            <a:pPr lvl="2"/>
            <a:r>
              <a:rPr lang="en-US" dirty="0" smtClean="0"/>
              <a:t>Insertions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0732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AVL’s are Binary Search Trees</a:t>
            </a:r>
          </a:p>
          <a:p>
            <a:pPr lvl="1"/>
            <a:r>
              <a:rPr lang="en-US" dirty="0" smtClean="0"/>
              <a:t>We can use the same algorithm</a:t>
            </a:r>
          </a:p>
          <a:p>
            <a:pPr lvl="1"/>
            <a:r>
              <a:rPr lang="en-US" dirty="0" smtClean="0"/>
              <a:t>BUT we have a better bound on the runtime</a:t>
            </a:r>
          </a:p>
          <a:p>
            <a:pPr lvl="1"/>
            <a:r>
              <a:rPr lang="en-US" dirty="0" smtClean="0"/>
              <a:t>Height of AVL tree is 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1"/>
            <a:r>
              <a:rPr lang="en-US" dirty="0" smtClean="0"/>
              <a:t>So runtime of search goes from O(n) to be O(</a:t>
            </a:r>
            <a:r>
              <a:rPr lang="en-US" dirty="0" err="1" smtClean="0"/>
              <a:t>lg</a:t>
            </a:r>
            <a:r>
              <a:rPr lang="en-US" dirty="0" smtClean="0"/>
              <a:t>(n))</a:t>
            </a:r>
          </a:p>
          <a:p>
            <a:pPr lvl="1"/>
            <a:r>
              <a:rPr lang="en-US" dirty="0" smtClean="0"/>
              <a:t>There was much rejoicing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429000"/>
            <a:ext cx="4419600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SEARCH(</a:t>
            </a:r>
            <a:r>
              <a:rPr lang="en-US" dirty="0" err="1">
                <a:latin typeface="Comic Sans MS" panose="030F0702030302020204" pitchFamily="66" charset="0"/>
              </a:rPr>
              <a:t>T,k</a:t>
            </a:r>
            <a:r>
              <a:rPr lang="en-US" dirty="0">
                <a:latin typeface="Comic Sans MS" panose="030F0702030302020204" pitchFamily="66" charset="0"/>
              </a:rPr>
              <a:t>):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x = root[T]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while x != NIL and k != key[x] do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if k &lt; key[x] then  x := left[x]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else  x := right[x]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return x</a:t>
            </a:r>
          </a:p>
        </p:txBody>
      </p:sp>
    </p:spTree>
    <p:extLst>
      <p:ext uri="{BB962C8B-B14F-4D97-AF65-F5344CB8AC3E}">
        <p14:creationId xmlns:p14="http://schemas.microsoft.com/office/powerpoint/2010/main" val="36958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 smtClean="0"/>
              <a:t>Searching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Insertions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9791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Node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algorithm for BSTs serves as a starting point for insertions into AVL trees</a:t>
            </a:r>
          </a:p>
          <a:p>
            <a:endParaRPr lang="en-US" dirty="0"/>
          </a:p>
          <a:p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we must also ensure the AVL tree balance property holds after insertion</a:t>
            </a:r>
          </a:p>
          <a:p>
            <a:endParaRPr lang="en-US" dirty="0"/>
          </a:p>
          <a:p>
            <a:r>
              <a:rPr lang="en-US" dirty="0" smtClean="0"/>
              <a:t>So we must update balance factors and perform rotations to ensure the AVL tree properties hold</a:t>
            </a:r>
          </a:p>
          <a:p>
            <a:endParaRPr lang="en-US" dirty="0"/>
          </a:p>
          <a:p>
            <a:r>
              <a:rPr lang="en-US" dirty="0" smtClean="0"/>
              <a:t>Examples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We begin with this tree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6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90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2514600" y="22512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1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8785 3.7037E-7 L 0.08785 0.09375 L 0.16719 0.09375 L 0.16719 0.19421 L 0.24653 0.19421 L 0.25 0.37731 " pathEditMode="relative" rAng="0" ptsTypes="AAAAA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90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64016" y="1632347"/>
            <a:ext cx="39660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Where is the </a:t>
            </a:r>
            <a:br>
              <a:rPr lang="en-US" sz="2800" b="1" dirty="0" smtClean="0"/>
            </a:br>
            <a:r>
              <a:rPr lang="en-US" sz="2800" b="1" dirty="0" smtClean="0"/>
              <a:t>            Balance Broken ?</a:t>
            </a:r>
            <a:endParaRPr lang="en-US" sz="28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4198"/>
            <a:ext cx="2524654" cy="1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Using Trees</a:t>
            </a:r>
          </a:p>
          <a:p>
            <a:pPr lvl="1"/>
            <a:r>
              <a:rPr lang="en-US" dirty="0"/>
              <a:t>Arithmetic Expression Trees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Binary Search Trees</a:t>
            </a:r>
          </a:p>
          <a:p>
            <a:pPr lvl="2"/>
            <a:r>
              <a:rPr lang="en-US" dirty="0" smtClean="0"/>
              <a:t>More on this shortly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Decision Trees</a:t>
            </a:r>
          </a:p>
          <a:p>
            <a:pPr lvl="2"/>
            <a:r>
              <a:rPr lang="en-US" dirty="0"/>
              <a:t>More on this shortly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2133600"/>
            <a:ext cx="7181895" cy="3581400"/>
            <a:chOff x="533400" y="2133600"/>
            <a:chExt cx="7181895" cy="3581400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2133600"/>
              <a:ext cx="5181600" cy="358140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2438400"/>
              <a:ext cx="2762295" cy="286232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AHA! </a:t>
              </a:r>
            </a:p>
            <a:p>
              <a:endParaRPr lang="en-US" sz="3600" dirty="0" smtClean="0"/>
            </a:p>
            <a:p>
              <a:r>
                <a:rPr lang="en-US" sz="3600" dirty="0" smtClean="0"/>
                <a:t>We had hints </a:t>
              </a:r>
            </a:p>
            <a:p>
              <a:r>
                <a:rPr lang="en-US" sz="3600" dirty="0" smtClean="0"/>
                <a:t>about these </a:t>
              </a:r>
            </a:p>
            <a:p>
              <a:r>
                <a:rPr lang="en-US" sz="3600" dirty="0" smtClean="0"/>
                <a:t>things before!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>
            <a:off x="3124200" y="3906872"/>
            <a:ext cx="290464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Nodes into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90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an AVL tree</a:t>
            </a:r>
          </a:p>
          <a:p>
            <a:r>
              <a:rPr lang="en-US" b="1" dirty="0" smtClean="0"/>
              <a:t>Balance criteria </a:t>
            </a:r>
            <a:br>
              <a:rPr lang="en-US" b="1" dirty="0" smtClean="0"/>
            </a:br>
            <a:r>
              <a:rPr lang="en-US" b="1" dirty="0" smtClean="0"/>
              <a:t>      broken at node 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33242" y="3900058"/>
            <a:ext cx="2655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“left rotation” at node 70</a:t>
            </a:r>
          </a:p>
          <a:p>
            <a:endParaRPr lang="en-US" b="1" dirty="0"/>
          </a:p>
          <a:p>
            <a:r>
              <a:rPr lang="en-US" b="1" dirty="0" smtClean="0"/>
              <a:t>Details later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354097" y="4082970"/>
            <a:ext cx="552185" cy="148455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31981" y="3112871"/>
            <a:ext cx="609600" cy="872116"/>
            <a:chOff x="2514600" y="2175884"/>
            <a:chExt cx="609600" cy="872116"/>
          </a:xfrm>
        </p:grpSpPr>
        <p:sp>
          <p:nvSpPr>
            <p:cNvPr id="44" name="Oval 4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8557" y="2175884"/>
              <a:ext cx="3016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6372 0.102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5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95 -0.00254 L -0.08125 -0.0983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08247 -0.1055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Again begin with this tree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5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Add the node 75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2514600" y="22512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7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06 0 L 0.09306 0.08495 L 0.16719 0.08495 L 0.16719 0.17014 L 0.09826 0.37014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 animBg="1"/>
      <p:bldP spid="20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70</a:t>
            </a:r>
          </a:p>
        </p:txBody>
      </p:sp>
    </p:spTree>
    <p:extLst>
      <p:ext uri="{BB962C8B-B14F-4D97-AF65-F5344CB8AC3E}">
        <p14:creationId xmlns:p14="http://schemas.microsoft.com/office/powerpoint/2010/main" val="3484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36781" y="2558973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084" y="413582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 with a</a:t>
            </a:r>
            <a:br>
              <a:rPr lang="en-US" b="1" dirty="0" smtClean="0"/>
            </a:br>
            <a:r>
              <a:rPr lang="en-US" b="1" dirty="0" smtClean="0"/>
              <a:t>Right Rotation at 80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4045718" y="4728852"/>
            <a:ext cx="664411" cy="212311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2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3"/>
            <a:endCxn id="35" idx="7"/>
          </p:cNvCxnSpPr>
          <p:nvPr/>
        </p:nvCxnSpPr>
        <p:spPr>
          <a:xfrm flipH="1">
            <a:off x="3912581" y="4580952"/>
            <a:ext cx="245414" cy="295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392255" y="4491614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43084" y="4135821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 with a</a:t>
            </a:r>
            <a:br>
              <a:rPr lang="en-US" b="1" dirty="0" smtClean="0"/>
            </a:br>
            <a:r>
              <a:rPr lang="en-US" b="1" dirty="0" smtClean="0"/>
              <a:t>Right Rotation at 80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4045718" y="4728852"/>
            <a:ext cx="664411" cy="212311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>
            <a:stCxn id="31" idx="5"/>
          </p:cNvCxnSpPr>
          <p:nvPr/>
        </p:nvCxnSpPr>
        <p:spPr>
          <a:xfrm>
            <a:off x="4589047" y="4580952"/>
            <a:ext cx="363953" cy="36021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717 0.1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0694 L 0.07396 -0.0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>
            <a:off x="3124200" y="3906872"/>
            <a:ext cx="290464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Insertion: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node 75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2362296" y="3205304"/>
            <a:ext cx="241578" cy="3493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034926" y="3205304"/>
            <a:ext cx="379738" cy="3243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3845716" y="3906872"/>
            <a:ext cx="312279" cy="2969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0028" y="1904137"/>
            <a:ext cx="2658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Symbols above the nodes </a:t>
            </a:r>
            <a:endParaRPr lang="en-US" sz="1600" i="1" dirty="0" smtClean="0"/>
          </a:p>
          <a:p>
            <a:r>
              <a:rPr lang="en-US" sz="1600" i="1" dirty="0" smtClean="0"/>
              <a:t>indicate </a:t>
            </a:r>
            <a:r>
              <a:rPr lang="en-US" sz="1600" i="1" dirty="0"/>
              <a:t>balance </a:t>
            </a:r>
            <a:r>
              <a:rPr lang="en-US" sz="1600" i="1" dirty="0" smtClean="0"/>
              <a:t>state.</a:t>
            </a:r>
          </a:p>
          <a:p>
            <a:endParaRPr lang="en-US" sz="1600" i="1" dirty="0"/>
          </a:p>
          <a:p>
            <a:r>
              <a:rPr lang="en-US" sz="1600" i="1" dirty="0" smtClean="0"/>
              <a:t>= means bf(x) is 0, equal high</a:t>
            </a:r>
          </a:p>
          <a:p>
            <a:r>
              <a:rPr lang="en-US" sz="1600" i="1" dirty="0" smtClean="0"/>
              <a:t>&gt; means bf(x) is 1, right high</a:t>
            </a:r>
          </a:p>
          <a:p>
            <a:r>
              <a:rPr lang="en-US" sz="1600" i="1" dirty="0" smtClean="0"/>
              <a:t>&lt; means bf(x) is -1, left high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2442996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41970" y="3169525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5390" y="3144564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8721" y="3818644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3" name="Straight Connector 32"/>
          <p:cNvCxnSpPr>
            <a:stCxn id="31" idx="5"/>
            <a:endCxn id="35" idx="1"/>
          </p:cNvCxnSpPr>
          <p:nvPr/>
        </p:nvCxnSpPr>
        <p:spPr>
          <a:xfrm>
            <a:off x="4589047" y="4580952"/>
            <a:ext cx="293027" cy="3761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792800" y="4572000"/>
            <a:ext cx="609600" cy="840423"/>
            <a:chOff x="2514600" y="2207577"/>
            <a:chExt cx="609600" cy="840423"/>
          </a:xfrm>
        </p:grpSpPr>
        <p:sp>
          <p:nvSpPr>
            <p:cNvPr id="35" name="Oval 3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36781" y="2558973"/>
            <a:ext cx="135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Still NOT</a:t>
            </a:r>
          </a:p>
          <a:p>
            <a:r>
              <a:rPr lang="en-US" b="1" dirty="0" smtClean="0"/>
              <a:t>an AVL tree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33242" y="390005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70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354097" y="4082970"/>
            <a:ext cx="552185" cy="148455"/>
            <a:chOff x="2970243" y="4055327"/>
            <a:chExt cx="552185" cy="148455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31981" y="3112871"/>
            <a:ext cx="609600" cy="872116"/>
            <a:chOff x="2514600" y="2175884"/>
            <a:chExt cx="609600" cy="872116"/>
          </a:xfrm>
        </p:grpSpPr>
        <p:sp>
          <p:nvSpPr>
            <p:cNvPr id="44" name="Oval 4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8557" y="2175884"/>
              <a:ext cx="3016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5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6372 0.1025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5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95 -0.00254 L -0.08125 -0.0983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08247 -0.1055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Begin with a larger tree this time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01527" y="1717832"/>
            <a:ext cx="6096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6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18247 0.00023 L 0.18247 0.10371 L 0.30504 0.10371 L 0.30504 0.2257 L 0.39636 0.2257 L 0.39636 0.37037 L 0.46354 0.37037 L 0.46875 0.56574 " pathEditMode="relative" ptsTypes="AAAAAAAAA">
                                      <p:cBhvr>
                                        <p:cTn id="6" dur="6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  <p:bldP spid="56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64016" y="1632347"/>
            <a:ext cx="42312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Is this an AVL tree?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1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 </a:t>
            </a:r>
          </a:p>
          <a:p>
            <a:pPr lvl="3"/>
            <a:r>
              <a:rPr lang="en-US" i="1" dirty="0" smtClean="0"/>
              <a:t>circa Section 7.3.6 and 10.1 in the book</a:t>
            </a:r>
            <a:endParaRPr lang="en-US" i="1" dirty="0"/>
          </a:p>
          <a:p>
            <a:pPr lvl="1"/>
            <a:r>
              <a:rPr lang="en-US" dirty="0"/>
              <a:t>AVL Trees</a:t>
            </a:r>
          </a:p>
          <a:p>
            <a:pPr lvl="3"/>
            <a:r>
              <a:rPr lang="en-US" i="1" dirty="0" smtClean="0"/>
              <a:t>circa 10.2 in the book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3"/>
            <a:r>
              <a:rPr lang="en-US" i="1" dirty="0"/>
              <a:t>circa Section </a:t>
            </a:r>
            <a:r>
              <a:rPr lang="en-US" i="1" dirty="0" smtClean="0"/>
              <a:t>7.3 </a:t>
            </a:r>
            <a:r>
              <a:rPr lang="en-US" i="1" dirty="0"/>
              <a:t>in the 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1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Insertions begin as with any BST</a:t>
            </a:r>
          </a:p>
          <a:p>
            <a:pPr lvl="1"/>
            <a:r>
              <a:rPr lang="en-US" dirty="0" smtClean="0"/>
              <a:t>Insert the node 95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64016" y="1632347"/>
            <a:ext cx="39660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Class: Where is the </a:t>
            </a:r>
            <a:br>
              <a:rPr lang="en-US" sz="2800" b="1" dirty="0" smtClean="0"/>
            </a:br>
            <a:r>
              <a:rPr lang="en-US" sz="2800" b="1" dirty="0" smtClean="0"/>
              <a:t>            Balance Broken ?</a:t>
            </a:r>
            <a:endParaRPr lang="en-US" sz="2800" b="1" dirty="0"/>
          </a:p>
        </p:txBody>
      </p:sp>
      <p:sp>
        <p:nvSpPr>
          <p:cNvPr id="5" name="AutoShape 2" descr="Baby Jedi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3" y="4514088"/>
            <a:ext cx="2670754" cy="20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3213" y="2749313"/>
            <a:ext cx="609600" cy="840423"/>
            <a:chOff x="2514600" y="2207577"/>
            <a:chExt cx="609600" cy="840423"/>
          </a:xfrm>
        </p:grpSpPr>
        <p:sp>
          <p:nvSpPr>
            <p:cNvPr id="25" name="Oval 2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4828" y="3571072"/>
            <a:ext cx="609600" cy="840423"/>
            <a:chOff x="2514600" y="2207577"/>
            <a:chExt cx="609600" cy="840423"/>
          </a:xfrm>
        </p:grpSpPr>
        <p:sp>
          <p:nvSpPr>
            <p:cNvPr id="31" name="Oval 3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20" name="Straight Connector 19"/>
          <p:cNvCxnSpPr>
            <a:stCxn id="25" idx="3"/>
            <a:endCxn id="34" idx="7"/>
          </p:cNvCxnSpPr>
          <p:nvPr/>
        </p:nvCxnSpPr>
        <p:spPr>
          <a:xfrm flipH="1">
            <a:off x="1210471" y="3511621"/>
            <a:ext cx="262016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90145" y="3551944"/>
            <a:ext cx="609600" cy="840423"/>
            <a:chOff x="2514600" y="2207577"/>
            <a:chExt cx="609600" cy="840423"/>
          </a:xfrm>
        </p:grpSpPr>
        <p:sp>
          <p:nvSpPr>
            <p:cNvPr id="34" name="Oval 3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36" name="Straight Connector 35"/>
          <p:cNvCxnSpPr>
            <a:stCxn id="25" idx="5"/>
            <a:endCxn id="38" idx="1"/>
          </p:cNvCxnSpPr>
          <p:nvPr/>
        </p:nvCxnSpPr>
        <p:spPr>
          <a:xfrm>
            <a:off x="1903539" y="3511621"/>
            <a:ext cx="213225" cy="4254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027490" y="3551944"/>
            <a:ext cx="609600" cy="840423"/>
            <a:chOff x="2514600" y="2207577"/>
            <a:chExt cx="609600" cy="840423"/>
          </a:xfrm>
        </p:grpSpPr>
        <p:sp>
          <p:nvSpPr>
            <p:cNvPr id="38" name="Oval 3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2668" y="3551944"/>
            <a:ext cx="609600" cy="840423"/>
            <a:chOff x="2514600" y="2207577"/>
            <a:chExt cx="609600" cy="840423"/>
          </a:xfrm>
        </p:grpSpPr>
        <p:sp>
          <p:nvSpPr>
            <p:cNvPr id="41" name="Oval 40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  <a:r>
                <a:rPr lang="en-US" b="1" dirty="0" smtClean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&lt;</a:t>
              </a:r>
              <a:endParaRPr lang="en-US" sz="1600" b="1" dirty="0"/>
            </a:p>
          </p:txBody>
        </p: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7001" y="4580772"/>
            <a:ext cx="609600" cy="840423"/>
            <a:chOff x="2514600" y="2207577"/>
            <a:chExt cx="609600" cy="840423"/>
          </a:xfrm>
        </p:grpSpPr>
        <p:sp>
          <p:nvSpPr>
            <p:cNvPr id="45" name="Oval 44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  <a:r>
                <a:rPr lang="en-US" b="1" dirty="0" smtClean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47" name="Straight Connector 46"/>
          <p:cNvCxnSpPr>
            <a:stCxn id="41" idx="3"/>
            <a:endCxn id="45" idx="7"/>
          </p:cNvCxnSpPr>
          <p:nvPr/>
        </p:nvCxnSpPr>
        <p:spPr>
          <a:xfrm flipH="1">
            <a:off x="4087327" y="4314252"/>
            <a:ext cx="174615" cy="6516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54502" y="4580772"/>
            <a:ext cx="609600" cy="840423"/>
            <a:chOff x="2514600" y="2207577"/>
            <a:chExt cx="609600" cy="840423"/>
          </a:xfrm>
        </p:grpSpPr>
        <p:sp>
          <p:nvSpPr>
            <p:cNvPr id="49" name="Oval 4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6828" y="4562041"/>
            <a:ext cx="609600" cy="840423"/>
            <a:chOff x="2514600" y="2207577"/>
            <a:chExt cx="609600" cy="840423"/>
          </a:xfrm>
        </p:grpSpPr>
        <p:sp>
          <p:nvSpPr>
            <p:cNvPr id="52" name="Oval 51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cxnSp>
        <p:nvCxnSpPr>
          <p:cNvPr id="54" name="Straight Connector 53"/>
          <p:cNvCxnSpPr>
            <a:stCxn id="31" idx="3"/>
            <a:endCxn id="49" idx="7"/>
          </p:cNvCxnSpPr>
          <p:nvPr/>
        </p:nvCxnSpPr>
        <p:spPr>
          <a:xfrm flipH="1">
            <a:off x="6174828" y="4333380"/>
            <a:ext cx="89274" cy="6325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5"/>
            <a:endCxn id="52" idx="1"/>
          </p:cNvCxnSpPr>
          <p:nvPr/>
        </p:nvCxnSpPr>
        <p:spPr>
          <a:xfrm>
            <a:off x="6695154" y="4333380"/>
            <a:ext cx="330948" cy="6137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5"/>
          </p:cNvCxnSpPr>
          <p:nvPr/>
        </p:nvCxnSpPr>
        <p:spPr>
          <a:xfrm>
            <a:off x="7457154" y="5324349"/>
            <a:ext cx="417953" cy="31445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98828" y="5316466"/>
            <a:ext cx="609600" cy="840423"/>
            <a:chOff x="2514600" y="2207577"/>
            <a:chExt cx="609600" cy="840423"/>
          </a:xfrm>
        </p:grpSpPr>
        <p:sp>
          <p:nvSpPr>
            <p:cNvPr id="59" name="Oval 58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92279" y="1687522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</a:t>
            </a:r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03764" y="270793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50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014816" y="2749313"/>
            <a:ext cx="552185" cy="148455"/>
            <a:chOff x="2970243" y="4055327"/>
            <a:chExt cx="552185" cy="148455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25" idx="7"/>
          </p:cNvCxnSpPr>
          <p:nvPr/>
        </p:nvCxnSpPr>
        <p:spPr>
          <a:xfrm flipH="1">
            <a:off x="1903539" y="2610852"/>
            <a:ext cx="1143136" cy="52359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28" idx="1"/>
          </p:cNvCxnSpPr>
          <p:nvPr/>
        </p:nvCxnSpPr>
        <p:spPr>
          <a:xfrm>
            <a:off x="3477727" y="2610852"/>
            <a:ext cx="1615229" cy="4858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57401" y="1848544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&gt;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3682" y="271152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145" y="2749313"/>
            <a:ext cx="1946945" cy="1643054"/>
            <a:chOff x="690145" y="2749313"/>
            <a:chExt cx="1946945" cy="1643054"/>
          </a:xfrm>
        </p:grpSpPr>
        <p:grpSp>
          <p:nvGrpSpPr>
            <p:cNvPr id="24" name="Group 23"/>
            <p:cNvGrpSpPr/>
            <p:nvPr/>
          </p:nvGrpSpPr>
          <p:grpSpPr>
            <a:xfrm>
              <a:off x="1383213" y="2749313"/>
              <a:ext cx="609600" cy="840423"/>
              <a:chOff x="2514600" y="2207577"/>
              <a:chExt cx="609600" cy="84042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20" name="Straight Connector 19"/>
            <p:cNvCxnSpPr>
              <a:stCxn id="25" idx="3"/>
              <a:endCxn id="34" idx="7"/>
            </p:cNvCxnSpPr>
            <p:nvPr/>
          </p:nvCxnSpPr>
          <p:spPr>
            <a:xfrm flipH="1">
              <a:off x="1210471" y="3511621"/>
              <a:ext cx="262016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90145" y="3551944"/>
              <a:ext cx="609600" cy="840423"/>
              <a:chOff x="2514600" y="2207577"/>
              <a:chExt cx="609600" cy="84042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36" name="Straight Connector 35"/>
            <p:cNvCxnSpPr>
              <a:stCxn id="25" idx="5"/>
              <a:endCxn id="38" idx="1"/>
            </p:cNvCxnSpPr>
            <p:nvPr/>
          </p:nvCxnSpPr>
          <p:spPr>
            <a:xfrm>
              <a:off x="1903539" y="3511621"/>
              <a:ext cx="213225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27490" y="3551944"/>
              <a:ext cx="609600" cy="840423"/>
              <a:chOff x="2514600" y="2207577"/>
              <a:chExt cx="609600" cy="84042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cxnSp>
        <p:nvCxnSpPr>
          <p:cNvPr id="43" name="Straight Connector 42"/>
          <p:cNvCxnSpPr>
            <a:stCxn id="28" idx="3"/>
            <a:endCxn id="41" idx="7"/>
          </p:cNvCxnSpPr>
          <p:nvPr/>
        </p:nvCxnSpPr>
        <p:spPr>
          <a:xfrm flipH="1">
            <a:off x="4692994" y="3473829"/>
            <a:ext cx="399962" cy="4632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567001" y="3551944"/>
            <a:ext cx="1215267" cy="1869251"/>
            <a:chOff x="3567001" y="3551944"/>
            <a:chExt cx="1215267" cy="1869251"/>
          </a:xfrm>
        </p:grpSpPr>
        <p:grpSp>
          <p:nvGrpSpPr>
            <p:cNvPr id="40" name="Group 39"/>
            <p:cNvGrpSpPr/>
            <p:nvPr/>
          </p:nvGrpSpPr>
          <p:grpSpPr>
            <a:xfrm>
              <a:off x="4172668" y="3551944"/>
              <a:ext cx="609600" cy="840423"/>
              <a:chOff x="2514600" y="2207577"/>
              <a:chExt cx="609600" cy="84042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&lt;</a:t>
                </a:r>
                <a:endParaRPr lang="en-US" sz="16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67001" y="4580772"/>
              <a:ext cx="609600" cy="840423"/>
              <a:chOff x="2514600" y="2207577"/>
              <a:chExt cx="609600" cy="84042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47" name="Straight Connector 46"/>
            <p:cNvCxnSpPr>
              <a:stCxn id="41" idx="3"/>
              <a:endCxn id="45" idx="7"/>
            </p:cNvCxnSpPr>
            <p:nvPr/>
          </p:nvCxnSpPr>
          <p:spPr>
            <a:xfrm flipH="1">
              <a:off x="4087327" y="4314252"/>
              <a:ext cx="174615" cy="65165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>
            <a:stCxn id="28" idx="5"/>
            <a:endCxn id="31" idx="1"/>
          </p:cNvCxnSpPr>
          <p:nvPr/>
        </p:nvCxnSpPr>
        <p:spPr>
          <a:xfrm>
            <a:off x="5524008" y="3473829"/>
            <a:ext cx="740094" cy="48238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654502" y="3571072"/>
            <a:ext cx="2653926" cy="2585817"/>
            <a:chOff x="5654502" y="3571072"/>
            <a:chExt cx="2653926" cy="2585817"/>
          </a:xfrm>
        </p:grpSpPr>
        <p:grpSp>
          <p:nvGrpSpPr>
            <p:cNvPr id="30" name="Group 29"/>
            <p:cNvGrpSpPr/>
            <p:nvPr/>
          </p:nvGrpSpPr>
          <p:grpSpPr>
            <a:xfrm>
              <a:off x="6174828" y="3571072"/>
              <a:ext cx="609600" cy="840423"/>
              <a:chOff x="2514600" y="2207577"/>
              <a:chExt cx="609600" cy="84042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654502" y="4580772"/>
              <a:ext cx="609600" cy="840423"/>
              <a:chOff x="2514600" y="2207577"/>
              <a:chExt cx="609600" cy="84042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936828" y="4562041"/>
              <a:ext cx="609600" cy="840423"/>
              <a:chOff x="2514600" y="2207577"/>
              <a:chExt cx="609600" cy="840423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54" name="Straight Connector 53"/>
            <p:cNvCxnSpPr>
              <a:stCxn id="31" idx="3"/>
              <a:endCxn id="49" idx="7"/>
            </p:cNvCxnSpPr>
            <p:nvPr/>
          </p:nvCxnSpPr>
          <p:spPr>
            <a:xfrm flipH="1">
              <a:off x="6174828" y="4333380"/>
              <a:ext cx="89274" cy="63253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1" idx="5"/>
              <a:endCxn id="52" idx="1"/>
            </p:cNvCxnSpPr>
            <p:nvPr/>
          </p:nvCxnSpPr>
          <p:spPr>
            <a:xfrm>
              <a:off x="6695154" y="4333380"/>
              <a:ext cx="330948" cy="6137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5"/>
            </p:cNvCxnSpPr>
            <p:nvPr/>
          </p:nvCxnSpPr>
          <p:spPr>
            <a:xfrm>
              <a:off x="7457154" y="5324349"/>
              <a:ext cx="417953" cy="31445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698828" y="5316466"/>
              <a:ext cx="609600" cy="840423"/>
              <a:chOff x="2514600" y="2207577"/>
              <a:chExt cx="609600" cy="84042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4392279" y="1687522"/>
            <a:ext cx="230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an AVL tree</a:t>
            </a:r>
          </a:p>
          <a:p>
            <a:r>
              <a:rPr lang="en-US" b="1" dirty="0"/>
              <a:t>Balance criteria </a:t>
            </a:r>
            <a:br>
              <a:rPr lang="en-US" b="1" dirty="0"/>
            </a:br>
            <a:r>
              <a:rPr lang="en-US" b="1" dirty="0"/>
              <a:t>      broken at node </a:t>
            </a:r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03764" y="2707936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Fixed by doing a</a:t>
            </a:r>
          </a:p>
          <a:p>
            <a:r>
              <a:rPr lang="en-US" b="1" dirty="0" smtClean="0"/>
              <a:t>Left Rotation at node 50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014816" y="2749313"/>
            <a:ext cx="552185" cy="148455"/>
            <a:chOff x="2970243" y="4055327"/>
            <a:chExt cx="552185" cy="148455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3414664" y="4055328"/>
              <a:ext cx="107764" cy="10187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124200" y="4055327"/>
              <a:ext cx="290466" cy="1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2970243" y="4055327"/>
              <a:ext cx="153957" cy="14845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>
            <a:stCxn id="25" idx="3"/>
          </p:cNvCxnSpPr>
          <p:nvPr/>
        </p:nvCxnSpPr>
        <p:spPr>
          <a:xfrm flipH="1">
            <a:off x="1066801" y="3511621"/>
            <a:ext cx="405686" cy="4445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49326" y="3492724"/>
            <a:ext cx="870074" cy="4443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7344 0.1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361 0.134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0255 L -0.22378 -0.125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61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873 L -0.01458 -0.03192 L -0.02882 -0.03817 L -0.05156 -0.04048 L -0.07031 -0.03817 L -0.11041 -0.02868 L -0.13611 -0.01688 L -0.15642 0.00139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6093E-6 L -0.13854 -0.120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57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Insertions begin as with any BST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the node 95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28" idx="3"/>
            <a:endCxn id="4" idx="7"/>
          </p:cNvCxnSpPr>
          <p:nvPr/>
        </p:nvCxnSpPr>
        <p:spPr>
          <a:xfrm flipH="1">
            <a:off x="1949326" y="2609939"/>
            <a:ext cx="1076980" cy="5245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8" idx="5"/>
            <a:endCxn id="31" idx="1"/>
          </p:cNvCxnSpPr>
          <p:nvPr/>
        </p:nvCxnSpPr>
        <p:spPr>
          <a:xfrm>
            <a:off x="3457358" y="2609939"/>
            <a:ext cx="1544521" cy="5896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5437" y="1087509"/>
            <a:ext cx="203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Symbols above the nodes </a:t>
            </a:r>
            <a:endParaRPr lang="en-US" sz="1200" i="1" dirty="0" smtClean="0"/>
          </a:p>
          <a:p>
            <a:r>
              <a:rPr lang="en-US" sz="1200" i="1" dirty="0" smtClean="0"/>
              <a:t>indicate </a:t>
            </a:r>
            <a:r>
              <a:rPr lang="en-US" sz="1200" i="1" dirty="0"/>
              <a:t>balance </a:t>
            </a:r>
            <a:r>
              <a:rPr lang="en-US" sz="1200" i="1" dirty="0" smtClean="0"/>
              <a:t>state.</a:t>
            </a:r>
          </a:p>
          <a:p>
            <a:endParaRPr lang="en-US" sz="1200" i="1" dirty="0"/>
          </a:p>
          <a:p>
            <a:r>
              <a:rPr lang="en-US" sz="1200" i="1" dirty="0" smtClean="0"/>
              <a:t>= means bf(x) is 0, equal high</a:t>
            </a:r>
          </a:p>
          <a:p>
            <a:r>
              <a:rPr lang="en-US" sz="1200" i="1" dirty="0" smtClean="0"/>
              <a:t>&gt; means bf(x) is 1, right high</a:t>
            </a:r>
          </a:p>
          <a:p>
            <a:r>
              <a:rPr lang="en-US" sz="1200" i="1" dirty="0" smtClean="0"/>
              <a:t>&lt; means bf(x) is -1, left high</a:t>
            </a:r>
            <a:endParaRPr lang="en-US" sz="1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29000" y="2749313"/>
            <a:ext cx="609600" cy="840423"/>
            <a:chOff x="2514600" y="2207577"/>
            <a:chExt cx="609600" cy="840423"/>
          </a:xfrm>
        </p:grpSpPr>
        <p:sp>
          <p:nvSpPr>
            <p:cNvPr id="4" name="Oval 3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37032" y="1847631"/>
            <a:ext cx="609600" cy="840423"/>
            <a:chOff x="2514600" y="2207577"/>
            <a:chExt cx="609600" cy="840423"/>
          </a:xfrm>
        </p:grpSpPr>
        <p:sp>
          <p:nvSpPr>
            <p:cNvPr id="28" name="Oval 27"/>
            <p:cNvSpPr/>
            <p:nvPr/>
          </p:nvSpPr>
          <p:spPr>
            <a:xfrm>
              <a:off x="2514600" y="2514600"/>
              <a:ext cx="609600" cy="533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557" y="2207577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=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1" y="3598508"/>
            <a:ext cx="1946945" cy="1643054"/>
            <a:chOff x="690145" y="2749313"/>
            <a:chExt cx="1946945" cy="1643054"/>
          </a:xfrm>
        </p:grpSpPr>
        <p:grpSp>
          <p:nvGrpSpPr>
            <p:cNvPr id="24" name="Group 23"/>
            <p:cNvGrpSpPr/>
            <p:nvPr/>
          </p:nvGrpSpPr>
          <p:grpSpPr>
            <a:xfrm>
              <a:off x="1383213" y="2749313"/>
              <a:ext cx="609600" cy="840423"/>
              <a:chOff x="2514600" y="2207577"/>
              <a:chExt cx="609600" cy="84042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20" name="Straight Connector 19"/>
            <p:cNvCxnSpPr>
              <a:stCxn id="25" idx="3"/>
              <a:endCxn id="34" idx="7"/>
            </p:cNvCxnSpPr>
            <p:nvPr/>
          </p:nvCxnSpPr>
          <p:spPr>
            <a:xfrm flipH="1">
              <a:off x="1210471" y="3511621"/>
              <a:ext cx="262016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90145" y="3551944"/>
              <a:ext cx="609600" cy="840423"/>
              <a:chOff x="2514600" y="2207577"/>
              <a:chExt cx="609600" cy="84042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36" name="Straight Connector 35"/>
            <p:cNvCxnSpPr>
              <a:stCxn id="25" idx="5"/>
              <a:endCxn id="38" idx="1"/>
            </p:cNvCxnSpPr>
            <p:nvPr/>
          </p:nvCxnSpPr>
          <p:spPr>
            <a:xfrm>
              <a:off x="1903539" y="3511621"/>
              <a:ext cx="213225" cy="4254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27490" y="3551944"/>
              <a:ext cx="609600" cy="840423"/>
              <a:chOff x="2514600" y="2207577"/>
              <a:chExt cx="609600" cy="84042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177408" y="3457741"/>
            <a:ext cx="1215267" cy="1869251"/>
            <a:chOff x="3567001" y="3551944"/>
            <a:chExt cx="1215267" cy="1869251"/>
          </a:xfrm>
        </p:grpSpPr>
        <p:grpSp>
          <p:nvGrpSpPr>
            <p:cNvPr id="40" name="Group 39"/>
            <p:cNvGrpSpPr/>
            <p:nvPr/>
          </p:nvGrpSpPr>
          <p:grpSpPr>
            <a:xfrm>
              <a:off x="4172668" y="3551944"/>
              <a:ext cx="609600" cy="840423"/>
              <a:chOff x="2514600" y="2207577"/>
              <a:chExt cx="609600" cy="84042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&lt;</a:t>
                </a:r>
                <a:endParaRPr lang="en-US" sz="16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67001" y="4580772"/>
              <a:ext cx="609600" cy="840423"/>
              <a:chOff x="2514600" y="2207577"/>
              <a:chExt cx="609600" cy="84042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cxnSp>
          <p:nvCxnSpPr>
            <p:cNvPr id="47" name="Straight Connector 46"/>
            <p:cNvCxnSpPr>
              <a:stCxn id="41" idx="3"/>
              <a:endCxn id="45" idx="7"/>
            </p:cNvCxnSpPr>
            <p:nvPr/>
          </p:nvCxnSpPr>
          <p:spPr>
            <a:xfrm flipH="1">
              <a:off x="4087327" y="4314252"/>
              <a:ext cx="174615" cy="65165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392279" y="2814473"/>
            <a:ext cx="2653926" cy="2585817"/>
            <a:chOff x="5654502" y="3571072"/>
            <a:chExt cx="2653926" cy="2585817"/>
          </a:xfrm>
        </p:grpSpPr>
        <p:grpSp>
          <p:nvGrpSpPr>
            <p:cNvPr id="30" name="Group 29"/>
            <p:cNvGrpSpPr/>
            <p:nvPr/>
          </p:nvGrpSpPr>
          <p:grpSpPr>
            <a:xfrm>
              <a:off x="6174828" y="3571072"/>
              <a:ext cx="609600" cy="840423"/>
              <a:chOff x="2514600" y="2207577"/>
              <a:chExt cx="609600" cy="84042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8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&gt;</a:t>
                </a:r>
                <a:endParaRPr lang="en-US" sz="1600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654502" y="4580772"/>
              <a:ext cx="609600" cy="840423"/>
              <a:chOff x="2514600" y="2207577"/>
              <a:chExt cx="609600" cy="84042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936828" y="4562041"/>
              <a:ext cx="609600" cy="840423"/>
              <a:chOff x="2514600" y="2207577"/>
              <a:chExt cx="609600" cy="840423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&gt;</a:t>
                </a:r>
                <a:endParaRPr lang="en-US" sz="1600" b="1" dirty="0"/>
              </a:p>
            </p:txBody>
          </p:sp>
        </p:grpSp>
        <p:cxnSp>
          <p:nvCxnSpPr>
            <p:cNvPr id="54" name="Straight Connector 53"/>
            <p:cNvCxnSpPr>
              <a:stCxn id="31" idx="3"/>
              <a:endCxn id="49" idx="7"/>
            </p:cNvCxnSpPr>
            <p:nvPr/>
          </p:nvCxnSpPr>
          <p:spPr>
            <a:xfrm flipH="1">
              <a:off x="6174828" y="4333380"/>
              <a:ext cx="89274" cy="63253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1" idx="5"/>
              <a:endCxn id="52" idx="1"/>
            </p:cNvCxnSpPr>
            <p:nvPr/>
          </p:nvCxnSpPr>
          <p:spPr>
            <a:xfrm>
              <a:off x="6695154" y="4333380"/>
              <a:ext cx="330948" cy="6137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5"/>
            </p:cNvCxnSpPr>
            <p:nvPr/>
          </p:nvCxnSpPr>
          <p:spPr>
            <a:xfrm>
              <a:off x="7457154" y="5324349"/>
              <a:ext cx="417953" cy="31445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698828" y="5316466"/>
              <a:ext cx="609600" cy="840423"/>
              <a:chOff x="2514600" y="2207577"/>
              <a:chExt cx="609600" cy="84042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514600" y="2514600"/>
                <a:ext cx="609600" cy="533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95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8557" y="2207577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=</a:t>
                </a:r>
                <a:endParaRPr lang="en-US" sz="1600" b="1" dirty="0"/>
              </a:p>
            </p:txBody>
          </p:sp>
        </p:grpSp>
      </p:grpSp>
      <p:cxnSp>
        <p:nvCxnSpPr>
          <p:cNvPr id="67" name="Straight Connector 66"/>
          <p:cNvCxnSpPr>
            <a:stCxn id="4" idx="5"/>
            <a:endCxn id="41" idx="1"/>
          </p:cNvCxnSpPr>
          <p:nvPr/>
        </p:nvCxnSpPr>
        <p:spPr>
          <a:xfrm>
            <a:off x="1949326" y="3511621"/>
            <a:ext cx="923023" cy="3312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" idx="3"/>
            <a:endCxn id="25" idx="7"/>
          </p:cNvCxnSpPr>
          <p:nvPr/>
        </p:nvCxnSpPr>
        <p:spPr>
          <a:xfrm flipH="1">
            <a:off x="1215775" y="3511621"/>
            <a:ext cx="302499" cy="4720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03764" y="2707936"/>
            <a:ext cx="2604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balance factors also</a:t>
            </a:r>
          </a:p>
          <a:p>
            <a:r>
              <a:rPr lang="en-US" b="1" dirty="0" smtClean="0"/>
              <a:t>adjusted during rotation</a:t>
            </a:r>
          </a:p>
        </p:txBody>
      </p:sp>
    </p:spTree>
    <p:extLst>
      <p:ext uri="{BB962C8B-B14F-4D97-AF65-F5344CB8AC3E}">
        <p14:creationId xmlns:p14="http://schemas.microsoft.com/office/powerpoint/2010/main" val="3252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Insertions in Empty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3" y="838200"/>
            <a:ext cx="60059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838200"/>
            <a:ext cx="1295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828675"/>
            <a:ext cx="344805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4462" y="2505074"/>
            <a:ext cx="2329337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799" y="2514600"/>
            <a:ext cx="3676651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4463" y="4495800"/>
            <a:ext cx="3676651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81114" y="4505325"/>
            <a:ext cx="2329336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65165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1) Rotate right: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A --                               B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/ \              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- B   T_3                           T_1  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                -&gt;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T_1 T_2                      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T_2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T_3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Three links must be updated</a:t>
            </a:r>
          </a:p>
        </p:txBody>
      </p:sp>
    </p:spTree>
    <p:extLst>
      <p:ext uri="{BB962C8B-B14F-4D97-AF65-F5344CB8AC3E}">
        <p14:creationId xmlns:p14="http://schemas.microsoft.com/office/powerpoint/2010/main" val="9824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6263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2) Rotate left: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A ++                               B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/ \                      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T_1  B +                            A   T_3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/ \                -&gt;     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T_2 T_3                        T_1 T_2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Three links must be updated</a:t>
            </a:r>
          </a:p>
        </p:txBody>
      </p:sp>
    </p:spTree>
    <p:extLst>
      <p:ext uri="{BB962C8B-B14F-4D97-AF65-F5344CB8AC3E}">
        <p14:creationId xmlns:p14="http://schemas.microsoft.com/office/powerpoint/2010/main" val="38121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8" y="2790497"/>
            <a:ext cx="9130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3) Double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right rotation: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 --                      A --                         C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   /   \                       /  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+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B   T_3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1     - C    T_3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2       B       A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-&gt;        /  \             -&gt;        /   \   /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T_1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C                   B   T_22                  T_1 T_21 T_22 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T_3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   \                / \ 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T_21  T_22           T_1 T_21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Rotation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523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 we “saw” rotations being done.</a:t>
            </a:r>
          </a:p>
          <a:p>
            <a:r>
              <a:rPr lang="en-US" dirty="0" smtClean="0"/>
              <a:t>We now classify them</a:t>
            </a:r>
          </a:p>
          <a:p>
            <a:endParaRPr lang="en-US" dirty="0"/>
          </a:p>
          <a:p>
            <a:r>
              <a:rPr lang="en-US" dirty="0" smtClean="0"/>
              <a:t>There are 4 different types of rotation: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8" y="2790497"/>
            <a:ext cx="9130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4) Double right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rotation: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similar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to double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right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rotation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 ++                   A ++                           C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/   \                         /  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T_1    B -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1   T_1    C + 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step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2       A       B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-&gt;           /  \         -&gt;        /   \   /   \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C     T_3              T_21  B                T_1 T_21 T_22  T_3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/   \                         / \ </a:t>
            </a:r>
          </a:p>
          <a:p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T_21  T_22                    </a:t>
            </a:r>
            <a:r>
              <a:rPr lang="fr-FR" dirty="0" err="1">
                <a:latin typeface="Consolas" panose="020B0609020204030204" pitchFamily="49" charset="0"/>
                <a:cs typeface="Consolas" panose="020B0609020204030204" pitchFamily="49" charset="0"/>
              </a:rPr>
              <a:t>T_22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 T_3</a:t>
            </a:r>
          </a:p>
          <a:p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</a:t>
            </a:r>
          </a:p>
          <a:p>
            <a:pPr lvl="1"/>
            <a:r>
              <a:rPr lang="en-US" dirty="0" smtClean="0"/>
              <a:t>Uses a divide and conquer methodology</a:t>
            </a:r>
          </a:p>
          <a:p>
            <a:pPr lvl="1"/>
            <a:r>
              <a:rPr lang="en-US" dirty="0" smtClean="0"/>
              <a:t>Requires the data to be sorted</a:t>
            </a:r>
          </a:p>
          <a:p>
            <a:pPr lvl="1"/>
            <a:r>
              <a:rPr lang="en-US" dirty="0" smtClean="0"/>
              <a:t>Runs in O(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1"/>
            <a:r>
              <a:rPr lang="en-US" dirty="0" smtClean="0"/>
              <a:t>Human World Example of divide and conquer</a:t>
            </a:r>
          </a:p>
          <a:p>
            <a:pPr lvl="2"/>
            <a:r>
              <a:rPr lang="en-US" dirty="0" smtClean="0"/>
              <a:t>Looking up a word in a dictionary</a:t>
            </a:r>
          </a:p>
          <a:p>
            <a:pPr lvl="1"/>
            <a:endParaRPr lang="en-US" dirty="0"/>
          </a:p>
          <a:p>
            <a:r>
              <a:rPr lang="en-US" dirty="0" smtClean="0"/>
              <a:t>How do we implement it?</a:t>
            </a:r>
          </a:p>
          <a:p>
            <a:endParaRPr lang="en-US" dirty="0"/>
          </a:p>
          <a:p>
            <a:r>
              <a:rPr lang="en-US" dirty="0" smtClean="0"/>
              <a:t>Let’s assume we have a sorted array of data</a:t>
            </a:r>
          </a:p>
          <a:p>
            <a:pPr lvl="1"/>
            <a:r>
              <a:rPr lang="en-US" dirty="0" smtClean="0"/>
              <a:t>Perhaps read from a file… [next slide]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3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Cost of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described insertion methods for AVL tree</a:t>
            </a:r>
            <a:br>
              <a:rPr lang="en-US" dirty="0" smtClean="0"/>
            </a:br>
            <a:r>
              <a:rPr lang="en-US" dirty="0" smtClean="0"/>
              <a:t>run in O(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1"/>
            <a:r>
              <a:rPr lang="en-US" dirty="0" smtClean="0"/>
              <a:t>find(x) is O(</a:t>
            </a:r>
            <a:r>
              <a:rPr lang="en-US" dirty="0" err="1" smtClean="0"/>
              <a:t>lg</a:t>
            </a:r>
            <a:r>
              <a:rPr lang="en-US" dirty="0" smtClean="0"/>
              <a:t> n), because of tree height bounds</a:t>
            </a:r>
          </a:p>
          <a:p>
            <a:pPr lvl="1"/>
            <a:r>
              <a:rPr lang="en-US" dirty="0" smtClean="0"/>
              <a:t>update balance factors is similarly O(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</a:p>
          <a:p>
            <a:pPr lvl="1"/>
            <a:r>
              <a:rPr lang="en-US" dirty="0" smtClean="0"/>
              <a:t>rotations are O(1), constant number of pointers updated</a:t>
            </a:r>
          </a:p>
          <a:p>
            <a:pPr lvl="2"/>
            <a:r>
              <a:rPr lang="en-US" dirty="0" smtClean="0"/>
              <a:t>no dependency on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Cost of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Cost of Insertion:</a:t>
            </a:r>
          </a:p>
          <a:p>
            <a:r>
              <a:rPr lang="en-US" dirty="0"/>
              <a:t>------------------</a:t>
            </a:r>
          </a:p>
          <a:p>
            <a:r>
              <a:rPr lang="en-US" dirty="0"/>
              <a:t>-find the position to insert the key:</a:t>
            </a:r>
          </a:p>
          <a:p>
            <a:r>
              <a:rPr lang="en-US" dirty="0"/>
              <a:t>  -we can traverse at most the height of the tree to find a </a:t>
            </a:r>
            <a:r>
              <a:rPr lang="en-US" dirty="0" err="1"/>
              <a:t>postion</a:t>
            </a:r>
            <a:endParaRPr lang="en-US" dirty="0"/>
          </a:p>
          <a:p>
            <a:r>
              <a:rPr lang="en-US" dirty="0"/>
              <a:t>  -it is possible that we insert a node farthest from the root</a:t>
            </a:r>
          </a:p>
          <a:p>
            <a:r>
              <a:rPr lang="en-US" dirty="0"/>
              <a:t>  -the height of an AVL tree is Theta(log n)</a:t>
            </a:r>
          </a:p>
          <a:p>
            <a:r>
              <a:rPr lang="en-US" dirty="0"/>
              <a:t>=&gt; this step takes Theta(log n) in worst-case</a:t>
            </a:r>
          </a:p>
          <a:p>
            <a:endParaRPr lang="en-US" dirty="0"/>
          </a:p>
          <a:p>
            <a:r>
              <a:rPr lang="en-US" dirty="0"/>
              <a:t>-update balance factors</a:t>
            </a:r>
          </a:p>
          <a:p>
            <a:r>
              <a:rPr lang="en-US" dirty="0"/>
              <a:t>  -we update the balance factors on the path from the newly inserted node to </a:t>
            </a:r>
          </a:p>
          <a:p>
            <a:r>
              <a:rPr lang="en-US" dirty="0"/>
              <a:t>   the root</a:t>
            </a:r>
          </a:p>
          <a:p>
            <a:r>
              <a:rPr lang="en-US" dirty="0"/>
              <a:t>  -this path is at most the height of the tree</a:t>
            </a:r>
          </a:p>
          <a:p>
            <a:r>
              <a:rPr lang="en-US" dirty="0"/>
              <a:t>  -it is possible that it is exactly the height of the tree</a:t>
            </a:r>
          </a:p>
          <a:p>
            <a:r>
              <a:rPr lang="en-US" dirty="0"/>
              <a:t>=&gt; updating the balance factors takes Theta(log n) time in worst-case</a:t>
            </a:r>
          </a:p>
          <a:p>
            <a:endParaRPr lang="en-US" dirty="0"/>
          </a:p>
          <a:p>
            <a:r>
              <a:rPr lang="en-US" dirty="0"/>
              <a:t>-rotations</a:t>
            </a:r>
          </a:p>
          <a:p>
            <a:r>
              <a:rPr lang="en-US" dirty="0"/>
              <a:t>  -a constant number of pointers are updated for each rotation</a:t>
            </a:r>
          </a:p>
          <a:p>
            <a:r>
              <a:rPr lang="en-US" dirty="0"/>
              <a:t>  -a constant number of balance factors are updated</a:t>
            </a:r>
          </a:p>
          <a:p>
            <a:r>
              <a:rPr lang="en-US" dirty="0"/>
              <a:t>  -we perform at most one rotation of the 4 types of rotations</a:t>
            </a:r>
          </a:p>
          <a:p>
            <a:r>
              <a:rPr lang="en-US" dirty="0"/>
              <a:t>   (i.e., we traverse up the tree from the newly inserted node and if we find </a:t>
            </a:r>
          </a:p>
          <a:p>
            <a:r>
              <a:rPr lang="en-US" dirty="0"/>
              <a:t>   a node with a balance factor of ++ or -- we perform a rotation, and the </a:t>
            </a:r>
          </a:p>
          <a:p>
            <a:r>
              <a:rPr lang="en-US" dirty="0"/>
              <a:t>   tree becomes an AVL tree.)</a:t>
            </a:r>
          </a:p>
          <a:p>
            <a:r>
              <a:rPr lang="en-US" dirty="0"/>
              <a:t>=&gt; the rotations take Theta(1) time in the worst-case</a:t>
            </a:r>
          </a:p>
          <a:p>
            <a:endParaRPr lang="en-US" dirty="0"/>
          </a:p>
          <a:p>
            <a:r>
              <a:rPr lang="en-US" dirty="0"/>
              <a:t>The total worst-case time for INSERT is Theta(log n)</a:t>
            </a:r>
          </a:p>
        </p:txBody>
      </p:sp>
    </p:spTree>
    <p:extLst>
      <p:ext uri="{BB962C8B-B14F-4D97-AF65-F5344CB8AC3E}">
        <p14:creationId xmlns:p14="http://schemas.microsoft.com/office/powerpoint/2010/main" val="1730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Adding Nodes</a:t>
            </a:r>
          </a:p>
          <a:p>
            <a:pPr lvl="2"/>
            <a:r>
              <a:rPr lang="en-US" dirty="0" smtClean="0"/>
              <a:t>Deleting Nodes</a:t>
            </a:r>
            <a:endParaRPr lang="en-US" dirty="0"/>
          </a:p>
          <a:p>
            <a:pPr lvl="1"/>
            <a:r>
              <a:rPr lang="en-US" dirty="0"/>
              <a:t>AVL Tree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 smtClean="0"/>
              <a:t>Searching</a:t>
            </a:r>
            <a:endParaRPr lang="en-US" dirty="0"/>
          </a:p>
          <a:p>
            <a:pPr lvl="2"/>
            <a:r>
              <a:rPr lang="en-US" dirty="0"/>
              <a:t>Insertions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AVL Tree</a:t>
            </a:r>
          </a:p>
          <a:p>
            <a:pPr lvl="2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878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from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I) First: find the node x where k is stored</a:t>
            </a:r>
          </a:p>
          <a:p>
            <a:endParaRPr lang="en-US" dirty="0" smtClean="0"/>
          </a:p>
          <a:p>
            <a:r>
              <a:rPr lang="en-US" dirty="0" smtClean="0"/>
              <a:t>II</a:t>
            </a:r>
            <a:r>
              <a:rPr lang="en-US" dirty="0"/>
              <a:t>) Second: delete the contents of node x </a:t>
            </a:r>
          </a:p>
          <a:p>
            <a:pPr lvl="1"/>
            <a:r>
              <a:rPr lang="en-US" dirty="0" smtClean="0"/>
              <a:t>Claim</a:t>
            </a:r>
            <a:r>
              <a:rPr lang="en-US" dirty="0"/>
              <a:t>: Deleting a node in an AVL tree can be reduced to deleting a </a:t>
            </a:r>
            <a:r>
              <a:rPr lang="en-US" dirty="0" smtClean="0"/>
              <a:t>leaf</a:t>
            </a:r>
          </a:p>
          <a:p>
            <a:pPr lvl="1"/>
            <a:r>
              <a:rPr lang="en-US" dirty="0" smtClean="0"/>
              <a:t>Shown next slide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III</a:t>
            </a:r>
            <a:r>
              <a:rPr lang="en-US" dirty="0"/>
              <a:t>) Third: Go from the deleted leaf towards </a:t>
            </a:r>
            <a:r>
              <a:rPr lang="en-US" dirty="0" smtClean="0"/>
              <a:t>the root </a:t>
            </a:r>
            <a:r>
              <a:rPr lang="en-US" dirty="0"/>
              <a:t>and at each ancestor of that </a:t>
            </a:r>
            <a:r>
              <a:rPr lang="en-US" dirty="0" smtClean="0"/>
              <a:t>leaf: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the balance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rebalance </a:t>
            </a:r>
            <a:r>
              <a:rPr lang="en-US" dirty="0"/>
              <a:t>with rotations if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AVL trees,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524" y="1066800"/>
            <a:ext cx="8179676" cy="529375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omic Sans MS" panose="030F0702030302020204" pitchFamily="66" charset="0"/>
              </a:rPr>
              <a:t>From part I) the </a:t>
            </a:r>
            <a:r>
              <a:rPr lang="en-US" sz="1400" i="1" dirty="0">
                <a:latin typeface="Comic Sans MS" panose="030F0702030302020204" pitchFamily="66" charset="0"/>
              </a:rPr>
              <a:t>node x that contains the key </a:t>
            </a:r>
            <a:r>
              <a:rPr lang="en-US" sz="1400" i="1" dirty="0" smtClean="0">
                <a:latin typeface="Comic Sans MS" panose="030F0702030302020204" pitchFamily="66" charset="0"/>
              </a:rPr>
              <a:t>k has been found</a:t>
            </a:r>
          </a:p>
          <a:p>
            <a:endParaRPr lang="en-US" i="1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There </a:t>
            </a:r>
            <a:r>
              <a:rPr lang="en-US" dirty="0">
                <a:latin typeface="Comic Sans MS" panose="030F0702030302020204" pitchFamily="66" charset="0"/>
              </a:rPr>
              <a:t>are three possible cases (just like for BSTs</a:t>
            </a:r>
            <a:r>
              <a:rPr lang="en-US" dirty="0" smtClean="0">
                <a:latin typeface="Comic Sans MS" panose="030F0702030302020204" pitchFamily="66" charset="0"/>
              </a:rPr>
              <a:t>):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1</a:t>
            </a:r>
            <a:r>
              <a:rPr lang="en-US" dirty="0">
                <a:latin typeface="Comic Sans MS" panose="030F0702030302020204" pitchFamily="66" charset="0"/>
              </a:rPr>
              <a:t>) If x has no children (i.e., is a leaf), delete x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2</a:t>
            </a:r>
            <a:r>
              <a:rPr lang="en-US" dirty="0">
                <a:latin typeface="Comic Sans MS" panose="030F0702030302020204" pitchFamily="66" charset="0"/>
              </a:rPr>
              <a:t>) If x has one child, let x' be the child of x.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Notice: x' cannot have a child, since subtrees of T can differ in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height by at most one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-replace the contents of x with the contents of x'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</a:t>
            </a:r>
            <a:r>
              <a:rPr lang="en-US" dirty="0">
                <a:latin typeface="Comic Sans MS" panose="030F0702030302020204" pitchFamily="66" charset="0"/>
              </a:rPr>
              <a:t>-delete x' (a leaf)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3</a:t>
            </a:r>
            <a:r>
              <a:rPr lang="en-US" dirty="0">
                <a:latin typeface="Comic Sans MS" panose="030F0702030302020204" pitchFamily="66" charset="0"/>
              </a:rPr>
              <a:t>) If x has two children,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-find x's successor z (which has no left child)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-replace x's contents with z's contents,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>
                <a:latin typeface="Comic Sans MS" panose="030F0702030302020204" pitchFamily="66" charset="0"/>
              </a:rPr>
              <a:t>-delete z.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i="1" dirty="0">
                <a:latin typeface="Comic Sans MS" panose="030F0702030302020204" pitchFamily="66" charset="0"/>
              </a:rPr>
              <a:t>[since z has at most one child, so we use case (1) or (2) to delete z]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    In all 3 cases, we end up removing a leaf.</a:t>
            </a:r>
            <a:endParaRPr lang="en-US" b="1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234" y="4430111"/>
            <a:ext cx="2895600" cy="830997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Code to find x's successor: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z = RIGHT_CHILD(x)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while LEFT_CHILD(z) </a:t>
            </a:r>
            <a:r>
              <a:rPr lang="en-US" sz="1200" dirty="0" smtClean="0">
                <a:latin typeface="Comic Sans MS" panose="030F0702030302020204" pitchFamily="66" charset="0"/>
              </a:rPr>
              <a:t>!= </a:t>
            </a:r>
            <a:r>
              <a:rPr lang="en-US" sz="1200" dirty="0">
                <a:latin typeface="Comic Sans MS" panose="030F0702030302020204" pitchFamily="66" charset="0"/>
              </a:rPr>
              <a:t>NULL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        z = LEFT_CHILD(z)</a:t>
            </a:r>
          </a:p>
        </p:txBody>
      </p:sp>
    </p:spTree>
    <p:extLst>
      <p:ext uri="{BB962C8B-B14F-4D97-AF65-F5344CB8AC3E}">
        <p14:creationId xmlns:p14="http://schemas.microsoft.com/office/powerpoint/2010/main" val="6379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5503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AVL tree T: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13 (0)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15(+)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  /  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14 (0)   20 (0)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       /  \</a:t>
            </a:r>
          </a:p>
          <a:p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  18 (0)  30 (0)</a:t>
            </a:r>
          </a:p>
          <a:p>
            <a:endParaRPr lang="de-D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27464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905311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14 (0)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3215" y="2000026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  <a:cs typeface="Consolas" panose="020B0609020204030204" pitchFamily="49" charset="0"/>
              </a:rPr>
              <a:t>13 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(0)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2083 -0.11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5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1482 L 0.23993 -0.0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6769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Before rotation, but after updating balance factors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14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15(++)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  /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  X   20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       /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  18 (0)  30 (0)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27901" y="2561061"/>
            <a:ext cx="3897353" cy="940194"/>
            <a:chOff x="4527901" y="2561061"/>
            <a:chExt cx="3897353" cy="940194"/>
          </a:xfrm>
        </p:grpSpPr>
        <p:grpSp>
          <p:nvGrpSpPr>
            <p:cNvPr id="6" name="Group 5"/>
            <p:cNvGrpSpPr/>
            <p:nvPr/>
          </p:nvGrpSpPr>
          <p:grpSpPr>
            <a:xfrm>
              <a:off x="4527901" y="3352800"/>
              <a:ext cx="552185" cy="148455"/>
              <a:chOff x="2970243" y="4055327"/>
              <a:chExt cx="552185" cy="14845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3414664" y="4055328"/>
                <a:ext cx="107764" cy="101870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124200" y="4055327"/>
                <a:ext cx="290466" cy="1"/>
              </a:xfrm>
              <a:prstGeom prst="line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970243" y="4055327"/>
                <a:ext cx="153957" cy="14845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5791200" y="2561061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balanced at 15</a:t>
              </a:r>
            </a:p>
            <a:p>
              <a:r>
                <a:rPr lang="en-US" dirty="0" smtClean="0"/>
                <a:t>Perform left rotation to fix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8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Deletion: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Rotation Example,                      Delete(T</a:t>
            </a:r>
            <a:r>
              <a:rPr lang="en-US" dirty="0"/>
              <a:t>, 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48702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After rotation: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14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9 (0)            20 (-)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   \          /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6 (-)  12 (-)     15 (+)  30 (0)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     /            \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2 (0)  11(0)          18 (0) </a:t>
            </a:r>
          </a:p>
        </p:txBody>
      </p:sp>
    </p:spTree>
    <p:extLst>
      <p:ext uri="{BB962C8B-B14F-4D97-AF65-F5344CB8AC3E}">
        <p14:creationId xmlns:p14="http://schemas.microsoft.com/office/powerpoint/2010/main" val="3247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Binary Search </a:t>
            </a:r>
            <a:r>
              <a:rPr lang="en-US" dirty="0" smtClean="0"/>
              <a:t>Trees</a:t>
            </a:r>
          </a:p>
          <a:p>
            <a:pPr lvl="1"/>
            <a:r>
              <a:rPr lang="en-US" dirty="0" smtClean="0"/>
              <a:t>AVL Trees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8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2544763"/>
          </a:xfrm>
        </p:spPr>
        <p:txBody>
          <a:bodyPr>
            <a:normAutofit/>
          </a:bodyPr>
          <a:lstStyle/>
          <a:p>
            <a:r>
              <a:rPr lang="en-US" dirty="0" smtClean="0"/>
              <a:t>Binary trees can be associated with decision processes</a:t>
            </a:r>
          </a:p>
          <a:p>
            <a:pPr lvl="1"/>
            <a:r>
              <a:rPr lang="en-US" dirty="0" smtClean="0"/>
              <a:t>Internal nodes: questions with yes or no answer</a:t>
            </a:r>
          </a:p>
          <a:p>
            <a:pPr lvl="1"/>
            <a:r>
              <a:rPr lang="en-US" dirty="0" smtClean="0"/>
              <a:t>Leaves: Decisions</a:t>
            </a:r>
          </a:p>
          <a:p>
            <a:pPr lvl="1"/>
            <a:endParaRPr lang="en-US" dirty="0"/>
          </a:p>
          <a:p>
            <a:r>
              <a:rPr lang="en-US" dirty="0" smtClean="0"/>
              <a:t>Example: Where to eat?</a:t>
            </a:r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273425" y="3611563"/>
            <a:ext cx="1906588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Want a fast meal?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444625" y="4641850"/>
            <a:ext cx="2000250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How about coffee?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876800" y="4641850"/>
            <a:ext cx="22129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 expense account?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90638" y="5707063"/>
            <a:ext cx="10890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Starbucks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00400" y="5707063"/>
            <a:ext cx="10636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Antonio’s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24400" y="5707063"/>
            <a:ext cx="827088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Veritas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442075" y="5707063"/>
            <a:ext cx="723900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Chili’s</a:t>
            </a:r>
          </a:p>
        </p:txBody>
      </p:sp>
      <p:cxnSp>
        <p:nvCxnSpPr>
          <p:cNvPr id="11" name="AutoShape 13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2444750" y="4021138"/>
            <a:ext cx="1781175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4"/>
          <p:cNvCxnSpPr>
            <a:cxnSpLocks noChangeShapeType="1"/>
            <a:stCxn id="4" idx="2"/>
            <a:endCxn id="6" idx="0"/>
          </p:cNvCxnSpPr>
          <p:nvPr/>
        </p:nvCxnSpPr>
        <p:spPr bwMode="auto">
          <a:xfrm>
            <a:off x="4225925" y="4021138"/>
            <a:ext cx="1757363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5"/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1835150" y="5051425"/>
            <a:ext cx="60960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"/>
          <p:cNvCxnSpPr>
            <a:cxnSpLocks noChangeShapeType="1"/>
            <a:stCxn id="8" idx="0"/>
            <a:endCxn id="5" idx="2"/>
          </p:cNvCxnSpPr>
          <p:nvPr/>
        </p:nvCxnSpPr>
        <p:spPr bwMode="auto">
          <a:xfrm flipH="1" flipV="1">
            <a:off x="2444750" y="5051425"/>
            <a:ext cx="1287463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/>
          <p:cNvCxnSpPr>
            <a:cxnSpLocks noChangeShapeType="1"/>
            <a:stCxn id="9" idx="0"/>
            <a:endCxn id="6" idx="2"/>
          </p:cNvCxnSpPr>
          <p:nvPr/>
        </p:nvCxnSpPr>
        <p:spPr bwMode="auto">
          <a:xfrm flipV="1">
            <a:off x="5138738" y="5051425"/>
            <a:ext cx="84455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8"/>
          <p:cNvCxnSpPr>
            <a:cxnSpLocks noChangeShapeType="1"/>
            <a:stCxn id="10" idx="0"/>
            <a:endCxn id="6" idx="2"/>
          </p:cNvCxnSpPr>
          <p:nvPr/>
        </p:nvCxnSpPr>
        <p:spPr bwMode="auto">
          <a:xfrm flipH="1" flipV="1">
            <a:off x="5983288" y="5051425"/>
            <a:ext cx="820737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14600" y="4098925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986463" y="4097338"/>
            <a:ext cx="492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6764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52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0292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6294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50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for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81400" cy="4983163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dirty="0" err="1" smtClean="0"/>
              <a:t>theArray</a:t>
            </a:r>
            <a:r>
              <a:rPr lang="en-US" dirty="0" smtClean="0"/>
              <a:t> is sorted and size is correct</a:t>
            </a:r>
          </a:p>
          <a:p>
            <a:pPr lvl="1"/>
            <a:r>
              <a:rPr lang="en-US" dirty="0" smtClean="0"/>
              <a:t>This code will perform a binary search looking for the value of </a:t>
            </a:r>
            <a:r>
              <a:rPr lang="en-US" dirty="0" err="1" smtClean="0"/>
              <a:t>findMe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cout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for debugging and illustration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142999"/>
            <a:ext cx="4800600" cy="526297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// </a:t>
            </a:r>
            <a:r>
              <a:rPr lang="en-US" sz="1600" dirty="0" smtClean="0">
                <a:solidFill>
                  <a:srgbClr val="008000"/>
                </a:solidFill>
              </a:rPr>
              <a:t>--------------------------------------------------------------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err="1">
                <a:solidFill>
                  <a:srgbClr val="0000FF"/>
                </a:solidFill>
              </a:rPr>
              <a:t>bool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BinSearchFor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size)</a:t>
            </a:r>
          </a:p>
          <a:p>
            <a:r>
              <a:rPr lang="en-US" sz="1600" dirty="0">
                <a:solidFill>
                  <a:prstClr val="black"/>
                </a:solidFill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left = 0;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right = size - 1;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bool</a:t>
            </a:r>
            <a:r>
              <a:rPr lang="en-US" sz="1600" dirty="0">
                <a:solidFill>
                  <a:prstClr val="black"/>
                </a:solidFill>
              </a:rPr>
              <a:t> found = </a:t>
            </a:r>
            <a:r>
              <a:rPr lang="en-US" sz="1600" dirty="0">
                <a:solidFill>
                  <a:srgbClr val="0000FF"/>
                </a:solidFill>
              </a:rPr>
              <a:t>false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srgbClr val="0000FF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>
                <a:solidFill>
                  <a:srgbClr val="0000FF"/>
                </a:solidFill>
              </a:rPr>
              <a:t>while</a:t>
            </a:r>
            <a:r>
              <a:rPr lang="en-US" sz="1600" dirty="0">
                <a:solidFill>
                  <a:prstClr val="black"/>
                </a:solidFill>
              </a:rPr>
              <a:t> ((!found) &amp;&amp; (left != right))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{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 = left + (right - left)/2;       </a:t>
            </a:r>
            <a:r>
              <a:rPr lang="en-US" sz="1600" dirty="0">
                <a:solidFill>
                  <a:srgbClr val="008000"/>
                </a:solidFill>
              </a:rPr>
              <a:t>// truncates decimal part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 err="1">
                <a:solidFill>
                  <a:prstClr val="black"/>
                </a:solidFill>
              </a:rPr>
              <a:t>cout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>
                <a:solidFill>
                  <a:srgbClr val="A31515"/>
                </a:solidFill>
              </a:rPr>
              <a:t>"checking index = "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 &lt;&lt; </a:t>
            </a:r>
            <a:r>
              <a:rPr lang="en-US" sz="1600" dirty="0" err="1">
                <a:solidFill>
                  <a:prstClr val="black"/>
                </a:solidFill>
              </a:rPr>
              <a:t>endl</a:t>
            </a:r>
            <a:r>
              <a:rPr lang="en-US" sz="1600" dirty="0">
                <a:solidFill>
                  <a:prstClr val="black"/>
                </a:solidFill>
              </a:rPr>
              <a:t>;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if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 ==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])        </a:t>
            </a:r>
            <a:r>
              <a:rPr lang="en-US" sz="1600" dirty="0" smtClean="0">
                <a:solidFill>
                  <a:prstClr val="black"/>
                </a:solidFill>
              </a:rPr>
              <a:t> { </a:t>
            </a:r>
            <a:r>
              <a:rPr lang="en-US" sz="1600" dirty="0">
                <a:solidFill>
                  <a:prstClr val="black"/>
                </a:solidFill>
              </a:rPr>
              <a:t>found = </a:t>
            </a:r>
            <a:r>
              <a:rPr lang="en-US" sz="1600" dirty="0">
                <a:solidFill>
                  <a:srgbClr val="0000FF"/>
                </a:solidFill>
              </a:rPr>
              <a:t>true</a:t>
            </a:r>
            <a:r>
              <a:rPr lang="en-US" sz="1600" dirty="0">
                <a:solidFill>
                  <a:prstClr val="black"/>
                </a:solidFill>
              </a:rPr>
              <a:t>;  }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else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if</a:t>
            </a:r>
            <a:r>
              <a:rPr lang="en-US" sz="1600" dirty="0">
                <a:solidFill>
                  <a:prstClr val="black"/>
                </a:solidFill>
              </a:rPr>
              <a:t> (</a:t>
            </a:r>
            <a:r>
              <a:rPr lang="en-US" sz="1600" dirty="0" err="1">
                <a:solidFill>
                  <a:prstClr val="black"/>
                </a:solidFill>
              </a:rPr>
              <a:t>findMe</a:t>
            </a:r>
            <a:r>
              <a:rPr lang="en-US" sz="1600" dirty="0">
                <a:solidFill>
                  <a:prstClr val="black"/>
                </a:solidFill>
              </a:rPr>
              <a:t> &lt; </a:t>
            </a:r>
            <a:r>
              <a:rPr lang="en-US" sz="1600" dirty="0" err="1">
                <a:solidFill>
                  <a:prstClr val="black"/>
                </a:solidFill>
              </a:rPr>
              <a:t>theArray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])   { right =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 smtClean="0">
                <a:solidFill>
                  <a:prstClr val="black"/>
                </a:solidFill>
              </a:rPr>
              <a:t>;         }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</a:rPr>
              <a:t>else</a:t>
            </a:r>
            <a:r>
              <a:rPr lang="en-US" sz="1600" dirty="0">
                <a:solidFill>
                  <a:prstClr val="black"/>
                </a:solidFill>
              </a:rPr>
              <a:t>                             </a:t>
            </a:r>
            <a:r>
              <a:rPr lang="en-US" sz="1600" dirty="0" smtClean="0">
                <a:solidFill>
                  <a:prstClr val="black"/>
                </a:solidFill>
              </a:rPr>
              <a:t>               { </a:t>
            </a:r>
            <a:r>
              <a:rPr lang="en-US" sz="1600" dirty="0">
                <a:solidFill>
                  <a:prstClr val="black"/>
                </a:solidFill>
              </a:rPr>
              <a:t>left  = i+1;   </a:t>
            </a:r>
            <a:r>
              <a:rPr lang="en-US" sz="1600" dirty="0" smtClean="0">
                <a:solidFill>
                  <a:prstClr val="black"/>
                </a:solidFill>
              </a:rPr>
              <a:t>   }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   }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>
                <a:solidFill>
                  <a:srgbClr val="0000FF"/>
                </a:solidFill>
              </a:rPr>
              <a:t>return</a:t>
            </a:r>
            <a:r>
              <a:rPr lang="en-US" sz="1600" dirty="0">
                <a:solidFill>
                  <a:prstClr val="black"/>
                </a:solidFill>
              </a:rPr>
              <a:t> found;</a:t>
            </a:r>
          </a:p>
          <a:p>
            <a:r>
              <a:rPr lang="en-US" sz="16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 rot="20659407">
            <a:off x="272740" y="615581"/>
            <a:ext cx="11464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21091498">
            <a:off x="1030615" y="2587665"/>
            <a:ext cx="528061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Recall also </a:t>
            </a:r>
          </a:p>
          <a:p>
            <a:r>
              <a:rPr lang="en-US" sz="3200" dirty="0" smtClean="0"/>
              <a:t>   In Class Assignment </a:t>
            </a:r>
          </a:p>
          <a:p>
            <a:r>
              <a:rPr lang="en-US" sz="3200" dirty="0" smtClean="0"/>
              <a:t>           ICA201 – </a:t>
            </a:r>
            <a:r>
              <a:rPr lang="en-US" sz="3200" dirty="0" err="1" smtClean="0"/>
              <a:t>BinarySearch</a:t>
            </a:r>
            <a:endParaRPr lang="en-US" sz="3200" dirty="0" smtClean="0"/>
          </a:p>
          <a:p>
            <a:r>
              <a:rPr lang="en-US" sz="3200" dirty="0" smtClean="0"/>
              <a:t>for more details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2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in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Guessing Game</a:t>
            </a:r>
          </a:p>
          <a:p>
            <a:pPr lvl="1"/>
            <a:r>
              <a:rPr lang="en-US" dirty="0" smtClean="0"/>
              <a:t>Does it have 4 legs?</a:t>
            </a:r>
          </a:p>
          <a:p>
            <a:pPr lvl="1"/>
            <a:r>
              <a:rPr lang="en-US" dirty="0" smtClean="0"/>
              <a:t>Does it eat meat?</a:t>
            </a:r>
          </a:p>
          <a:p>
            <a:pPr lvl="1"/>
            <a:r>
              <a:rPr lang="en-US" dirty="0" smtClean="0"/>
              <a:t>Does it roar?</a:t>
            </a:r>
          </a:p>
          <a:p>
            <a:pPr lvl="1"/>
            <a:r>
              <a:rPr lang="en-US" dirty="0" smtClean="0"/>
              <a:t>Is it a lion?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43048">
            <a:off x="2540864" y="3068058"/>
            <a:ext cx="4597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These were always fun…</a:t>
            </a:r>
          </a:p>
          <a:p>
            <a:endParaRPr lang="en-US" sz="3200" i="1" dirty="0"/>
          </a:p>
          <a:p>
            <a:r>
              <a:rPr lang="en-US" sz="3200" i="1" dirty="0" smtClean="0"/>
              <a:t>Bring back any memories?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972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In Class Assignment – ICA315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a binary tree</a:t>
            </a:r>
          </a:p>
          <a:p>
            <a:pPr lvl="1"/>
            <a:r>
              <a:rPr lang="en-US" dirty="0"/>
              <a:t>Create an animal guessing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Game must be able to save its state</a:t>
            </a:r>
          </a:p>
          <a:p>
            <a:pPr lvl="2"/>
            <a:r>
              <a:rPr lang="en-US" dirty="0" smtClean="0"/>
              <a:t>It remembers what it has learned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Starter Code may be available on D2L</a:t>
            </a:r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an INDIVIDUAL basis turn in resulting </a:t>
            </a:r>
            <a:r>
              <a:rPr lang="en-US" dirty="0" smtClean="0"/>
              <a:t>code to appropriate drop box on D2L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work as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each individual must turn in</a:t>
            </a:r>
          </a:p>
          <a:p>
            <a:pPr lvl="1"/>
            <a:r>
              <a:rPr lang="en-US" dirty="0"/>
              <a:t>Identify any one else you worked with in the code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10285</TotalTime>
  <Words>5449</Words>
  <Application>Microsoft Office PowerPoint</Application>
  <PresentationFormat>On-screen Show (4:3)</PresentationFormat>
  <Paragraphs>1497</Paragraphs>
  <Slides>92</Slides>
  <Notes>4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Searching with Trees</vt:lpstr>
      <vt:lpstr>Trees – Motivation </vt:lpstr>
      <vt:lpstr>Trees – Motivation </vt:lpstr>
      <vt:lpstr>Trees – Motivation </vt:lpstr>
      <vt:lpstr>Previously</vt:lpstr>
      <vt:lpstr>Previously</vt:lpstr>
      <vt:lpstr>Marker Slide</vt:lpstr>
      <vt:lpstr>Binary Search</vt:lpstr>
      <vt:lpstr>Code for Binary Search</vt:lpstr>
      <vt:lpstr>Sorted binary trees</vt:lpstr>
      <vt:lpstr>Binary Search: Sorted Array vs. Binary Tree</vt:lpstr>
      <vt:lpstr>Another Definition of a BST and Example</vt:lpstr>
      <vt:lpstr>Example 2</vt:lpstr>
      <vt:lpstr>Example 3 of NOT</vt:lpstr>
      <vt:lpstr>Example 4</vt:lpstr>
      <vt:lpstr>Searching Algorithm for a BST</vt:lpstr>
      <vt:lpstr>Searching a BST: Example 1</vt:lpstr>
      <vt:lpstr>Searching a BST: Example 2</vt:lpstr>
      <vt:lpstr>BST Search Summary</vt:lpstr>
      <vt:lpstr>BSTs: Conceptual vs. Programming View</vt:lpstr>
      <vt:lpstr>BSTs: Conceptual vs. Programming View</vt:lpstr>
      <vt:lpstr>Marker Slide</vt:lpstr>
      <vt:lpstr>Class Activity: Building BSTs via Insertions</vt:lpstr>
      <vt:lpstr>Building BSTs via Insertions</vt:lpstr>
      <vt:lpstr>BST: Insert Algorithm</vt:lpstr>
      <vt:lpstr>Marker Slide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Nodes from a BST</vt:lpstr>
      <vt:lpstr>Deleting from an Unbalanced BST</vt:lpstr>
      <vt:lpstr>Deleting from an Unbalanced BST</vt:lpstr>
      <vt:lpstr>Marker Slide</vt:lpstr>
      <vt:lpstr>Motivation</vt:lpstr>
      <vt:lpstr>Nicely Built – Height Balanced</vt:lpstr>
      <vt:lpstr>Define: Perfectly Balanced Tree</vt:lpstr>
      <vt:lpstr>Define: AVL Tree</vt:lpstr>
      <vt:lpstr>NOT AVL Trees</vt:lpstr>
      <vt:lpstr>AVL Tree: Important Fact</vt:lpstr>
      <vt:lpstr>Measuring the Children</vt:lpstr>
      <vt:lpstr>Define: Balance Factor</vt:lpstr>
      <vt:lpstr>Binary Tree Data Structure</vt:lpstr>
      <vt:lpstr>AVL Tree Data Structure</vt:lpstr>
      <vt:lpstr>Marker Slide</vt:lpstr>
      <vt:lpstr>AVL Searching</vt:lpstr>
      <vt:lpstr>Marker Slide</vt:lpstr>
      <vt:lpstr>AVL Node Insertions</vt:lpstr>
      <vt:lpstr>Inserting Nodes into AVL Trees</vt:lpstr>
      <vt:lpstr>Inserting Nodes into AVL Trees</vt:lpstr>
      <vt:lpstr>Inserting Nodes into AVL Trees</vt:lpstr>
      <vt:lpstr>Inserting Nodes into AVL Trees</vt:lpstr>
      <vt:lpstr>AVL Insertion: Example 2</vt:lpstr>
      <vt:lpstr>AVL Insertion: Example 2</vt:lpstr>
      <vt:lpstr>AVL Insertion: Example 2</vt:lpstr>
      <vt:lpstr>AVL Insertion: Example 2</vt:lpstr>
      <vt:lpstr>AVL Insertion: Example 2</vt:lpstr>
      <vt:lpstr>AVL Insertion: Example 2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Insertion: Example 3</vt:lpstr>
      <vt:lpstr>AVL Insertions in Empty AVL tree</vt:lpstr>
      <vt:lpstr>AVL Rotation Types</vt:lpstr>
      <vt:lpstr>AVL Rotation Types</vt:lpstr>
      <vt:lpstr>AVL Rotation Types</vt:lpstr>
      <vt:lpstr>AVL Rotation Types</vt:lpstr>
      <vt:lpstr>AVL Rotation Types</vt:lpstr>
      <vt:lpstr>AVL Cost of Insertion</vt:lpstr>
      <vt:lpstr>AVL Cost of Insertion</vt:lpstr>
      <vt:lpstr>Marker Slide</vt:lpstr>
      <vt:lpstr>Deleting from AVL trees</vt:lpstr>
      <vt:lpstr>Deleting from AVL trees, Part II</vt:lpstr>
      <vt:lpstr>AVL Deletion: Example 1</vt:lpstr>
      <vt:lpstr>AVL Deletion: Example 1</vt:lpstr>
      <vt:lpstr>AVL Deletion: Example 1</vt:lpstr>
      <vt:lpstr>Marker Slide</vt:lpstr>
      <vt:lpstr>Decision Trees</vt:lpstr>
      <vt:lpstr>Decision Trees in Games</vt:lpstr>
      <vt:lpstr>Graded In Class Assignment – ICA315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2396</cp:revision>
  <dcterms:created xsi:type="dcterms:W3CDTF">2006-08-16T00:00:00Z</dcterms:created>
  <dcterms:modified xsi:type="dcterms:W3CDTF">2014-05-11T17:34:48Z</dcterms:modified>
</cp:coreProperties>
</file>