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68" r:id="rId3"/>
    <p:sldId id="382" r:id="rId4"/>
    <p:sldId id="383" r:id="rId5"/>
    <p:sldId id="380" r:id="rId6"/>
    <p:sldId id="381" r:id="rId7"/>
    <p:sldId id="372" r:id="rId8"/>
    <p:sldId id="370" r:id="rId9"/>
    <p:sldId id="373" r:id="rId10"/>
    <p:sldId id="374" r:id="rId11"/>
    <p:sldId id="371" r:id="rId12"/>
    <p:sldId id="375" r:id="rId13"/>
    <p:sldId id="376" r:id="rId14"/>
    <p:sldId id="377" r:id="rId15"/>
    <p:sldId id="378" r:id="rId16"/>
    <p:sldId id="379" r:id="rId17"/>
    <p:sldId id="369" r:id="rId18"/>
    <p:sldId id="3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B4"/>
    <a:srgbClr val="FEFEBE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7" autoAdjust="0"/>
    <p:restoredTop sz="84848" autoAdjust="0"/>
  </p:normalViewPr>
  <p:slideViewPr>
    <p:cSldViewPr>
      <p:cViewPr>
        <p:scale>
          <a:sx n="60" d="100"/>
          <a:sy n="60" d="100"/>
        </p:scale>
        <p:origin x="-60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Maps and Dictionaries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Algorithms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414010"/>
            <a:ext cx="6705600" cy="129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book: Data Structures and Algorithms in C++ (Goodrich, </a:t>
            </a:r>
            <a:r>
              <a:rPr lang="en-US" sz="1050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Mount)</a:t>
            </a: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content from Data Structures Using C++ (D.S. Malik)</a:t>
            </a:r>
          </a:p>
        </p:txBody>
      </p:sp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Map Example: Direct Address Table</a:t>
            </a:r>
            <a:endParaRPr lang="en-US" altLang="en-US" sz="4000" dirty="0" smtClean="0"/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0600"/>
            <a:ext cx="8534400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400" dirty="0" smtClean="0"/>
              <a:t>A direct address table is a map in which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000" dirty="0" smtClean="0"/>
              <a:t>The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keys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en-US" sz="2000" dirty="0" smtClean="0"/>
              <a:t>are in the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range {0, 1, 2, …, N-1}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000" dirty="0" smtClean="0"/>
              <a:t>Stored in an array of size N: T[0,N-1]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000" dirty="0" smtClean="0">
                <a:solidFill>
                  <a:srgbClr val="FF0000"/>
                </a:solidFill>
              </a:rPr>
              <a:t>Item with key k stored in T[k]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400" dirty="0" smtClean="0"/>
              <a:t>Performance: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000" dirty="0" err="1" smtClean="0"/>
              <a:t>insertItem</a:t>
            </a:r>
            <a:r>
              <a:rPr lang="en-US" altLang="en-US" sz="2000" dirty="0" smtClean="0"/>
              <a:t>, find, and </a:t>
            </a:r>
            <a:r>
              <a:rPr lang="en-US" altLang="en-US" sz="2000" dirty="0" err="1" smtClean="0"/>
              <a:t>removeElement</a:t>
            </a:r>
            <a:r>
              <a:rPr lang="en-US" altLang="en-US" sz="2000" dirty="0" smtClean="0"/>
              <a:t> all take </a:t>
            </a:r>
            <a:r>
              <a:rPr lang="en-US" altLang="en-US" sz="2000" b="1" i="1" dirty="0" smtClean="0">
                <a:latin typeface="Times New Roman" pitchFamily="18" charset="0"/>
              </a:rPr>
              <a:t>O</a:t>
            </a:r>
            <a:r>
              <a:rPr lang="en-US" altLang="en-US" sz="2000" dirty="0" smtClean="0">
                <a:latin typeface="Times New Roman" pitchFamily="18" charset="0"/>
              </a:rPr>
              <a:t>(1)</a:t>
            </a:r>
            <a:r>
              <a:rPr lang="en-US" altLang="en-US" sz="2000" dirty="0" smtClean="0"/>
              <a:t> time 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000" dirty="0" smtClean="0"/>
              <a:t>requires space O(N), </a:t>
            </a:r>
            <a:br>
              <a:rPr lang="en-US" altLang="en-US" sz="2000" dirty="0" smtClean="0"/>
            </a:br>
            <a:r>
              <a:rPr lang="en-US" altLang="en-US" sz="2000" dirty="0" smtClean="0"/>
              <a:t>independent of n = the number of items stored in the map</a:t>
            </a:r>
          </a:p>
          <a:p>
            <a:pPr lvl="2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1600" dirty="0" smtClean="0"/>
              <a:t>The direct address table is not space efficient unless the range of the keys is close to the number of elements to be stored in the map:</a:t>
            </a:r>
          </a:p>
          <a:p>
            <a:pPr lvl="2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1600" dirty="0"/>
              <a:t>i</a:t>
            </a:r>
            <a:r>
              <a:rPr lang="en-US" altLang="en-US" sz="1600" dirty="0" smtClean="0"/>
              <a:t>.e. unless n is close to N.</a:t>
            </a:r>
          </a:p>
        </p:txBody>
      </p:sp>
      <p:sp>
        <p:nvSpPr>
          <p:cNvPr id="2" name="TextBox 1"/>
          <p:cNvSpPr txBox="1"/>
          <p:nvPr/>
        </p:nvSpPr>
        <p:spPr>
          <a:xfrm rot="21399931">
            <a:off x="830843" y="2364061"/>
            <a:ext cx="8018479" cy="3231654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Think ARRAY data type</a:t>
            </a:r>
          </a:p>
          <a:p>
            <a:r>
              <a:rPr lang="en-US" sz="3200" dirty="0" smtClean="0"/>
              <a:t>The index is now the value of the key</a:t>
            </a:r>
          </a:p>
          <a:p>
            <a:r>
              <a:rPr lang="en-US" sz="3200" dirty="0" smtClean="0"/>
              <a:t>associated with the data</a:t>
            </a:r>
          </a:p>
          <a:p>
            <a:endParaRPr lang="en-US" sz="2000" i="1" dirty="0" smtClean="0"/>
          </a:p>
          <a:p>
            <a:r>
              <a:rPr lang="en-US" sz="2000" i="1" dirty="0" smtClean="0"/>
              <a:t>Really fast search times O(1)</a:t>
            </a:r>
          </a:p>
          <a:p>
            <a:endParaRPr lang="en-US" sz="2000" i="1" dirty="0" smtClean="0"/>
          </a:p>
          <a:p>
            <a:r>
              <a:rPr lang="en-US" sz="2800" b="1" i="1" dirty="0" smtClean="0"/>
              <a:t>but</a:t>
            </a:r>
            <a:r>
              <a:rPr lang="en-US" sz="2800" i="1" dirty="0" smtClean="0"/>
              <a:t> </a:t>
            </a:r>
            <a:r>
              <a:rPr lang="en-US" sz="2000" i="1" dirty="0" smtClean="0"/>
              <a:t>every piece of data must have an index permanently associated with it</a:t>
            </a:r>
          </a:p>
          <a:p>
            <a:r>
              <a:rPr lang="en-US" sz="2000" i="1" dirty="0" smtClean="0"/>
              <a:t>so lots of wasted space… if lots of data items/keys not feasible to use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07847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Maps</a:t>
            </a:r>
          </a:p>
          <a:p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Dictionaries</a:t>
            </a:r>
          </a:p>
        </p:txBody>
      </p:sp>
    </p:spTree>
    <p:extLst>
      <p:ext uri="{BB962C8B-B14F-4D97-AF65-F5344CB8AC3E}">
        <p14:creationId xmlns:p14="http://schemas.microsoft.com/office/powerpoint/2010/main" val="187025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Dictionary ADT</a:t>
            </a:r>
            <a:endParaRPr lang="en-US" altLang="en-US" sz="4000" smtClean="0"/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41910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The dictionary ADT models a searchable collection of key-element items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The main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difference from a map </a:t>
            </a:r>
            <a:r>
              <a:rPr lang="en-US" altLang="en-US" sz="2000" dirty="0" smtClean="0"/>
              <a:t>is that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dictionaries allow multiple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items with the same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key</a:t>
            </a: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Any </a:t>
            </a:r>
            <a:r>
              <a:rPr lang="en-US" altLang="en-US" sz="2000" dirty="0" smtClean="0"/>
              <a:t>data structure that supports a dictionary also supports a map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Applications: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Dictionary that has multiple definitions for the same word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 smtClean="0"/>
          </a:p>
        </p:txBody>
      </p:sp>
      <p:sp>
        <p:nvSpPr>
          <p:cNvPr id="4506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343400" cy="4648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Dictionary ADT methods: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find(k):</a:t>
            </a:r>
            <a:r>
              <a:rPr lang="en-US" sz="1800" dirty="0" smtClean="0"/>
              <a:t> if the dictionary has an entry with key k, returns an </a:t>
            </a:r>
            <a:r>
              <a:rPr lang="en-US" sz="1800" dirty="0" err="1" smtClean="0"/>
              <a:t>iterator</a:t>
            </a:r>
            <a:r>
              <a:rPr lang="en-US" sz="1800" dirty="0" smtClean="0"/>
              <a:t> p to an arbitrary element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err="1" smtClean="0">
                <a:solidFill>
                  <a:srgbClr val="FF0000"/>
                </a:solidFill>
              </a:rPr>
              <a:t>findAll</a:t>
            </a:r>
            <a:r>
              <a:rPr lang="en-US" sz="1800" dirty="0" smtClean="0">
                <a:solidFill>
                  <a:srgbClr val="FF0000"/>
                </a:solidFill>
              </a:rPr>
              <a:t>(k):</a:t>
            </a:r>
            <a:r>
              <a:rPr lang="en-US" sz="1800" dirty="0" smtClean="0"/>
              <a:t> Return </a:t>
            </a:r>
            <a:r>
              <a:rPr lang="en-US" sz="1800" dirty="0" err="1" smtClean="0"/>
              <a:t>iterators</a:t>
            </a:r>
            <a:r>
              <a:rPr lang="en-US" sz="1800" dirty="0" smtClean="0"/>
              <a:t> (</a:t>
            </a:r>
            <a:r>
              <a:rPr lang="en-US" sz="1800" dirty="0" err="1" smtClean="0"/>
              <a:t>b,e</a:t>
            </a:r>
            <a:r>
              <a:rPr lang="en-US" sz="1800" dirty="0" smtClean="0"/>
              <a:t>) </a:t>
            </a:r>
            <a:r>
              <a:rPr lang="en-US" sz="1800" dirty="0" err="1" smtClean="0"/>
              <a:t>s.t</a:t>
            </a:r>
            <a:r>
              <a:rPr lang="en-US" sz="1800" dirty="0" smtClean="0"/>
              <a:t>. that all entries with key k are between them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insert(k, v)</a:t>
            </a:r>
            <a:r>
              <a:rPr lang="en-US" sz="1800" dirty="0" smtClean="0"/>
              <a:t>: insert entry (k, v) into D, return </a:t>
            </a:r>
            <a:r>
              <a:rPr lang="en-US" sz="1800" dirty="0" err="1" smtClean="0"/>
              <a:t>iterator</a:t>
            </a:r>
            <a:r>
              <a:rPr lang="en-US" sz="1800" dirty="0" smtClean="0"/>
              <a:t> to it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erase(k), erase(p)</a:t>
            </a:r>
            <a:r>
              <a:rPr lang="en-US" sz="1800" dirty="0" smtClean="0"/>
              <a:t>: remove arbitrary entry with key k or entry referenced by </a:t>
            </a:r>
            <a:r>
              <a:rPr lang="en-US" sz="1800" dirty="0" err="1" smtClean="0"/>
              <a:t>iterator</a:t>
            </a:r>
            <a:r>
              <a:rPr lang="en-US" sz="1800" dirty="0" smtClean="0"/>
              <a:t> p. Error occurs if there is no such entry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b</a:t>
            </a:r>
            <a:r>
              <a:rPr lang="en-US" sz="1800" dirty="0" smtClean="0">
                <a:solidFill>
                  <a:srgbClr val="FF0000"/>
                </a:solidFill>
              </a:rPr>
              <a:t>egin</a:t>
            </a:r>
            <a:r>
              <a:rPr lang="en-US" sz="1800" dirty="0" smtClean="0">
                <a:solidFill>
                  <a:srgbClr val="FF0000"/>
                </a:solidFill>
              </a:rPr>
              <a:t>(), end(): </a:t>
            </a:r>
            <a:r>
              <a:rPr lang="en-US" sz="1800" dirty="0" smtClean="0"/>
              <a:t>return iterator to first or just beyond last entry of 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size(), </a:t>
            </a:r>
            <a:r>
              <a:rPr lang="en-US" sz="1800" dirty="0" err="1" smtClean="0">
                <a:solidFill>
                  <a:srgbClr val="FF0000"/>
                </a:solidFill>
              </a:rPr>
              <a:t>isEmpty</a:t>
            </a:r>
            <a:r>
              <a:rPr lang="en-US" sz="1800" dirty="0" smtClean="0">
                <a:solidFill>
                  <a:srgbClr val="FF0000"/>
                </a:solidFill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50376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0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0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Dictionary/Map </a:t>
            </a:r>
            <a:r>
              <a:rPr lang="en-US" sz="3600" dirty="0" smtClean="0"/>
              <a:t>Example: Log File </a:t>
            </a:r>
            <a:br>
              <a:rPr lang="en-US" sz="3600" dirty="0" smtClean="0"/>
            </a:b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unordered sequence implementation</a:t>
            </a:r>
            <a:r>
              <a:rPr lang="en-US" sz="2400" dirty="0" smtClean="0"/>
              <a:t>)</a:t>
            </a:r>
            <a:endParaRPr lang="en-US" sz="3200" dirty="0" smtClean="0"/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8610600" cy="4953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400" dirty="0" smtClean="0"/>
              <a:t>A log file is a dictionary implemented by means of an unsorted sequence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000" dirty="0" smtClean="0"/>
              <a:t>We store the items of the dictionary in a sequence (based on </a:t>
            </a:r>
            <a:r>
              <a:rPr lang="en-US" altLang="en-US" sz="2000" dirty="0" smtClean="0"/>
              <a:t>doubly-linked </a:t>
            </a:r>
            <a:r>
              <a:rPr lang="en-US" altLang="en-US" sz="2000" dirty="0" smtClean="0"/>
              <a:t>lists or </a:t>
            </a:r>
            <a:r>
              <a:rPr lang="en-US" altLang="en-US" sz="2000" dirty="0" smtClean="0"/>
              <a:t>circular arrays), </a:t>
            </a:r>
            <a:r>
              <a:rPr lang="en-US" altLang="en-US" sz="2000" dirty="0" smtClean="0"/>
              <a:t>in arbitrary order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400" dirty="0" smtClean="0"/>
              <a:t>Performance: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000" dirty="0" smtClean="0">
                <a:solidFill>
                  <a:srgbClr val="FF0000"/>
                </a:solidFill>
              </a:rPr>
              <a:t>insert</a:t>
            </a:r>
            <a:r>
              <a:rPr lang="en-US" altLang="en-US" sz="2000" dirty="0" smtClean="0"/>
              <a:t> takes </a:t>
            </a:r>
            <a:r>
              <a:rPr lang="en-US" altLang="en-US" sz="2000" b="1" i="1" dirty="0" smtClean="0">
                <a:latin typeface="Times New Roman" pitchFamily="18" charset="0"/>
              </a:rPr>
              <a:t>O</a:t>
            </a:r>
            <a:r>
              <a:rPr lang="en-US" altLang="en-US" sz="2000" dirty="0" smtClean="0">
                <a:latin typeface="Times New Roman" pitchFamily="18" charset="0"/>
              </a:rPr>
              <a:t>(1)</a:t>
            </a:r>
            <a:r>
              <a:rPr lang="en-US" altLang="en-US" sz="2000" dirty="0" smtClean="0"/>
              <a:t> time since we can insert the new item at the beginning or at the end of the sequence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000" dirty="0" smtClean="0">
                <a:solidFill>
                  <a:srgbClr val="FF0000"/>
                </a:solidFill>
              </a:rPr>
              <a:t>find</a:t>
            </a:r>
            <a:r>
              <a:rPr lang="en-US" altLang="en-US" sz="2000" dirty="0" smtClean="0"/>
              <a:t> and </a:t>
            </a:r>
            <a:r>
              <a:rPr lang="en-US" altLang="en-US" sz="2000" dirty="0" smtClean="0">
                <a:solidFill>
                  <a:srgbClr val="FF0000"/>
                </a:solidFill>
              </a:rPr>
              <a:t>erase</a:t>
            </a:r>
            <a:r>
              <a:rPr lang="en-US" altLang="en-US" sz="2000" dirty="0" smtClean="0">
                <a:solidFill>
                  <a:schemeClr val="tx2"/>
                </a:solidFill>
              </a:rPr>
              <a:t> </a:t>
            </a:r>
            <a:r>
              <a:rPr lang="en-US" altLang="en-US" sz="2000" dirty="0" smtClean="0"/>
              <a:t>take </a:t>
            </a:r>
            <a:r>
              <a:rPr lang="en-US" altLang="en-US" sz="2000" b="1" i="1" dirty="0" smtClean="0">
                <a:latin typeface="Times New Roman" pitchFamily="18" charset="0"/>
              </a:rPr>
              <a:t>O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n</a:t>
            </a:r>
            <a:r>
              <a:rPr lang="en-US" altLang="en-US" sz="2000" dirty="0" smtClean="0">
                <a:latin typeface="Times New Roman" pitchFamily="18" charset="0"/>
              </a:rPr>
              <a:t>)</a:t>
            </a:r>
            <a:r>
              <a:rPr lang="en-US" altLang="en-US" sz="2000" dirty="0" smtClean="0"/>
              <a:t> time since in the worst case (item is not found) we traverse the entire sequence to find the item with the given key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000" dirty="0" smtClean="0">
                <a:solidFill>
                  <a:srgbClr val="2D2DB9"/>
                </a:solidFill>
              </a:rPr>
              <a:t>Space</a:t>
            </a:r>
            <a:r>
              <a:rPr lang="en-US" altLang="en-US" sz="2000" dirty="0" smtClean="0"/>
              <a:t> - can be O(n), where n is the number of elements in the dictionary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400" dirty="0" smtClean="0"/>
              <a:t>The log file is effective only for </a:t>
            </a:r>
            <a:br>
              <a:rPr lang="en-US" altLang="en-US" sz="2400" dirty="0" smtClean="0"/>
            </a:br>
            <a:r>
              <a:rPr lang="en-US" altLang="en-US" sz="2400" dirty="0" smtClean="0"/>
              <a:t>dictionaries of small size </a:t>
            </a:r>
            <a:br>
              <a:rPr lang="en-US" altLang="en-US" sz="2400" dirty="0" smtClean="0"/>
            </a:br>
            <a:r>
              <a:rPr lang="en-US" altLang="en-US" sz="2400" dirty="0" smtClean="0"/>
              <a:t>or for </a:t>
            </a:r>
            <a:br>
              <a:rPr lang="en-US" altLang="en-US" sz="2400" dirty="0" smtClean="0"/>
            </a:br>
            <a:r>
              <a:rPr lang="en-US" altLang="en-US" sz="2400" dirty="0" smtClean="0"/>
              <a:t>dictionaries on which </a:t>
            </a:r>
            <a:r>
              <a:rPr lang="en-US" altLang="en-US" sz="2200" b="1" dirty="0" smtClean="0"/>
              <a:t>insertions</a:t>
            </a:r>
            <a:r>
              <a:rPr lang="en-US" altLang="en-US" sz="2200" dirty="0" smtClean="0"/>
              <a:t> </a:t>
            </a:r>
            <a:r>
              <a:rPr lang="en-US" altLang="en-US" sz="2400" dirty="0" smtClean="0"/>
              <a:t>are the </a:t>
            </a:r>
            <a:r>
              <a:rPr lang="en-US" altLang="en-US" sz="2400" b="1" dirty="0" smtClean="0"/>
              <a:t>most common</a:t>
            </a:r>
            <a:r>
              <a:rPr lang="en-US" altLang="en-US" sz="2400" dirty="0" smtClean="0"/>
              <a:t> operations, while searches and removals are rarely performed </a:t>
            </a:r>
          </a:p>
          <a:p>
            <a:pPr lvl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sz="2000" dirty="0" smtClean="0"/>
              <a:t>Example: historical record of logins to a workstation</a:t>
            </a:r>
          </a:p>
        </p:txBody>
      </p:sp>
      <p:sp>
        <p:nvSpPr>
          <p:cNvPr id="4" name="TextBox 3"/>
          <p:cNvSpPr txBox="1"/>
          <p:nvPr/>
        </p:nvSpPr>
        <p:spPr>
          <a:xfrm rot="21399931">
            <a:off x="504117" y="3233708"/>
            <a:ext cx="8018479" cy="267765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Think doubly-linked list data type</a:t>
            </a:r>
          </a:p>
          <a:p>
            <a:r>
              <a:rPr lang="en-US" sz="3200" dirty="0" smtClean="0"/>
              <a:t>using unsorted data</a:t>
            </a:r>
          </a:p>
          <a:p>
            <a:endParaRPr lang="en-US" sz="3200" dirty="0"/>
          </a:p>
          <a:p>
            <a:r>
              <a:rPr lang="en-US" i="1" dirty="0" smtClean="0"/>
              <a:t>This is where LINEAR search comes into play.</a:t>
            </a:r>
          </a:p>
          <a:p>
            <a:r>
              <a:rPr lang="en-US" i="1" dirty="0" smtClean="0"/>
              <a:t>O(n) time, but no huge memory waste</a:t>
            </a:r>
          </a:p>
          <a:p>
            <a:endParaRPr lang="en-US" i="1" dirty="0" smtClean="0"/>
          </a:p>
          <a:p>
            <a:r>
              <a:rPr lang="en-US" i="1" dirty="0" smtClean="0"/>
              <a:t>If keys are mapped to only one data item, this can be a ‘map’ example too</a:t>
            </a:r>
          </a:p>
        </p:txBody>
      </p:sp>
    </p:spTree>
    <p:extLst>
      <p:ext uri="{BB962C8B-B14F-4D97-AF65-F5344CB8AC3E}">
        <p14:creationId xmlns:p14="http://schemas.microsoft.com/office/powerpoint/2010/main" val="384826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Ordered Map/Dictionary</a:t>
            </a:r>
            <a:endParaRPr lang="en-US" altLang="en-US" sz="4000" dirty="0" smtClean="0"/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4191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In an ordered Map, we wish to perform the usual map operations, but also maintain an order relation for the keys in the dictionary.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Naturally supports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Look-Up Tables - store dictionary in a vector by non-decreasing order of the keys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Binary Search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 smtClean="0"/>
          </a:p>
        </p:txBody>
      </p:sp>
      <p:sp>
        <p:nvSpPr>
          <p:cNvPr id="5222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676400"/>
            <a:ext cx="4038600" cy="46482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Ordered Dictionary ADT:</a:t>
            </a:r>
          </a:p>
          <a:p>
            <a:pPr lvl="1" eaLnBrk="1" hangingPunct="1"/>
            <a:r>
              <a:rPr lang="en-US" altLang="en-US" sz="1800" smtClean="0"/>
              <a:t>In addition to the generic dictionary ADT, the ordered dictionary ADT supports the following functions: </a:t>
            </a:r>
          </a:p>
          <a:p>
            <a:pPr lvl="1" eaLnBrk="1" hangingPunct="1"/>
            <a:r>
              <a:rPr lang="en-US" altLang="en-US" sz="1800" smtClean="0">
                <a:solidFill>
                  <a:srgbClr val="FF0000"/>
                </a:solidFill>
              </a:rPr>
              <a:t>closestBefore(k)</a:t>
            </a:r>
            <a:r>
              <a:rPr lang="en-US" altLang="en-US" sz="1800" smtClean="0">
                <a:solidFill>
                  <a:schemeClr val="tx2"/>
                </a:solidFill>
              </a:rPr>
              <a:t>:</a:t>
            </a:r>
            <a:r>
              <a:rPr lang="en-US" altLang="en-US" sz="1800" smtClean="0"/>
              <a:t> return the position of an item with the largest key less than or equal to k</a:t>
            </a:r>
          </a:p>
          <a:p>
            <a:pPr lvl="1" eaLnBrk="1" hangingPunct="1"/>
            <a:r>
              <a:rPr lang="en-US" altLang="en-US" sz="1800" smtClean="0">
                <a:solidFill>
                  <a:srgbClr val="FF0000"/>
                </a:solidFill>
              </a:rPr>
              <a:t>closestAfter(k)</a:t>
            </a:r>
            <a:r>
              <a:rPr lang="en-US" altLang="en-US" sz="1800" smtClean="0"/>
              <a:t>: return the position of an item with the smallest key greater than or equal to k</a:t>
            </a:r>
          </a:p>
          <a:p>
            <a:pPr lvl="1" eaLnBrk="1" hangingPunct="1"/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50002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Dictionary/Map </a:t>
            </a:r>
            <a:r>
              <a:rPr lang="en-US" sz="3600" dirty="0"/>
              <a:t>Example: </a:t>
            </a:r>
            <a:r>
              <a:rPr lang="en-US" sz="3600" dirty="0" smtClean="0"/>
              <a:t>Lookup Table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ordered/sorted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sequence implementation</a:t>
            </a:r>
            <a:r>
              <a:rPr lang="en-US" sz="2400" dirty="0"/>
              <a:t>)</a:t>
            </a:r>
            <a:endParaRPr lang="en-US" altLang="en-US" sz="2400" dirty="0" smtClean="0"/>
          </a:p>
        </p:txBody>
      </p:sp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8458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 lookup table is a dictionary implemented by means of a sorted sequence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We store the items of the dictionary in an array-based sequence, sorted by key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We use an external comparator for the keys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Performance: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rgbClr val="FF0000"/>
                </a:solidFill>
              </a:rPr>
              <a:t>find</a:t>
            </a:r>
            <a:r>
              <a:rPr lang="en-US" altLang="en-US" sz="1800" dirty="0" smtClean="0"/>
              <a:t> takes </a:t>
            </a:r>
            <a:r>
              <a:rPr lang="en-US" altLang="en-US" sz="1800" b="1" i="1" dirty="0" smtClean="0">
                <a:latin typeface="Times New Roman" pitchFamily="18" charset="0"/>
              </a:rPr>
              <a:t>O</a:t>
            </a:r>
            <a:r>
              <a:rPr lang="en-US" altLang="en-US" sz="1800" dirty="0" smtClean="0">
                <a:latin typeface="Times New Roman" pitchFamily="18" charset="0"/>
              </a:rPr>
              <a:t>(log </a:t>
            </a:r>
            <a:r>
              <a:rPr lang="en-US" altLang="en-US" sz="1800" b="1" i="1" dirty="0" smtClean="0">
                <a:latin typeface="Times New Roman" pitchFamily="18" charset="0"/>
              </a:rPr>
              <a:t>n</a:t>
            </a:r>
            <a:r>
              <a:rPr lang="en-US" altLang="en-US" sz="1800" dirty="0" smtClean="0">
                <a:latin typeface="Times New Roman" pitchFamily="18" charset="0"/>
              </a:rPr>
              <a:t>)</a:t>
            </a:r>
            <a:r>
              <a:rPr lang="en-US" altLang="en-US" sz="1800" dirty="0" smtClean="0"/>
              <a:t> time, using binary 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err="1" smtClean="0">
                <a:solidFill>
                  <a:srgbClr val="FF0000"/>
                </a:solidFill>
              </a:rPr>
              <a:t>insertItem</a:t>
            </a:r>
            <a:r>
              <a:rPr lang="en-US" altLang="en-US" sz="1800" dirty="0" smtClean="0"/>
              <a:t> takes </a:t>
            </a:r>
            <a:r>
              <a:rPr lang="en-US" altLang="en-US" sz="1800" b="1" i="1" dirty="0" smtClean="0">
                <a:latin typeface="Times New Roman" pitchFamily="18" charset="0"/>
              </a:rPr>
              <a:t>O</a:t>
            </a:r>
            <a:r>
              <a:rPr lang="en-US" altLang="en-US" sz="1800" dirty="0" smtClean="0">
                <a:latin typeface="Times New Roman" pitchFamily="18" charset="0"/>
              </a:rPr>
              <a:t>(</a:t>
            </a:r>
            <a:r>
              <a:rPr lang="en-US" altLang="en-US" sz="1800" b="1" i="1" dirty="0" smtClean="0">
                <a:latin typeface="Times New Roman" pitchFamily="18" charset="0"/>
              </a:rPr>
              <a:t>n</a:t>
            </a:r>
            <a:r>
              <a:rPr lang="en-US" altLang="en-US" sz="1800" dirty="0" smtClean="0">
                <a:latin typeface="Times New Roman" pitchFamily="18" charset="0"/>
              </a:rPr>
              <a:t>)</a:t>
            </a:r>
            <a:r>
              <a:rPr lang="en-US" altLang="en-US" sz="1800" dirty="0" smtClean="0"/>
              <a:t> time since in the worst case we have to shift </a:t>
            </a:r>
            <a:r>
              <a:rPr lang="en-US" altLang="en-US" sz="1800" b="1" i="1" dirty="0" smtClean="0">
                <a:latin typeface="Times New Roman" pitchFamily="18" charset="0"/>
              </a:rPr>
              <a:t>n</a:t>
            </a:r>
            <a:r>
              <a:rPr lang="en-US" altLang="en-US" sz="1800" dirty="0" smtClean="0">
                <a:latin typeface="Symbol" pitchFamily="18" charset="2"/>
              </a:rPr>
              <a:t>/</a:t>
            </a:r>
            <a:r>
              <a:rPr lang="en-US" altLang="en-US" sz="1800" dirty="0" smtClean="0">
                <a:latin typeface="Times New Roman" pitchFamily="18" charset="0"/>
              </a:rPr>
              <a:t>2</a:t>
            </a:r>
            <a:r>
              <a:rPr lang="en-US" altLang="en-US" sz="1800" dirty="0" smtClean="0"/>
              <a:t> items to make room for the new item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err="1" smtClean="0">
                <a:solidFill>
                  <a:srgbClr val="FF0000"/>
                </a:solidFill>
              </a:rPr>
              <a:t>removeElement</a:t>
            </a:r>
            <a:r>
              <a:rPr lang="en-US" altLang="en-US" sz="1800" dirty="0" smtClean="0">
                <a:solidFill>
                  <a:schemeClr val="tx2"/>
                </a:solidFill>
              </a:rPr>
              <a:t> </a:t>
            </a:r>
            <a:r>
              <a:rPr lang="en-US" altLang="en-US" sz="1800" dirty="0" smtClean="0"/>
              <a:t>take </a:t>
            </a:r>
            <a:r>
              <a:rPr lang="en-US" altLang="en-US" sz="1800" b="1" i="1" dirty="0" smtClean="0">
                <a:latin typeface="Times New Roman" pitchFamily="18" charset="0"/>
              </a:rPr>
              <a:t>O</a:t>
            </a:r>
            <a:r>
              <a:rPr lang="en-US" altLang="en-US" sz="1800" dirty="0" smtClean="0">
                <a:latin typeface="Times New Roman" pitchFamily="18" charset="0"/>
              </a:rPr>
              <a:t>(</a:t>
            </a:r>
            <a:r>
              <a:rPr lang="en-US" altLang="en-US" sz="1800" b="1" i="1" dirty="0" smtClean="0">
                <a:latin typeface="Times New Roman" pitchFamily="18" charset="0"/>
              </a:rPr>
              <a:t>n</a:t>
            </a:r>
            <a:r>
              <a:rPr lang="en-US" altLang="en-US" sz="1800" dirty="0" smtClean="0">
                <a:latin typeface="Times New Roman" pitchFamily="18" charset="0"/>
              </a:rPr>
              <a:t>)</a:t>
            </a:r>
            <a:r>
              <a:rPr lang="en-US" altLang="en-US" sz="1800" dirty="0" smtClean="0"/>
              <a:t> time since in the worst case we have to shift </a:t>
            </a:r>
            <a:r>
              <a:rPr lang="en-US" altLang="en-US" sz="1800" b="1" i="1" dirty="0" smtClean="0">
                <a:latin typeface="Times New Roman" pitchFamily="18" charset="0"/>
              </a:rPr>
              <a:t>n</a:t>
            </a:r>
            <a:r>
              <a:rPr lang="en-US" altLang="en-US" sz="1800" dirty="0" smtClean="0">
                <a:latin typeface="Symbol" pitchFamily="18" charset="2"/>
              </a:rPr>
              <a:t>/</a:t>
            </a:r>
            <a:r>
              <a:rPr lang="en-US" altLang="en-US" sz="1800" dirty="0" smtClean="0">
                <a:latin typeface="Times New Roman" pitchFamily="18" charset="0"/>
              </a:rPr>
              <a:t>2</a:t>
            </a:r>
            <a:r>
              <a:rPr lang="en-US" altLang="en-US" sz="1800" dirty="0" smtClean="0"/>
              <a:t> items to compact the items after the removal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The lookup table is effective only for dictionaries of small size </a:t>
            </a:r>
            <a:br>
              <a:rPr lang="en-US" altLang="en-US" sz="2000" dirty="0" smtClean="0"/>
            </a:br>
            <a:r>
              <a:rPr lang="en-US" altLang="en-US" sz="2000" dirty="0" smtClean="0"/>
              <a:t>or for </a:t>
            </a:r>
            <a:br>
              <a:rPr lang="en-US" altLang="en-US" sz="2000" dirty="0" smtClean="0"/>
            </a:br>
            <a:r>
              <a:rPr lang="en-US" altLang="en-US" sz="2000" dirty="0" smtClean="0"/>
              <a:t>dictionaries on which </a:t>
            </a:r>
            <a:r>
              <a:rPr lang="en-US" altLang="en-US" sz="2000" b="1" dirty="0" smtClean="0"/>
              <a:t>searches</a:t>
            </a:r>
            <a:r>
              <a:rPr lang="en-US" altLang="en-US" sz="2000" dirty="0" smtClean="0"/>
              <a:t> are the </a:t>
            </a:r>
            <a:r>
              <a:rPr lang="en-US" altLang="en-US" sz="2000" b="1" dirty="0" smtClean="0"/>
              <a:t>most common</a:t>
            </a:r>
            <a:r>
              <a:rPr lang="en-US" altLang="en-US" sz="2000" dirty="0" smtClean="0"/>
              <a:t> operations, </a:t>
            </a:r>
            <a:br>
              <a:rPr lang="en-US" altLang="en-US" sz="2000" dirty="0" smtClean="0"/>
            </a:br>
            <a:r>
              <a:rPr lang="en-US" altLang="en-US" sz="2000" dirty="0" smtClean="0"/>
              <a:t>while insertions and removals are rarely performed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/>
              <a:t>Example: credit card authorizations</a:t>
            </a:r>
            <a:endParaRPr lang="en-US" alt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 rot="21399931">
            <a:off x="2138489" y="2678370"/>
            <a:ext cx="5717219" cy="295465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Think </a:t>
            </a:r>
            <a:r>
              <a:rPr lang="en-US" sz="3200" dirty="0" smtClean="0"/>
              <a:t>dynamic array data </a:t>
            </a:r>
            <a:r>
              <a:rPr lang="en-US" sz="3200" dirty="0" smtClean="0"/>
              <a:t>type</a:t>
            </a:r>
          </a:p>
          <a:p>
            <a:r>
              <a:rPr lang="en-US" sz="3200" dirty="0" smtClean="0"/>
              <a:t>using sorted data</a:t>
            </a:r>
          </a:p>
          <a:p>
            <a:endParaRPr lang="en-US" sz="3200" dirty="0"/>
          </a:p>
          <a:p>
            <a:r>
              <a:rPr lang="en-US" i="1" dirty="0" smtClean="0"/>
              <a:t>This is where BINARY search comes into play.</a:t>
            </a:r>
          </a:p>
          <a:p>
            <a:r>
              <a:rPr lang="en-US" i="1" dirty="0" smtClean="0"/>
              <a:t>O(</a:t>
            </a:r>
            <a:r>
              <a:rPr lang="en-US" i="1" dirty="0" err="1" smtClean="0"/>
              <a:t>lg</a:t>
            </a:r>
            <a:r>
              <a:rPr lang="en-US" i="1" dirty="0" smtClean="0"/>
              <a:t> n) time, and no huge memory waste</a:t>
            </a:r>
          </a:p>
          <a:p>
            <a:endParaRPr lang="en-US" i="1" dirty="0" smtClean="0"/>
          </a:p>
          <a:p>
            <a:r>
              <a:rPr lang="en-US" i="1" dirty="0" smtClean="0"/>
              <a:t>If keys are mapped to only one data item, this can be a ‘map’ example too</a:t>
            </a:r>
          </a:p>
        </p:txBody>
      </p:sp>
    </p:spTree>
    <p:extLst>
      <p:ext uri="{BB962C8B-B14F-4D97-AF65-F5344CB8AC3E}">
        <p14:creationId xmlns:p14="http://schemas.microsoft.com/office/powerpoint/2010/main" val="350710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>
          <a:xfrm>
            <a:off x="360209" y="304800"/>
            <a:ext cx="8532812" cy="6873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Example of Ordered Map: Binary Search</a:t>
            </a:r>
          </a:p>
        </p:txBody>
      </p:sp>
      <p:sp>
        <p:nvSpPr>
          <p:cNvPr id="54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12788" y="1295400"/>
            <a:ext cx="8001000" cy="22098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Binary search performs operation </a:t>
            </a:r>
            <a:r>
              <a:rPr lang="en-US" altLang="en-US" sz="2000" dirty="0" smtClean="0">
                <a:solidFill>
                  <a:srgbClr val="FF0000"/>
                </a:solidFill>
              </a:rPr>
              <a:t>find(k) </a:t>
            </a:r>
            <a:r>
              <a:rPr lang="en-US" altLang="en-US" sz="2000" dirty="0" smtClean="0"/>
              <a:t>on a dictionary implemented by means of an array-based sequence, sorted by key</a:t>
            </a:r>
          </a:p>
          <a:p>
            <a:pPr lvl="1" eaLnBrk="1" hangingPunct="1"/>
            <a:r>
              <a:rPr lang="en-US" altLang="en-US" sz="1800" dirty="0" smtClean="0"/>
              <a:t>similar to the high-low game</a:t>
            </a:r>
          </a:p>
          <a:p>
            <a:pPr lvl="1" eaLnBrk="1" hangingPunct="1"/>
            <a:r>
              <a:rPr lang="en-US" altLang="en-US" sz="1800" dirty="0" smtClean="0"/>
              <a:t>at each step, the number of candidate items is halved</a:t>
            </a:r>
          </a:p>
          <a:p>
            <a:pPr lvl="1" eaLnBrk="1" hangingPunct="1"/>
            <a:r>
              <a:rPr lang="en-US" altLang="en-US" sz="1800" dirty="0" smtClean="0"/>
              <a:t>terminates after a logarithmic number of steps</a:t>
            </a:r>
          </a:p>
          <a:p>
            <a:pPr eaLnBrk="1" hangingPunct="1"/>
            <a:r>
              <a:rPr lang="en-US" altLang="en-US" sz="2000" dirty="0" smtClean="0"/>
              <a:t>Example: </a:t>
            </a:r>
            <a:r>
              <a:rPr lang="en-US" altLang="en-US" sz="2000" dirty="0" smtClean="0">
                <a:solidFill>
                  <a:srgbClr val="FF0000"/>
                </a:solidFill>
              </a:rPr>
              <a:t>find(7)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59503" y="3705225"/>
            <a:ext cx="7681912" cy="571500"/>
            <a:chOff x="1059503" y="3705225"/>
            <a:chExt cx="7681912" cy="571500"/>
          </a:xfrm>
        </p:grpSpPr>
        <p:sp>
          <p:nvSpPr>
            <p:cNvPr id="44039" name="Line 5"/>
            <p:cNvSpPr>
              <a:spLocks noChangeShapeType="1"/>
            </p:cNvSpPr>
            <p:nvPr/>
          </p:nvSpPr>
          <p:spPr bwMode="auto">
            <a:xfrm>
              <a:off x="1364303" y="3857625"/>
              <a:ext cx="69913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endParaRPr lang="en-US">
                <a:solidFill>
                  <a:schemeClr val="accent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4040" name="Oval 6"/>
            <p:cNvSpPr>
              <a:spLocks noChangeArrowheads="1"/>
            </p:cNvSpPr>
            <p:nvPr/>
          </p:nvSpPr>
          <p:spPr bwMode="auto">
            <a:xfrm>
              <a:off x="16500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44041" name="Oval 7"/>
            <p:cNvSpPr>
              <a:spLocks noChangeArrowheads="1"/>
            </p:cNvSpPr>
            <p:nvPr/>
          </p:nvSpPr>
          <p:spPr bwMode="auto">
            <a:xfrm>
              <a:off x="22596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4042" name="Oval 8"/>
            <p:cNvSpPr>
              <a:spLocks noChangeArrowheads="1"/>
            </p:cNvSpPr>
            <p:nvPr/>
          </p:nvSpPr>
          <p:spPr bwMode="auto">
            <a:xfrm>
              <a:off x="28692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4043" name="Oval 9"/>
            <p:cNvSpPr>
              <a:spLocks noChangeArrowheads="1"/>
            </p:cNvSpPr>
            <p:nvPr/>
          </p:nvSpPr>
          <p:spPr bwMode="auto">
            <a:xfrm>
              <a:off x="34788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4044" name="Oval 10"/>
            <p:cNvSpPr>
              <a:spLocks noChangeArrowheads="1"/>
            </p:cNvSpPr>
            <p:nvPr/>
          </p:nvSpPr>
          <p:spPr bwMode="auto">
            <a:xfrm>
              <a:off x="40884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44045" name="Oval 11"/>
            <p:cNvSpPr>
              <a:spLocks noChangeArrowheads="1"/>
            </p:cNvSpPr>
            <p:nvPr/>
          </p:nvSpPr>
          <p:spPr bwMode="auto">
            <a:xfrm>
              <a:off x="46980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4046" name="Oval 12"/>
            <p:cNvSpPr>
              <a:spLocks noChangeArrowheads="1"/>
            </p:cNvSpPr>
            <p:nvPr/>
          </p:nvSpPr>
          <p:spPr bwMode="auto">
            <a:xfrm>
              <a:off x="53076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4047" name="Oval 13"/>
            <p:cNvSpPr>
              <a:spLocks noChangeArrowheads="1"/>
            </p:cNvSpPr>
            <p:nvPr/>
          </p:nvSpPr>
          <p:spPr bwMode="auto">
            <a:xfrm>
              <a:off x="59172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11</a:t>
              </a:r>
            </a:p>
          </p:txBody>
        </p:sp>
        <p:sp>
          <p:nvSpPr>
            <p:cNvPr id="44048" name="Oval 14"/>
            <p:cNvSpPr>
              <a:spLocks noChangeArrowheads="1"/>
            </p:cNvSpPr>
            <p:nvPr/>
          </p:nvSpPr>
          <p:spPr bwMode="auto">
            <a:xfrm>
              <a:off x="65268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14</a:t>
              </a:r>
            </a:p>
          </p:txBody>
        </p:sp>
        <p:sp>
          <p:nvSpPr>
            <p:cNvPr id="44049" name="Oval 15"/>
            <p:cNvSpPr>
              <a:spLocks noChangeArrowheads="1"/>
            </p:cNvSpPr>
            <p:nvPr/>
          </p:nvSpPr>
          <p:spPr bwMode="auto">
            <a:xfrm>
              <a:off x="71364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16</a:t>
              </a:r>
            </a:p>
          </p:txBody>
        </p:sp>
        <p:sp>
          <p:nvSpPr>
            <p:cNvPr id="44050" name="Oval 16"/>
            <p:cNvSpPr>
              <a:spLocks noChangeArrowheads="1"/>
            </p:cNvSpPr>
            <p:nvPr/>
          </p:nvSpPr>
          <p:spPr bwMode="auto">
            <a:xfrm>
              <a:off x="77460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18</a:t>
              </a:r>
            </a:p>
          </p:txBody>
        </p:sp>
        <p:sp>
          <p:nvSpPr>
            <p:cNvPr id="44051" name="Oval 17"/>
            <p:cNvSpPr>
              <a:spLocks noChangeArrowheads="1"/>
            </p:cNvSpPr>
            <p:nvPr/>
          </p:nvSpPr>
          <p:spPr bwMode="auto">
            <a:xfrm>
              <a:off x="835565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19</a:t>
              </a:r>
            </a:p>
          </p:txBody>
        </p:sp>
        <p:sp>
          <p:nvSpPr>
            <p:cNvPr id="44091" name="Oval 57"/>
            <p:cNvSpPr>
              <a:spLocks noChangeArrowheads="1"/>
            </p:cNvSpPr>
            <p:nvPr/>
          </p:nvSpPr>
          <p:spPr bwMode="auto">
            <a:xfrm>
              <a:off x="1059503" y="37052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54332" name="Text Box 61"/>
            <p:cNvSpPr txBox="1">
              <a:spLocks noChangeArrowheads="1"/>
            </p:cNvSpPr>
            <p:nvPr/>
          </p:nvSpPr>
          <p:spPr bwMode="auto">
            <a:xfrm>
              <a:off x="4674240" y="3951288"/>
              <a:ext cx="4111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 i="1">
                  <a:solidFill>
                    <a:srgbClr val="2D2DB9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54333" name="Text Box 62"/>
            <p:cNvSpPr txBox="1">
              <a:spLocks noChangeArrowheads="1"/>
            </p:cNvSpPr>
            <p:nvPr/>
          </p:nvSpPr>
          <p:spPr bwMode="auto">
            <a:xfrm>
              <a:off x="1059503" y="3952875"/>
              <a:ext cx="309562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 i="1">
                  <a:solidFill>
                    <a:srgbClr val="2D2DB9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54334" name="Text Box 63"/>
            <p:cNvSpPr txBox="1">
              <a:spLocks noChangeArrowheads="1"/>
            </p:cNvSpPr>
            <p:nvPr/>
          </p:nvSpPr>
          <p:spPr bwMode="auto">
            <a:xfrm>
              <a:off x="8374703" y="3951288"/>
              <a:ext cx="366712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 i="1">
                  <a:solidFill>
                    <a:srgbClr val="2D2DB9"/>
                  </a:solidFill>
                  <a:latin typeface="Times New Roman" pitchFamily="18" charset="0"/>
                </a:rPr>
                <a:t>h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59503" y="4314825"/>
            <a:ext cx="7600950" cy="582613"/>
            <a:chOff x="1059503" y="4314825"/>
            <a:chExt cx="7600950" cy="582613"/>
          </a:xfrm>
        </p:grpSpPr>
        <p:sp>
          <p:nvSpPr>
            <p:cNvPr id="44052" name="Line 18"/>
            <p:cNvSpPr>
              <a:spLocks noChangeShapeType="1"/>
            </p:cNvSpPr>
            <p:nvPr/>
          </p:nvSpPr>
          <p:spPr bwMode="auto">
            <a:xfrm>
              <a:off x="1211903" y="4467225"/>
              <a:ext cx="71437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endParaRPr lang="en-US">
                <a:solidFill>
                  <a:schemeClr val="accent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4053" name="Oval 19"/>
            <p:cNvSpPr>
              <a:spLocks noChangeArrowheads="1"/>
            </p:cNvSpPr>
            <p:nvPr/>
          </p:nvSpPr>
          <p:spPr bwMode="auto">
            <a:xfrm>
              <a:off x="1650053" y="43148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44054" name="Oval 20"/>
            <p:cNvSpPr>
              <a:spLocks noChangeArrowheads="1"/>
            </p:cNvSpPr>
            <p:nvPr/>
          </p:nvSpPr>
          <p:spPr bwMode="auto">
            <a:xfrm>
              <a:off x="2259653" y="43148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4055" name="Oval 21"/>
            <p:cNvSpPr>
              <a:spLocks noChangeArrowheads="1"/>
            </p:cNvSpPr>
            <p:nvPr/>
          </p:nvSpPr>
          <p:spPr bwMode="auto">
            <a:xfrm>
              <a:off x="2869253" y="43148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4056" name="Oval 22"/>
            <p:cNvSpPr>
              <a:spLocks noChangeArrowheads="1"/>
            </p:cNvSpPr>
            <p:nvPr/>
          </p:nvSpPr>
          <p:spPr bwMode="auto">
            <a:xfrm>
              <a:off x="3478853" y="43148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4057" name="Oval 23"/>
            <p:cNvSpPr>
              <a:spLocks noChangeArrowheads="1"/>
            </p:cNvSpPr>
            <p:nvPr/>
          </p:nvSpPr>
          <p:spPr bwMode="auto">
            <a:xfrm>
              <a:off x="4088453" y="43148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54295" name="Oval 24"/>
            <p:cNvSpPr>
              <a:spLocks noChangeArrowheads="1"/>
            </p:cNvSpPr>
            <p:nvPr/>
          </p:nvSpPr>
          <p:spPr bwMode="auto">
            <a:xfrm>
              <a:off x="4698053" y="43148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54296" name="Oval 25"/>
            <p:cNvSpPr>
              <a:spLocks noChangeArrowheads="1"/>
            </p:cNvSpPr>
            <p:nvPr/>
          </p:nvSpPr>
          <p:spPr bwMode="auto">
            <a:xfrm>
              <a:off x="5307653" y="43148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54297" name="Oval 26"/>
            <p:cNvSpPr>
              <a:spLocks noChangeArrowheads="1"/>
            </p:cNvSpPr>
            <p:nvPr/>
          </p:nvSpPr>
          <p:spPr bwMode="auto">
            <a:xfrm>
              <a:off x="5917253" y="43148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11</a:t>
              </a:r>
            </a:p>
          </p:txBody>
        </p:sp>
        <p:sp>
          <p:nvSpPr>
            <p:cNvPr id="54298" name="Oval 27"/>
            <p:cNvSpPr>
              <a:spLocks noChangeArrowheads="1"/>
            </p:cNvSpPr>
            <p:nvPr/>
          </p:nvSpPr>
          <p:spPr bwMode="auto">
            <a:xfrm>
              <a:off x="6526853" y="43148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14</a:t>
              </a:r>
            </a:p>
          </p:txBody>
        </p:sp>
        <p:sp>
          <p:nvSpPr>
            <p:cNvPr id="54299" name="Oval 28"/>
            <p:cNvSpPr>
              <a:spLocks noChangeArrowheads="1"/>
            </p:cNvSpPr>
            <p:nvPr/>
          </p:nvSpPr>
          <p:spPr bwMode="auto">
            <a:xfrm>
              <a:off x="7136453" y="43148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16</a:t>
              </a:r>
            </a:p>
          </p:txBody>
        </p:sp>
        <p:sp>
          <p:nvSpPr>
            <p:cNvPr id="54300" name="Oval 29"/>
            <p:cNvSpPr>
              <a:spLocks noChangeArrowheads="1"/>
            </p:cNvSpPr>
            <p:nvPr/>
          </p:nvSpPr>
          <p:spPr bwMode="auto">
            <a:xfrm>
              <a:off x="7746053" y="43148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18</a:t>
              </a:r>
            </a:p>
          </p:txBody>
        </p:sp>
        <p:sp>
          <p:nvSpPr>
            <p:cNvPr id="54301" name="Oval 30"/>
            <p:cNvSpPr>
              <a:spLocks noChangeArrowheads="1"/>
            </p:cNvSpPr>
            <p:nvPr/>
          </p:nvSpPr>
          <p:spPr bwMode="auto">
            <a:xfrm>
              <a:off x="8355653" y="43148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19</a:t>
              </a:r>
            </a:p>
          </p:txBody>
        </p:sp>
        <p:sp>
          <p:nvSpPr>
            <p:cNvPr id="44092" name="Oval 58"/>
            <p:cNvSpPr>
              <a:spLocks noChangeArrowheads="1"/>
            </p:cNvSpPr>
            <p:nvPr/>
          </p:nvSpPr>
          <p:spPr bwMode="auto">
            <a:xfrm>
              <a:off x="1059503" y="43148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0</a:t>
              </a:r>
            </a:p>
          </p:txBody>
        </p:sp>
        <p:sp>
          <p:nvSpPr>
            <p:cNvPr id="54335" name="Text Box 64"/>
            <p:cNvSpPr txBox="1">
              <a:spLocks noChangeArrowheads="1"/>
            </p:cNvSpPr>
            <p:nvPr/>
          </p:nvSpPr>
          <p:spPr bwMode="auto">
            <a:xfrm>
              <a:off x="2231078" y="4572000"/>
              <a:ext cx="411162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 i="1">
                  <a:solidFill>
                    <a:srgbClr val="2D2DB9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54336" name="Text Box 65"/>
            <p:cNvSpPr txBox="1">
              <a:spLocks noChangeArrowheads="1"/>
            </p:cNvSpPr>
            <p:nvPr/>
          </p:nvSpPr>
          <p:spPr bwMode="auto">
            <a:xfrm>
              <a:off x="1059503" y="4573588"/>
              <a:ext cx="309562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 i="1">
                  <a:solidFill>
                    <a:srgbClr val="2D2DB9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54337" name="Text Box 66"/>
            <p:cNvSpPr txBox="1">
              <a:spLocks noChangeArrowheads="1"/>
            </p:cNvSpPr>
            <p:nvPr/>
          </p:nvSpPr>
          <p:spPr bwMode="auto">
            <a:xfrm>
              <a:off x="4088453" y="4572000"/>
              <a:ext cx="366712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 i="1">
                  <a:solidFill>
                    <a:srgbClr val="2D2DB9"/>
                  </a:solidFill>
                  <a:latin typeface="Times New Roman" pitchFamily="18" charset="0"/>
                </a:rPr>
                <a:t>h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059503" y="4924425"/>
            <a:ext cx="7600950" cy="608013"/>
            <a:chOff x="1059503" y="4924425"/>
            <a:chExt cx="7600950" cy="608013"/>
          </a:xfrm>
        </p:grpSpPr>
        <p:sp>
          <p:nvSpPr>
            <p:cNvPr id="44065" name="Line 31"/>
            <p:cNvSpPr>
              <a:spLocks noChangeShapeType="1"/>
            </p:cNvSpPr>
            <p:nvPr/>
          </p:nvSpPr>
          <p:spPr bwMode="auto">
            <a:xfrm>
              <a:off x="1288103" y="5076825"/>
              <a:ext cx="70675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endParaRPr lang="en-US">
                <a:solidFill>
                  <a:schemeClr val="accent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4303" name="Oval 32"/>
            <p:cNvSpPr>
              <a:spLocks noChangeArrowheads="1"/>
            </p:cNvSpPr>
            <p:nvPr/>
          </p:nvSpPr>
          <p:spPr bwMode="auto">
            <a:xfrm>
              <a:off x="1650053" y="49244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4304" name="Oval 33"/>
            <p:cNvSpPr>
              <a:spLocks noChangeArrowheads="1"/>
            </p:cNvSpPr>
            <p:nvPr/>
          </p:nvSpPr>
          <p:spPr bwMode="auto">
            <a:xfrm>
              <a:off x="2259653" y="49244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44068" name="Oval 34"/>
            <p:cNvSpPr>
              <a:spLocks noChangeArrowheads="1"/>
            </p:cNvSpPr>
            <p:nvPr/>
          </p:nvSpPr>
          <p:spPr bwMode="auto">
            <a:xfrm>
              <a:off x="2869253" y="49244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4069" name="Oval 35"/>
            <p:cNvSpPr>
              <a:spLocks noChangeArrowheads="1"/>
            </p:cNvSpPr>
            <p:nvPr/>
          </p:nvSpPr>
          <p:spPr bwMode="auto">
            <a:xfrm>
              <a:off x="3478853" y="49244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4070" name="Oval 36"/>
            <p:cNvSpPr>
              <a:spLocks noChangeArrowheads="1"/>
            </p:cNvSpPr>
            <p:nvPr/>
          </p:nvSpPr>
          <p:spPr bwMode="auto">
            <a:xfrm>
              <a:off x="4088453" y="49244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54308" name="Oval 37"/>
            <p:cNvSpPr>
              <a:spLocks noChangeArrowheads="1"/>
            </p:cNvSpPr>
            <p:nvPr/>
          </p:nvSpPr>
          <p:spPr bwMode="auto">
            <a:xfrm>
              <a:off x="4698053" y="49244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54309" name="Oval 38"/>
            <p:cNvSpPr>
              <a:spLocks noChangeArrowheads="1"/>
            </p:cNvSpPr>
            <p:nvPr/>
          </p:nvSpPr>
          <p:spPr bwMode="auto">
            <a:xfrm>
              <a:off x="5307653" y="49244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54310" name="Oval 39"/>
            <p:cNvSpPr>
              <a:spLocks noChangeArrowheads="1"/>
            </p:cNvSpPr>
            <p:nvPr/>
          </p:nvSpPr>
          <p:spPr bwMode="auto">
            <a:xfrm>
              <a:off x="5917253" y="49244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11</a:t>
              </a:r>
            </a:p>
          </p:txBody>
        </p:sp>
        <p:sp>
          <p:nvSpPr>
            <p:cNvPr id="54311" name="Oval 40"/>
            <p:cNvSpPr>
              <a:spLocks noChangeArrowheads="1"/>
            </p:cNvSpPr>
            <p:nvPr/>
          </p:nvSpPr>
          <p:spPr bwMode="auto">
            <a:xfrm>
              <a:off x="6526853" y="49244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14</a:t>
              </a:r>
            </a:p>
          </p:txBody>
        </p:sp>
        <p:sp>
          <p:nvSpPr>
            <p:cNvPr id="54312" name="Oval 41"/>
            <p:cNvSpPr>
              <a:spLocks noChangeArrowheads="1"/>
            </p:cNvSpPr>
            <p:nvPr/>
          </p:nvSpPr>
          <p:spPr bwMode="auto">
            <a:xfrm>
              <a:off x="7136453" y="49244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16</a:t>
              </a:r>
            </a:p>
          </p:txBody>
        </p:sp>
        <p:sp>
          <p:nvSpPr>
            <p:cNvPr id="54313" name="Oval 42"/>
            <p:cNvSpPr>
              <a:spLocks noChangeArrowheads="1"/>
            </p:cNvSpPr>
            <p:nvPr/>
          </p:nvSpPr>
          <p:spPr bwMode="auto">
            <a:xfrm>
              <a:off x="7746053" y="49244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18</a:t>
              </a:r>
            </a:p>
          </p:txBody>
        </p:sp>
        <p:sp>
          <p:nvSpPr>
            <p:cNvPr id="54314" name="Oval 43"/>
            <p:cNvSpPr>
              <a:spLocks noChangeArrowheads="1"/>
            </p:cNvSpPr>
            <p:nvPr/>
          </p:nvSpPr>
          <p:spPr bwMode="auto">
            <a:xfrm>
              <a:off x="8355653" y="49244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19</a:t>
              </a:r>
            </a:p>
          </p:txBody>
        </p:sp>
        <p:sp>
          <p:nvSpPr>
            <p:cNvPr id="54330" name="Oval 59"/>
            <p:cNvSpPr>
              <a:spLocks noChangeArrowheads="1"/>
            </p:cNvSpPr>
            <p:nvPr/>
          </p:nvSpPr>
          <p:spPr bwMode="auto">
            <a:xfrm>
              <a:off x="1059503" y="49244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4338" name="Text Box 67"/>
            <p:cNvSpPr txBox="1">
              <a:spLocks noChangeArrowheads="1"/>
            </p:cNvSpPr>
            <p:nvPr/>
          </p:nvSpPr>
          <p:spPr bwMode="auto">
            <a:xfrm>
              <a:off x="3502665" y="5192713"/>
              <a:ext cx="3444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 i="1">
                  <a:solidFill>
                    <a:srgbClr val="2D2DB9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54339" name="Text Box 68"/>
            <p:cNvSpPr txBox="1">
              <a:spLocks noChangeArrowheads="1"/>
            </p:cNvSpPr>
            <p:nvPr/>
          </p:nvSpPr>
          <p:spPr bwMode="auto">
            <a:xfrm>
              <a:off x="2921640" y="5194300"/>
              <a:ext cx="242888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 i="1">
                  <a:solidFill>
                    <a:srgbClr val="2D2DB9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54340" name="Text Box 69"/>
            <p:cNvSpPr txBox="1">
              <a:spLocks noChangeArrowheads="1"/>
            </p:cNvSpPr>
            <p:nvPr/>
          </p:nvSpPr>
          <p:spPr bwMode="auto">
            <a:xfrm>
              <a:off x="4088453" y="5192713"/>
              <a:ext cx="3048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 i="1">
                  <a:solidFill>
                    <a:srgbClr val="2D2DB9"/>
                  </a:solidFill>
                  <a:latin typeface="Times New Roman" pitchFamily="18" charset="0"/>
                </a:rPr>
                <a:t>h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69028" y="5534025"/>
            <a:ext cx="7591425" cy="611188"/>
            <a:chOff x="1069028" y="5534025"/>
            <a:chExt cx="7591425" cy="611188"/>
          </a:xfrm>
        </p:grpSpPr>
        <p:sp>
          <p:nvSpPr>
            <p:cNvPr id="44078" name="Line 44"/>
            <p:cNvSpPr>
              <a:spLocks noChangeShapeType="1"/>
            </p:cNvSpPr>
            <p:nvPr/>
          </p:nvSpPr>
          <p:spPr bwMode="auto">
            <a:xfrm>
              <a:off x="1364303" y="5686425"/>
              <a:ext cx="69913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endParaRPr lang="en-US">
                <a:solidFill>
                  <a:schemeClr val="accent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4316" name="Oval 45"/>
            <p:cNvSpPr>
              <a:spLocks noChangeArrowheads="1"/>
            </p:cNvSpPr>
            <p:nvPr/>
          </p:nvSpPr>
          <p:spPr bwMode="auto">
            <a:xfrm>
              <a:off x="16500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4317" name="Oval 46"/>
            <p:cNvSpPr>
              <a:spLocks noChangeArrowheads="1"/>
            </p:cNvSpPr>
            <p:nvPr/>
          </p:nvSpPr>
          <p:spPr bwMode="auto">
            <a:xfrm>
              <a:off x="22596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54318" name="Oval 47"/>
            <p:cNvSpPr>
              <a:spLocks noChangeArrowheads="1"/>
            </p:cNvSpPr>
            <p:nvPr/>
          </p:nvSpPr>
          <p:spPr bwMode="auto">
            <a:xfrm>
              <a:off x="28692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54319" name="Oval 48"/>
            <p:cNvSpPr>
              <a:spLocks noChangeArrowheads="1"/>
            </p:cNvSpPr>
            <p:nvPr/>
          </p:nvSpPr>
          <p:spPr bwMode="auto">
            <a:xfrm>
              <a:off x="34788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4083" name="Oval 49"/>
            <p:cNvSpPr>
              <a:spLocks noChangeArrowheads="1"/>
            </p:cNvSpPr>
            <p:nvPr/>
          </p:nvSpPr>
          <p:spPr bwMode="auto">
            <a:xfrm>
              <a:off x="4088453" y="5534025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54321" name="Oval 50"/>
            <p:cNvSpPr>
              <a:spLocks noChangeArrowheads="1"/>
            </p:cNvSpPr>
            <p:nvPr/>
          </p:nvSpPr>
          <p:spPr bwMode="auto">
            <a:xfrm>
              <a:off x="46980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54322" name="Oval 51"/>
            <p:cNvSpPr>
              <a:spLocks noChangeArrowheads="1"/>
            </p:cNvSpPr>
            <p:nvPr/>
          </p:nvSpPr>
          <p:spPr bwMode="auto">
            <a:xfrm>
              <a:off x="53076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54323" name="Oval 52"/>
            <p:cNvSpPr>
              <a:spLocks noChangeArrowheads="1"/>
            </p:cNvSpPr>
            <p:nvPr/>
          </p:nvSpPr>
          <p:spPr bwMode="auto">
            <a:xfrm>
              <a:off x="59172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11</a:t>
              </a:r>
            </a:p>
          </p:txBody>
        </p:sp>
        <p:sp>
          <p:nvSpPr>
            <p:cNvPr id="54324" name="Oval 53"/>
            <p:cNvSpPr>
              <a:spLocks noChangeArrowheads="1"/>
            </p:cNvSpPr>
            <p:nvPr/>
          </p:nvSpPr>
          <p:spPr bwMode="auto">
            <a:xfrm>
              <a:off x="65268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14</a:t>
              </a:r>
            </a:p>
          </p:txBody>
        </p:sp>
        <p:sp>
          <p:nvSpPr>
            <p:cNvPr id="54325" name="Oval 54"/>
            <p:cNvSpPr>
              <a:spLocks noChangeArrowheads="1"/>
            </p:cNvSpPr>
            <p:nvPr/>
          </p:nvSpPr>
          <p:spPr bwMode="auto">
            <a:xfrm>
              <a:off x="71364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16</a:t>
              </a:r>
            </a:p>
          </p:txBody>
        </p:sp>
        <p:sp>
          <p:nvSpPr>
            <p:cNvPr id="54326" name="Oval 55"/>
            <p:cNvSpPr>
              <a:spLocks noChangeArrowheads="1"/>
            </p:cNvSpPr>
            <p:nvPr/>
          </p:nvSpPr>
          <p:spPr bwMode="auto">
            <a:xfrm>
              <a:off x="77460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18</a:t>
              </a:r>
            </a:p>
          </p:txBody>
        </p:sp>
        <p:sp>
          <p:nvSpPr>
            <p:cNvPr id="54327" name="Oval 56"/>
            <p:cNvSpPr>
              <a:spLocks noChangeArrowheads="1"/>
            </p:cNvSpPr>
            <p:nvPr/>
          </p:nvSpPr>
          <p:spPr bwMode="auto">
            <a:xfrm>
              <a:off x="8355653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19</a:t>
              </a:r>
            </a:p>
          </p:txBody>
        </p:sp>
        <p:sp>
          <p:nvSpPr>
            <p:cNvPr id="54331" name="Oval 60"/>
            <p:cNvSpPr>
              <a:spLocks noChangeArrowheads="1"/>
            </p:cNvSpPr>
            <p:nvPr/>
          </p:nvSpPr>
          <p:spPr bwMode="auto">
            <a:xfrm>
              <a:off x="1069028" y="5534025"/>
              <a:ext cx="304800" cy="30480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2D2DB9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4341" name="Text Box 70"/>
            <p:cNvSpPr txBox="1">
              <a:spLocks noChangeArrowheads="1"/>
            </p:cNvSpPr>
            <p:nvPr/>
          </p:nvSpPr>
          <p:spPr bwMode="auto">
            <a:xfrm>
              <a:off x="3840803" y="5808663"/>
              <a:ext cx="78581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 i="1">
                  <a:latin typeface="Times New Roman" pitchFamily="18" charset="0"/>
                </a:rPr>
                <a:t>l</a:t>
              </a:r>
              <a:r>
                <a:rPr lang="en-US" altLang="en-US" sz="1600">
                  <a:latin typeface="Symbol" pitchFamily="18" charset="2"/>
                </a:rPr>
                <a:t>=</a:t>
              </a:r>
              <a:r>
                <a:rPr lang="en-US" altLang="en-US" sz="1600" b="1" i="1">
                  <a:latin typeface="Times New Roman" pitchFamily="18" charset="0"/>
                </a:rPr>
                <a:t>m </a:t>
              </a:r>
              <a:r>
                <a:rPr lang="en-US" altLang="en-US" sz="1600">
                  <a:latin typeface="Symbol" pitchFamily="18" charset="2"/>
                </a:rPr>
                <a:t>=</a:t>
              </a:r>
              <a:r>
                <a:rPr lang="en-US" altLang="en-US" sz="1600" b="1" i="1">
                  <a:latin typeface="Times New Roman" pitchFamily="18" charset="0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710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059363"/>
          </a:xfrm>
        </p:spPr>
        <p:txBody>
          <a:bodyPr/>
          <a:lstStyle/>
          <a:p>
            <a:r>
              <a:rPr lang="en-US" dirty="0" smtClean="0"/>
              <a:t>If you can do something using ONE data type</a:t>
            </a:r>
          </a:p>
          <a:p>
            <a:r>
              <a:rPr lang="en-US" dirty="0" smtClean="0"/>
              <a:t>and want to do the same thing with a different data type</a:t>
            </a:r>
          </a:p>
          <a:p>
            <a:r>
              <a:rPr lang="en-US" dirty="0" smtClean="0"/>
              <a:t>Are the two data types similar enough to generalize?</a:t>
            </a:r>
          </a:p>
          <a:p>
            <a:pPr lvl="1"/>
            <a:r>
              <a:rPr lang="en-US" dirty="0" smtClean="0"/>
              <a:t>generalize the data type and thus generalize the algorithm?</a:t>
            </a:r>
          </a:p>
          <a:p>
            <a:pPr lvl="1"/>
            <a:r>
              <a:rPr lang="en-US" dirty="0" smtClean="0"/>
              <a:t>or generalize the algorithm for a generalized data type?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6917" y="3505200"/>
            <a:ext cx="6493320" cy="267765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Algorithm: Drive Car</a:t>
            </a:r>
          </a:p>
          <a:p>
            <a:endParaRPr lang="en-US" sz="2400" i="1" dirty="0"/>
          </a:p>
          <a:p>
            <a:r>
              <a:rPr lang="en-US" sz="2400" dirty="0" smtClean="0"/>
              <a:t>Algorithm: Drive Pickup Truck</a:t>
            </a:r>
          </a:p>
          <a:p>
            <a:endParaRPr lang="en-US" sz="2400" dirty="0"/>
          </a:p>
          <a:p>
            <a:r>
              <a:rPr lang="en-US" sz="2400" i="1" dirty="0" smtClean="0"/>
              <a:t>How different are the two algorithms?</a:t>
            </a:r>
          </a:p>
          <a:p>
            <a:endParaRPr lang="en-US" sz="2400" i="1" dirty="0"/>
          </a:p>
          <a:p>
            <a:r>
              <a:rPr lang="en-US" sz="2400" i="1" dirty="0" smtClean="0"/>
              <a:t>How different are Car and Truck?</a:t>
            </a:r>
            <a:endParaRPr lang="en-US" sz="1400" i="1" dirty="0" smtClean="0"/>
          </a:p>
        </p:txBody>
      </p:sp>
    </p:spTree>
    <p:extLst>
      <p:ext uri="{BB962C8B-B14F-4D97-AF65-F5344CB8AC3E}">
        <p14:creationId xmlns:p14="http://schemas.microsoft.com/office/powerpoint/2010/main" val="318769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This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Priority Queues</a:t>
            </a:r>
          </a:p>
          <a:p>
            <a:pPr lvl="1"/>
            <a:r>
              <a:rPr lang="en-US" dirty="0" smtClean="0"/>
              <a:t>nodes have </a:t>
            </a:r>
            <a:r>
              <a:rPr lang="en-US" i="1" dirty="0" smtClean="0"/>
              <a:t>keys</a:t>
            </a:r>
            <a:r>
              <a:rPr lang="en-US" dirty="0" smtClean="0"/>
              <a:t> and </a:t>
            </a:r>
            <a:r>
              <a:rPr lang="en-US" i="1" dirty="0" smtClean="0"/>
              <a:t>data</a:t>
            </a:r>
          </a:p>
          <a:p>
            <a:pPr lvl="1"/>
            <a:r>
              <a:rPr lang="en-US" dirty="0" smtClean="0"/>
              <a:t>Min PQs and Max PQs</a:t>
            </a:r>
          </a:p>
          <a:p>
            <a:pPr lvl="1"/>
            <a:r>
              <a:rPr lang="en-US" dirty="0" smtClean="0"/>
              <a:t>PQ Sorting</a:t>
            </a:r>
          </a:p>
          <a:p>
            <a:pPr lvl="2"/>
            <a:r>
              <a:rPr lang="en-US" dirty="0" smtClean="0"/>
              <a:t>Implemented using an unsorted list (selection sort)</a:t>
            </a:r>
          </a:p>
          <a:p>
            <a:pPr lvl="2"/>
            <a:r>
              <a:rPr lang="en-US" dirty="0" smtClean="0"/>
              <a:t>Implemented using a sorted list (insertion sort)</a:t>
            </a:r>
          </a:p>
          <a:p>
            <a:pPr lvl="2"/>
            <a:r>
              <a:rPr lang="en-US" dirty="0" smtClean="0"/>
              <a:t>Implemented using a Heap (heap sort)</a:t>
            </a:r>
          </a:p>
          <a:p>
            <a:pPr lvl="2"/>
            <a:endParaRPr lang="en-US" dirty="0" smtClean="0"/>
          </a:p>
          <a:p>
            <a:r>
              <a:rPr lang="en-US" dirty="0"/>
              <a:t>Heaps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Major properties: Structure and Order</a:t>
            </a:r>
          </a:p>
          <a:p>
            <a:pPr lvl="2"/>
            <a:r>
              <a:rPr lang="en-US" dirty="0"/>
              <a:t>Complete Binary Tree</a:t>
            </a:r>
          </a:p>
          <a:p>
            <a:pPr lvl="2"/>
            <a:r>
              <a:rPr lang="en-US" dirty="0"/>
              <a:t>Min Heaps and Max </a:t>
            </a:r>
            <a:r>
              <a:rPr lang="en-US" dirty="0" smtClean="0"/>
              <a:t>Heaps</a:t>
            </a:r>
          </a:p>
          <a:p>
            <a:pPr lvl="2"/>
            <a:endParaRPr lang="en-US" dirty="0" smtClean="0"/>
          </a:p>
          <a:p>
            <a:r>
              <a:rPr lang="en-US" dirty="0"/>
              <a:t>Huffman Encoding</a:t>
            </a:r>
          </a:p>
          <a:p>
            <a:pPr lvl="1"/>
            <a:r>
              <a:rPr lang="en-US" dirty="0"/>
              <a:t>Uses Priority Queues and Trees</a:t>
            </a:r>
          </a:p>
          <a:p>
            <a:endParaRPr lang="en-US" dirty="0"/>
          </a:p>
          <a:p>
            <a:r>
              <a:rPr lang="en-US" dirty="0" smtClean="0"/>
              <a:t>Trees</a:t>
            </a:r>
          </a:p>
          <a:p>
            <a:pPr lvl="1"/>
            <a:r>
              <a:rPr lang="en-US" dirty="0" smtClean="0"/>
              <a:t>Binary Search Trees (BSTs)</a:t>
            </a:r>
          </a:p>
          <a:p>
            <a:pPr lvl="1"/>
            <a:r>
              <a:rPr lang="en-US" dirty="0" smtClean="0"/>
              <a:t>AVL Trees (height-balanced trees)</a:t>
            </a:r>
          </a:p>
          <a:p>
            <a:pPr lvl="1"/>
            <a:r>
              <a:rPr lang="en-US" dirty="0" smtClean="0"/>
              <a:t>Decision Trees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26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In October of 1976  I observed that a certain algorithm – parallel reduction – was associated </a:t>
            </a:r>
            <a:r>
              <a:rPr lang="en-US" i="1" dirty="0" smtClean="0"/>
              <a:t>with </a:t>
            </a:r>
            <a:r>
              <a:rPr lang="en-US" i="1" dirty="0" err="1" smtClean="0"/>
              <a:t>monoids</a:t>
            </a:r>
            <a:r>
              <a:rPr lang="en-US" i="1" dirty="0"/>
              <a:t>: collections of elements with an associative operation. </a:t>
            </a:r>
          </a:p>
          <a:p>
            <a:endParaRPr lang="en-US" i="1" dirty="0"/>
          </a:p>
          <a:p>
            <a:r>
              <a:rPr lang="en-US" i="1" dirty="0"/>
              <a:t>That observation led me to believe that it is possible to associate every useful algorithm with a mathematical theory and that such association allows for both widest possible use and meaningful taxonomy. </a:t>
            </a:r>
          </a:p>
          <a:p>
            <a:endParaRPr lang="en-US" i="1" dirty="0"/>
          </a:p>
          <a:p>
            <a:r>
              <a:rPr lang="en-US" b="1" i="1" dirty="0"/>
              <a:t>As mathematicians learned to lift theorems into their most general settings, </a:t>
            </a:r>
          </a:p>
          <a:p>
            <a:r>
              <a:rPr lang="en-US" b="1" i="1" dirty="0"/>
              <a:t>so I wanted to lift algorithms and data structures.</a:t>
            </a:r>
          </a:p>
          <a:p>
            <a:endParaRPr lang="en-US" dirty="0"/>
          </a:p>
          <a:p>
            <a:pPr lvl="1"/>
            <a:r>
              <a:rPr lang="en-US" dirty="0"/>
              <a:t>– Alex </a:t>
            </a:r>
            <a:r>
              <a:rPr lang="en-US" dirty="0" err="1"/>
              <a:t>Stepanov</a:t>
            </a:r>
            <a:r>
              <a:rPr lang="en-US" dirty="0"/>
              <a:t>, inventor of the STL. [Ste07]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399931">
            <a:off x="1214870" y="1042130"/>
            <a:ext cx="7090071" cy="267765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Sounds complicated</a:t>
            </a:r>
          </a:p>
          <a:p>
            <a:endParaRPr lang="en-US" sz="2800" i="1" dirty="0"/>
          </a:p>
          <a:p>
            <a:r>
              <a:rPr lang="en-US" sz="2800" i="1" dirty="0" smtClean="0"/>
              <a:t>Probably difficult</a:t>
            </a:r>
          </a:p>
          <a:p>
            <a:endParaRPr lang="en-US" sz="2800" i="1" dirty="0"/>
          </a:p>
          <a:p>
            <a:r>
              <a:rPr lang="en-US" sz="2800" b="1" i="1" dirty="0" smtClean="0"/>
              <a:t>					</a:t>
            </a:r>
            <a:r>
              <a:rPr lang="en-US" sz="2800" b="1" dirty="0" smtClean="0"/>
              <a:t>But it is not</a:t>
            </a:r>
          </a:p>
          <a:p>
            <a:r>
              <a:rPr lang="en-US" sz="2800" b="1" i="1" dirty="0" smtClean="0"/>
              <a:t>It’s just an abstract thought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84064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things you have seen done</a:t>
            </a:r>
          </a:p>
          <a:p>
            <a:pPr lvl="1"/>
            <a:r>
              <a:rPr lang="en-US" dirty="0" smtClean="0"/>
              <a:t>Relate them to abstract data types</a:t>
            </a:r>
          </a:p>
          <a:p>
            <a:endParaRPr lang="en-US" dirty="0" smtClean="0"/>
          </a:p>
          <a:p>
            <a:r>
              <a:rPr lang="en-US" dirty="0" smtClean="0"/>
              <a:t>We are Generalizing</a:t>
            </a:r>
          </a:p>
          <a:p>
            <a:pPr lvl="1"/>
            <a:r>
              <a:rPr lang="en-US" dirty="0" smtClean="0"/>
              <a:t>Generalize the algorithm to work with any data type</a:t>
            </a:r>
          </a:p>
          <a:p>
            <a:pPr lvl="1"/>
            <a:r>
              <a:rPr lang="en-US" dirty="0" smtClean="0"/>
              <a:t>Save coding time</a:t>
            </a:r>
          </a:p>
          <a:p>
            <a:pPr lvl="2"/>
            <a:r>
              <a:rPr lang="en-US" dirty="0" smtClean="0"/>
              <a:t>Implement the algorithm so it works with (most) any data type</a:t>
            </a:r>
          </a:p>
          <a:p>
            <a:pPr lvl="1"/>
            <a:r>
              <a:rPr lang="en-US" dirty="0" smtClean="0"/>
              <a:t>Save execution time</a:t>
            </a:r>
          </a:p>
          <a:p>
            <a:pPr lvl="2"/>
            <a:r>
              <a:rPr lang="en-US" dirty="0" smtClean="0"/>
              <a:t>Apply the right data type for the right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5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things you have seen done</a:t>
            </a:r>
          </a:p>
          <a:p>
            <a:pPr lvl="1"/>
            <a:r>
              <a:rPr lang="en-US" dirty="0" smtClean="0"/>
              <a:t>Relate them to abstract data types</a:t>
            </a:r>
          </a:p>
          <a:p>
            <a:endParaRPr lang="en-US" dirty="0" smtClean="0"/>
          </a:p>
          <a:p>
            <a:r>
              <a:rPr lang="en-US" dirty="0" smtClean="0"/>
              <a:t>We are Generalizing</a:t>
            </a:r>
          </a:p>
          <a:p>
            <a:pPr lvl="1"/>
            <a:r>
              <a:rPr lang="en-US" dirty="0" smtClean="0"/>
              <a:t>Generalize the algorithm to work with any data type</a:t>
            </a:r>
          </a:p>
          <a:p>
            <a:pPr lvl="1"/>
            <a:r>
              <a:rPr lang="en-US" dirty="0" smtClean="0"/>
              <a:t>Save coding time</a:t>
            </a:r>
          </a:p>
          <a:p>
            <a:pPr lvl="2"/>
            <a:r>
              <a:rPr lang="en-US" dirty="0" smtClean="0"/>
              <a:t>Implement the algorithm so it works with (most) any data type</a:t>
            </a:r>
          </a:p>
          <a:p>
            <a:pPr lvl="1"/>
            <a:r>
              <a:rPr lang="en-US" dirty="0" smtClean="0"/>
              <a:t>Save execution time</a:t>
            </a:r>
          </a:p>
          <a:p>
            <a:pPr lvl="2"/>
            <a:r>
              <a:rPr lang="en-US" dirty="0" smtClean="0"/>
              <a:t>Apply the right data type for the right problem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9600" y="1143000"/>
            <a:ext cx="8305800" cy="2677656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General Algorithm: Hammer Nail (hammering device, n = depth)</a:t>
            </a:r>
          </a:p>
          <a:p>
            <a:endParaRPr lang="en-US" sz="2400" i="1" dirty="0"/>
          </a:p>
          <a:p>
            <a:r>
              <a:rPr lang="en-US" sz="2400" i="1" dirty="0" smtClean="0"/>
              <a:t>Pick up </a:t>
            </a:r>
            <a:r>
              <a:rPr lang="en-US" sz="2400" b="1" i="1" dirty="0" smtClean="0"/>
              <a:t>[hammering device]</a:t>
            </a:r>
            <a:r>
              <a:rPr lang="en-US" sz="2400" i="1" dirty="0" smtClean="0"/>
              <a:t> </a:t>
            </a:r>
          </a:p>
          <a:p>
            <a:r>
              <a:rPr lang="en-US" sz="2400" i="1" dirty="0" smtClean="0"/>
              <a:t>Position Nail</a:t>
            </a:r>
          </a:p>
          <a:p>
            <a:endParaRPr lang="en-US" sz="2400" i="1" dirty="0" smtClean="0"/>
          </a:p>
          <a:p>
            <a:r>
              <a:rPr lang="en-US" sz="2400" i="1" dirty="0" smtClean="0"/>
              <a:t>While nail depth &lt; n</a:t>
            </a:r>
          </a:p>
          <a:p>
            <a:r>
              <a:rPr lang="en-US" sz="2400" i="1" dirty="0" smtClean="0"/>
              <a:t>      Hit nail with </a:t>
            </a:r>
            <a:r>
              <a:rPr lang="en-US" sz="2400" b="1" i="1" dirty="0" smtClean="0"/>
              <a:t>[hammering device]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9600" y="3786622"/>
            <a:ext cx="3733799" cy="2308324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Algorithm: Hammer Nail (wrench, n)</a:t>
            </a:r>
          </a:p>
          <a:p>
            <a:r>
              <a:rPr lang="en-US" i="1" dirty="0" smtClean="0"/>
              <a:t>Pick up </a:t>
            </a:r>
            <a:r>
              <a:rPr lang="en-US" b="1" i="1" dirty="0" smtClean="0"/>
              <a:t>wrench</a:t>
            </a:r>
            <a:r>
              <a:rPr lang="en-US" i="1" dirty="0" smtClean="0"/>
              <a:t> </a:t>
            </a:r>
          </a:p>
          <a:p>
            <a:endParaRPr lang="en-US" i="1" dirty="0" smtClean="0"/>
          </a:p>
          <a:p>
            <a:r>
              <a:rPr lang="en-US" i="1" dirty="0" smtClean="0"/>
              <a:t>Position Nail</a:t>
            </a:r>
          </a:p>
          <a:p>
            <a:endParaRPr lang="en-US" i="1" dirty="0" smtClean="0"/>
          </a:p>
          <a:p>
            <a:r>
              <a:rPr lang="en-US" i="1" dirty="0"/>
              <a:t>While nail depth &lt; n</a:t>
            </a:r>
          </a:p>
          <a:p>
            <a:endParaRPr lang="en-US" i="1" dirty="0" smtClean="0"/>
          </a:p>
          <a:p>
            <a:r>
              <a:rPr lang="en-US" i="1" dirty="0" smtClean="0"/>
              <a:t>     Hit </a:t>
            </a:r>
            <a:r>
              <a:rPr lang="en-US" i="1" dirty="0"/>
              <a:t>nail with </a:t>
            </a:r>
            <a:r>
              <a:rPr lang="en-US" b="1" i="1" dirty="0" smtClean="0"/>
              <a:t>wrench</a:t>
            </a:r>
            <a:endParaRPr lang="en-US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2272859" y="4125176"/>
            <a:ext cx="76199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O(1)</a:t>
            </a:r>
            <a:endParaRPr lang="en-US" sz="16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2095499" y="4602230"/>
            <a:ext cx="76199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O(1)</a:t>
            </a:r>
            <a:endParaRPr lang="en-US" sz="16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2799688" y="5118773"/>
            <a:ext cx="76199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O(n)</a:t>
            </a:r>
            <a:endParaRPr lang="en-US" sz="16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34858" y="5753595"/>
            <a:ext cx="76199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O(n</a:t>
            </a:r>
            <a:r>
              <a:rPr lang="en-US" sz="1600" i="1" baseline="30000" dirty="0" smtClean="0"/>
              <a:t>2</a:t>
            </a:r>
            <a:r>
              <a:rPr lang="en-US" sz="1600" i="1" dirty="0" smtClean="0"/>
              <a:t>)</a:t>
            </a:r>
            <a:endParaRPr lang="en-US" sz="16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75380" y="5269347"/>
            <a:ext cx="506862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i="1" dirty="0" smtClean="0"/>
              <a:t>Takes </a:t>
            </a:r>
            <a:r>
              <a:rPr lang="en-US" b="1" i="1" dirty="0" smtClean="0"/>
              <a:t>n swings</a:t>
            </a:r>
            <a:r>
              <a:rPr lang="en-US" i="1" dirty="0" smtClean="0"/>
              <a:t> of wrench to drive nail</a:t>
            </a:r>
            <a:r>
              <a:rPr lang="en-US" i="1" dirty="0"/>
              <a:t> </a:t>
            </a:r>
            <a:r>
              <a:rPr lang="en-US" b="1" i="1" dirty="0" smtClean="0"/>
              <a:t>1 unit deep</a:t>
            </a:r>
            <a:r>
              <a:rPr lang="en-US" i="1" dirty="0" smtClean="0"/>
              <a:t>,</a:t>
            </a:r>
          </a:p>
          <a:p>
            <a:endParaRPr lang="en-US" i="1" dirty="0" smtClean="0"/>
          </a:p>
          <a:p>
            <a:r>
              <a:rPr lang="en-US" i="1" dirty="0" smtClean="0"/>
              <a:t>So to achieve depth n requires n*n time</a:t>
            </a:r>
            <a:endParaRPr lang="en-US" i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5176341" y="3824857"/>
            <a:ext cx="3733799" cy="2308324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Algorithm: Hammer Nail (hammer, n)</a:t>
            </a:r>
          </a:p>
          <a:p>
            <a:r>
              <a:rPr lang="en-US" i="1" dirty="0" smtClean="0"/>
              <a:t>Pick up </a:t>
            </a:r>
            <a:r>
              <a:rPr lang="en-US" b="1" i="1" dirty="0" smtClean="0"/>
              <a:t>hammer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Position Nail</a:t>
            </a:r>
          </a:p>
          <a:p>
            <a:endParaRPr lang="en-US" i="1" dirty="0" smtClean="0"/>
          </a:p>
          <a:p>
            <a:r>
              <a:rPr lang="en-US" i="1" dirty="0"/>
              <a:t>While nail depth &lt; n</a:t>
            </a:r>
          </a:p>
          <a:p>
            <a:endParaRPr lang="en-US" i="1" dirty="0" smtClean="0"/>
          </a:p>
          <a:p>
            <a:r>
              <a:rPr lang="en-US" i="1" dirty="0" smtClean="0"/>
              <a:t>     Hit </a:t>
            </a:r>
            <a:r>
              <a:rPr lang="en-US" i="1" dirty="0"/>
              <a:t>nail with </a:t>
            </a:r>
            <a:r>
              <a:rPr lang="en-US" b="1" i="1" dirty="0" smtClean="0"/>
              <a:t>hammer</a:t>
            </a:r>
            <a:endParaRPr lang="en-US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24847" y="4125176"/>
            <a:ext cx="76199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O(1)</a:t>
            </a:r>
            <a:endParaRPr lang="en-US" sz="16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6676690" y="4641387"/>
            <a:ext cx="76199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O(1)</a:t>
            </a:r>
            <a:endParaRPr lang="en-US" sz="16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7369055" y="5118773"/>
            <a:ext cx="76199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O(n)</a:t>
            </a:r>
            <a:endParaRPr lang="en-US" sz="1600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1447800" y="4047263"/>
            <a:ext cx="506862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i="1" dirty="0" smtClean="0"/>
              <a:t>Takes </a:t>
            </a:r>
            <a:r>
              <a:rPr lang="en-US" b="1" i="1" dirty="0" smtClean="0"/>
              <a:t>1 swing</a:t>
            </a:r>
            <a:r>
              <a:rPr lang="en-US" i="1" dirty="0" smtClean="0"/>
              <a:t> of hammer to drive nail</a:t>
            </a:r>
            <a:r>
              <a:rPr lang="en-US" i="1" dirty="0"/>
              <a:t> </a:t>
            </a:r>
            <a:r>
              <a:rPr lang="en-US" b="1" i="1" dirty="0" smtClean="0"/>
              <a:t>1 unit deep</a:t>
            </a:r>
            <a:r>
              <a:rPr lang="en-US" i="1" dirty="0" smtClean="0"/>
              <a:t>,</a:t>
            </a:r>
          </a:p>
          <a:p>
            <a:endParaRPr lang="en-US" i="1" dirty="0" smtClean="0"/>
          </a:p>
          <a:p>
            <a:r>
              <a:rPr lang="en-US" i="1" dirty="0" smtClean="0"/>
              <a:t>So to achieve depth n requires 1*n time</a:t>
            </a:r>
            <a:endParaRPr lang="en-US" i="1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7786846" y="5731012"/>
            <a:ext cx="76199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O(n)</a:t>
            </a:r>
            <a:endParaRPr lang="en-US" sz="16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914400" y="4233549"/>
            <a:ext cx="2647287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0" i="1" dirty="0" smtClean="0"/>
              <a:t>O(n</a:t>
            </a:r>
            <a:r>
              <a:rPr lang="en-US" sz="8000" i="1" baseline="30000" dirty="0" smtClean="0"/>
              <a:t>2</a:t>
            </a:r>
            <a:r>
              <a:rPr lang="en-US" sz="8000" i="1" dirty="0" smtClean="0"/>
              <a:t>)</a:t>
            </a:r>
            <a:endParaRPr lang="en-US" sz="80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5457486" y="4277869"/>
            <a:ext cx="2647287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0" i="1" dirty="0" smtClean="0"/>
              <a:t>O(n)</a:t>
            </a:r>
            <a:endParaRPr lang="en-US" sz="8000" i="1" dirty="0"/>
          </a:p>
        </p:txBody>
      </p:sp>
    </p:spTree>
    <p:extLst>
      <p:ext uri="{BB962C8B-B14F-4D97-AF65-F5344CB8AC3E}">
        <p14:creationId xmlns:p14="http://schemas.microsoft.com/office/powerpoint/2010/main" val="332856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7" grpId="1" animBg="1"/>
      <p:bldP spid="28" grpId="0" animBg="1"/>
      <p:bldP spid="29" grpId="0" animBg="1"/>
      <p:bldP spid="30" grpId="0" animBg="1"/>
      <p:bldP spid="31" grpId="0" animBg="1"/>
      <p:bldP spid="32" grpId="0" animBg="1"/>
      <p:bldP spid="32" grpId="1" animBg="1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generalize algorithms we generalize data types</a:t>
            </a:r>
          </a:p>
          <a:p>
            <a:pPr lvl="1"/>
            <a:r>
              <a:rPr lang="en-US" dirty="0" smtClean="0"/>
              <a:t>Abstract Data Types</a:t>
            </a:r>
          </a:p>
          <a:p>
            <a:pPr lvl="1"/>
            <a:endParaRPr lang="en-US" dirty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We have 2 data types: linked list and arrays</a:t>
            </a:r>
          </a:p>
          <a:p>
            <a:pPr lvl="1"/>
            <a:r>
              <a:rPr lang="en-US" dirty="0" smtClean="0"/>
              <a:t>We want to make an algorithm to work with either</a:t>
            </a:r>
          </a:p>
          <a:p>
            <a:pPr lvl="1"/>
            <a:r>
              <a:rPr lang="en-US" dirty="0" smtClean="0"/>
              <a:t>Can we?</a:t>
            </a:r>
          </a:p>
          <a:p>
            <a:pPr lvl="1"/>
            <a:r>
              <a:rPr lang="en-US" dirty="0" smtClean="0"/>
              <a:t>Design an algorithm to work with a Sequence ADT</a:t>
            </a:r>
          </a:p>
          <a:p>
            <a:pPr lvl="2"/>
            <a:r>
              <a:rPr lang="en-US" dirty="0" smtClean="0"/>
              <a:t>Turns out linked lists and arrays both fit the criteria of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99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33800" y="3788979"/>
            <a:ext cx="1219200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43400" y="2349062"/>
            <a:ext cx="1371600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Searching Continues into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Searching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FF0000"/>
                </a:solidFill>
              </a:rPr>
              <a:t>common problem</a:t>
            </a:r>
            <a:r>
              <a:rPr lang="en-US" dirty="0" smtClean="0"/>
              <a:t>/task to solve/perform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efficiency</a:t>
            </a:r>
            <a:r>
              <a:rPr lang="en-US" dirty="0" smtClean="0"/>
              <a:t> of the </a:t>
            </a:r>
            <a:r>
              <a:rPr lang="en-US" dirty="0" smtClean="0"/>
              <a:t>algorithm </a:t>
            </a:r>
            <a:r>
              <a:rPr lang="en-US" dirty="0" smtClean="0">
                <a:solidFill>
                  <a:srgbClr val="FF0000"/>
                </a:solidFill>
              </a:rPr>
              <a:t>depends </a:t>
            </a:r>
            <a:r>
              <a:rPr lang="en-US" dirty="0" smtClean="0">
                <a:solidFill>
                  <a:srgbClr val="FF0000"/>
                </a:solidFill>
              </a:rPr>
              <a:t>on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data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  <a:endParaRPr lang="en-US" dirty="0" smtClean="0"/>
          </a:p>
          <a:p>
            <a:pPr lvl="1"/>
            <a:r>
              <a:rPr lang="en-US" dirty="0" smtClean="0"/>
              <a:t>As seen with priority </a:t>
            </a:r>
            <a:r>
              <a:rPr lang="en-US" dirty="0" smtClean="0"/>
              <a:t>queue  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SORTING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/>
              <a:t>(unordered</a:t>
            </a:r>
            <a:r>
              <a:rPr lang="en-US" dirty="0" smtClean="0"/>
              <a:t>, ordered, heap)</a:t>
            </a:r>
          </a:p>
          <a:p>
            <a:endParaRPr lang="en-US" dirty="0"/>
          </a:p>
          <a:p>
            <a:r>
              <a:rPr lang="en-US" dirty="0" smtClean="0"/>
              <a:t>We will look at </a:t>
            </a:r>
            <a:r>
              <a:rPr lang="en-US" dirty="0" smtClean="0">
                <a:solidFill>
                  <a:srgbClr val="FF0000"/>
                </a:solidFill>
              </a:rPr>
              <a:t>Maps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Dictionaries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Hash Tables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each is a “list of keys” with data</a:t>
            </a:r>
          </a:p>
          <a:p>
            <a:pPr lvl="1"/>
            <a:r>
              <a:rPr lang="en-US" dirty="0" smtClean="0"/>
              <a:t>each has a relation to a 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SEARCH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/>
              <a:t>method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We will </a:t>
            </a:r>
            <a:r>
              <a:rPr lang="en-US" dirty="0" smtClean="0"/>
              <a:t>then consider </a:t>
            </a:r>
            <a:r>
              <a:rPr lang="en-US" dirty="0"/>
              <a:t>3 types of searching</a:t>
            </a:r>
          </a:p>
          <a:p>
            <a:pPr lvl="1"/>
            <a:r>
              <a:rPr lang="en-US" dirty="0"/>
              <a:t>Linear Search   (seen this before)</a:t>
            </a:r>
          </a:p>
          <a:p>
            <a:pPr lvl="1"/>
            <a:r>
              <a:rPr lang="en-US" dirty="0"/>
              <a:t>Binary Search   (seen this before)</a:t>
            </a:r>
          </a:p>
          <a:p>
            <a:pPr lvl="1"/>
            <a:r>
              <a:rPr lang="en-US" dirty="0"/>
              <a:t>Hashing            (new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6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Questions?</a:t>
            </a:r>
          </a:p>
          <a:p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Maps</a:t>
            </a:r>
          </a:p>
          <a:p>
            <a:pPr lvl="1"/>
            <a:r>
              <a:rPr lang="en-US" dirty="0" smtClean="0"/>
              <a:t>Dictionaries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and eventually</a:t>
            </a:r>
          </a:p>
          <a:p>
            <a:pPr lvl="2"/>
            <a:r>
              <a:rPr lang="en-US" dirty="0" smtClean="0"/>
              <a:t>Linear Searching</a:t>
            </a:r>
            <a:endParaRPr lang="en-US" dirty="0"/>
          </a:p>
          <a:p>
            <a:pPr lvl="2"/>
            <a:r>
              <a:rPr lang="en-US" dirty="0" smtClean="0"/>
              <a:t>Binary </a:t>
            </a:r>
            <a:r>
              <a:rPr lang="en-US" dirty="0"/>
              <a:t>Searching</a:t>
            </a:r>
          </a:p>
          <a:p>
            <a:pPr lvl="2"/>
            <a:r>
              <a:rPr lang="en-US" dirty="0" smtClean="0"/>
              <a:t>Hash Tables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400800" y="3048000"/>
            <a:ext cx="21264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Relation to the book</a:t>
            </a:r>
          </a:p>
          <a:p>
            <a:pPr>
              <a:buFont typeface="Times" pitchFamily="18" charset="0"/>
              <a:buChar char="•"/>
            </a:pPr>
            <a:r>
              <a:rPr lang="en-US" altLang="en-US" sz="1600" i="1" dirty="0"/>
              <a:t>Map ADT (§9.1)</a:t>
            </a:r>
          </a:p>
          <a:p>
            <a:pPr>
              <a:buFont typeface="Times" pitchFamily="18" charset="0"/>
              <a:buChar char="•"/>
            </a:pPr>
            <a:r>
              <a:rPr lang="en-US" altLang="en-US" sz="1600" i="1" dirty="0"/>
              <a:t>Dictionary ADT (§9.5)</a:t>
            </a:r>
          </a:p>
          <a:p>
            <a:pPr>
              <a:buFont typeface="Times" pitchFamily="18" charset="0"/>
              <a:buChar char="•"/>
            </a:pPr>
            <a:r>
              <a:rPr lang="en-US" altLang="en-US" sz="1600" i="1" dirty="0"/>
              <a:t>Hash Tables (§9.2)</a:t>
            </a:r>
          </a:p>
          <a:p>
            <a:pPr>
              <a:buFont typeface="Times" pitchFamily="18" charset="0"/>
              <a:buChar char="•"/>
            </a:pPr>
            <a:r>
              <a:rPr lang="en-US" altLang="en-US" sz="1600" i="1" dirty="0"/>
              <a:t>Ordered Maps (§9.3) </a:t>
            </a:r>
          </a:p>
        </p:txBody>
      </p:sp>
    </p:spTree>
    <p:extLst>
      <p:ext uri="{BB962C8B-B14F-4D97-AF65-F5344CB8AC3E}">
        <p14:creationId xmlns:p14="http://schemas.microsoft.com/office/powerpoint/2010/main" val="233696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Map ADT</a:t>
            </a:r>
            <a:endParaRPr lang="en-US" altLang="en-US" sz="4000" smtClean="0"/>
          </a:p>
        </p:txBody>
      </p:sp>
      <p:sp>
        <p:nvSpPr>
          <p:cNvPr id="10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4191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The map ADT models a searchable collection of key-element items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The main operations of a map are searching, inserting, and deleting items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 smtClean="0"/>
              <a:t>Multiple items with the same key are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not</a:t>
            </a:r>
            <a:r>
              <a:rPr lang="en-US" altLang="en-US" sz="2400" b="1" dirty="0" smtClean="0"/>
              <a:t> allowed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Applications: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address book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mapping host names (e.g., cs16.net) to internet addresses (e.g., 128.148.34.101)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 smtClean="0"/>
          </a:p>
        </p:txBody>
      </p:sp>
      <p:sp>
        <p:nvSpPr>
          <p:cNvPr id="4301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676400"/>
            <a:ext cx="3886200" cy="4648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Map ADT methods: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find(k):</a:t>
            </a:r>
            <a:r>
              <a:rPr lang="en-US" sz="1800" dirty="0" smtClean="0"/>
              <a:t> if M has an entry with key k, return an </a:t>
            </a:r>
            <a:r>
              <a:rPr lang="en-US" sz="1800" dirty="0" err="1" smtClean="0"/>
              <a:t>iterator</a:t>
            </a:r>
            <a:r>
              <a:rPr lang="en-US" sz="1800" dirty="0" smtClean="0"/>
              <a:t> p referring to this element, else, return special end </a:t>
            </a:r>
            <a:r>
              <a:rPr lang="en-US" sz="1800" dirty="0" err="1" smtClean="0"/>
              <a:t>iterator</a:t>
            </a:r>
            <a:r>
              <a:rPr lang="en-US" sz="1800" dirty="0" smtClean="0"/>
              <a:t>.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put(k, v)</a:t>
            </a:r>
            <a:r>
              <a:rPr lang="en-US" sz="1800" dirty="0" smtClean="0"/>
              <a:t>: if M has no entry with key k, then add entry (k, v) to M, otherwise replace the value of the entry with v; return </a:t>
            </a:r>
            <a:r>
              <a:rPr lang="en-US" sz="1800" dirty="0" err="1" smtClean="0"/>
              <a:t>iterator</a:t>
            </a:r>
            <a:r>
              <a:rPr lang="en-US" sz="1800" dirty="0" smtClean="0"/>
              <a:t> to the inserted/modified entry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erase(k) or erase(p)</a:t>
            </a:r>
            <a:r>
              <a:rPr lang="en-US" sz="1800" dirty="0" smtClean="0"/>
              <a:t>: remove from M entry with key k  or </a:t>
            </a:r>
            <a:r>
              <a:rPr lang="en-US" sz="1800" dirty="0" err="1" smtClean="0"/>
              <a:t>iterator</a:t>
            </a:r>
            <a:r>
              <a:rPr lang="en-US" sz="1800" dirty="0" smtClean="0"/>
              <a:t> p;  An error occurs if there is no such element.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size(), </a:t>
            </a:r>
            <a:r>
              <a:rPr lang="en-US" sz="1800" dirty="0" err="1" smtClean="0">
                <a:solidFill>
                  <a:srgbClr val="FF0000"/>
                </a:solidFill>
              </a:rPr>
              <a:t>isEmpty</a:t>
            </a:r>
            <a:r>
              <a:rPr lang="en-US" sz="1800" dirty="0" smtClean="0">
                <a:solidFill>
                  <a:srgbClr val="FF0000"/>
                </a:solidFill>
              </a:rPr>
              <a:t>()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705600" y="228600"/>
          <a:ext cx="2052638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Clip" r:id="rId3" imgW="3497040" imgH="2095200" progId="MS_ClipArt_Gallery.2">
                  <p:embed/>
                </p:oleObj>
              </mc:Choice>
              <mc:Fallback>
                <p:oleObj name="Clip" r:id="rId3" imgW="3497040" imgH="20952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28600"/>
                        <a:ext cx="2052638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6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10383</TotalTime>
  <Words>1732</Words>
  <Application>Microsoft Office PowerPoint</Application>
  <PresentationFormat>On-screen Show (4:3)</PresentationFormat>
  <Paragraphs>331</Paragraphs>
  <Slides>18</Slides>
  <Notes>1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Clip</vt:lpstr>
      <vt:lpstr>Maps and Dictionaries</vt:lpstr>
      <vt:lpstr>Previously</vt:lpstr>
      <vt:lpstr>Ponder</vt:lpstr>
      <vt:lpstr>Context</vt:lpstr>
      <vt:lpstr>Context</vt:lpstr>
      <vt:lpstr>More Context</vt:lpstr>
      <vt:lpstr>Searching Continues into the Future</vt:lpstr>
      <vt:lpstr>Marker Slide</vt:lpstr>
      <vt:lpstr>Map ADT</vt:lpstr>
      <vt:lpstr>Map Example: Direct Address Table</vt:lpstr>
      <vt:lpstr>Marker Slide</vt:lpstr>
      <vt:lpstr>Dictionary ADT</vt:lpstr>
      <vt:lpstr>Dictionary/Map Example: Log File  (unordered sequence implementation)</vt:lpstr>
      <vt:lpstr>Ordered Map/Dictionary</vt:lpstr>
      <vt:lpstr>Dictionary/Map Example: Lookup Table (ordered/sorted sequence implementation)</vt:lpstr>
      <vt:lpstr>Example of Ordered Map: Binary Search</vt:lpstr>
      <vt:lpstr>Summary</vt:lpstr>
      <vt:lpstr>The End of This Part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2442</cp:revision>
  <dcterms:created xsi:type="dcterms:W3CDTF">2006-08-16T00:00:00Z</dcterms:created>
  <dcterms:modified xsi:type="dcterms:W3CDTF">2014-04-30T15:00:05Z</dcterms:modified>
</cp:coreProperties>
</file>