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6"/>
  </p:notesMasterIdLst>
  <p:sldIdLst>
    <p:sldId id="256" r:id="rId2"/>
    <p:sldId id="552" r:id="rId3"/>
    <p:sldId id="553" r:id="rId4"/>
    <p:sldId id="554" r:id="rId5"/>
    <p:sldId id="555" r:id="rId6"/>
    <p:sldId id="560" r:id="rId7"/>
    <p:sldId id="561" r:id="rId8"/>
    <p:sldId id="559" r:id="rId9"/>
    <p:sldId id="558" r:id="rId10"/>
    <p:sldId id="562" r:id="rId11"/>
    <p:sldId id="563" r:id="rId12"/>
    <p:sldId id="566" r:id="rId13"/>
    <p:sldId id="564" r:id="rId14"/>
    <p:sldId id="567" r:id="rId15"/>
    <p:sldId id="568" r:id="rId16"/>
    <p:sldId id="577" r:id="rId17"/>
    <p:sldId id="578" r:id="rId18"/>
    <p:sldId id="579" r:id="rId19"/>
    <p:sldId id="580" r:id="rId20"/>
    <p:sldId id="565" r:id="rId21"/>
    <p:sldId id="569" r:id="rId22"/>
    <p:sldId id="570" r:id="rId23"/>
    <p:sldId id="571" r:id="rId24"/>
    <p:sldId id="572" r:id="rId25"/>
    <p:sldId id="573" r:id="rId26"/>
    <p:sldId id="574" r:id="rId27"/>
    <p:sldId id="576" r:id="rId28"/>
    <p:sldId id="575" r:id="rId29"/>
    <p:sldId id="581" r:id="rId30"/>
    <p:sldId id="582" r:id="rId31"/>
    <p:sldId id="583" r:id="rId32"/>
    <p:sldId id="584" r:id="rId33"/>
    <p:sldId id="585" r:id="rId34"/>
    <p:sldId id="586" r:id="rId35"/>
    <p:sldId id="587" r:id="rId36"/>
    <p:sldId id="588" r:id="rId37"/>
    <p:sldId id="589" r:id="rId38"/>
    <p:sldId id="590" r:id="rId39"/>
    <p:sldId id="591" r:id="rId40"/>
    <p:sldId id="592" r:id="rId41"/>
    <p:sldId id="593" r:id="rId42"/>
    <p:sldId id="594" r:id="rId43"/>
    <p:sldId id="595" r:id="rId44"/>
    <p:sldId id="596" r:id="rId45"/>
    <p:sldId id="597" r:id="rId46"/>
    <p:sldId id="598" r:id="rId47"/>
    <p:sldId id="599" r:id="rId48"/>
    <p:sldId id="660" r:id="rId49"/>
    <p:sldId id="659" r:id="rId50"/>
    <p:sldId id="600" r:id="rId51"/>
    <p:sldId id="601" r:id="rId52"/>
    <p:sldId id="602" r:id="rId53"/>
    <p:sldId id="603" r:id="rId54"/>
    <p:sldId id="604" r:id="rId55"/>
    <p:sldId id="605" r:id="rId56"/>
    <p:sldId id="606" r:id="rId57"/>
    <p:sldId id="607" r:id="rId58"/>
    <p:sldId id="608" r:id="rId59"/>
    <p:sldId id="609" r:id="rId60"/>
    <p:sldId id="610" r:id="rId61"/>
    <p:sldId id="611" r:id="rId62"/>
    <p:sldId id="612" r:id="rId63"/>
    <p:sldId id="613" r:id="rId64"/>
    <p:sldId id="614" r:id="rId65"/>
    <p:sldId id="615" r:id="rId66"/>
    <p:sldId id="616" r:id="rId67"/>
    <p:sldId id="617" r:id="rId68"/>
    <p:sldId id="618" r:id="rId69"/>
    <p:sldId id="619" r:id="rId70"/>
    <p:sldId id="620" r:id="rId71"/>
    <p:sldId id="621" r:id="rId72"/>
    <p:sldId id="622" r:id="rId73"/>
    <p:sldId id="623" r:id="rId74"/>
    <p:sldId id="624" r:id="rId75"/>
    <p:sldId id="625" r:id="rId76"/>
    <p:sldId id="626" r:id="rId77"/>
    <p:sldId id="627" r:id="rId78"/>
    <p:sldId id="628" r:id="rId79"/>
    <p:sldId id="629" r:id="rId80"/>
    <p:sldId id="630" r:id="rId81"/>
    <p:sldId id="631" r:id="rId82"/>
    <p:sldId id="632" r:id="rId83"/>
    <p:sldId id="633" r:id="rId84"/>
    <p:sldId id="634" r:id="rId85"/>
    <p:sldId id="635" r:id="rId86"/>
    <p:sldId id="636" r:id="rId87"/>
    <p:sldId id="637" r:id="rId88"/>
    <p:sldId id="638" r:id="rId89"/>
    <p:sldId id="639" r:id="rId90"/>
    <p:sldId id="640" r:id="rId91"/>
    <p:sldId id="662" r:id="rId92"/>
    <p:sldId id="663" r:id="rId93"/>
    <p:sldId id="664" r:id="rId94"/>
    <p:sldId id="665" r:id="rId95"/>
    <p:sldId id="661" r:id="rId96"/>
    <p:sldId id="641" r:id="rId97"/>
    <p:sldId id="666" r:id="rId98"/>
    <p:sldId id="642" r:id="rId99"/>
    <p:sldId id="643" r:id="rId100"/>
    <p:sldId id="644" r:id="rId101"/>
    <p:sldId id="645" r:id="rId102"/>
    <p:sldId id="646" r:id="rId103"/>
    <p:sldId id="647" r:id="rId104"/>
    <p:sldId id="648" r:id="rId105"/>
    <p:sldId id="649" r:id="rId106"/>
    <p:sldId id="650" r:id="rId107"/>
    <p:sldId id="651" r:id="rId108"/>
    <p:sldId id="652" r:id="rId109"/>
    <p:sldId id="654" r:id="rId110"/>
    <p:sldId id="657" r:id="rId111"/>
    <p:sldId id="653" r:id="rId112"/>
    <p:sldId id="366" r:id="rId113"/>
    <p:sldId id="655" r:id="rId114"/>
    <p:sldId id="656" r:id="rId1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73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Again – Choose Wisely</a:t>
            </a:r>
          </a:p>
          <a:p>
            <a:endParaRPr lang="en-US" dirty="0" smtClean="0"/>
          </a:p>
          <a:p>
            <a:r>
              <a:rPr lang="en-US" dirty="0" smtClean="0"/>
              <a:t>Notice this is similar to what a chaining would require, but a chaining would be going through the list of items stored at the key’s index, rather than looking through other indices</a:t>
            </a:r>
          </a:p>
          <a:p>
            <a:r>
              <a:rPr lang="en-US" dirty="0" smtClean="0"/>
              <a:t>This also means the find(key) being O(1) is slightly</a:t>
            </a:r>
            <a:r>
              <a:rPr lang="en-US" baseline="0" dirty="0" smtClean="0"/>
              <a:t> misleading… but in the typical case is true (and on average also true, assuming a “good” hash function was chosen and table has a “good enough” size for the number of items stored)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Notice – this means hash tables are complicated entities to use in a “good” way – you must understand the data</a:t>
            </a:r>
          </a:p>
          <a:p>
            <a:r>
              <a:rPr lang="en-US" baseline="0" dirty="0" smtClean="0"/>
              <a:t>and what will be done with it very well (else there may be better ways to store it)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Useful to know, but not critical for understanding hash tables, </a:t>
            </a:r>
          </a:p>
          <a:p>
            <a:r>
              <a:rPr lang="en-US" dirty="0" smtClean="0"/>
              <a:t>could make assumption a deletion just makes</a:t>
            </a:r>
            <a:r>
              <a:rPr lang="en-US" baseline="0" dirty="0" smtClean="0"/>
              <a:t> the cell EMPTY,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use of such markers is often to reduce repeated allocation/de-allocation of memory – available means memory is already allocated, whereas empty likely means a null pointer and memory will need to be allocated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really is a matter of implementation details</a:t>
            </a:r>
          </a:p>
          <a:p>
            <a:r>
              <a:rPr lang="en-US" baseline="0" dirty="0" smtClean="0"/>
              <a:t>like using arrays of data items or arrays of pointers to data items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Beyond the scope of the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2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wmf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.wmf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.wmf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wmf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.wmf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.wmf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.wmf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.wmf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 Tables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Time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Recall the dictionary ADT. The dictionary operations are:</a:t>
            </a:r>
          </a:p>
          <a:p>
            <a:endParaRPr lang="en-US" dirty="0"/>
          </a:p>
          <a:p>
            <a:r>
              <a:rPr lang="en-US" dirty="0"/>
              <a:t>1. SEARCH</a:t>
            </a:r>
          </a:p>
          <a:p>
            <a:r>
              <a:rPr lang="en-US" dirty="0"/>
              <a:t>2. INSERT</a:t>
            </a:r>
          </a:p>
          <a:p>
            <a:r>
              <a:rPr lang="en-US" dirty="0"/>
              <a:t>3. DELETE</a:t>
            </a:r>
          </a:p>
          <a:p>
            <a:endParaRPr lang="en-US" dirty="0"/>
          </a:p>
          <a:p>
            <a:r>
              <a:rPr lang="en-US" dirty="0"/>
              <a:t>Let U be the "universe" of possible keys.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now explore data structures that permit access to our </a:t>
            </a:r>
            <a:r>
              <a:rPr lang="en-US" dirty="0" smtClean="0"/>
              <a:t>dictionary in </a:t>
            </a:r>
            <a:r>
              <a:rPr lang="en-US" dirty="0"/>
              <a:t>constant time </a:t>
            </a:r>
            <a:endParaRPr lang="en-US" dirty="0" smtClean="0"/>
          </a:p>
          <a:p>
            <a:pPr lvl="1"/>
            <a:r>
              <a:rPr lang="en-US" sz="2200" i="1" dirty="0" smtClean="0"/>
              <a:t>either </a:t>
            </a:r>
            <a:r>
              <a:rPr lang="en-US" sz="2200" i="1" dirty="0"/>
              <a:t>in worst-case or </a:t>
            </a:r>
            <a:r>
              <a:rPr lang="en-US" sz="2200" i="1" dirty="0" smtClean="0"/>
              <a:t>average-case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8899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985000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h(22) = 9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d(22) = 6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h(22, 0) = 9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30975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109204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530975" y="2878540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530975" y="31770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200317" y="2575446"/>
            <a:ext cx="1330657" cy="1361932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5791200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h(44)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d(44) = 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h(44, 0)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109204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530975" y="2878540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530975" y="31770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200317" y="2878540"/>
            <a:ext cx="1330657" cy="1058838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7283450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h(44)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d(44) = 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h(44, 0) = 5</a:t>
            </a:r>
          </a:p>
          <a:p>
            <a:r>
              <a:rPr lang="en-US" dirty="0">
                <a:latin typeface="Comic Sans MS" panose="030F0702030302020204" pitchFamily="66" charset="0"/>
              </a:rPr>
              <a:t>h(44, </a:t>
            </a:r>
            <a:r>
              <a:rPr lang="en-US" dirty="0" smtClean="0">
                <a:latin typeface="Comic Sans MS" panose="030F0702030302020204" pitchFamily="66" charset="0"/>
              </a:rPr>
              <a:t>1) </a:t>
            </a:r>
            <a:r>
              <a:rPr lang="en-US" dirty="0">
                <a:latin typeface="Comic Sans MS" panose="030F0702030302020204" pitchFamily="66" charset="0"/>
              </a:rPr>
              <a:t>= </a:t>
            </a:r>
            <a:r>
              <a:rPr lang="en-US" dirty="0" smtClean="0">
                <a:latin typeface="Comic Sans MS" panose="030F0702030302020204" pitchFamily="66" charset="0"/>
              </a:rPr>
              <a:t>5 + 1*5  = 10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30975" y="2878540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530975" y="31770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200317" y="2878540"/>
            <a:ext cx="1330657" cy="1058838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400800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h(59) = 7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d(59)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h(59, 0) = 7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30975" y="31770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200317" y="3177084"/>
            <a:ext cx="1330657" cy="760293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096000" y="5182737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h(32) = 6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d(32) = 3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h(32, 0) = 6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200317" y="3405684"/>
            <a:ext cx="1330657" cy="531693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4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5824466" y="5161128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h(31)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d(31)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h(31, 0)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530975" y="3785831"/>
            <a:ext cx="603250" cy="151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200317" y="3671530"/>
            <a:ext cx="1330657" cy="265847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985000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h(31)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d(31)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h(31, 0)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h(31, 1) = 5 + 1 * 4 = 9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530975" y="3785831"/>
            <a:ext cx="603250" cy="151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200317" y="3671530"/>
            <a:ext cx="1330657" cy="265847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4270375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h(31)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d(31)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h(31, 0)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h(31, 1) = 9</a:t>
            </a:r>
          </a:p>
          <a:p>
            <a:r>
              <a:rPr lang="en-US" dirty="0">
                <a:latin typeface="Comic Sans MS" panose="030F0702030302020204" pitchFamily="66" charset="0"/>
              </a:rPr>
              <a:t>h(31, </a:t>
            </a:r>
            <a:r>
              <a:rPr lang="en-US" dirty="0" smtClean="0">
                <a:latin typeface="Comic Sans MS" panose="030F0702030302020204" pitchFamily="66" charset="0"/>
              </a:rPr>
              <a:t>2) </a:t>
            </a:r>
            <a:r>
              <a:rPr lang="en-US" dirty="0">
                <a:latin typeface="Comic Sans MS" panose="030F0702030302020204" pitchFamily="66" charset="0"/>
              </a:rPr>
              <a:t>= </a:t>
            </a:r>
            <a:r>
              <a:rPr lang="en-US" dirty="0" smtClean="0">
                <a:latin typeface="Comic Sans MS" panose="030F0702030302020204" pitchFamily="66" charset="0"/>
              </a:rPr>
              <a:t>5+2*4</a:t>
            </a:r>
            <a:r>
              <a:rPr lang="en-US" dirty="0">
                <a:latin typeface="Comic Sans MS" panose="030F0702030302020204" pitchFamily="66" charset="0"/>
              </a:rPr>
              <a:t>= </a:t>
            </a:r>
            <a:r>
              <a:rPr lang="en-US" dirty="0" smtClean="0">
                <a:latin typeface="Comic Sans MS" panose="030F0702030302020204" pitchFamily="66" charset="0"/>
              </a:rPr>
              <a:t>13%13=0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30975" y="3785831"/>
            <a:ext cx="603250" cy="151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200317" y="3671530"/>
            <a:ext cx="1330657" cy="265847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73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683375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7313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h(73) = 8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d(73)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h(73, 0) = 8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3381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620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Performance Overview of Hashing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219200"/>
            <a:ext cx="39624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In the worst case, searches, insertions and removals on a hash table take </a:t>
            </a:r>
            <a:r>
              <a:rPr lang="en-US" altLang="en-US" sz="2000" b="1" i="1" dirty="0" smtClean="0">
                <a:latin typeface="Times New Roman" pitchFamily="18" charset="0"/>
              </a:rPr>
              <a:t>O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/>
              <a:t>time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worst case occurs when all the keys inserted into the dictionary collide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The load factor </a:t>
            </a:r>
            <a:r>
              <a:rPr lang="en-US" altLang="en-US" sz="2000" b="1" i="1" dirty="0" smtClean="0">
                <a:latin typeface="Symbol" pitchFamily="18" charset="2"/>
              </a:rPr>
              <a:t>a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  <a:r>
              <a:rPr lang="en-US" altLang="en-US" sz="2000" dirty="0" smtClean="0">
                <a:latin typeface="Symbol" pitchFamily="18" charset="2"/>
              </a:rPr>
              <a:t>/</a:t>
            </a:r>
            <a:r>
              <a:rPr lang="en-US" altLang="en-US" sz="2000" b="1" i="1" dirty="0" smtClean="0">
                <a:latin typeface="Times New Roman" pitchFamily="18" charset="0"/>
              </a:rPr>
              <a:t>N </a:t>
            </a:r>
            <a:r>
              <a:rPr lang="en-US" altLang="en-US" sz="2000" dirty="0" smtClean="0"/>
              <a:t>affects the performance of a hash table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Assuming that the hash values are like random numbers, it can be shown that the expected number of probes for an insertion with open addressing is</a:t>
            </a:r>
            <a:br>
              <a:rPr lang="en-US" altLang="en-US" sz="2000" dirty="0" smtClean="0"/>
            </a:br>
            <a:r>
              <a:rPr lang="en-US" altLang="en-US" sz="2000" dirty="0" smtClean="0"/>
              <a:t>	</a:t>
            </a:r>
            <a:r>
              <a:rPr lang="en-US" altLang="en-US" sz="2000" dirty="0" smtClean="0">
                <a:latin typeface="Times New Roman" pitchFamily="18" charset="0"/>
              </a:rPr>
              <a:t>1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Symbol" pitchFamily="18" charset="2"/>
              </a:rPr>
              <a:t>/ </a:t>
            </a:r>
            <a:r>
              <a:rPr lang="en-US" altLang="en-US" sz="2000" dirty="0" smtClean="0">
                <a:latin typeface="Times New Roman" pitchFamily="18" charset="0"/>
              </a:rPr>
              <a:t>(1 </a:t>
            </a:r>
            <a:r>
              <a:rPr lang="en-US" altLang="en-US" sz="2000" dirty="0" smtClean="0">
                <a:latin typeface="Symbol" pitchFamily="18" charset="2"/>
              </a:rPr>
              <a:t>-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Symbol" pitchFamily="18" charset="2"/>
              </a:rPr>
              <a:t>a</a:t>
            </a:r>
            <a:r>
              <a:rPr lang="en-US" altLang="en-US" sz="2000" dirty="0" smtClean="0">
                <a:latin typeface="Times New Roman" pitchFamily="18" charset="0"/>
              </a:rPr>
              <a:t>)</a:t>
            </a:r>
            <a:r>
              <a:rPr lang="en-US" altLang="en-US" sz="2000" dirty="0" smtClean="0">
                <a:latin typeface="Symbol" pitchFamily="18" charset="2"/>
              </a:rPr>
              <a:t> </a:t>
            </a:r>
          </a:p>
        </p:txBody>
      </p:sp>
      <p:sp>
        <p:nvSpPr>
          <p:cNvPr id="4813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057400"/>
            <a:ext cx="38100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expected running time of all the dictionary ADT operations in a hash table is </a:t>
            </a:r>
            <a:r>
              <a:rPr lang="en-US" altLang="en-US" sz="2400" b="1" i="1" dirty="0" smtClean="0">
                <a:latin typeface="Times New Roman" pitchFamily="18" charset="0"/>
              </a:rPr>
              <a:t>O</a:t>
            </a:r>
            <a:r>
              <a:rPr lang="en-US" altLang="en-US" sz="2400" dirty="0" smtClean="0">
                <a:latin typeface="Times New Roman" pitchFamily="18" charset="0"/>
              </a:rPr>
              <a:t>(1)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 practice, hashing is very fast provided the load factor is not close to 100%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Applications of hash tables: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small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compilers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browser caches</a:t>
            </a:r>
            <a:endParaRPr lang="en-US" altLang="en-US" sz="2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0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Address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universe of possible keys is “not too large”</a:t>
            </a:r>
          </a:p>
          <a:p>
            <a:pPr lvl="1"/>
            <a:r>
              <a:rPr lang="en-US" dirty="0" smtClean="0"/>
              <a:t>keys are integers</a:t>
            </a:r>
          </a:p>
          <a:p>
            <a:pPr lvl="1"/>
            <a:r>
              <a:rPr lang="en-US" dirty="0" smtClean="0"/>
              <a:t>universe U = { 1, 2, 3, … m}, m is “not to large”</a:t>
            </a:r>
          </a:p>
          <a:p>
            <a:pPr lvl="1"/>
            <a:endParaRPr lang="en-US" dirty="0"/>
          </a:p>
          <a:p>
            <a:r>
              <a:rPr lang="en-US" dirty="0" smtClean="0"/>
              <a:t>Then we can store elements in a direct-address table (an array)</a:t>
            </a:r>
          </a:p>
          <a:p>
            <a:pPr lvl="1"/>
            <a:r>
              <a:rPr lang="en-US" dirty="0" smtClean="0"/>
              <a:t>Each slot </a:t>
            </a:r>
            <a:r>
              <a:rPr lang="en-US" i="1" dirty="0" err="1" smtClean="0"/>
              <a:t>i</a:t>
            </a:r>
            <a:r>
              <a:rPr lang="en-US" dirty="0" smtClean="0"/>
              <a:t> in the array can store the data for key </a:t>
            </a:r>
            <a:r>
              <a:rPr lang="en-US" i="1" dirty="0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This is what we did for the example ICA320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Maps/Dictionaries</a:t>
            </a:r>
          </a:p>
        </p:txBody>
      </p:sp>
      <p:sp>
        <p:nvSpPr>
          <p:cNvPr id="51203" name="Content Placeholder 9"/>
          <p:cNvSpPr>
            <a:spLocks noGrp="1"/>
          </p:cNvSpPr>
          <p:nvPr>
            <p:ph idx="1"/>
          </p:nvPr>
        </p:nvSpPr>
        <p:spPr>
          <a:xfrm>
            <a:off x="228600" y="1219200"/>
            <a:ext cx="8761413" cy="47212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  =  number of elements in map/dictionary, </a:t>
            </a:r>
          </a:p>
          <a:p>
            <a:pPr eaLnBrk="1" hangingPunct="1"/>
            <a:r>
              <a:rPr lang="en-US" altLang="en-US" dirty="0" smtClean="0"/>
              <a:t>N =  number of possible keys </a:t>
            </a:r>
            <a:br>
              <a:rPr lang="en-US" altLang="en-US" dirty="0" smtClean="0"/>
            </a:br>
            <a:r>
              <a:rPr lang="en-US" altLang="en-US" dirty="0" smtClean="0"/>
              <a:t>(it could be N&gt;&gt;n) or size of hash table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329261"/>
              </p:ext>
            </p:extLst>
          </p:nvPr>
        </p:nvGraphicFramePr>
        <p:xfrm>
          <a:off x="1219200" y="3048000"/>
          <a:ext cx="6934200" cy="3172044"/>
        </p:xfrm>
        <a:graphic>
          <a:graphicData uri="http://schemas.openxmlformats.org/drawingml/2006/table">
            <a:tbl>
              <a:tblPr/>
              <a:tblGrid>
                <a:gridCol w="2544763"/>
                <a:gridCol w="1646237"/>
                <a:gridCol w="1600200"/>
                <a:gridCol w="1143000"/>
              </a:tblGrid>
              <a:tr h="45710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Insert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Find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Space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6399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Log File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O(1)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399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Direct Address Table (map only)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O(1)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O(1)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71740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Hashing (chaining)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O(1)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O(n/N)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O(n+N)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1740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Hashing (open addressing)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O(1/(1-n/N))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O(1/(1-n/N))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O(N)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600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Class Exercise: Double Hashing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Assume you have a hash table H with N=11 slots (H[0,10]) and let the hash functions for double hashing be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h(</a:t>
            </a:r>
            <a:r>
              <a:rPr lang="en-US" altLang="en-US" sz="2400" dirty="0" err="1" smtClean="0"/>
              <a:t>k,i</a:t>
            </a:r>
            <a:r>
              <a:rPr lang="en-US" altLang="en-US" sz="2400" dirty="0" smtClean="0"/>
              <a:t>)=( h(k) + 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*d(k) ) mod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h(k)=k mod 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</a:t>
            </a:r>
            <a:r>
              <a:rPr lang="en-US" altLang="en-US" sz="2400" dirty="0" smtClean="0"/>
              <a:t>(k)=1 + (k mod (N-1))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Demonstrate (by picture) the insertion of the following keys into 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10, 22, 31, 4, 15, 28, 17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75069" y="2286000"/>
            <a:ext cx="3850734" cy="156966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dirty="0">
                <a:latin typeface="Comic Sans MS" panose="030F0702030302020204" pitchFamily="66" charset="0"/>
              </a:rPr>
              <a:t>Double hashing uses a secondary hash </a:t>
            </a:r>
            <a:endParaRPr lang="en-US" altLang="en-US" sz="1600" dirty="0" smtClean="0">
              <a:latin typeface="Comic Sans MS" panose="030F0702030302020204" pitchFamily="66" charset="0"/>
            </a:endParaRPr>
          </a:p>
          <a:p>
            <a:r>
              <a:rPr lang="en-US" altLang="en-US" sz="1600" dirty="0" smtClean="0">
                <a:latin typeface="Comic Sans MS" panose="030F0702030302020204" pitchFamily="66" charset="0"/>
              </a:rPr>
              <a:t>function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  and handles collisions </a:t>
            </a:r>
            <a:endParaRPr lang="en-US" altLang="en-US" sz="1600" dirty="0" smtClean="0">
              <a:latin typeface="Comic Sans MS" panose="030F0702030302020204" pitchFamily="66" charset="0"/>
            </a:endParaRPr>
          </a:p>
          <a:p>
            <a:r>
              <a:rPr lang="en-US" altLang="en-US" sz="1600" dirty="0" smtClean="0">
                <a:latin typeface="Comic Sans MS" panose="030F0702030302020204" pitchFamily="66" charset="0"/>
              </a:rPr>
              <a:t>by </a:t>
            </a:r>
            <a:r>
              <a:rPr lang="en-US" altLang="en-US" sz="1600" dirty="0">
                <a:latin typeface="Comic Sans MS" panose="030F0702030302020204" pitchFamily="66" charset="0"/>
              </a:rPr>
              <a:t>placing an item in the first </a:t>
            </a:r>
            <a:endParaRPr lang="en-US" altLang="en-US" sz="1600" dirty="0" smtClean="0">
              <a:latin typeface="Comic Sans MS" panose="030F0702030302020204" pitchFamily="66" charset="0"/>
            </a:endParaRPr>
          </a:p>
          <a:p>
            <a:r>
              <a:rPr lang="en-US" altLang="en-US" sz="1600" dirty="0" smtClean="0">
                <a:latin typeface="Comic Sans MS" panose="030F0702030302020204" pitchFamily="66" charset="0"/>
              </a:rPr>
              <a:t>available </a:t>
            </a:r>
            <a:r>
              <a:rPr lang="en-US" altLang="en-US" sz="1600" dirty="0">
                <a:latin typeface="Comic Sans MS" panose="030F0702030302020204" pitchFamily="66" charset="0"/>
              </a:rPr>
              <a:t>cell of the </a:t>
            </a:r>
            <a:r>
              <a:rPr lang="en-US" altLang="en-US" sz="1600" dirty="0" smtClean="0">
                <a:latin typeface="Comic Sans MS" panose="030F0702030302020204" pitchFamily="66" charset="0"/>
              </a:rPr>
              <a:t>series:</a:t>
            </a:r>
            <a:r>
              <a:rPr lang="en-US" altLang="en-US" sz="1600" dirty="0">
                <a:latin typeface="Comic Sans MS" panose="030F0702030302020204" pitchFamily="66" charset="0"/>
              </a:rPr>
              <a:t/>
            </a:r>
            <a:br>
              <a:rPr lang="en-US" altLang="en-US" sz="1600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Uniform Hashing Assumption </a:t>
            </a:r>
          </a:p>
        </p:txBody>
      </p:sp>
      <p:sp>
        <p:nvSpPr>
          <p:cNvPr id="66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447800"/>
            <a:ext cx="8228012" cy="4876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</a:t>
            </a:r>
            <a:r>
              <a:rPr lang="en-US" i="1" smtClean="0"/>
              <a:t>probe sequence </a:t>
            </a:r>
            <a:r>
              <a:rPr lang="en-US" smtClean="0"/>
              <a:t>of a key k is the sequence of slots that will be probed when looking for 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mtClean="0"/>
              <a:t>In open addressing, the probe sequence is h(k,0), h(k,1), h(k,2), h(k,3), 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b="1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smtClean="0">
                <a:solidFill>
                  <a:srgbClr val="FF0000"/>
                </a:solidFill>
              </a:rPr>
              <a:t>Uniform Hashing Assumption</a:t>
            </a:r>
            <a:r>
              <a:rPr lang="en-US" smtClean="0"/>
              <a:t>: Each key is equally likely to have any one of the N! permutations of {0,1, 2, …, N-1} as is probe sequence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Note: Linear probing and double hashing are far from achieving Uniform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mtClean="0"/>
              <a:t>Linear probing: N distinct probe sequences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mtClean="0"/>
              <a:t>Double Hashing: N</a:t>
            </a:r>
            <a:r>
              <a:rPr lang="en-US" baseline="30000" smtClean="0"/>
              <a:t>2</a:t>
            </a:r>
            <a:r>
              <a:rPr lang="en-US" smtClean="0"/>
              <a:t> distinct probe sequences</a:t>
            </a:r>
          </a:p>
        </p:txBody>
      </p:sp>
    </p:spTree>
    <p:extLst>
      <p:ext uri="{BB962C8B-B14F-4D97-AF65-F5344CB8AC3E}">
        <p14:creationId xmlns:p14="http://schemas.microsoft.com/office/powerpoint/2010/main" val="164694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Performance of Uniform Hashing</a:t>
            </a:r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Theorem: Assuming uniform hashing and an open-address hash table with load factor a = n/N &lt; 1, the expected number of probes in an unsuccessful search is at most 1/(1-a).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Exercise: compute the expected number of probes in an unsuccessful search in an open address hash table with a = ½ , a=3/4, and a = 99/100. </a:t>
            </a:r>
          </a:p>
        </p:txBody>
      </p:sp>
    </p:spTree>
    <p:extLst>
      <p:ext uri="{BB962C8B-B14F-4D97-AF65-F5344CB8AC3E}">
        <p14:creationId xmlns:p14="http://schemas.microsoft.com/office/powerpoint/2010/main" val="222825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Address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2672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Suppose the universe of possible keys is “not too large”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keys are integers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universe U = { 1, 2, 3, … m}, m is “not to large”</a:t>
            </a:r>
          </a:p>
          <a:p>
            <a:pPr lvl="1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Then we can store elements in a direct-address table (an array)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Each slot </a:t>
            </a:r>
            <a:r>
              <a:rPr lang="en-US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in the array can store the data for key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This is what we did for the example ICA320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1066800"/>
            <a:ext cx="158729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Example:</a:t>
            </a:r>
          </a:p>
          <a:p>
            <a:endParaRPr lang="pt-BR" sz="2400" dirty="0"/>
          </a:p>
          <a:p>
            <a:r>
              <a:rPr lang="pt-BR" sz="2400" dirty="0"/>
              <a:t>1  NIL</a:t>
            </a:r>
          </a:p>
          <a:p>
            <a:r>
              <a:rPr lang="pt-BR" sz="2400" dirty="0"/>
              <a:t>2  NIL</a:t>
            </a:r>
          </a:p>
          <a:p>
            <a:r>
              <a:rPr lang="pt-BR" sz="2400" dirty="0"/>
              <a:t>3  -&gt; 3 data</a:t>
            </a:r>
          </a:p>
          <a:p>
            <a:r>
              <a:rPr lang="pt-BR" sz="2400" dirty="0"/>
              <a:t>4  -&gt; 4 data</a:t>
            </a:r>
          </a:p>
          <a:p>
            <a:r>
              <a:rPr lang="pt-BR" sz="2400" dirty="0"/>
              <a:t>5  NIL</a:t>
            </a:r>
          </a:p>
          <a:p>
            <a:r>
              <a:rPr lang="pt-BR" sz="2400" dirty="0"/>
              <a:t>6  NIL</a:t>
            </a:r>
          </a:p>
          <a:p>
            <a:r>
              <a:rPr lang="pt-BR" sz="2400" dirty="0"/>
              <a:t>7  NIL</a:t>
            </a:r>
          </a:p>
          <a:p>
            <a:r>
              <a:rPr lang="pt-BR" sz="2400" dirty="0"/>
              <a:t>8  NIL</a:t>
            </a:r>
          </a:p>
          <a:p>
            <a:r>
              <a:rPr lang="pt-BR" sz="2400" dirty="0"/>
              <a:t>9  -&gt; 9 data</a:t>
            </a:r>
          </a:p>
          <a:p>
            <a:r>
              <a:rPr lang="pt-BR" sz="2400" dirty="0"/>
              <a:t>10 NIL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5775781"/>
            <a:ext cx="502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Note: If there is no element at position </a:t>
            </a:r>
            <a:r>
              <a:rPr lang="en-US" i="1" dirty="0" err="1"/>
              <a:t>i</a:t>
            </a:r>
            <a:r>
              <a:rPr lang="en-US" i="1" dirty="0"/>
              <a:t>, T[</a:t>
            </a:r>
            <a:r>
              <a:rPr lang="en-US" i="1" dirty="0" err="1"/>
              <a:t>i</a:t>
            </a:r>
            <a:r>
              <a:rPr lang="en-US" i="1" dirty="0"/>
              <a:t>] = NIL.</a:t>
            </a:r>
          </a:p>
        </p:txBody>
      </p:sp>
    </p:spTree>
    <p:extLst>
      <p:ext uri="{BB962C8B-B14F-4D97-AF65-F5344CB8AC3E}">
        <p14:creationId xmlns:p14="http://schemas.microsoft.com/office/powerpoint/2010/main" val="413933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Address Table: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2859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 a direct address table, insert, delete and search can all be done in </a:t>
            </a:r>
            <a:r>
              <a:rPr lang="en-US" dirty="0" smtClean="0"/>
              <a:t>O(1) </a:t>
            </a:r>
            <a:r>
              <a:rPr lang="en-US" sz="1700" i="1" dirty="0" smtClean="0"/>
              <a:t>(also Theta(1))</a:t>
            </a:r>
            <a:r>
              <a:rPr lang="en-US" dirty="0" smtClean="0"/>
              <a:t> </a:t>
            </a:r>
            <a:r>
              <a:rPr lang="en-US" dirty="0"/>
              <a:t>time.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memory used depends on the size of U, </a:t>
            </a:r>
            <a:endParaRPr lang="en-US" dirty="0" smtClean="0"/>
          </a:p>
          <a:p>
            <a:pPr lvl="1"/>
            <a:r>
              <a:rPr lang="en-US" dirty="0" smtClean="0"/>
              <a:t>so </a:t>
            </a:r>
            <a:r>
              <a:rPr lang="en-US" dirty="0"/>
              <a:t>if |U| is </a:t>
            </a:r>
            <a:r>
              <a:rPr lang="en-US" dirty="0" smtClean="0"/>
              <a:t>small, </a:t>
            </a:r>
            <a:br>
              <a:rPr lang="en-US" dirty="0" smtClean="0"/>
            </a:br>
            <a:r>
              <a:rPr lang="en-US" dirty="0" smtClean="0"/>
              <a:t>say </a:t>
            </a:r>
            <a:r>
              <a:rPr lang="en-US" dirty="0"/>
              <a:t>a few hundred thousand, this is a feasible solution.</a:t>
            </a:r>
          </a:p>
        </p:txBody>
      </p:sp>
    </p:spTree>
    <p:extLst>
      <p:ext uri="{BB962C8B-B14F-4D97-AF65-F5344CB8AC3E}">
        <p14:creationId xmlns:p14="http://schemas.microsoft.com/office/powerpoint/2010/main" val="37745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Address Table: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 a direct address table, insert, delete and search can all be done in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Theta(1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 time.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 used depends on the size of U,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if |U| is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small,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 few hundred thousand, this is a feasible solution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But again if </a:t>
            </a:r>
            <a:r>
              <a:rPr lang="en-US" dirty="0"/>
              <a:t>our universe contains 2^{32} </a:t>
            </a:r>
            <a:r>
              <a:rPr lang="en-US" dirty="0" smtClean="0"/>
              <a:t>values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would be extremely wasteful </a:t>
            </a:r>
            <a:r>
              <a:rPr lang="en-US" dirty="0" smtClean="0"/>
              <a:t>to </a:t>
            </a:r>
            <a:r>
              <a:rPr lang="en-US" dirty="0"/>
              <a:t>keep an array with 2^{32} positions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especially if </a:t>
            </a:r>
            <a:r>
              <a:rPr lang="en-US" dirty="0"/>
              <a:t>we only </a:t>
            </a:r>
            <a:r>
              <a:rPr lang="en-US" dirty="0" smtClean="0"/>
              <a:t>need to </a:t>
            </a:r>
            <a:r>
              <a:rPr lang="en-US" dirty="0"/>
              <a:t>store a very few elements in the table.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need </a:t>
            </a:r>
            <a:r>
              <a:rPr lang="en-US" dirty="0" smtClean="0"/>
              <a:t>to "compress</a:t>
            </a:r>
            <a:r>
              <a:rPr lang="en-US" dirty="0"/>
              <a:t>" the memory requirements,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making </a:t>
            </a:r>
            <a:r>
              <a:rPr lang="en-US" dirty="0"/>
              <a:t>it depend on </a:t>
            </a:r>
            <a:r>
              <a:rPr lang="en-US" i="1" dirty="0"/>
              <a:t>n</a:t>
            </a:r>
            <a:r>
              <a:rPr lang="en-US" dirty="0"/>
              <a:t>, the number </a:t>
            </a:r>
            <a:r>
              <a:rPr lang="en-US" dirty="0" smtClean="0"/>
              <a:t>of elements </a:t>
            </a:r>
            <a:r>
              <a:rPr lang="en-US" dirty="0"/>
              <a:t>in the dictionary, instead of having it depend on |U|.</a:t>
            </a:r>
          </a:p>
        </p:txBody>
      </p:sp>
      <p:sp>
        <p:nvSpPr>
          <p:cNvPr id="4" name="TextBox 3"/>
          <p:cNvSpPr txBox="1"/>
          <p:nvPr/>
        </p:nvSpPr>
        <p:spPr>
          <a:xfrm rot="20520805">
            <a:off x="1627805" y="2168999"/>
            <a:ext cx="5824030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“hashing” provides a way to achieve </a:t>
            </a:r>
            <a:br>
              <a:rPr lang="en-US" sz="2800" dirty="0" smtClean="0"/>
            </a:br>
            <a:r>
              <a:rPr lang="en-US" sz="2800" dirty="0" smtClean="0"/>
              <a:t>          this reduction of memory needed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065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Given a universe of keys, U, </a:t>
            </a:r>
          </a:p>
          <a:p>
            <a:pPr lvl="2"/>
            <a:r>
              <a:rPr lang="en-US" dirty="0" smtClean="0"/>
              <a:t>the set of all possible keys</a:t>
            </a:r>
          </a:p>
          <a:p>
            <a:pPr lvl="1"/>
            <a:r>
              <a:rPr lang="en-US" dirty="0" smtClean="0"/>
              <a:t>We allocate a </a:t>
            </a:r>
            <a:r>
              <a:rPr lang="en-US" i="1" dirty="0" smtClean="0"/>
              <a:t>hash table</a:t>
            </a:r>
            <a:r>
              <a:rPr lang="en-US" dirty="0" smtClean="0"/>
              <a:t> T containing </a:t>
            </a:r>
            <a:r>
              <a:rPr lang="en-US" i="1" dirty="0" smtClean="0"/>
              <a:t>m</a:t>
            </a:r>
            <a:r>
              <a:rPr lang="en-US" dirty="0" smtClean="0"/>
              <a:t> positions</a:t>
            </a:r>
          </a:p>
          <a:p>
            <a:pPr lvl="2"/>
            <a:r>
              <a:rPr lang="en-US" dirty="0" smtClean="0"/>
              <a:t>where </a:t>
            </a:r>
            <a:r>
              <a:rPr lang="en-US" i="1" dirty="0" smtClean="0"/>
              <a:t>m</a:t>
            </a:r>
            <a:r>
              <a:rPr lang="en-US" dirty="0" smtClean="0"/>
              <a:t> is smaller than the size of U</a:t>
            </a:r>
          </a:p>
          <a:p>
            <a:pPr lvl="1"/>
            <a:r>
              <a:rPr lang="en-US" dirty="0" smtClean="0"/>
              <a:t>We also define a </a:t>
            </a:r>
            <a:r>
              <a:rPr lang="en-US" i="1" dirty="0" smtClean="0"/>
              <a:t>hash function</a:t>
            </a:r>
            <a:r>
              <a:rPr lang="en-US" dirty="0" smtClean="0"/>
              <a:t>, h: U-&gt; {0, …, </a:t>
            </a:r>
            <a:r>
              <a:rPr lang="en-US" i="1" dirty="0" smtClean="0"/>
              <a:t>m</a:t>
            </a:r>
            <a:r>
              <a:rPr lang="en-US" dirty="0" smtClean="0"/>
              <a:t>-1}</a:t>
            </a:r>
            <a:br>
              <a:rPr lang="en-US" dirty="0" smtClean="0"/>
            </a:br>
            <a:r>
              <a:rPr lang="en-US" dirty="0" smtClean="0"/>
              <a:t>that maps keys to positions in the hash table</a:t>
            </a:r>
          </a:p>
          <a:p>
            <a:pPr lvl="2"/>
            <a:r>
              <a:rPr lang="en-US" dirty="0" smtClean="0"/>
              <a:t>So for each key k in U, the data associated with k will be stored in the table, T, at position h(k)</a:t>
            </a:r>
          </a:p>
          <a:p>
            <a:pPr lvl="2"/>
            <a:endParaRPr lang="en-US" dirty="0"/>
          </a:p>
          <a:p>
            <a:r>
              <a:rPr lang="en-US" dirty="0" smtClean="0"/>
              <a:t>Benefit:</a:t>
            </a:r>
          </a:p>
          <a:p>
            <a:pPr lvl="1"/>
            <a:r>
              <a:rPr lang="en-US" dirty="0" smtClean="0"/>
              <a:t>The size of the table is </a:t>
            </a:r>
            <a:r>
              <a:rPr lang="en-US" i="1" dirty="0" smtClean="0"/>
              <a:t>m</a:t>
            </a:r>
            <a:r>
              <a:rPr lang="en-US" dirty="0" smtClean="0"/>
              <a:t>, not the size of the universe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Devising 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mapping </a:t>
            </a:r>
            <a:r>
              <a:rPr lang="en-US" dirty="0"/>
              <a:t>keys </a:t>
            </a:r>
            <a:r>
              <a:rPr lang="en-US" i="1" dirty="0"/>
              <a:t>k</a:t>
            </a:r>
            <a:r>
              <a:rPr lang="en-US" dirty="0"/>
              <a:t> into integers (</a:t>
            </a:r>
            <a:r>
              <a:rPr lang="en-US" i="1" dirty="0"/>
              <a:t>k</a:t>
            </a:r>
            <a:r>
              <a:rPr lang="en-US" dirty="0"/>
              <a:t> could be a string or other type </a:t>
            </a:r>
            <a:r>
              <a:rPr lang="en-US" dirty="0" smtClean="0"/>
              <a:t>of object </a:t>
            </a:r>
            <a:r>
              <a:rPr lang="en-US" dirty="0"/>
              <a:t>that can be ordered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mapping </a:t>
            </a:r>
            <a:r>
              <a:rPr lang="en-US" dirty="0"/>
              <a:t>the integer values for keys into the range [0..</a:t>
            </a:r>
            <a:r>
              <a:rPr lang="en-US" i="1" dirty="0"/>
              <a:t>m</a:t>
            </a:r>
            <a:r>
              <a:rPr lang="en-US" dirty="0"/>
              <a:t>-1] where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smtClean="0"/>
              <a:t>is the </a:t>
            </a:r>
            <a:r>
              <a:rPr lang="en-US" dirty="0"/>
              <a:t>size of the hash table.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Devising Hash Functions: Issue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mapping </a:t>
            </a:r>
            <a:r>
              <a:rPr lang="en-US" dirty="0"/>
              <a:t>keys </a:t>
            </a:r>
            <a:r>
              <a:rPr lang="en-US" i="1" dirty="0"/>
              <a:t>k</a:t>
            </a:r>
            <a:r>
              <a:rPr lang="en-US" dirty="0"/>
              <a:t> into integers (</a:t>
            </a:r>
            <a:r>
              <a:rPr lang="en-US" i="1" dirty="0"/>
              <a:t>k</a:t>
            </a:r>
            <a:r>
              <a:rPr lang="en-US" dirty="0"/>
              <a:t> could be a string or other type </a:t>
            </a:r>
            <a:r>
              <a:rPr lang="en-US" dirty="0" smtClean="0"/>
              <a:t>of object </a:t>
            </a:r>
            <a:r>
              <a:rPr lang="en-US" dirty="0"/>
              <a:t>that can be ordered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mapping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integer values for keys into the range [0..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-1] where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is the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size of the hash table.</a:t>
            </a:r>
          </a:p>
          <a:p>
            <a:endParaRPr lang="en-US" dirty="0"/>
          </a:p>
          <a:p>
            <a:pPr lvl="1"/>
            <a:r>
              <a:rPr lang="en-US" dirty="0"/>
              <a:t>For keys that are not integers: we can find a constant </a:t>
            </a:r>
            <a:r>
              <a:rPr lang="en-US" i="1" dirty="0"/>
              <a:t>c</a:t>
            </a:r>
            <a:r>
              <a:rPr lang="en-US" dirty="0"/>
              <a:t>, and </a:t>
            </a:r>
            <a:r>
              <a:rPr lang="en-US" dirty="0" smtClean="0"/>
              <a:t>compute:</a:t>
            </a:r>
          </a:p>
          <a:p>
            <a:pPr lvl="2"/>
            <a:r>
              <a:rPr lang="en-US" dirty="0" smtClean="0"/>
              <a:t>x_0 </a:t>
            </a:r>
            <a:r>
              <a:rPr lang="en-US" dirty="0"/>
              <a:t>+ </a:t>
            </a:r>
            <a:r>
              <a:rPr lang="en-US" dirty="0" smtClean="0"/>
              <a:t>x_1*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x_2*</a:t>
            </a:r>
            <a:r>
              <a:rPr lang="en-US" i="1" dirty="0" smtClean="0"/>
              <a:t>c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... + x_{</a:t>
            </a:r>
            <a:r>
              <a:rPr lang="en-US" dirty="0" smtClean="0"/>
              <a:t>k-1}*c</a:t>
            </a:r>
            <a:r>
              <a:rPr lang="en-US" baseline="30000" dirty="0" smtClean="0"/>
              <a:t>{k-1}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pPr lvl="3"/>
            <a:r>
              <a:rPr lang="en-US" i="1" dirty="0" smtClean="0"/>
              <a:t>Assuming </a:t>
            </a:r>
            <a:r>
              <a:rPr lang="en-US" i="1" dirty="0"/>
              <a:t>each character is stored as a numerical code to start </a:t>
            </a:r>
            <a:r>
              <a:rPr lang="en-US" i="1" dirty="0" smtClean="0"/>
              <a:t>with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472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Devising Hash Functions: 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US" dirty="0" smtClean="0"/>
              <a:t>issues: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mapping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keys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into integers (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could be a string or other type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of object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that can be ordered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);</a:t>
            </a:r>
          </a:p>
          <a:p>
            <a:pPr lvl="1"/>
            <a:r>
              <a:rPr lang="en-US" dirty="0" smtClean="0"/>
              <a:t>mapping </a:t>
            </a:r>
            <a:r>
              <a:rPr lang="en-US" dirty="0"/>
              <a:t>the integer values for keys into the range [0..</a:t>
            </a:r>
            <a:r>
              <a:rPr lang="en-US" i="1" dirty="0"/>
              <a:t>m</a:t>
            </a:r>
            <a:r>
              <a:rPr lang="en-US" dirty="0"/>
              <a:t>-1] where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smtClean="0"/>
              <a:t>is the </a:t>
            </a:r>
            <a:r>
              <a:rPr lang="en-US" dirty="0"/>
              <a:t>size of the hash table.</a:t>
            </a:r>
          </a:p>
          <a:p>
            <a:endParaRPr lang="en-US" dirty="0"/>
          </a:p>
          <a:p>
            <a:pPr lvl="1"/>
            <a:r>
              <a:rPr lang="en-US" dirty="0"/>
              <a:t>Given an arbitrary integer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can map </a:t>
            </a:r>
            <a:r>
              <a:rPr lang="en-US" dirty="0"/>
              <a:t>it into the range [0..</a:t>
            </a:r>
            <a:r>
              <a:rPr lang="en-US" i="1" dirty="0"/>
              <a:t>m</a:t>
            </a:r>
            <a:r>
              <a:rPr lang="en-US" dirty="0"/>
              <a:t>-1]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using </a:t>
            </a:r>
            <a:r>
              <a:rPr lang="en-US" dirty="0"/>
              <a:t>the modulus </a:t>
            </a:r>
            <a:r>
              <a:rPr lang="en-US" dirty="0" smtClean="0"/>
              <a:t>function:</a:t>
            </a:r>
          </a:p>
          <a:p>
            <a:pPr lvl="2"/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mod </a:t>
            </a:r>
            <a:r>
              <a:rPr lang="en-US" i="1" dirty="0"/>
              <a:t>m</a:t>
            </a:r>
          </a:p>
        </p:txBody>
      </p:sp>
      <p:sp>
        <p:nvSpPr>
          <p:cNvPr id="6" name="TextBox 5"/>
          <p:cNvSpPr txBox="1"/>
          <p:nvPr/>
        </p:nvSpPr>
        <p:spPr>
          <a:xfrm rot="21408630">
            <a:off x="791948" y="1288516"/>
            <a:ext cx="2832827" cy="120032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Advantages:</a:t>
            </a:r>
          </a:p>
          <a:p>
            <a:r>
              <a:rPr lang="en-US" sz="2400" dirty="0" smtClean="0"/>
              <a:t>   Fast</a:t>
            </a:r>
          </a:p>
          <a:p>
            <a:r>
              <a:rPr lang="en-US" sz="2400" dirty="0" smtClean="0"/>
              <a:t>   Easy to understand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 rot="21408630">
            <a:off x="3936568" y="1597227"/>
            <a:ext cx="4613122" cy="1938992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Problem:</a:t>
            </a:r>
          </a:p>
          <a:p>
            <a:r>
              <a:rPr lang="en-US" sz="2400" dirty="0" smtClean="0"/>
              <a:t>Two keys may hash to the same slot</a:t>
            </a:r>
          </a:p>
          <a:p>
            <a:r>
              <a:rPr lang="en-US" sz="2400" dirty="0" smtClean="0"/>
              <a:t>This is called a </a:t>
            </a:r>
            <a:r>
              <a:rPr lang="en-US" sz="2400" i="1" dirty="0" smtClean="0"/>
              <a:t>collision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Example h(5) = h(13)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701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Issues of Collision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Given an arbitrary integer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we can map it into the range [0..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-1]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by using the modulus function:</a:t>
            </a:r>
          </a:p>
          <a:p>
            <a:pPr lvl="1"/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mod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m</a:t>
            </a:r>
          </a:p>
          <a:p>
            <a:pPr lvl="1"/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i="1" dirty="0" smtClean="0"/>
          </a:p>
          <a:p>
            <a:r>
              <a:rPr lang="en-US" b="1" dirty="0" smtClean="0"/>
              <a:t>Can help minimize collisions</a:t>
            </a:r>
          </a:p>
          <a:p>
            <a:pPr lvl="1"/>
            <a:r>
              <a:rPr lang="en-US" b="1" dirty="0" smtClean="0"/>
              <a:t>Choose </a:t>
            </a:r>
            <a:r>
              <a:rPr lang="en-US" b="1" i="1" dirty="0" smtClean="0"/>
              <a:t>m</a:t>
            </a:r>
            <a:r>
              <a:rPr lang="en-US" b="1" dirty="0" smtClean="0"/>
              <a:t> to be a prime number</a:t>
            </a:r>
          </a:p>
          <a:p>
            <a:pPr lvl="1"/>
            <a:r>
              <a:rPr lang="en-US" b="1" dirty="0" smtClean="0"/>
              <a:t>Avoid </a:t>
            </a:r>
            <a:r>
              <a:rPr lang="en-US" b="1" i="1" dirty="0" smtClean="0"/>
              <a:t>m</a:t>
            </a:r>
            <a:r>
              <a:rPr lang="en-US" b="1" dirty="0" smtClean="0"/>
              <a:t> near powers of 2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311692">
            <a:off x="5371233" y="2335986"/>
            <a:ext cx="3509230" cy="1477328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Problem:</a:t>
            </a:r>
          </a:p>
          <a:p>
            <a:r>
              <a:rPr lang="en-US" dirty="0" smtClean="0"/>
              <a:t>Two keys may hash to the same slot</a:t>
            </a:r>
          </a:p>
          <a:p>
            <a:r>
              <a:rPr lang="en-US" dirty="0" smtClean="0"/>
              <a:t>This is called a </a:t>
            </a:r>
            <a:r>
              <a:rPr lang="en-US" i="1" dirty="0" smtClean="0"/>
              <a:t>collision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 h(5) = h(13)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3962400" y="3221629"/>
            <a:ext cx="1415000" cy="51217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21408630">
            <a:off x="5333795" y="4969617"/>
            <a:ext cx="3369833" cy="120032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But there are other</a:t>
            </a:r>
          </a:p>
          <a:p>
            <a:r>
              <a:rPr lang="en-US" sz="2400" dirty="0" smtClean="0"/>
              <a:t>fixes that improve things</a:t>
            </a:r>
          </a:p>
          <a:p>
            <a:r>
              <a:rPr lang="en-US" sz="2400" dirty="0" smtClean="0"/>
              <a:t>even more… [next slides]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51961" y="4724400"/>
            <a:ext cx="710639" cy="25608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93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Priority Queues and Sorting</a:t>
            </a:r>
            <a:endParaRPr lang="en-US" dirty="0"/>
          </a:p>
          <a:p>
            <a:pPr lvl="1"/>
            <a:r>
              <a:rPr lang="en-US" dirty="0"/>
              <a:t>Unordered List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Selection Sort</a:t>
            </a:r>
            <a:endParaRPr lang="en-US" dirty="0"/>
          </a:p>
          <a:p>
            <a:pPr lvl="1"/>
            <a:r>
              <a:rPr lang="en-US" dirty="0"/>
              <a:t>Ordered List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Insertion Sort</a:t>
            </a:r>
            <a:endParaRPr lang="en-US" dirty="0"/>
          </a:p>
          <a:p>
            <a:r>
              <a:rPr lang="en-US" dirty="0" smtClean="0"/>
              <a:t>Heaps </a:t>
            </a:r>
          </a:p>
          <a:p>
            <a:pPr lvl="1"/>
            <a:r>
              <a:rPr lang="en-US" dirty="0" smtClean="0"/>
              <a:t>Binary </a:t>
            </a:r>
            <a:r>
              <a:rPr lang="en-US" dirty="0"/>
              <a:t>tree </a:t>
            </a:r>
            <a:r>
              <a:rPr lang="en-US" dirty="0" smtClean="0"/>
              <a:t>implemented using a vector array</a:t>
            </a:r>
            <a:endParaRPr lang="en-US" dirty="0"/>
          </a:p>
          <a:p>
            <a:pPr lvl="1"/>
            <a:r>
              <a:rPr lang="en-US" dirty="0" smtClean="0"/>
              <a:t>Heap Sort</a:t>
            </a:r>
          </a:p>
          <a:p>
            <a:pPr lvl="2"/>
            <a:r>
              <a:rPr lang="en-US" dirty="0" smtClean="0"/>
              <a:t>A Priority Queue Sort using a heap</a:t>
            </a:r>
            <a:endParaRPr lang="en-US" dirty="0"/>
          </a:p>
          <a:p>
            <a:pPr lvl="1"/>
            <a:r>
              <a:rPr lang="en-US" dirty="0" smtClean="0"/>
              <a:t>Building a Heap Inserting one element at a time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a Heap Bottom Up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the background, stuff like</a:t>
            </a:r>
          </a:p>
          <a:p>
            <a:pPr lvl="1"/>
            <a:r>
              <a:rPr lang="en-US" dirty="0"/>
              <a:t>Comparators</a:t>
            </a:r>
          </a:p>
          <a:p>
            <a:pPr lvl="1"/>
            <a:r>
              <a:rPr lang="en-US" dirty="0" smtClean="0"/>
              <a:t>Locators</a:t>
            </a:r>
          </a:p>
          <a:p>
            <a:pPr lvl="1"/>
            <a:r>
              <a:rPr lang="en-US" dirty="0" smtClean="0"/>
              <a:t>Searching methods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Chaining</a:t>
            </a:r>
            <a:r>
              <a:rPr lang="en-US" dirty="0" smtClean="0"/>
              <a:t>: A Collision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Chaining deals with collisions during hashing</a:t>
            </a:r>
          </a:p>
          <a:p>
            <a:endParaRPr lang="en-US" dirty="0"/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At each table location,</a:t>
            </a:r>
            <a:br>
              <a:rPr lang="en-US" dirty="0" smtClean="0"/>
            </a:br>
            <a:r>
              <a:rPr lang="en-US" dirty="0" smtClean="0"/>
              <a:t>store all the keys that hashed to this location</a:t>
            </a:r>
            <a:br>
              <a:rPr lang="en-US" dirty="0" smtClean="0"/>
            </a:br>
            <a:r>
              <a:rPr lang="en-US" dirty="0" smtClean="0"/>
              <a:t>in an unordered singly-linked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Chaining: A Collision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549768" cy="114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Idea: At each table location,</a:t>
            </a:r>
            <a:br>
              <a:rPr lang="en-US" dirty="0" smtClean="0"/>
            </a:br>
            <a:r>
              <a:rPr lang="en-US" dirty="0" smtClean="0"/>
              <a:t>store all the keys that hashed to this location</a:t>
            </a:r>
            <a:br>
              <a:rPr lang="en-US" dirty="0" smtClean="0"/>
            </a:br>
            <a:r>
              <a:rPr lang="en-US" dirty="0" smtClean="0"/>
              <a:t>in an unordered singly-linked 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189533"/>
            <a:ext cx="6644768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Example: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If we insert keys k1, k2, k3, k4, k5, k6 such that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h(k1) = h(k4) = h(k6) = 2,  h(k2) = h(k5) = 1, and h(k3) = m-1,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we get the following table: </a:t>
            </a:r>
          </a:p>
          <a:p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T                           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                           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0 |/|                           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------  ------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1 |*--&gt;|k5|*--&gt;|k2|/|             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------  ------  ------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2 |*--&gt;|k6|*--&gt;|k4|*--&gt;|k1|/|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------  ------  ------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: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                          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m-2 |/|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------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m-1 |*--&gt;|k3|/|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---  ------</a:t>
            </a:r>
          </a:p>
        </p:txBody>
      </p:sp>
    </p:spTree>
    <p:extLst>
      <p:ext uri="{BB962C8B-B14F-4D97-AF65-F5344CB8AC3E}">
        <p14:creationId xmlns:p14="http://schemas.microsoft.com/office/powerpoint/2010/main" val="25714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Hash Table with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is the worst-case running time of operations on such a hash </a:t>
            </a:r>
            <a:r>
              <a:rPr lang="en-US" dirty="0" smtClean="0"/>
              <a:t>table?</a:t>
            </a:r>
          </a:p>
          <a:p>
            <a:endParaRPr lang="en-US" dirty="0"/>
          </a:p>
          <a:p>
            <a:r>
              <a:rPr lang="en-US" dirty="0" smtClean="0"/>
              <a:t>INSERT(</a:t>
            </a:r>
            <a:r>
              <a:rPr lang="en-US" dirty="0" err="1" smtClean="0"/>
              <a:t>T,x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insert </a:t>
            </a:r>
            <a:r>
              <a:rPr lang="en-US" dirty="0"/>
              <a:t>x at the head of list T[h(key[x</a:t>
            </a:r>
            <a:r>
              <a:rPr lang="en-US" dirty="0" smtClean="0"/>
              <a:t>])]</a:t>
            </a:r>
          </a:p>
          <a:p>
            <a:pPr lvl="1"/>
            <a:r>
              <a:rPr lang="en-US" dirty="0" smtClean="0"/>
              <a:t>takes </a:t>
            </a:r>
            <a:r>
              <a:rPr lang="en-US" dirty="0"/>
              <a:t>Theta(1) worst-case running time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hash value h(key[x]) can be computed in O(1) </a:t>
            </a:r>
            <a:r>
              <a:rPr lang="en-US" dirty="0" smtClean="0"/>
              <a:t>time</a:t>
            </a:r>
          </a:p>
          <a:p>
            <a:endParaRPr lang="en-US" dirty="0"/>
          </a:p>
          <a:p>
            <a:r>
              <a:rPr lang="en-US" dirty="0" smtClean="0"/>
              <a:t>SEARCH(T</a:t>
            </a:r>
            <a:r>
              <a:rPr lang="en-US" dirty="0"/>
              <a:t>, k):</a:t>
            </a:r>
          </a:p>
          <a:p>
            <a:pPr lvl="1"/>
            <a:r>
              <a:rPr lang="en-US" dirty="0" smtClean="0"/>
              <a:t>search </a:t>
            </a:r>
            <a:r>
              <a:rPr lang="en-US" dirty="0"/>
              <a:t>for an element with key k in list T[h(k</a:t>
            </a:r>
            <a:r>
              <a:rPr lang="en-US" dirty="0" smtClean="0"/>
              <a:t>)]</a:t>
            </a:r>
          </a:p>
          <a:p>
            <a:pPr lvl="1"/>
            <a:r>
              <a:rPr lang="en-US" dirty="0" smtClean="0"/>
              <a:t>takes </a:t>
            </a:r>
            <a:r>
              <a:rPr lang="en-US" dirty="0"/>
              <a:t>Theta(n) worst-case running time </a:t>
            </a:r>
            <a:endParaRPr lang="en-US" dirty="0" smtClean="0"/>
          </a:p>
          <a:p>
            <a:pPr lvl="2"/>
            <a:r>
              <a:rPr lang="en-US" dirty="0" smtClean="0"/>
              <a:t>i.e. </a:t>
            </a:r>
            <a:r>
              <a:rPr lang="en-US" dirty="0"/>
              <a:t>all elements might hash </a:t>
            </a:r>
            <a:r>
              <a:rPr lang="en-US" dirty="0" smtClean="0"/>
              <a:t>to the </a:t>
            </a:r>
            <a:r>
              <a:rPr lang="en-US" dirty="0"/>
              <a:t>same </a:t>
            </a:r>
            <a:r>
              <a:rPr lang="en-US" dirty="0" smtClean="0"/>
              <a:t>slot</a:t>
            </a:r>
            <a:endParaRPr lang="en-US" dirty="0"/>
          </a:p>
          <a:p>
            <a:endParaRPr lang="en-US" dirty="0"/>
          </a:p>
          <a:p>
            <a:r>
              <a:rPr lang="en-US" dirty="0"/>
              <a:t>  DELETE(T, </a:t>
            </a:r>
            <a:r>
              <a:rPr lang="en-US" dirty="0" smtClean="0"/>
              <a:t>x)</a:t>
            </a:r>
          </a:p>
          <a:p>
            <a:pPr lvl="1"/>
            <a:r>
              <a:rPr lang="en-US" dirty="0" smtClean="0"/>
              <a:t>search </a:t>
            </a:r>
            <a:r>
              <a:rPr lang="en-US" dirty="0"/>
              <a:t>for and then delete x from the list T[h(key[x</a:t>
            </a:r>
            <a:r>
              <a:rPr lang="en-US" dirty="0" smtClean="0"/>
              <a:t>])]</a:t>
            </a:r>
          </a:p>
          <a:p>
            <a:pPr lvl="1"/>
            <a:r>
              <a:rPr lang="en-US" dirty="0" smtClean="0"/>
              <a:t>takes </a:t>
            </a:r>
            <a:r>
              <a:rPr lang="en-US" dirty="0"/>
              <a:t>Theta(n) worst-case running time </a:t>
            </a:r>
            <a:r>
              <a:rPr lang="en-US" dirty="0" smtClean="0"/>
              <a:t>since </a:t>
            </a:r>
            <a:r>
              <a:rPr lang="en-US" dirty="0"/>
              <a:t>SEARCH is Theta(n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or </a:t>
            </a:r>
            <a:r>
              <a:rPr lang="en-US" dirty="0"/>
              <a:t>Theta(1) if we're given a pointer to the element to </a:t>
            </a:r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408630">
            <a:off x="5318177" y="4017990"/>
            <a:ext cx="3714478" cy="132343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BUT: if we pick a "good" hash function,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     then it </a:t>
            </a:r>
            <a:r>
              <a:rPr lang="en-US" sz="1600" dirty="0"/>
              <a:t>will be unlikely that all the </a:t>
            </a:r>
          </a:p>
          <a:p>
            <a:r>
              <a:rPr lang="en-US" sz="1600" dirty="0" smtClean="0"/>
              <a:t>          elements </a:t>
            </a:r>
            <a:r>
              <a:rPr lang="en-US" sz="1600" dirty="0"/>
              <a:t>hash to the same slot.</a:t>
            </a:r>
          </a:p>
          <a:p>
            <a:r>
              <a:rPr lang="en-US" sz="1600" dirty="0"/>
              <a:t>SO: Look at the average-case running </a:t>
            </a:r>
            <a:r>
              <a:rPr lang="en-US" sz="1600" dirty="0" smtClean="0"/>
              <a:t>time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Gives O(n / m), m = size of table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813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Open Addressing</a:t>
            </a:r>
            <a:r>
              <a:rPr lang="en-US" sz="3200" dirty="0" smtClean="0"/>
              <a:t>: Another Collision Resolution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do in </a:t>
            </a:r>
            <a:r>
              <a:rPr lang="en-US" dirty="0"/>
              <a:t>your personal phone book when you have too many </a:t>
            </a:r>
            <a:r>
              <a:rPr lang="en-US" dirty="0" smtClean="0"/>
              <a:t>friends </a:t>
            </a:r>
            <a:r>
              <a:rPr lang="en-US" dirty="0"/>
              <a:t>whose name begin with the same letter (say "W</a:t>
            </a:r>
            <a:r>
              <a:rPr lang="en-US" dirty="0" smtClean="0"/>
              <a:t>").</a:t>
            </a:r>
          </a:p>
          <a:p>
            <a:pPr lvl="2"/>
            <a:r>
              <a:rPr lang="en-US" sz="1600" i="1" dirty="0" smtClean="0"/>
              <a:t>pretend you actually wrote stuff in a book, not just enter it in your phone =)</a:t>
            </a:r>
            <a:endParaRPr lang="en-US" i="1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[PAUSE for Student Response]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4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Open Addressing</a:t>
            </a:r>
            <a:r>
              <a:rPr lang="en-US" sz="3200" dirty="0" smtClean="0"/>
              <a:t>: Another Collision Resolution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</a:t>
            </a:r>
            <a:r>
              <a:rPr lang="en-US" dirty="0"/>
              <a:t>do in your personal phone book when you have too many </a:t>
            </a:r>
            <a:r>
              <a:rPr lang="en-US" dirty="0" smtClean="0"/>
              <a:t>friends </a:t>
            </a:r>
            <a:r>
              <a:rPr lang="en-US" dirty="0"/>
              <a:t>whose name begin with the same letter (say "W</a:t>
            </a:r>
            <a:r>
              <a:rPr lang="en-US" dirty="0" smtClean="0"/>
              <a:t>").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You might start putting friends with last name "W" on the "X" page.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approach is called </a:t>
            </a:r>
            <a:r>
              <a:rPr lang="en-US" dirty="0"/>
              <a:t>"</a:t>
            </a:r>
            <a:r>
              <a:rPr lang="en-US" b="1" dirty="0"/>
              <a:t>open addressing</a:t>
            </a:r>
            <a:r>
              <a:rPr lang="en-US" dirty="0"/>
              <a:t>".</a:t>
            </a:r>
          </a:p>
        </p:txBody>
      </p:sp>
      <p:pic>
        <p:nvPicPr>
          <p:cNvPr id="1026" name="Picture 2" descr="http://www.angelfire.com/scarletfbl/x-fil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10000"/>
            <a:ext cx="2238375" cy="176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3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Open Addressing: Another Collision Resolution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Formally,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put (at most) one element in each </a:t>
            </a:r>
            <a:r>
              <a:rPr lang="en-US" dirty="0" smtClean="0"/>
              <a:t>bucket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a predetermined rule to calculate a sequence of buckets </a:t>
            </a:r>
            <a:r>
              <a:rPr lang="en-US" dirty="0" smtClean="0"/>
              <a:t>A_0</a:t>
            </a:r>
            <a:r>
              <a:rPr lang="en-US" dirty="0"/>
              <a:t>, A_1, A_2, ... into which you would attempt to store an </a:t>
            </a:r>
            <a:r>
              <a:rPr lang="en-US" dirty="0" smtClean="0"/>
              <a:t>item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list of possible buckets is called a "probe </a:t>
            </a:r>
            <a:r>
              <a:rPr lang="en-US" dirty="0" smtClean="0"/>
              <a:t>sequence“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store the item in the first bucket along its probe </a:t>
            </a:r>
            <a:r>
              <a:rPr lang="en-US" dirty="0" smtClean="0"/>
              <a:t>sequence which </a:t>
            </a:r>
            <a:r>
              <a:rPr lang="en-US" dirty="0"/>
              <a:t>isn't already full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 how do we create a probe sequence?</a:t>
            </a:r>
            <a:endParaRPr lang="en-US" dirty="0"/>
          </a:p>
        </p:txBody>
      </p:sp>
      <p:pic>
        <p:nvPicPr>
          <p:cNvPr id="2050" name="Picture 2" descr="http://media.merchantcircle.com/33244827/aliens1_ful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666" y="4267200"/>
            <a:ext cx="2327633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51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with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Linear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probing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easiest open addressing strategy is linear probing.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m </a:t>
            </a:r>
            <a:r>
              <a:rPr lang="en-US" dirty="0" smtClean="0"/>
              <a:t>buckets, key </a:t>
            </a:r>
            <a:r>
              <a:rPr lang="en-US" dirty="0"/>
              <a:t>k and hash function h(k), the probe sequence is calculated </a:t>
            </a:r>
            <a:r>
              <a:rPr lang="en-US" dirty="0" smtClean="0"/>
              <a:t>as: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A_i</a:t>
            </a:r>
            <a:r>
              <a:rPr lang="en-US" dirty="0" smtClean="0"/>
              <a:t> </a:t>
            </a:r>
            <a:r>
              <a:rPr lang="en-US" dirty="0"/>
              <a:t>= (h(k) + </a:t>
            </a:r>
            <a:r>
              <a:rPr lang="en-US" dirty="0" err="1"/>
              <a:t>i</a:t>
            </a:r>
            <a:r>
              <a:rPr lang="en-US" dirty="0"/>
              <a:t>) mod m    for </a:t>
            </a:r>
            <a:r>
              <a:rPr lang="en-US" dirty="0" err="1"/>
              <a:t>i</a:t>
            </a:r>
            <a:r>
              <a:rPr lang="en-US" dirty="0"/>
              <a:t> = 0,1,2</a:t>
            </a:r>
            <a:r>
              <a:rPr lang="en-US" dirty="0" smtClean="0"/>
              <a:t>,...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Note </a:t>
            </a:r>
            <a:r>
              <a:rPr lang="en-US" dirty="0"/>
              <a:t>at A_0 (the home bucket for the item) is h(k) since h(k) </a:t>
            </a:r>
            <a:r>
              <a:rPr lang="en-US" dirty="0" smtClean="0"/>
              <a:t>should map </a:t>
            </a:r>
            <a:r>
              <a:rPr lang="en-US" dirty="0"/>
              <a:t>to a value between 0 and m-1.</a:t>
            </a:r>
          </a:p>
        </p:txBody>
      </p:sp>
    </p:spTree>
    <p:extLst>
      <p:ext uri="{BB962C8B-B14F-4D97-AF65-F5344CB8AC3E}">
        <p14:creationId xmlns:p14="http://schemas.microsoft.com/office/powerpoint/2010/main" val="36806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Open Addressing with NON-Linear Probing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Non-Linear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Probing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Non-linear </a:t>
            </a:r>
            <a:r>
              <a:rPr lang="en-US" dirty="0"/>
              <a:t>probing includes schemes where the probe sequence does </a:t>
            </a:r>
            <a:r>
              <a:rPr lang="en-US" dirty="0" smtClean="0"/>
              <a:t>not involve </a:t>
            </a:r>
            <a:r>
              <a:rPr lang="en-US" dirty="0"/>
              <a:t>steps of fixed size. 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Consider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quadratic probing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the probe </a:t>
            </a:r>
            <a:r>
              <a:rPr lang="en-US" dirty="0"/>
              <a:t>sequence is calculated </a:t>
            </a:r>
            <a:r>
              <a:rPr lang="en-US" dirty="0" smtClean="0"/>
              <a:t>as:</a:t>
            </a:r>
          </a:p>
          <a:p>
            <a:pPr lvl="1"/>
            <a:r>
              <a:rPr lang="en-US" dirty="0" err="1" smtClean="0"/>
              <a:t>A_i</a:t>
            </a:r>
            <a:r>
              <a:rPr lang="en-US" dirty="0" smtClean="0"/>
              <a:t> </a:t>
            </a:r>
            <a:r>
              <a:rPr lang="en-US" dirty="0"/>
              <a:t>= (h(k) + i^2 ) mod m    for </a:t>
            </a:r>
            <a:r>
              <a:rPr lang="en-US" dirty="0" err="1"/>
              <a:t>i</a:t>
            </a:r>
            <a:r>
              <a:rPr lang="en-US" dirty="0"/>
              <a:t> = 0,1,2</a:t>
            </a:r>
            <a:r>
              <a:rPr lang="en-US" dirty="0" smtClean="0"/>
              <a:t>,...</a:t>
            </a:r>
          </a:p>
          <a:p>
            <a:pPr lvl="1"/>
            <a:endParaRPr lang="en-US" dirty="0"/>
          </a:p>
          <a:p>
            <a:pPr lvl="2"/>
            <a:r>
              <a:rPr lang="en-US" i="1" dirty="0"/>
              <a:t>Probe sequences will still be identical for elements that hash to </a:t>
            </a:r>
            <a:r>
              <a:rPr lang="en-US" i="1" dirty="0" smtClean="0"/>
              <a:t>the same </a:t>
            </a:r>
            <a:r>
              <a:rPr lang="en-US" i="1" dirty="0"/>
              <a:t>home bucket.</a:t>
            </a:r>
          </a:p>
        </p:txBody>
      </p:sp>
    </p:spTree>
    <p:extLst>
      <p:ext uri="{BB962C8B-B14F-4D97-AF65-F5344CB8AC3E}">
        <p14:creationId xmlns:p14="http://schemas.microsoft.com/office/powerpoint/2010/main" val="256396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with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Hashing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double hashing (another open addressing scheme) we use a </a:t>
            </a:r>
            <a:r>
              <a:rPr lang="en-US" dirty="0" smtClean="0"/>
              <a:t>different hash </a:t>
            </a:r>
            <a:r>
              <a:rPr lang="en-US" dirty="0"/>
              <a:t>function h_2(k) to calculate the step </a:t>
            </a:r>
            <a:r>
              <a:rPr lang="en-US" dirty="0" smtClean="0"/>
              <a:t>size.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probe sequence </a:t>
            </a:r>
            <a:r>
              <a:rPr lang="en-US" dirty="0" smtClean="0"/>
              <a:t>is:</a:t>
            </a:r>
          </a:p>
          <a:p>
            <a:pPr lvl="2"/>
            <a:r>
              <a:rPr lang="en-US" dirty="0" err="1" smtClean="0"/>
              <a:t>A_i</a:t>
            </a:r>
            <a:r>
              <a:rPr lang="en-US" dirty="0" smtClean="0"/>
              <a:t> </a:t>
            </a:r>
            <a:r>
              <a:rPr lang="en-US" dirty="0"/>
              <a:t>= (h(k) + </a:t>
            </a:r>
            <a:r>
              <a:rPr lang="en-US" dirty="0" err="1"/>
              <a:t>i</a:t>
            </a:r>
            <a:r>
              <a:rPr lang="en-US" dirty="0"/>
              <a:t> * h_2(k)) mod m    for </a:t>
            </a:r>
            <a:r>
              <a:rPr lang="en-US" dirty="0" err="1"/>
              <a:t>i</a:t>
            </a:r>
            <a:r>
              <a:rPr lang="en-US" dirty="0"/>
              <a:t> = 0,1,2</a:t>
            </a:r>
            <a:r>
              <a:rPr lang="en-US" dirty="0" smtClean="0"/>
              <a:t>,...</a:t>
            </a:r>
          </a:p>
          <a:p>
            <a:pPr lvl="2"/>
            <a:endParaRPr lang="en-US" dirty="0"/>
          </a:p>
          <a:p>
            <a:pPr lvl="2"/>
            <a:r>
              <a:rPr lang="en-US" i="1" dirty="0" smtClean="0"/>
              <a:t>Notice </a:t>
            </a:r>
            <a:r>
              <a:rPr lang="en-US" i="1" dirty="0"/>
              <a:t>that it is important that h_2(k) not equal 0 for any key k!</a:t>
            </a:r>
          </a:p>
        </p:txBody>
      </p:sp>
    </p:spTree>
    <p:extLst>
      <p:ext uri="{BB962C8B-B14F-4D97-AF65-F5344CB8AC3E}">
        <p14:creationId xmlns:p14="http://schemas.microsoft.com/office/powerpoint/2010/main" val="38513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Direct Access Table</a:t>
            </a:r>
          </a:p>
          <a:p>
            <a:pPr lvl="2"/>
            <a:r>
              <a:rPr lang="en-US" dirty="0"/>
              <a:t>Problem Example</a:t>
            </a:r>
          </a:p>
          <a:p>
            <a:pPr lvl="2"/>
            <a:r>
              <a:rPr lang="en-US" dirty="0"/>
              <a:t>Motivation Problem</a:t>
            </a:r>
          </a:p>
          <a:p>
            <a:pPr lvl="1"/>
            <a:r>
              <a:rPr lang="en-US" dirty="0" smtClean="0"/>
              <a:t>Hash Tables</a:t>
            </a:r>
          </a:p>
          <a:p>
            <a:pPr lvl="2"/>
            <a:r>
              <a:rPr lang="en-US" dirty="0" smtClean="0"/>
              <a:t>The Beginning</a:t>
            </a:r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Hash Tables</a:t>
            </a:r>
            <a:endParaRPr lang="en-US" i="1" dirty="0" smtClean="0"/>
          </a:p>
          <a:p>
            <a:pPr lvl="2"/>
            <a:r>
              <a:rPr lang="en-US" dirty="0" smtClean="0"/>
              <a:t>More Details </a:t>
            </a:r>
            <a:r>
              <a:rPr lang="en-US" sz="1400" i="1" dirty="0"/>
              <a:t>(part 2, for those that missed part 1)</a:t>
            </a:r>
            <a:endParaRPr lang="en-US" dirty="0" smtClean="0"/>
          </a:p>
          <a:p>
            <a:pPr lvl="2"/>
            <a:r>
              <a:rPr lang="en-US" dirty="0" smtClean="0"/>
              <a:t>More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Recently and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Searching Continues</a:t>
            </a:r>
          </a:p>
          <a:p>
            <a:pPr lvl="1"/>
            <a:r>
              <a:rPr lang="en-US" dirty="0" smtClean="0"/>
              <a:t>Binary Search Trees</a:t>
            </a:r>
          </a:p>
          <a:p>
            <a:pPr lvl="1"/>
            <a:r>
              <a:rPr lang="en-US" dirty="0" smtClean="0"/>
              <a:t>AVL Trees</a:t>
            </a:r>
          </a:p>
          <a:p>
            <a:pPr lvl="1"/>
            <a:r>
              <a:rPr lang="en-US" dirty="0" smtClean="0"/>
              <a:t>Decision Trees</a:t>
            </a:r>
          </a:p>
          <a:p>
            <a:pPr lvl="1"/>
            <a:endParaRPr lang="en-US" dirty="0"/>
          </a:p>
          <a:p>
            <a:r>
              <a:rPr lang="en-US" dirty="0" smtClean="0"/>
              <a:t>Maps and Dictionaries</a:t>
            </a:r>
          </a:p>
          <a:p>
            <a:pPr lvl="1"/>
            <a:r>
              <a:rPr lang="en-US" dirty="0" smtClean="0"/>
              <a:t>Generalization Concepts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Hash Tables</a:t>
            </a:r>
          </a:p>
          <a:p>
            <a:pPr lvl="1"/>
            <a:r>
              <a:rPr lang="en-US" dirty="0" smtClean="0"/>
              <a:t>More Searching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– Basic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Save items in a </a:t>
            </a:r>
            <a:r>
              <a:rPr lang="en-US" dirty="0" smtClean="0">
                <a:solidFill>
                  <a:srgbClr val="FF0000"/>
                </a:solidFill>
              </a:rPr>
              <a:t>key-indexed table</a:t>
            </a:r>
          </a:p>
          <a:p>
            <a:pPr lvl="1"/>
            <a:r>
              <a:rPr lang="en-US" dirty="0" smtClean="0"/>
              <a:t>index is a function of the key</a:t>
            </a:r>
          </a:p>
          <a:p>
            <a:pPr lvl="1"/>
            <a:r>
              <a:rPr lang="en-US" i="1" dirty="0" smtClean="0"/>
              <a:t>sometimes the</a:t>
            </a:r>
            <a:br>
              <a:rPr lang="en-US" i="1" dirty="0" smtClean="0"/>
            </a:br>
            <a:r>
              <a:rPr lang="en-US" i="1" dirty="0" smtClean="0"/>
              <a:t>key is the data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Hash function</a:t>
            </a:r>
          </a:p>
          <a:p>
            <a:pPr lvl="1"/>
            <a:r>
              <a:rPr lang="en-US" dirty="0" smtClean="0"/>
              <a:t>Method for computing the </a:t>
            </a:r>
            <a:br>
              <a:rPr lang="en-US" dirty="0" smtClean="0"/>
            </a:br>
            <a:r>
              <a:rPr lang="en-US" dirty="0" smtClean="0"/>
              <a:t>table index from the key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41529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48200" y="3276600"/>
            <a:ext cx="28956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Hashing</a:t>
            </a:r>
            <a:endParaRPr lang="en-US" altLang="en-US" sz="4000" dirty="0" smtClean="0"/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8382000" cy="5410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Hashing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Hash table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(an array) of size N</a:t>
            </a:r>
          </a:p>
          <a:p>
            <a:pPr lvl="2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example: 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H[0,N-1]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Hash function, </a:t>
            </a:r>
            <a:r>
              <a:rPr lang="en-US" altLang="en-US" b="1" i="1" dirty="0" smtClean="0">
                <a:solidFill>
                  <a:schemeClr val="accent6">
                    <a:lumMod val="75000"/>
                  </a:schemeClr>
                </a:solidFill>
              </a:rPr>
              <a:t>hash</a:t>
            </a:r>
            <a:r>
              <a:rPr lang="en-US" altLang="en-US" dirty="0" smtClean="0"/>
              <a:t> that maps keys to indices in H</a:t>
            </a:r>
          </a:p>
          <a:p>
            <a:pPr lvl="2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hash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(key) = index in H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Issues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Hash functions</a:t>
            </a:r>
          </a:p>
          <a:p>
            <a:pPr lvl="2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need a method to transform key to </a:t>
            </a:r>
            <a:br>
              <a:rPr lang="en-US" altLang="en-US" dirty="0" smtClean="0"/>
            </a:br>
            <a:r>
              <a:rPr lang="en-US" altLang="en-US" dirty="0" smtClean="0"/>
              <a:t>an index in H that will have nice properties.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Collisions</a:t>
            </a:r>
          </a:p>
          <a:p>
            <a:pPr lvl="2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dirty="0" smtClean="0"/>
              <a:t>Some keys will map to the same index of H (otherwise we have a Direct Address Table). Several methods to resolve the collisions</a:t>
            </a:r>
          </a:p>
          <a:p>
            <a:pPr lvl="3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b="1" dirty="0" smtClean="0">
                <a:solidFill>
                  <a:srgbClr val="FF0000"/>
                </a:solidFill>
              </a:rPr>
              <a:t>Chaining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- put elements that hash to same location in a linked list</a:t>
            </a:r>
          </a:p>
          <a:p>
            <a:pPr lvl="3">
              <a:lnSpc>
                <a:spcPct val="90000"/>
              </a:lnSpc>
              <a:buFont typeface="Times" pitchFamily="18" charset="0"/>
              <a:buChar char="•"/>
            </a:pPr>
            <a:r>
              <a:rPr lang="en-US" altLang="en-US" b="1" dirty="0" smtClean="0">
                <a:solidFill>
                  <a:srgbClr val="FF0000"/>
                </a:solidFill>
              </a:rPr>
              <a:t>Open addressing</a:t>
            </a:r>
            <a:r>
              <a:rPr lang="en-US" altLang="en-US" dirty="0" smtClean="0"/>
              <a:t> - if a collision occurs, have a method to select another location in the table</a:t>
            </a:r>
          </a:p>
          <a:p>
            <a:pPr lvl="1" eaLnBrk="1" hangingPunct="1">
              <a:lnSpc>
                <a:spcPct val="90000"/>
              </a:lnSpc>
              <a:buFont typeface="Times" pitchFamily="18" charset="0"/>
              <a:buChar char="•"/>
            </a:pPr>
            <a:endParaRPr lang="en-US" altLang="en-US" sz="1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3608362" cy="2325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72585" y="3294376"/>
            <a:ext cx="2633548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981200" y="2667000"/>
            <a:ext cx="3733800" cy="932176"/>
            <a:chOff x="1981200" y="2667000"/>
            <a:chExt cx="3733800" cy="932176"/>
          </a:xfrm>
        </p:grpSpPr>
        <p:grpSp>
          <p:nvGrpSpPr>
            <p:cNvPr id="8" name="Group 7"/>
            <p:cNvGrpSpPr/>
            <p:nvPr/>
          </p:nvGrpSpPr>
          <p:grpSpPr>
            <a:xfrm>
              <a:off x="1981200" y="2667000"/>
              <a:ext cx="3733800" cy="627376"/>
              <a:chOff x="1981200" y="2667000"/>
              <a:chExt cx="3733800" cy="627376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522075" y="2955822"/>
                <a:ext cx="2768707" cy="338554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i="1" dirty="0" smtClean="0"/>
                  <a:t>hash</a:t>
                </a:r>
                <a:r>
                  <a:rPr lang="en-US" sz="1600" dirty="0" smtClean="0"/>
                  <a:t>(key) is usually just </a:t>
                </a:r>
                <a:r>
                  <a:rPr lang="en-US" sz="1600" i="1" dirty="0" smtClean="0"/>
                  <a:t>h</a:t>
                </a:r>
                <a:r>
                  <a:rPr lang="en-US" sz="1600" dirty="0" smtClean="0"/>
                  <a:t>(key)</a:t>
                </a:r>
                <a:endParaRPr lang="en-US" sz="1600" dirty="0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flipV="1">
                <a:off x="4141322" y="2839186"/>
                <a:ext cx="1573678" cy="116636"/>
              </a:xfrm>
              <a:prstGeom prst="straightConnector1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 flipV="1">
                <a:off x="1981200" y="2667000"/>
                <a:ext cx="914400" cy="251639"/>
              </a:xfrm>
              <a:prstGeom prst="straightConnector1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>
              <a:endCxn id="5" idx="1"/>
            </p:cNvCxnSpPr>
            <p:nvPr/>
          </p:nvCxnSpPr>
          <p:spPr>
            <a:xfrm>
              <a:off x="4293722" y="3294376"/>
              <a:ext cx="978863" cy="304800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247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3914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Hash Functions and Hash Tables 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01000" cy="2590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rgbClr val="FF0000"/>
                </a:solidFill>
              </a:rPr>
              <a:t>hash function, 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smtClean="0"/>
              <a:t>maps keys of a given type to integers in a fixed interval </a:t>
            </a:r>
            <a:r>
              <a:rPr lang="en-US" altLang="en-US" sz="2400" dirty="0" smtClean="0">
                <a:latin typeface="Times New Roman" pitchFamily="18" charset="0"/>
              </a:rPr>
              <a:t>[0, </a:t>
            </a:r>
            <a:r>
              <a:rPr lang="en-US" altLang="en-US" sz="2400" b="1" i="1" dirty="0" smtClean="0">
                <a:latin typeface="Times New Roman" pitchFamily="18" charset="0"/>
              </a:rPr>
              <a:t>N</a:t>
            </a:r>
            <a:r>
              <a:rPr lang="en-US" altLang="en-US" sz="2400" b="1" i="1" dirty="0" smtClean="0">
                <a:latin typeface="Symbol" pitchFamily="18" charset="2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- </a:t>
            </a:r>
            <a:r>
              <a:rPr lang="en-US" altLang="en-US" sz="2400" dirty="0" smtClean="0">
                <a:latin typeface="Times New Roman" pitchFamily="18" charset="0"/>
              </a:rPr>
              <a:t>1]</a:t>
            </a:r>
          </a:p>
          <a:p>
            <a:pPr eaLnBrk="1" hangingPunct="1"/>
            <a:endParaRPr lang="en-US" altLang="en-US" sz="2400" dirty="0" smtClean="0">
              <a:latin typeface="Verdana" pitchFamily="34" charset="0"/>
            </a:endParaRPr>
          </a:p>
          <a:p>
            <a:pPr lvl="1"/>
            <a:r>
              <a:rPr lang="en-US" altLang="en-US" sz="2000" dirty="0" smtClean="0">
                <a:latin typeface="Verdana" pitchFamily="34" charset="0"/>
              </a:rPr>
              <a:t>Example:</a:t>
            </a:r>
            <a:br>
              <a:rPr lang="en-US" altLang="en-US" sz="2000" dirty="0" smtClean="0">
                <a:latin typeface="Verdana" pitchFamily="34" charset="0"/>
              </a:rPr>
            </a:br>
            <a:r>
              <a:rPr lang="en-US" altLang="en-US" sz="2000" dirty="0" smtClean="0">
                <a:latin typeface="Verdana" pitchFamily="34" charset="0"/>
              </a:rPr>
              <a:t>	</a:t>
            </a:r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 mod 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  <a:br>
              <a:rPr lang="en-US" altLang="en-US" sz="2000" b="1" i="1" dirty="0" smtClean="0">
                <a:latin typeface="Times New Roman" pitchFamily="18" charset="0"/>
              </a:rPr>
            </a:br>
            <a:r>
              <a:rPr lang="en-US" altLang="en-US" sz="2000" dirty="0" smtClean="0">
                <a:latin typeface="Verdana" pitchFamily="34" charset="0"/>
              </a:rPr>
              <a:t>is a hash function for integer keys</a:t>
            </a:r>
          </a:p>
          <a:p>
            <a:pPr eaLnBrk="1" hangingPunct="1"/>
            <a:endParaRPr lang="en-US" altLang="en-US" sz="2400" dirty="0" smtClean="0">
              <a:latin typeface="Verdana" pitchFamily="34" charset="0"/>
            </a:endParaRPr>
          </a:p>
          <a:p>
            <a:pPr lvl="1"/>
            <a:r>
              <a:rPr lang="en-US" altLang="en-US" sz="2000" dirty="0" smtClean="0">
                <a:latin typeface="Verdana" pitchFamily="34" charset="0"/>
              </a:rPr>
              <a:t>The integer </a:t>
            </a:r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</a:t>
            </a:r>
            <a:r>
              <a:rPr lang="en-US" altLang="en-US" sz="2000" dirty="0" smtClean="0">
                <a:latin typeface="Verdana" pitchFamily="34" charset="0"/>
              </a:rPr>
              <a:t> is called the </a:t>
            </a:r>
            <a:r>
              <a:rPr lang="en-US" altLang="en-US" sz="2000" dirty="0" smtClean="0">
                <a:solidFill>
                  <a:srgbClr val="FF0000"/>
                </a:solidFill>
                <a:latin typeface="Verdana" pitchFamily="34" charset="0"/>
              </a:rPr>
              <a:t>hash value </a:t>
            </a:r>
            <a:r>
              <a:rPr lang="en-US" altLang="en-US" sz="2000" dirty="0" smtClean="0">
                <a:latin typeface="Verdana" pitchFamily="34" charset="0"/>
              </a:rPr>
              <a:t>of key 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</a:p>
        </p:txBody>
      </p:sp>
      <p:sp>
        <p:nvSpPr>
          <p:cNvPr id="1331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4038600"/>
            <a:ext cx="78486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Verdana" pitchFamily="34" charset="0"/>
              </a:rPr>
              <a:t>A </a:t>
            </a:r>
            <a:r>
              <a:rPr lang="en-US" altLang="en-US" sz="2000" dirty="0" smtClean="0">
                <a:solidFill>
                  <a:srgbClr val="FF0000"/>
                </a:solidFill>
                <a:latin typeface="Verdana" pitchFamily="34" charset="0"/>
              </a:rPr>
              <a:t>hash table </a:t>
            </a:r>
            <a:r>
              <a:rPr lang="en-US" altLang="en-US" sz="2000" dirty="0" smtClean="0">
                <a:latin typeface="Verdana" pitchFamily="34" charset="0"/>
              </a:rPr>
              <a:t>for a given key type consists of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latin typeface="Verdana" pitchFamily="34" charset="0"/>
              </a:rPr>
              <a:t>Hash function </a:t>
            </a:r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Array (often named table) of size 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When implementing a dictionary with a hash table, the goal is to store item 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key</a:t>
            </a:r>
            <a:r>
              <a:rPr lang="en-US" altLang="en-US" sz="2000" dirty="0" smtClean="0">
                <a:latin typeface="Times New Roman" pitchFamily="18" charset="0"/>
              </a:rPr>
              <a:t>, </a:t>
            </a:r>
            <a:r>
              <a:rPr lang="en-US" altLang="en-US" sz="2000" b="1" i="1" dirty="0" smtClean="0">
                <a:latin typeface="Times New Roman" pitchFamily="18" charset="0"/>
              </a:rPr>
              <a:t>data</a:t>
            </a:r>
            <a:r>
              <a:rPr lang="en-US" altLang="en-US" sz="2000" dirty="0" smtClean="0">
                <a:latin typeface="Times New Roman" pitchFamily="18" charset="0"/>
              </a:rPr>
              <a:t>)</a:t>
            </a:r>
            <a:r>
              <a:rPr lang="en-US" altLang="en-US" sz="2000" dirty="0" smtClean="0"/>
              <a:t> at index </a:t>
            </a:r>
            <a:r>
              <a:rPr lang="en-US" altLang="en-US" sz="2000" b="1" i="1" dirty="0" err="1" smtClean="0">
                <a:latin typeface="Times New Roman" pitchFamily="18" charset="0"/>
              </a:rPr>
              <a:t>i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k</a:t>
            </a:r>
            <a:r>
              <a:rPr lang="en-US" altLang="en-US" sz="2000" dirty="0" smtClean="0">
                <a:latin typeface="Times New Roman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20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5018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4343400" cy="4648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design a hash table for a dictionary storing items (SSN, Name), where SSN (social security number) is a nine-digit positive integer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Our hash table uses an array of size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10,000</a:t>
            </a:r>
            <a:r>
              <a:rPr lang="en-US" dirty="0" smtClean="0"/>
              <a:t> and the hash function</a:t>
            </a:r>
            <a:br>
              <a:rPr lang="en-US" dirty="0" smtClean="0"/>
            </a:b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</a:rPr>
              <a:t>)</a:t>
            </a:r>
            <a:r>
              <a:rPr lang="en-US" dirty="0" smtClean="0">
                <a:latin typeface="Symbol" pitchFamily="18" charset="2"/>
              </a:rPr>
              <a:t> = </a:t>
            </a:r>
            <a:r>
              <a:rPr lang="en-US" dirty="0" smtClean="0">
                <a:latin typeface="Times New Roman" pitchFamily="18" charset="0"/>
              </a:rPr>
              <a:t>last four digits of </a:t>
            </a:r>
            <a:r>
              <a:rPr lang="en-US" b="1" i="1" dirty="0" smtClean="0">
                <a:latin typeface="Times New Roman" pitchFamily="18" charset="0"/>
              </a:rPr>
              <a:t>x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5354638" y="1828800"/>
            <a:ext cx="2881312" cy="3125788"/>
            <a:chOff x="2557" y="1488"/>
            <a:chExt cx="1815" cy="1969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2996" y="1536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Calibri" pitchFamily="34" charset="0"/>
                  <a:sym typeface="Symbol" pitchFamily="18" charset="2"/>
                </a:rPr>
                <a:t></a:t>
              </a:r>
              <a:endParaRPr lang="en-US" altLang="en-US">
                <a:solidFill>
                  <a:srgbClr val="2D2DB9"/>
                </a:solidFill>
                <a:latin typeface="Calibri" pitchFamily="34" charset="0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996" y="1728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2D2DB9"/>
                </a:solidFill>
                <a:latin typeface="Calibri" pitchFamily="34" charset="0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996" y="192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2996" y="2112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Calibri" pitchFamily="34" charset="0"/>
                  <a:sym typeface="Symbol" pitchFamily="18" charset="2"/>
                </a:rPr>
                <a:t></a:t>
              </a: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996" y="2304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2D2DB9"/>
                </a:solidFill>
                <a:latin typeface="Calibri" pitchFamily="34" charset="0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2996" y="3072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2D2DB9"/>
                </a:solidFill>
                <a:latin typeface="Calibri" pitchFamily="34" charset="0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2996" y="288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Calibri" pitchFamily="34" charset="0"/>
                  <a:sym typeface="Symbol" pitchFamily="18" charset="2"/>
                </a:rPr>
                <a:t></a:t>
              </a: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996" y="3264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Calibri" pitchFamily="34" charset="0"/>
                  <a:sym typeface="Symbol" pitchFamily="18" charset="2"/>
                </a:rPr>
                <a:t></a:t>
              </a:r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2784" y="1488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2784" y="1680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2784" y="1872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2784" y="2064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2784" y="2256"/>
              <a:ext cx="197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2557" y="2832"/>
              <a:ext cx="43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9997</a:t>
              </a:r>
            </a:p>
          </p:txBody>
        </p:sp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2585" y="3024"/>
              <a:ext cx="43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9998</a:t>
              </a:r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2585" y="3216"/>
              <a:ext cx="43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9999</a:t>
              </a:r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 rot="5400000">
              <a:off x="3001" y="2566"/>
              <a:ext cx="278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2D2DB9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23577" name="AutoShape 22"/>
            <p:cNvSpPr>
              <a:spLocks noChangeArrowheads="1"/>
            </p:cNvSpPr>
            <p:nvPr/>
          </p:nvSpPr>
          <p:spPr bwMode="auto">
            <a:xfrm>
              <a:off x="3360" y="2304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451-29-0004</a:t>
              </a:r>
            </a:p>
          </p:txBody>
        </p:sp>
        <p:sp>
          <p:nvSpPr>
            <p:cNvPr id="23578" name="AutoShape 23"/>
            <p:cNvSpPr>
              <a:spLocks noChangeArrowheads="1"/>
            </p:cNvSpPr>
            <p:nvPr/>
          </p:nvSpPr>
          <p:spPr bwMode="auto">
            <a:xfrm>
              <a:off x="3360" y="1920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981-01-0002</a:t>
              </a:r>
            </a:p>
          </p:txBody>
        </p:sp>
        <p:sp>
          <p:nvSpPr>
            <p:cNvPr id="23579" name="Line 24"/>
            <p:cNvSpPr>
              <a:spLocks noChangeShapeType="1"/>
            </p:cNvSpPr>
            <p:nvPr/>
          </p:nvSpPr>
          <p:spPr bwMode="auto">
            <a:xfrm>
              <a:off x="3092" y="2400"/>
              <a:ext cx="2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580" name="AutoShape 25"/>
            <p:cNvSpPr>
              <a:spLocks noChangeArrowheads="1"/>
            </p:cNvSpPr>
            <p:nvPr/>
          </p:nvSpPr>
          <p:spPr bwMode="auto">
            <a:xfrm>
              <a:off x="3364" y="3072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200-71-9998</a:t>
              </a:r>
            </a:p>
          </p:txBody>
        </p:sp>
        <p:sp>
          <p:nvSpPr>
            <p:cNvPr id="23581" name="Line 26"/>
            <p:cNvSpPr>
              <a:spLocks noChangeShapeType="1"/>
            </p:cNvSpPr>
            <p:nvPr/>
          </p:nvSpPr>
          <p:spPr bwMode="auto">
            <a:xfrm>
              <a:off x="3096" y="3168"/>
              <a:ext cx="2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582" name="AutoShape 27"/>
            <p:cNvSpPr>
              <a:spLocks noChangeArrowheads="1"/>
            </p:cNvSpPr>
            <p:nvPr/>
          </p:nvSpPr>
          <p:spPr bwMode="auto">
            <a:xfrm>
              <a:off x="3360" y="1728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025-12-0001</a:t>
              </a:r>
            </a:p>
          </p:txBody>
        </p:sp>
        <p:sp>
          <p:nvSpPr>
            <p:cNvPr id="23583" name="Line 28"/>
            <p:cNvSpPr>
              <a:spLocks noChangeShapeType="1"/>
            </p:cNvSpPr>
            <p:nvPr/>
          </p:nvSpPr>
          <p:spPr bwMode="auto">
            <a:xfrm>
              <a:off x="3092" y="1824"/>
              <a:ext cx="2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584" name="Line 29"/>
            <p:cNvSpPr>
              <a:spLocks noChangeShapeType="1"/>
            </p:cNvSpPr>
            <p:nvPr/>
          </p:nvSpPr>
          <p:spPr bwMode="auto">
            <a:xfrm>
              <a:off x="3072" y="2016"/>
              <a:ext cx="2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18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5029200" cy="83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Collisions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7724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Collisions</a:t>
            </a:r>
            <a:r>
              <a:rPr lang="en-US" altLang="en-US" dirty="0" smtClean="0"/>
              <a:t> occur when different elements are mapped to the same cell 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collisions must be resolved</a:t>
            </a:r>
          </a:p>
          <a:p>
            <a:pPr lvl="2" eaLnBrk="1" hangingPunct="1"/>
            <a:r>
              <a:rPr lang="en-US" altLang="en-US" u="sng" dirty="0" smtClean="0"/>
              <a:t>Chaining</a:t>
            </a:r>
            <a:r>
              <a:rPr lang="en-US" altLang="en-US" dirty="0" smtClean="0"/>
              <a:t> (store in list outside the table)</a:t>
            </a:r>
          </a:p>
          <a:p>
            <a:pPr lvl="2" eaLnBrk="1" hangingPunct="1"/>
            <a:r>
              <a:rPr lang="en-US" altLang="en-US" u="sng" dirty="0" smtClean="0"/>
              <a:t>Open addressing </a:t>
            </a:r>
            <a:r>
              <a:rPr lang="en-US" altLang="en-US" dirty="0" smtClean="0"/>
              <a:t>(store in another cell in the table)</a:t>
            </a:r>
          </a:p>
        </p:txBody>
      </p:sp>
      <p:sp>
        <p:nvSpPr>
          <p:cNvPr id="15364" name="Content Placeholder 25"/>
          <p:cNvSpPr>
            <a:spLocks noGrp="1"/>
          </p:cNvSpPr>
          <p:nvPr>
            <p:ph sz="half" idx="2"/>
          </p:nvPr>
        </p:nvSpPr>
        <p:spPr>
          <a:xfrm>
            <a:off x="2362200" y="2209800"/>
            <a:ext cx="5867400" cy="2590799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2400" dirty="0" smtClean="0">
                <a:latin typeface="Comic Sans MS" panose="030F0702030302020204" pitchFamily="66" charset="0"/>
              </a:rPr>
              <a:t>Example with Modulo Method</a:t>
            </a:r>
          </a:p>
          <a:p>
            <a:pPr marL="457200" lvl="1" indent="0" eaLnBrk="1" hangingPunct="1"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h(k) = k mod N</a:t>
            </a:r>
          </a:p>
          <a:p>
            <a:pPr lvl="1" eaLnBrk="1" hangingPunct="1"/>
            <a:endParaRPr lang="en-US" altLang="en-US" sz="2000" dirty="0" smtClean="0">
              <a:latin typeface="Comic Sans MS" panose="030F0702030302020204" pitchFamily="66" charset="0"/>
            </a:endParaRPr>
          </a:p>
          <a:p>
            <a:pPr marL="457200" lvl="1" indent="0" eaLnBrk="1" hangingPunct="1"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If N=10, then </a:t>
            </a:r>
          </a:p>
          <a:p>
            <a:pPr lvl="2" eaLnBrk="1" hangingPunct="1"/>
            <a:r>
              <a:rPr lang="en-US" altLang="en-US" sz="1800" dirty="0" smtClean="0">
                <a:latin typeface="Comic Sans MS" panose="030F0702030302020204" pitchFamily="66" charset="0"/>
              </a:rPr>
              <a:t>h(k)=0 for k=0,10,20, …</a:t>
            </a:r>
          </a:p>
          <a:p>
            <a:pPr lvl="2" eaLnBrk="1" hangingPunct="1"/>
            <a:r>
              <a:rPr lang="en-US" altLang="en-US" sz="1800" dirty="0" smtClean="0">
                <a:latin typeface="Comic Sans MS" panose="030F0702030302020204" pitchFamily="66" charset="0"/>
              </a:rPr>
              <a:t>h(k)= 1 for k=1, 11, 21, …</a:t>
            </a:r>
          </a:p>
          <a:p>
            <a:pPr lvl="2" eaLnBrk="1" hangingPunct="1"/>
            <a:r>
              <a:rPr lang="en-US" altLang="en-US" sz="1800" dirty="0" smtClean="0">
                <a:latin typeface="Comic Sans MS" panose="030F0702030302020204" pitchFamily="66" charset="0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7063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uiExpand="1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Collision Resolution with </a:t>
            </a:r>
            <a:r>
              <a:rPr lang="en-US" b="1" dirty="0" smtClean="0"/>
              <a:t>Chaining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191000" cy="46482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Collisions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occur when different elements are mapped to the same cell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Chaining</a:t>
            </a:r>
            <a:r>
              <a:rPr lang="en-US" altLang="en-US" dirty="0" smtClean="0">
                <a:solidFill>
                  <a:srgbClr val="FF0000"/>
                </a:solidFill>
              </a:rPr>
              <a:t>: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let each cell in the table point to a linked list of elements that map there</a:t>
            </a:r>
          </a:p>
        </p:txBody>
      </p:sp>
      <p:sp>
        <p:nvSpPr>
          <p:cNvPr id="163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4572000"/>
            <a:ext cx="4318032" cy="1524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Chaining is simple, but requires additional memory outside the table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043164" y="1981200"/>
            <a:ext cx="289063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043164" y="2286000"/>
            <a:ext cx="289063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043164" y="2590800"/>
            <a:ext cx="289063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5043164" y="2895600"/>
            <a:ext cx="289063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043164" y="3200400"/>
            <a:ext cx="289063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716463" y="1905000"/>
            <a:ext cx="313151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716463" y="2209800"/>
            <a:ext cx="313151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716463" y="2514600"/>
            <a:ext cx="313151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716463" y="2819400"/>
            <a:ext cx="313151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716463" y="3124200"/>
            <a:ext cx="313151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117791" y="3200400"/>
            <a:ext cx="1797609" cy="304800"/>
            <a:chOff x="7117791" y="3200400"/>
            <a:chExt cx="1797609" cy="304800"/>
          </a:xfrm>
        </p:grpSpPr>
        <p:sp>
          <p:nvSpPr>
            <p:cNvPr id="28693" name="AutoShape 17"/>
            <p:cNvSpPr>
              <a:spLocks noChangeArrowheads="1"/>
            </p:cNvSpPr>
            <p:nvPr/>
          </p:nvSpPr>
          <p:spPr bwMode="auto">
            <a:xfrm>
              <a:off x="7397821" y="3200400"/>
              <a:ext cx="1517579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981-11-0004</a:t>
              </a:r>
            </a:p>
          </p:txBody>
        </p:sp>
        <p:cxnSp>
          <p:nvCxnSpPr>
            <p:cNvPr id="16402" name="AutoShape 18"/>
            <p:cNvCxnSpPr>
              <a:cxnSpLocks noChangeShapeType="1"/>
              <a:stCxn id="28692" idx="3"/>
              <a:endCxn id="28693" idx="1"/>
            </p:cNvCxnSpPr>
            <p:nvPr/>
          </p:nvCxnSpPr>
          <p:spPr bwMode="auto">
            <a:xfrm>
              <a:off x="7117791" y="3352800"/>
              <a:ext cx="2709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"/>
          <p:cNvGrpSpPr/>
          <p:nvPr/>
        </p:nvGrpSpPr>
        <p:grpSpPr>
          <a:xfrm>
            <a:off x="5187695" y="3200400"/>
            <a:ext cx="1921063" cy="304800"/>
            <a:chOff x="5187695" y="3200400"/>
            <a:chExt cx="1921063" cy="304800"/>
          </a:xfrm>
        </p:grpSpPr>
        <p:sp>
          <p:nvSpPr>
            <p:cNvPr id="28692" name="AutoShape 16"/>
            <p:cNvSpPr>
              <a:spLocks noChangeArrowheads="1"/>
            </p:cNvSpPr>
            <p:nvPr/>
          </p:nvSpPr>
          <p:spPr bwMode="auto">
            <a:xfrm>
              <a:off x="5591179" y="3200400"/>
              <a:ext cx="1517579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451-29-0004</a:t>
              </a:r>
            </a:p>
          </p:txBody>
        </p:sp>
        <p:sp>
          <p:nvSpPr>
            <p:cNvPr id="28695" name="Line 19"/>
            <p:cNvSpPr>
              <a:spLocks noChangeShapeType="1"/>
            </p:cNvSpPr>
            <p:nvPr/>
          </p:nvSpPr>
          <p:spPr bwMode="auto">
            <a:xfrm>
              <a:off x="5187695" y="3352800"/>
              <a:ext cx="4034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187695" y="2286000"/>
            <a:ext cx="1921063" cy="304800"/>
            <a:chOff x="5187695" y="2286000"/>
            <a:chExt cx="1921063" cy="304800"/>
          </a:xfrm>
        </p:grpSpPr>
        <p:sp>
          <p:nvSpPr>
            <p:cNvPr id="28696" name="AutoShape 20"/>
            <p:cNvSpPr>
              <a:spLocks noChangeArrowheads="1"/>
            </p:cNvSpPr>
            <p:nvPr/>
          </p:nvSpPr>
          <p:spPr bwMode="auto">
            <a:xfrm>
              <a:off x="5591179" y="2286000"/>
              <a:ext cx="1517579" cy="304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025-62-0001</a:t>
              </a:r>
            </a:p>
          </p:txBody>
        </p:sp>
        <p:sp>
          <p:nvSpPr>
            <p:cNvPr id="28697" name="Line 21"/>
            <p:cNvSpPr>
              <a:spLocks noChangeShapeType="1"/>
            </p:cNvSpPr>
            <p:nvPr/>
          </p:nvSpPr>
          <p:spPr bwMode="auto">
            <a:xfrm>
              <a:off x="5187695" y="2438400"/>
              <a:ext cx="4034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endParaRPr lang="en-US">
                <a:solidFill>
                  <a:schemeClr val="accent6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28" name="AutoShape 16"/>
          <p:cNvSpPr>
            <a:spLocks noChangeArrowheads="1"/>
          </p:cNvSpPr>
          <p:nvPr/>
        </p:nvSpPr>
        <p:spPr bwMode="auto">
          <a:xfrm>
            <a:off x="4716463" y="4191000"/>
            <a:ext cx="1517579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451-29-0004</a:t>
            </a:r>
          </a:p>
        </p:txBody>
      </p:sp>
      <p:sp>
        <p:nvSpPr>
          <p:cNvPr id="29" name="AutoShape 20"/>
          <p:cNvSpPr>
            <a:spLocks noChangeArrowheads="1"/>
          </p:cNvSpPr>
          <p:nvPr/>
        </p:nvSpPr>
        <p:spPr bwMode="auto">
          <a:xfrm>
            <a:off x="4693717" y="4038600"/>
            <a:ext cx="1517579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025-62-0001</a:t>
            </a: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4806231" y="3886200"/>
            <a:ext cx="1517579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981-11-0004</a:t>
            </a:r>
          </a:p>
        </p:txBody>
      </p:sp>
    </p:spTree>
    <p:extLst>
      <p:ext uri="{BB962C8B-B14F-4D97-AF65-F5344CB8AC3E}">
        <p14:creationId xmlns:p14="http://schemas.microsoft.com/office/powerpoint/2010/main" val="7919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4394E-6 L 0.09289 -0.144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5" y="-7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20907E-6 L 0.08698 -0.2442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0" y="-12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12581E-6 L 0.27465 -0.099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33" y="-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Class Exercise: Chaining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906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Assume you have a hash table H with 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N=10</a:t>
            </a:r>
            <a:r>
              <a:rPr lang="en-US" altLang="en-US" dirty="0" smtClean="0"/>
              <a:t> slots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So have a table with index range 0 to 9 (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H[0,9]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)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and let the hash function be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h(k)=k mod N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Demonstrate by picture the insertion of the following keys into a hash table with collisions resolved by chaining.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5, 28, 19, 15, 20, 33, 12, 17, 10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4" name="TextBox 3"/>
          <p:cNvSpPr txBox="1"/>
          <p:nvPr/>
        </p:nvSpPr>
        <p:spPr>
          <a:xfrm rot="20929171">
            <a:off x="5908109" y="4290330"/>
            <a:ext cx="2313454" cy="64633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Go to next slide for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start up hint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5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5, 28, 19, 15, 20, 33, 12, 17, 10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  <a:endParaRPr lang="en-US" altLang="en-US" b="1" dirty="0"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  <a:sym typeface="Symbol" pitchFamily="18" charset="2"/>
              </a:rPr>
              <a:t></a:t>
            </a:r>
            <a:endParaRPr lang="en-US" altLang="en-US" b="1"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latin typeface="Times New Roman" pitchFamily="18" charset="0"/>
              </a:rPr>
              <a:t>5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latin typeface="Times New Roman" pitchFamily="18" charset="0"/>
              </a:rPr>
              <a:t>6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  <a:endParaRPr lang="en-US" altLang="en-US" b="1" dirty="0"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  <a:sym typeface="Symbol" pitchFamily="18" charset="2"/>
              </a:rPr>
              <a:t></a:t>
            </a:r>
            <a:endParaRPr lang="en-US" altLang="en-US" b="1">
              <a:latin typeface="Calibri" pitchFamily="34" charset="0"/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latin typeface="Times New Roman" pitchFamily="18" charset="0"/>
              </a:rPr>
              <a:t>9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40" name="TextBox 39"/>
          <p:cNvSpPr txBox="1"/>
          <p:nvPr/>
        </p:nvSpPr>
        <p:spPr>
          <a:xfrm rot="20929171">
            <a:off x="4653053" y="1945228"/>
            <a:ext cx="2741456" cy="64633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May want to start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with something like this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3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US" dirty="0" smtClean="0"/>
              <a:t>, 28, 19, 15, 20, 33,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78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28</a:t>
            </a:r>
            <a:r>
              <a:rPr lang="en-US" dirty="0" smtClean="0"/>
              <a:t>, 19, 15, 20, 33,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49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Questions?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Direct Access Table</a:t>
            </a:r>
          </a:p>
          <a:p>
            <a:pPr lvl="2"/>
            <a:r>
              <a:rPr lang="en-US" dirty="0" smtClean="0"/>
              <a:t>Problem Example</a:t>
            </a:r>
          </a:p>
          <a:p>
            <a:pPr lvl="2"/>
            <a:r>
              <a:rPr lang="en-US" dirty="0" smtClean="0"/>
              <a:t>Motivation Problem</a:t>
            </a:r>
          </a:p>
          <a:p>
            <a:pPr lvl="1"/>
            <a:r>
              <a:rPr lang="en-US" dirty="0" smtClean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37815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19</a:t>
            </a:r>
            <a:r>
              <a:rPr lang="en-US" dirty="0" smtClean="0"/>
              <a:t>, 15, 20, 33,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266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15</a:t>
            </a:r>
            <a:r>
              <a:rPr lang="en-US" dirty="0" smtClean="0"/>
              <a:t>, 20, 33,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AutoShape 20"/>
          <p:cNvSpPr>
            <a:spLocks noChangeArrowheads="1"/>
          </p:cNvSpPr>
          <p:nvPr/>
        </p:nvSpPr>
        <p:spPr bwMode="auto">
          <a:xfrm>
            <a:off x="4572000" y="4086660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4139529" y="4267173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396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5, 28, 19, 15,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en-US" dirty="0" smtClean="0"/>
              <a:t>, 33,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AutoShape 20"/>
          <p:cNvSpPr>
            <a:spLocks noChangeArrowheads="1"/>
          </p:cNvSpPr>
          <p:nvPr/>
        </p:nvSpPr>
        <p:spPr bwMode="auto">
          <a:xfrm>
            <a:off x="4572000" y="4086660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4139529" y="4267173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3586951" y="230967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154480" y="249018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02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5, 28, 19, 15, 20,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33</a:t>
            </a:r>
            <a:r>
              <a:rPr lang="en-US" dirty="0" smtClean="0"/>
              <a:t>, 12,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AutoShape 20"/>
          <p:cNvSpPr>
            <a:spLocks noChangeArrowheads="1"/>
          </p:cNvSpPr>
          <p:nvPr/>
        </p:nvSpPr>
        <p:spPr bwMode="auto">
          <a:xfrm>
            <a:off x="4572000" y="4086660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4139529" y="4267173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3586951" y="230967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154480" y="249018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4" name="AutoShape 20"/>
          <p:cNvSpPr>
            <a:spLocks noChangeArrowheads="1"/>
          </p:cNvSpPr>
          <p:nvPr/>
        </p:nvSpPr>
        <p:spPr bwMode="auto">
          <a:xfrm>
            <a:off x="3584463" y="3392749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33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3151992" y="3573262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4117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5, 28, 19, 15, 20, 33,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12</a:t>
            </a:r>
            <a:r>
              <a:rPr lang="en-US" dirty="0" smtClean="0"/>
              <a:t>, 17,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AutoShape 20"/>
          <p:cNvSpPr>
            <a:spLocks noChangeArrowheads="1"/>
          </p:cNvSpPr>
          <p:nvPr/>
        </p:nvSpPr>
        <p:spPr bwMode="auto">
          <a:xfrm>
            <a:off x="4572000" y="4086660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4139529" y="4267173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3586951" y="230967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154480" y="249018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4" name="AutoShape 20"/>
          <p:cNvSpPr>
            <a:spLocks noChangeArrowheads="1"/>
          </p:cNvSpPr>
          <p:nvPr/>
        </p:nvSpPr>
        <p:spPr bwMode="auto">
          <a:xfrm>
            <a:off x="3555397" y="3404914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33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3122926" y="3585427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6" name="AutoShape 20"/>
          <p:cNvSpPr>
            <a:spLocks noChangeArrowheads="1"/>
          </p:cNvSpPr>
          <p:nvPr/>
        </p:nvSpPr>
        <p:spPr bwMode="auto">
          <a:xfrm>
            <a:off x="3555477" y="3031724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12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>
            <a:off x="3123006" y="3212237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967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5, 28, 19, 15, 20, 33, 12,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17</a:t>
            </a:r>
            <a:r>
              <a:rPr lang="en-US" dirty="0" smtClean="0"/>
              <a:t>, 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AutoShape 20"/>
          <p:cNvSpPr>
            <a:spLocks noChangeArrowheads="1"/>
          </p:cNvSpPr>
          <p:nvPr/>
        </p:nvSpPr>
        <p:spPr bwMode="auto">
          <a:xfrm>
            <a:off x="4572000" y="4086660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4139529" y="4267173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3586951" y="230967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154480" y="249018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4" name="AutoShape 20"/>
          <p:cNvSpPr>
            <a:spLocks noChangeArrowheads="1"/>
          </p:cNvSpPr>
          <p:nvPr/>
        </p:nvSpPr>
        <p:spPr bwMode="auto">
          <a:xfrm>
            <a:off x="3555397" y="3404914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33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3122926" y="3585427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6" name="AutoShape 20"/>
          <p:cNvSpPr>
            <a:spLocks noChangeArrowheads="1"/>
          </p:cNvSpPr>
          <p:nvPr/>
        </p:nvSpPr>
        <p:spPr bwMode="auto">
          <a:xfrm>
            <a:off x="3555477" y="3031724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12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>
            <a:off x="3123006" y="3212237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8" name="AutoShape 20"/>
          <p:cNvSpPr>
            <a:spLocks noChangeArrowheads="1"/>
          </p:cNvSpPr>
          <p:nvPr/>
        </p:nvSpPr>
        <p:spPr bwMode="auto">
          <a:xfrm>
            <a:off x="3555477" y="4820327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>
            <a:off x="3123006" y="5000840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57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5, 28, 19, 15, 20, 33, 12, 17,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</a:p>
          <a:p>
            <a:r>
              <a:rPr lang="en-US" dirty="0" smtClean="0"/>
              <a:t>h(k) = k mod 10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36168" y="230779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36168" y="3029843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36168" y="3390869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585995" y="2217536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5995" y="2578561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585995" y="2939587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85995" y="3300612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85995" y="3661638"/>
            <a:ext cx="335649" cy="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36168" y="4112677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36168" y="483472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36168" y="519575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585995" y="4022421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5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585995" y="438344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6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2585995" y="474447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85995" y="510549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936168" y="2670698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 dirty="0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936168" y="375165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36168" y="4473702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  <a:sym typeface="Symbol" pitchFamily="18" charset="2"/>
              </a:rPr>
              <a:t></a:t>
            </a:r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3555399" y="4087301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3122928" y="4267814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>
            <a:off x="3555477" y="519575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3123006" y="537626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85995" y="547028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2D2DB9"/>
                </a:solidFill>
                <a:latin typeface="Times New Roman" pitchFamily="18" charset="0"/>
              </a:rPr>
              <a:t>9</a:t>
            </a:r>
            <a:endParaRPr lang="en-US" altLang="en-US" dirty="0">
              <a:solidFill>
                <a:srgbClr val="2D2DB9"/>
              </a:solidFill>
              <a:latin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36168" y="5560294"/>
            <a:ext cx="309830" cy="361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2D2DB9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auto">
          <a:xfrm>
            <a:off x="3555398" y="5578356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9" name="Line 21"/>
          <p:cNvSpPr>
            <a:spLocks noChangeShapeType="1"/>
          </p:cNvSpPr>
          <p:nvPr/>
        </p:nvSpPr>
        <p:spPr bwMode="auto">
          <a:xfrm>
            <a:off x="3122927" y="5758869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0" name="AutoShape 20"/>
          <p:cNvSpPr>
            <a:spLocks noChangeArrowheads="1"/>
          </p:cNvSpPr>
          <p:nvPr/>
        </p:nvSpPr>
        <p:spPr bwMode="auto">
          <a:xfrm>
            <a:off x="4572000" y="4086660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15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4139529" y="4267173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3586951" y="230967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154480" y="249018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4" name="AutoShape 20"/>
          <p:cNvSpPr>
            <a:spLocks noChangeArrowheads="1"/>
          </p:cNvSpPr>
          <p:nvPr/>
        </p:nvSpPr>
        <p:spPr bwMode="auto">
          <a:xfrm>
            <a:off x="3555397" y="3404914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33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3122926" y="3585427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6" name="AutoShape 20"/>
          <p:cNvSpPr>
            <a:spLocks noChangeArrowheads="1"/>
          </p:cNvSpPr>
          <p:nvPr/>
        </p:nvSpPr>
        <p:spPr bwMode="auto">
          <a:xfrm>
            <a:off x="3555477" y="3031724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12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>
            <a:off x="3123006" y="3212237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48" name="AutoShape 20"/>
          <p:cNvSpPr>
            <a:spLocks noChangeArrowheads="1"/>
          </p:cNvSpPr>
          <p:nvPr/>
        </p:nvSpPr>
        <p:spPr bwMode="auto">
          <a:xfrm>
            <a:off x="3555477" y="4820327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>
            <a:off x="3123006" y="5000840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50" name="AutoShape 20"/>
          <p:cNvSpPr>
            <a:spLocks noChangeArrowheads="1"/>
          </p:cNvSpPr>
          <p:nvPr/>
        </p:nvSpPr>
        <p:spPr bwMode="auto">
          <a:xfrm>
            <a:off x="4572000" y="2309673"/>
            <a:ext cx="559401" cy="36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r>
              <a:rPr lang="en-US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0</a:t>
            </a:r>
            <a:endParaRPr lang="en-US" sz="1600" b="1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>
            <a:off x="4139529" y="2490186"/>
            <a:ext cx="43247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500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41148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rgbClr val="FF0000"/>
                </a:solidFill>
                <a:latin typeface="Verdana" pitchFamily="34" charset="0"/>
              </a:rPr>
              <a:t>Open addressing: </a:t>
            </a:r>
            <a:r>
              <a:rPr lang="en-US" altLang="en-US" sz="2000" dirty="0" smtClean="0">
                <a:latin typeface="Verdana" pitchFamily="34" charset="0"/>
              </a:rPr>
              <a:t>the colliding item is placed in a different cell of the table</a:t>
            </a:r>
            <a:endParaRPr lang="en-US" altLang="en-US" sz="2000" b="1" dirty="0" smtClean="0"/>
          </a:p>
          <a:p>
            <a:pPr eaLnBrk="1" hangingPunct="1">
              <a:lnSpc>
                <a:spcPct val="90000"/>
              </a:lnSpc>
            </a:pPr>
            <a:endParaRPr lang="en-US" altLang="en-US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418071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41148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 dirty="0" smtClean="0"/>
              <a:t>Linear probing </a:t>
            </a:r>
            <a:r>
              <a:rPr lang="en-US" altLang="en-US" sz="2000" b="1" dirty="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/>
              <a:t>So the </a:t>
            </a:r>
            <a:r>
              <a:rPr lang="en-US" altLang="en-US" sz="1600" dirty="0" err="1" smtClean="0"/>
              <a:t>i-th</a:t>
            </a:r>
            <a:r>
              <a:rPr lang="en-US" altLang="en-US" sz="1600" dirty="0" smtClean="0"/>
              <a:t> cell checked is: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H(</a:t>
            </a:r>
            <a:r>
              <a:rPr lang="en-US" altLang="en-US" sz="1800" dirty="0" err="1" smtClean="0"/>
              <a:t>k,i</a:t>
            </a:r>
            <a:r>
              <a:rPr lang="en-US" altLang="en-US" sz="1800" dirty="0" smtClean="0"/>
              <a:t>) = (h(k)+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)mod 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Each table cell inspected is referred to as a “probe”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Possible Issue: Colliding items lump together, causing future collisions to cause a longer sequence of probes</a:t>
            </a:r>
          </a:p>
        </p:txBody>
      </p:sp>
    </p:spTree>
    <p:extLst>
      <p:ext uri="{BB962C8B-B14F-4D97-AF65-F5344CB8AC3E}">
        <p14:creationId xmlns:p14="http://schemas.microsoft.com/office/powerpoint/2010/main" val="84854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41148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 dirty="0" smtClean="0"/>
              <a:t>Linear probing</a:t>
            </a:r>
            <a:r>
              <a:rPr lang="en-US" altLang="en-US" sz="2000" u="sng" dirty="0" smtClean="0"/>
              <a:t> </a:t>
            </a:r>
            <a:r>
              <a:rPr lang="en-US" altLang="en-US" sz="2000" dirty="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/>
              <a:t>So the </a:t>
            </a:r>
            <a:r>
              <a:rPr lang="en-US" altLang="en-US" sz="1600" dirty="0" err="1" smtClean="0"/>
              <a:t>i-th</a:t>
            </a:r>
            <a:r>
              <a:rPr lang="en-US" altLang="en-US" sz="1600" dirty="0" smtClean="0"/>
              <a:t> cell checked is: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H(</a:t>
            </a:r>
            <a:r>
              <a:rPr lang="en-US" altLang="en-US" sz="1800" dirty="0" err="1" smtClean="0"/>
              <a:t>k,i</a:t>
            </a:r>
            <a:r>
              <a:rPr lang="en-US" altLang="en-US" sz="1800" dirty="0" smtClean="0"/>
              <a:t>) = (h(k)+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)mod 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</a:p>
        </p:txBody>
      </p:sp>
      <p:sp>
        <p:nvSpPr>
          <p:cNvPr id="1843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Example:</a:t>
            </a:r>
          </a:p>
          <a:p>
            <a:pPr lvl="1" eaLnBrk="1" hangingPunct="1"/>
            <a:r>
              <a:rPr lang="en-US" altLang="en-US" sz="2000" b="1" i="1" smtClean="0">
                <a:latin typeface="Times New Roman" pitchFamily="18" charset="0"/>
              </a:rPr>
              <a:t>h</a:t>
            </a:r>
            <a:r>
              <a:rPr lang="en-US" altLang="en-US" sz="2000" smtClean="0">
                <a:latin typeface="Times New Roman" pitchFamily="18" charset="0"/>
              </a:rPr>
              <a:t>(</a:t>
            </a:r>
            <a:r>
              <a:rPr lang="en-US" altLang="en-US" sz="2000" b="1" i="1" smtClean="0">
                <a:latin typeface="Times New Roman" pitchFamily="18" charset="0"/>
              </a:rPr>
              <a:t>x</a:t>
            </a:r>
            <a:r>
              <a:rPr lang="en-US" altLang="en-US" sz="2000" smtClean="0">
                <a:latin typeface="Times New Roman" pitchFamily="18" charset="0"/>
              </a:rPr>
              <a:t>) </a:t>
            </a:r>
            <a:r>
              <a:rPr lang="en-US" altLang="en-US" sz="2000" smtClean="0">
                <a:latin typeface="Symbol" pitchFamily="18" charset="2"/>
              </a:rPr>
              <a:t>=</a:t>
            </a:r>
            <a:r>
              <a:rPr lang="en-US" altLang="en-US" sz="2000" b="1" i="1" smtClean="0">
                <a:latin typeface="Times New Roman" pitchFamily="18" charset="0"/>
              </a:rPr>
              <a:t> x </a:t>
            </a:r>
            <a:r>
              <a:rPr lang="en-US" altLang="en-US" sz="2000" smtClean="0">
                <a:latin typeface="Times New Roman" pitchFamily="18" charset="0"/>
              </a:rPr>
              <a:t>mod</a:t>
            </a:r>
            <a:r>
              <a:rPr lang="en-US" altLang="en-US" sz="2000" b="1" i="1" smtClean="0">
                <a:latin typeface="Times New Roman" pitchFamily="18" charset="0"/>
              </a:rPr>
              <a:t> </a:t>
            </a:r>
            <a:r>
              <a:rPr lang="en-US" altLang="en-US" sz="200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smtClean="0"/>
              <a:t>Insert keys 18, 41, 22, 44, 59, 32, 31, 73, in this order</a:t>
            </a:r>
          </a:p>
          <a:p>
            <a:pPr lvl="1" eaLnBrk="1" hangingPunct="1"/>
            <a:endParaRPr lang="en-US" altLang="en-US" sz="2000" smtClean="0"/>
          </a:p>
        </p:txBody>
      </p:sp>
      <p:sp>
        <p:nvSpPr>
          <p:cNvPr id="18437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8438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8440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8441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8449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8450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51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2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453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8454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8455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8456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8457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8458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8459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8460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8461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18462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1255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chemeClr val="accent3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Graded In-Class Assignment: ICA320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a program to</a:t>
            </a:r>
          </a:p>
          <a:p>
            <a:pPr lvl="1"/>
            <a:r>
              <a:rPr lang="en-US" dirty="0" smtClean="0"/>
              <a:t>Read a text file</a:t>
            </a:r>
          </a:p>
          <a:p>
            <a:pPr lvl="2"/>
            <a:r>
              <a:rPr lang="en-US" dirty="0" smtClean="0"/>
              <a:t>Keep track of the number of occurrences of each character</a:t>
            </a:r>
          </a:p>
          <a:p>
            <a:pPr lvl="3"/>
            <a:r>
              <a:rPr lang="en-US" dirty="0" smtClean="0"/>
              <a:t>ASCII codes 0 to 127</a:t>
            </a:r>
          </a:p>
          <a:p>
            <a:pPr lvl="3"/>
            <a:endParaRPr lang="en-US" dirty="0"/>
          </a:p>
          <a:p>
            <a:r>
              <a:rPr lang="en-US" dirty="0" smtClean="0"/>
              <a:t>There is no starter code for this</a:t>
            </a:r>
          </a:p>
          <a:p>
            <a:pPr lvl="1"/>
            <a:r>
              <a:rPr lang="en-US" dirty="0" smtClean="0"/>
              <a:t>Should require only 1 </a:t>
            </a:r>
            <a:r>
              <a:rPr lang="en-US" dirty="0" err="1" smtClean="0"/>
              <a:t>cpp</a:t>
            </a:r>
            <a:r>
              <a:rPr lang="en-US" dirty="0" smtClean="0"/>
              <a:t> file</a:t>
            </a:r>
          </a:p>
          <a:p>
            <a:pPr lvl="1"/>
            <a:endParaRPr lang="en-US" dirty="0"/>
          </a:p>
          <a:p>
            <a:r>
              <a:rPr lang="en-US" dirty="0" smtClean="0"/>
              <a:t>Sample input text file might be found on D2L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Turn in to appropriate D2L drop box before end of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18</a:t>
            </a:r>
            <a:r>
              <a:rPr lang="en-US" altLang="en-US" sz="2000" dirty="0" smtClean="0"/>
              <a:t>, 41, 22, 44, 59, 32,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19461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462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464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465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473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474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9475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9476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9477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9478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9479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9480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9481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9482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9483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9484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9485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19486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5532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41</a:t>
            </a:r>
            <a:r>
              <a:rPr lang="en-US" altLang="en-US" sz="2000" dirty="0" smtClean="0"/>
              <a:t>, 22, 44, 59, 32,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0485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486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488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489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497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498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499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0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501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502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503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504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505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506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507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508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509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510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6388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22</a:t>
            </a:r>
            <a:r>
              <a:rPr lang="en-US" altLang="en-US" sz="2000" dirty="0" smtClean="0"/>
              <a:t>, 44, 59, 32,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1509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1510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1512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1513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521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1522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1523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1524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1525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1526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1527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1528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1529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1530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1531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1532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1533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1534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7724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54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44</a:t>
            </a:r>
            <a:r>
              <a:rPr lang="en-US" altLang="en-US" sz="2000" dirty="0" smtClean="0"/>
              <a:t>, 59, 32,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2533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2534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2536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2537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2545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2546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2547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2548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2549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2550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2551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2552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2553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2554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2555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2556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2557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2558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532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03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44</a:t>
            </a:r>
            <a:r>
              <a:rPr lang="en-US" altLang="en-US" sz="2000" dirty="0" smtClean="0"/>
              <a:t>, 59, 32,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3557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3558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3560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3561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3569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3570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3571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3572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3573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3574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575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3576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3577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3578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3579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3580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3581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3582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8580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59</a:t>
            </a:r>
            <a:r>
              <a:rPr lang="en-US" altLang="en-US" sz="2000" dirty="0" smtClean="0"/>
              <a:t>, 32,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4581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4582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4584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4585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593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4594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4595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4596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597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4598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4599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4600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4601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4602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4603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4604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4605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4606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1628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32</a:t>
            </a:r>
            <a:r>
              <a:rPr lang="en-US" altLang="en-US" sz="2000" dirty="0" smtClean="0"/>
              <a:t>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5605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606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5608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609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5617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618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5619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620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621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5622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5623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5624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5625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5626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5627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5628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5629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5630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8580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32</a:t>
            </a:r>
            <a:r>
              <a:rPr lang="en-US" altLang="en-US" sz="2000" dirty="0" smtClean="0"/>
              <a:t>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6629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30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6632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33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6641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42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6643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6644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6645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6646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6647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6648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6649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6650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6651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6652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6653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6654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1628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98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32</a:t>
            </a:r>
            <a:r>
              <a:rPr lang="en-US" altLang="en-US" sz="2000" dirty="0" smtClean="0"/>
              <a:t>, 31,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7653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7654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7656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7657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7665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7666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7667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7668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7669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7670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7671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7672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7673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7674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7675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7676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7677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7678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4676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9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altLang="en-US" sz="2000" dirty="0" smtClean="0"/>
              <a:t>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8677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8678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8680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8681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689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8690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8691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8692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8693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8694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8695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8696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8697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8698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8699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8700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8701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8702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532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ICA320 – 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</a:t>
            </a:r>
            <a:r>
              <a:rPr lang="en-US" dirty="0"/>
              <a:t>Direct-Address </a:t>
            </a:r>
            <a:r>
              <a:rPr lang="en-US" dirty="0" smtClean="0"/>
              <a:t>Table:</a:t>
            </a:r>
          </a:p>
          <a:p>
            <a:pPr lvl="1"/>
            <a:r>
              <a:rPr lang="en-US" dirty="0" smtClean="0"/>
              <a:t>Simply </a:t>
            </a:r>
            <a:r>
              <a:rPr lang="en-US" dirty="0"/>
              <a:t>keep track of the number </a:t>
            </a:r>
            <a:r>
              <a:rPr lang="en-US" dirty="0" smtClean="0"/>
              <a:t>of occurrences </a:t>
            </a:r>
            <a:r>
              <a:rPr lang="en-US" dirty="0"/>
              <a:t>of each character in an array with 128 positions </a:t>
            </a:r>
            <a:endParaRPr lang="en-US" dirty="0" smtClean="0"/>
          </a:p>
          <a:p>
            <a:pPr lvl="2"/>
            <a:r>
              <a:rPr lang="en-US" dirty="0" smtClean="0"/>
              <a:t>One position for </a:t>
            </a:r>
            <a:r>
              <a:rPr lang="en-US" dirty="0"/>
              <a:t>each </a:t>
            </a:r>
            <a:r>
              <a:rPr lang="en-US" dirty="0" smtClean="0"/>
              <a:t>character. 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operations are therefore </a:t>
            </a:r>
            <a:r>
              <a:rPr lang="en-US" dirty="0" smtClean="0"/>
              <a:t>O(1)  </a:t>
            </a:r>
            <a:r>
              <a:rPr lang="en-US" sz="1600" i="1" dirty="0" smtClean="0"/>
              <a:t>(Theta(1))</a:t>
            </a:r>
            <a:endParaRPr lang="en-US" i="1" dirty="0"/>
          </a:p>
          <a:p>
            <a:pPr lvl="1"/>
            <a:r>
              <a:rPr lang="en-US" dirty="0"/>
              <a:t>Memory </a:t>
            </a:r>
            <a:r>
              <a:rPr lang="en-US" dirty="0" smtClean="0"/>
              <a:t>usage is </a:t>
            </a:r>
            <a:r>
              <a:rPr lang="en-US" dirty="0"/>
              <a:t>128 x size of an integer = 4kB </a:t>
            </a:r>
            <a:endParaRPr lang="en-US" dirty="0" smtClean="0"/>
          </a:p>
          <a:p>
            <a:pPr lvl="2"/>
            <a:r>
              <a:rPr lang="en-US" dirty="0" smtClean="0"/>
              <a:t>for </a:t>
            </a:r>
            <a:r>
              <a:rPr lang="en-US" dirty="0"/>
              <a:t>32-bit </a:t>
            </a:r>
            <a:r>
              <a:rPr lang="en-US" dirty="0" err="1" smtClean="0"/>
              <a:t>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2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altLang="en-US" sz="2000" dirty="0" smtClean="0"/>
              <a:t>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29701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9702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9704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9705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713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9714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9715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9716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9717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9718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9719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9720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9721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9722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9723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9724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9725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9726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8580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altLang="en-US" sz="2000" dirty="0" smtClean="0"/>
              <a:t>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0725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26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0728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29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37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38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0739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0740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0741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0742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0743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0744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0745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0746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0747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0748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0749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0750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1628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altLang="en-US" sz="2000" dirty="0" smtClean="0"/>
              <a:t>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1749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1750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1752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1753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761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1762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1763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1764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1765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1766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1767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1768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1769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1770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1771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1772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1773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1774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4676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altLang="en-US" sz="2000" dirty="0" smtClean="0"/>
              <a:t>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2773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2774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2776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2777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785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2786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2787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2788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2789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2790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2791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2792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2793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2794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2795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2796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2797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2798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7724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altLang="en-US" sz="2000" dirty="0" smtClean="0"/>
              <a:t>, 73,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3797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3798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3800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3801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3809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3810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3811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3812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3813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3814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3815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3816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3817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3818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3819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3820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3821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3822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0772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7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31,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73</a:t>
            </a:r>
            <a:r>
              <a:rPr lang="en-US" altLang="en-US" sz="2000" dirty="0" smtClean="0"/>
              <a:t>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4821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4822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4824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4825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4833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4834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4835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4836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4837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4838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4839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840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4841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4842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4843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4844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4845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4846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4676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4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31,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73</a:t>
            </a:r>
            <a:r>
              <a:rPr lang="en-US" altLang="en-US" sz="2000" dirty="0" smtClean="0"/>
              <a:t>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5845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46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5848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49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57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58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5859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5860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5861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5862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5863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5864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5865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5866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5867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5868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5869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5870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7724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4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31,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73</a:t>
            </a:r>
            <a:r>
              <a:rPr lang="en-US" altLang="en-US" sz="2000" dirty="0" smtClean="0"/>
              <a:t>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6869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6870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6872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6873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881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6882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6883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84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85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6886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6887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6888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6889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6890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6891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6892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6893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6894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077200" y="3657600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1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2209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h</a:t>
            </a:r>
            <a:r>
              <a:rPr lang="en-US" altLang="en-US" sz="2000" dirty="0" smtClean="0">
                <a:latin typeface="Times New Roman" pitchFamily="18" charset="0"/>
              </a:rPr>
              <a:t>(</a:t>
            </a:r>
            <a:r>
              <a:rPr lang="en-US" altLang="en-US" sz="2000" b="1" i="1" dirty="0" smtClean="0">
                <a:latin typeface="Times New Roman" pitchFamily="18" charset="0"/>
              </a:rPr>
              <a:t>x</a:t>
            </a:r>
            <a:r>
              <a:rPr lang="en-US" altLang="en-US" sz="2000" dirty="0" smtClean="0">
                <a:latin typeface="Times New Roman" pitchFamily="18" charset="0"/>
              </a:rPr>
              <a:t>) </a:t>
            </a:r>
            <a:r>
              <a:rPr lang="en-US" altLang="en-US" sz="2000" dirty="0" smtClean="0">
                <a:latin typeface="Symbol" pitchFamily="18" charset="2"/>
              </a:rPr>
              <a:t>=</a:t>
            </a:r>
            <a:r>
              <a:rPr lang="en-US" altLang="en-US" sz="2000" b="1" i="1" dirty="0" smtClean="0">
                <a:latin typeface="Times New Roman" pitchFamily="18" charset="0"/>
              </a:rPr>
              <a:t> x </a:t>
            </a:r>
            <a:r>
              <a:rPr lang="en-US" altLang="en-US" sz="2000" dirty="0" smtClean="0">
                <a:latin typeface="Times New Roman" pitchFamily="18" charset="0"/>
              </a:rPr>
              <a:t>mod</a:t>
            </a:r>
            <a:r>
              <a:rPr lang="en-US" altLang="en-US" sz="2000" b="1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</a:rPr>
              <a:t>13</a:t>
            </a:r>
          </a:p>
          <a:p>
            <a:pPr lvl="1" eaLnBrk="1" hangingPunct="1"/>
            <a:r>
              <a:rPr lang="en-US" altLang="en-US" sz="2000" dirty="0" smtClean="0"/>
              <a:t>Insert keys 18, 41, 22, 44, 59, 32, 31,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</a:rPr>
              <a:t>73</a:t>
            </a:r>
            <a:r>
              <a:rPr lang="en-US" altLang="en-US" sz="2000" dirty="0" smtClean="0"/>
              <a:t>, in this order</a:t>
            </a:r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7893" name="Rectangle 31"/>
          <p:cNvSpPr>
            <a:spLocks noChangeArrowheads="1"/>
          </p:cNvSpPr>
          <p:nvPr/>
        </p:nvSpPr>
        <p:spPr bwMode="auto">
          <a:xfrm>
            <a:off x="4876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7894" name="Rectangle 32"/>
          <p:cNvSpPr>
            <a:spLocks noChangeArrowheads="1"/>
          </p:cNvSpPr>
          <p:nvPr/>
        </p:nvSpPr>
        <p:spPr bwMode="auto">
          <a:xfrm>
            <a:off x="5181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57" name="Rectangle 33"/>
          <p:cNvSpPr>
            <a:spLocks noChangeArrowheads="1"/>
          </p:cNvSpPr>
          <p:nvPr/>
        </p:nvSpPr>
        <p:spPr bwMode="auto">
          <a:xfrm>
            <a:off x="5486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37896" name="Rectangle 34"/>
          <p:cNvSpPr>
            <a:spLocks noChangeArrowheads="1"/>
          </p:cNvSpPr>
          <p:nvPr/>
        </p:nvSpPr>
        <p:spPr bwMode="auto">
          <a:xfrm>
            <a:off x="5791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7897" name="Rectangle 35"/>
          <p:cNvSpPr>
            <a:spLocks noChangeArrowheads="1"/>
          </p:cNvSpPr>
          <p:nvPr/>
        </p:nvSpPr>
        <p:spPr bwMode="auto">
          <a:xfrm>
            <a:off x="6096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60" name="Rectangle 36"/>
          <p:cNvSpPr>
            <a:spLocks noChangeArrowheads="1"/>
          </p:cNvSpPr>
          <p:nvPr/>
        </p:nvSpPr>
        <p:spPr bwMode="auto">
          <a:xfrm>
            <a:off x="6400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0761" name="Rectangle 37"/>
          <p:cNvSpPr>
            <a:spLocks noChangeArrowheads="1"/>
          </p:cNvSpPr>
          <p:nvPr/>
        </p:nvSpPr>
        <p:spPr bwMode="auto">
          <a:xfrm>
            <a:off x="6705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30762" name="Rectangle 38"/>
          <p:cNvSpPr>
            <a:spLocks noChangeArrowheads="1"/>
          </p:cNvSpPr>
          <p:nvPr/>
        </p:nvSpPr>
        <p:spPr bwMode="auto">
          <a:xfrm>
            <a:off x="7010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0763" name="Rectangle 39"/>
          <p:cNvSpPr>
            <a:spLocks noChangeArrowheads="1"/>
          </p:cNvSpPr>
          <p:nvPr/>
        </p:nvSpPr>
        <p:spPr bwMode="auto">
          <a:xfrm>
            <a:off x="73152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0764" name="Rectangle 40"/>
          <p:cNvSpPr>
            <a:spLocks noChangeArrowheads="1"/>
          </p:cNvSpPr>
          <p:nvPr/>
        </p:nvSpPr>
        <p:spPr bwMode="auto">
          <a:xfrm>
            <a:off x="76200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0765" name="Rectangle 41"/>
          <p:cNvSpPr>
            <a:spLocks noChangeArrowheads="1"/>
          </p:cNvSpPr>
          <p:nvPr/>
        </p:nvSpPr>
        <p:spPr bwMode="auto">
          <a:xfrm>
            <a:off x="79248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30766" name="Rectangle 42"/>
          <p:cNvSpPr>
            <a:spLocks noChangeArrowheads="1"/>
          </p:cNvSpPr>
          <p:nvPr/>
        </p:nvSpPr>
        <p:spPr bwMode="auto">
          <a:xfrm>
            <a:off x="82296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73</a:t>
            </a:r>
          </a:p>
        </p:txBody>
      </p:sp>
      <p:sp>
        <p:nvSpPr>
          <p:cNvPr id="37905" name="Rectangle 43"/>
          <p:cNvSpPr>
            <a:spLocks noChangeArrowheads="1"/>
          </p:cNvSpPr>
          <p:nvPr/>
        </p:nvSpPr>
        <p:spPr bwMode="auto">
          <a:xfrm>
            <a:off x="8534400" y="42433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7906" name="Text Box 44"/>
          <p:cNvSpPr txBox="1">
            <a:spLocks noChangeArrowheads="1"/>
          </p:cNvSpPr>
          <p:nvPr/>
        </p:nvSpPr>
        <p:spPr bwMode="auto">
          <a:xfrm>
            <a:off x="4879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7907" name="Text Box 45"/>
          <p:cNvSpPr txBox="1">
            <a:spLocks noChangeArrowheads="1"/>
          </p:cNvSpPr>
          <p:nvPr/>
        </p:nvSpPr>
        <p:spPr bwMode="auto">
          <a:xfrm>
            <a:off x="5181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908" name="Text Box 46"/>
          <p:cNvSpPr txBox="1">
            <a:spLocks noChangeArrowheads="1"/>
          </p:cNvSpPr>
          <p:nvPr/>
        </p:nvSpPr>
        <p:spPr bwMode="auto">
          <a:xfrm>
            <a:off x="54832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909" name="Text Box 47"/>
          <p:cNvSpPr txBox="1">
            <a:spLocks noChangeArrowheads="1"/>
          </p:cNvSpPr>
          <p:nvPr/>
        </p:nvSpPr>
        <p:spPr bwMode="auto">
          <a:xfrm>
            <a:off x="57848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7910" name="Text Box 48"/>
          <p:cNvSpPr txBox="1">
            <a:spLocks noChangeArrowheads="1"/>
          </p:cNvSpPr>
          <p:nvPr/>
        </p:nvSpPr>
        <p:spPr bwMode="auto">
          <a:xfrm>
            <a:off x="60864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7911" name="Text Box 49"/>
          <p:cNvSpPr txBox="1">
            <a:spLocks noChangeArrowheads="1"/>
          </p:cNvSpPr>
          <p:nvPr/>
        </p:nvSpPr>
        <p:spPr bwMode="auto">
          <a:xfrm>
            <a:off x="63881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7912" name="Text Box 50"/>
          <p:cNvSpPr txBox="1">
            <a:spLocks noChangeArrowheads="1"/>
          </p:cNvSpPr>
          <p:nvPr/>
        </p:nvSpPr>
        <p:spPr bwMode="auto">
          <a:xfrm>
            <a:off x="668972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7913" name="Text Box 51"/>
          <p:cNvSpPr txBox="1">
            <a:spLocks noChangeArrowheads="1"/>
          </p:cNvSpPr>
          <p:nvPr/>
        </p:nvSpPr>
        <p:spPr bwMode="auto">
          <a:xfrm>
            <a:off x="699135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7914" name="Text Box 52"/>
          <p:cNvSpPr txBox="1">
            <a:spLocks noChangeArrowheads="1"/>
          </p:cNvSpPr>
          <p:nvPr/>
        </p:nvSpPr>
        <p:spPr bwMode="auto">
          <a:xfrm>
            <a:off x="7292975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7915" name="Text Box 53"/>
          <p:cNvSpPr txBox="1">
            <a:spLocks noChangeArrowheads="1"/>
          </p:cNvSpPr>
          <p:nvPr/>
        </p:nvSpPr>
        <p:spPr bwMode="auto">
          <a:xfrm>
            <a:off x="7594600" y="4510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7916" name="Text Box 54"/>
          <p:cNvSpPr txBox="1">
            <a:spLocks noChangeArrowheads="1"/>
          </p:cNvSpPr>
          <p:nvPr/>
        </p:nvSpPr>
        <p:spPr bwMode="auto">
          <a:xfrm>
            <a:off x="783907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7917" name="Text Box 55"/>
          <p:cNvSpPr txBox="1">
            <a:spLocks noChangeArrowheads="1"/>
          </p:cNvSpPr>
          <p:nvPr/>
        </p:nvSpPr>
        <p:spPr bwMode="auto">
          <a:xfrm>
            <a:off x="8140700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37918" name="Text Box 56"/>
          <p:cNvSpPr txBox="1">
            <a:spLocks noChangeArrowheads="1"/>
          </p:cNvSpPr>
          <p:nvPr/>
        </p:nvSpPr>
        <p:spPr bwMode="auto">
          <a:xfrm>
            <a:off x="8442325" y="4510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382000" y="36576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28600"/>
            <a:ext cx="8532812" cy="835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Collision Resolution in Open Addressing</a:t>
            </a:r>
            <a:br>
              <a:rPr lang="en-US" sz="2800" dirty="0" smtClean="0"/>
            </a:br>
            <a:r>
              <a:rPr lang="en-US" sz="2800" dirty="0" smtClean="0"/>
              <a:t> - Linear Probing</a:t>
            </a:r>
          </a:p>
        </p:txBody>
      </p:sp>
      <p:sp>
        <p:nvSpPr>
          <p:cNvPr id="3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09600" y="1219200"/>
            <a:ext cx="4114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Open addressing: the colliding item is placed in a different cell of the table</a:t>
            </a:r>
            <a:endParaRPr lang="en-US" altLang="en-US" sz="2000" b="1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u="sng" smtClean="0"/>
          </a:p>
          <a:p>
            <a:pPr>
              <a:lnSpc>
                <a:spcPct val="90000"/>
              </a:lnSpc>
            </a:pPr>
            <a:r>
              <a:rPr lang="en-US" altLang="en-US" sz="2000" b="1" i="1" smtClean="0"/>
              <a:t>Linear probing</a:t>
            </a:r>
            <a:r>
              <a:rPr lang="en-US" altLang="en-US" sz="2000" u="sng" smtClean="0"/>
              <a:t> </a:t>
            </a:r>
            <a:r>
              <a:rPr lang="en-US" altLang="en-US" sz="2000" smtClean="0"/>
              <a:t>handles collisions by placing the colliding item in the next (circularly) available table cell.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So the i-th cell checked is: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H(k,i) = (h(k)+i)mod N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Each table cell inspected is referred to as a “probe”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chemeClr val="bg1">
                    <a:lumMod val="50000"/>
                  </a:schemeClr>
                </a:solidFill>
              </a:rPr>
              <a:t>Possible Issue: Colliding items lump together, causing future collisions to cause a longer sequence of probes</a:t>
            </a:r>
            <a:endParaRPr lang="en-US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Search</a:t>
            </a:r>
            <a:r>
              <a:rPr lang="en-US" altLang="en-US" dirty="0" smtClean="0"/>
              <a:t> with Linear Probing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76400"/>
            <a:ext cx="3733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Consider a hash table </a:t>
            </a:r>
            <a:r>
              <a:rPr lang="en-US" altLang="en-US" sz="2400" b="1" i="1" smtClean="0">
                <a:latin typeface="Times New Roman" pitchFamily="18" charset="0"/>
              </a:rPr>
              <a:t>A</a:t>
            </a:r>
            <a:r>
              <a:rPr lang="en-US" altLang="en-US" sz="2400" smtClean="0"/>
              <a:t> that uses linear probing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find</a:t>
            </a:r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en-US" sz="2400" b="1" i="1" smtClean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start at cell </a:t>
            </a:r>
            <a:r>
              <a:rPr lang="en-US" altLang="en-US" sz="2000" b="1" i="1" smtClean="0">
                <a:latin typeface="Times New Roman" pitchFamily="18" charset="0"/>
              </a:rPr>
              <a:t>h</a:t>
            </a:r>
            <a:r>
              <a:rPr lang="en-US" altLang="en-US" sz="2000" smtClean="0">
                <a:latin typeface="Times New Roman" pitchFamily="18" charset="0"/>
              </a:rPr>
              <a:t>(</a:t>
            </a:r>
            <a:r>
              <a:rPr lang="en-US" altLang="en-US" sz="2000" b="1" i="1" smtClean="0">
                <a:latin typeface="Times New Roman" pitchFamily="18" charset="0"/>
              </a:rPr>
              <a:t>k</a:t>
            </a:r>
            <a:r>
              <a:rPr lang="en-US" altLang="en-US" sz="2000" smtClean="0">
                <a:latin typeface="Times New Roman" pitchFamily="18" charset="0"/>
              </a:rPr>
              <a:t>) 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probe consecutive locations until one of the following occurs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An item with key </a:t>
            </a:r>
            <a:r>
              <a:rPr lang="en-US" altLang="en-US" sz="1800" b="1" i="1" smtClean="0">
                <a:latin typeface="Times New Roman" pitchFamily="18" charset="0"/>
              </a:rPr>
              <a:t>k</a:t>
            </a:r>
            <a:r>
              <a:rPr lang="en-US" altLang="en-US" sz="1800" smtClean="0"/>
              <a:t> is found, 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An empty cell is found, 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b="1" i="1" smtClean="0">
                <a:latin typeface="Times New Roman" pitchFamily="18" charset="0"/>
              </a:rPr>
              <a:t>N</a:t>
            </a:r>
            <a:r>
              <a:rPr lang="en-US" altLang="en-US" sz="1800" smtClean="0"/>
              <a:t> cells have been unsuccessfully probed 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876800" y="1676400"/>
            <a:ext cx="3810000" cy="42910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85750" defTabSz="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Algorithm</a:t>
            </a:r>
            <a:r>
              <a:rPr lang="en-US" altLang="en-US">
                <a:latin typeface="Times New Roman" pitchFamily="18" charset="0"/>
              </a:rPr>
              <a:t> </a:t>
            </a:r>
            <a:r>
              <a:rPr lang="en-US" altLang="en-US" b="1" i="1">
                <a:solidFill>
                  <a:schemeClr val="tx2"/>
                </a:solidFill>
                <a:latin typeface="Times New Roman" pitchFamily="18" charset="0"/>
              </a:rPr>
              <a:t>find</a:t>
            </a:r>
            <a:r>
              <a:rPr lang="en-US" altLang="en-US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en-US" altLang="en-US" b="1" i="1">
                <a:solidFill>
                  <a:schemeClr val="tx2"/>
                </a:solidFill>
                <a:latin typeface="Times New Roman" pitchFamily="18" charset="0"/>
              </a:rPr>
              <a:t>k</a:t>
            </a:r>
            <a:r>
              <a:rPr lang="en-US" altLang="en-US">
                <a:solidFill>
                  <a:schemeClr val="tx2"/>
                </a:solidFill>
                <a:latin typeface="Times New Roman" pitchFamily="18" charset="0"/>
              </a:rPr>
              <a:t>)	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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h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k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	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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0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chemeClr val="tx2"/>
                </a:solidFill>
                <a:latin typeface="Times New Roman" pitchFamily="18" charset="0"/>
              </a:rPr>
              <a:t>	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repeat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c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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A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[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		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if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c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=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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			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return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Position(null)</a:t>
            </a:r>
            <a:endParaRPr lang="en-US" altLang="en-US" b="1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		 else if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c.key 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()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=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k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			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return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Position(c) </a:t>
            </a:r>
            <a:endParaRPr lang="en-US" altLang="en-US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		else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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+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1)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mod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N</a:t>
            </a:r>
            <a:endParaRPr lang="en-US" altLang="en-US">
              <a:solidFill>
                <a:schemeClr val="accent2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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p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+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1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until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	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=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	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return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b="1" i="1">
                <a:solidFill>
                  <a:schemeClr val="accent2"/>
                </a:solidFill>
                <a:latin typeface="Times New Roman" pitchFamily="18" charset="0"/>
              </a:rPr>
              <a:t>Position(null)</a:t>
            </a:r>
          </a:p>
        </p:txBody>
      </p:sp>
    </p:spTree>
    <p:extLst>
      <p:ext uri="{BB962C8B-B14F-4D97-AF65-F5344CB8AC3E}">
        <p14:creationId xmlns:p14="http://schemas.microsoft.com/office/powerpoint/2010/main" val="22868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856" y="1295400"/>
            <a:ext cx="3915103" cy="484748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int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main()</a:t>
            </a:r>
          </a:p>
          <a:p>
            <a:r>
              <a:rPr lang="en-US" sz="1400" dirty="0">
                <a:solidFill>
                  <a:prstClr val="black"/>
                </a:solidFill>
              </a:rPr>
              <a:t>{</a:t>
            </a:r>
          </a:p>
          <a:p>
            <a:r>
              <a:rPr lang="en-US" sz="1100" i="1" dirty="0" smtClean="0">
                <a:solidFill>
                  <a:prstClr val="black"/>
                </a:solidFill>
              </a:rPr>
              <a:t>      </a:t>
            </a:r>
            <a:r>
              <a:rPr lang="en-US" sz="1100" i="1" dirty="0">
                <a:solidFill>
                  <a:srgbClr val="008000"/>
                </a:solidFill>
              </a:rPr>
              <a:t>// Could use </a:t>
            </a:r>
            <a:r>
              <a:rPr lang="en-US" sz="1100" i="1" dirty="0" err="1">
                <a:solidFill>
                  <a:srgbClr val="008000"/>
                </a:solidFill>
              </a:rPr>
              <a:t>argv</a:t>
            </a:r>
            <a:r>
              <a:rPr lang="en-US" sz="1100" i="1" dirty="0">
                <a:solidFill>
                  <a:srgbClr val="008000"/>
                </a:solidFill>
              </a:rPr>
              <a:t> and </a:t>
            </a:r>
            <a:r>
              <a:rPr lang="en-US" sz="1100" i="1" dirty="0" err="1">
                <a:solidFill>
                  <a:srgbClr val="008000"/>
                </a:solidFill>
              </a:rPr>
              <a:t>argc</a:t>
            </a:r>
            <a:r>
              <a:rPr lang="en-US" sz="1100" i="1" dirty="0">
                <a:solidFill>
                  <a:srgbClr val="008000"/>
                </a:solidFill>
              </a:rPr>
              <a:t> to allow user specified input file</a:t>
            </a:r>
          </a:p>
          <a:p>
            <a:r>
              <a:rPr lang="en-US" sz="1100" i="1" dirty="0">
                <a:solidFill>
                  <a:prstClr val="black"/>
                </a:solidFill>
              </a:rPr>
              <a:t>  </a:t>
            </a:r>
            <a:r>
              <a:rPr lang="en-US" sz="1100" i="1" dirty="0" smtClean="0">
                <a:solidFill>
                  <a:prstClr val="black"/>
                </a:solidFill>
              </a:rPr>
              <a:t>    </a:t>
            </a:r>
            <a:r>
              <a:rPr lang="en-US" sz="1100" i="1" dirty="0">
                <a:solidFill>
                  <a:srgbClr val="008000"/>
                </a:solidFill>
              </a:rPr>
              <a:t>// But for </a:t>
            </a:r>
            <a:r>
              <a:rPr lang="en-US" sz="1100" i="1" dirty="0" err="1">
                <a:solidFill>
                  <a:srgbClr val="008000"/>
                </a:solidFill>
              </a:rPr>
              <a:t>simplicitly</a:t>
            </a:r>
            <a:r>
              <a:rPr lang="en-US" sz="1100" i="1" dirty="0">
                <a:solidFill>
                  <a:srgbClr val="008000"/>
                </a:solidFill>
              </a:rPr>
              <a:t> it is hardcoded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string filename = </a:t>
            </a:r>
            <a:r>
              <a:rPr lang="en-US" sz="1400" dirty="0">
                <a:solidFill>
                  <a:srgbClr val="A31515"/>
                </a:solidFill>
              </a:rPr>
              <a:t>"ICA320_input.txt"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 err="1">
                <a:solidFill>
                  <a:prstClr val="black"/>
                </a:solidFill>
              </a:rPr>
              <a:t>ifstream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inputFile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filename.c_str</a:t>
            </a:r>
            <a:r>
              <a:rPr lang="en-US" sz="1400" dirty="0">
                <a:solidFill>
                  <a:prstClr val="black"/>
                </a:solidFill>
              </a:rPr>
              <a:t>());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</a:p>
          <a:p>
            <a:r>
              <a:rPr lang="en-US" sz="1100" i="1" dirty="0" smtClean="0">
                <a:solidFill>
                  <a:prstClr val="black"/>
                </a:solidFill>
              </a:rPr>
              <a:t>      </a:t>
            </a:r>
            <a:r>
              <a:rPr lang="en-US" sz="1100" i="1" dirty="0">
                <a:solidFill>
                  <a:srgbClr val="008000"/>
                </a:solidFill>
              </a:rPr>
              <a:t>// The below is probably a bad idea if the file is REALLY big</a:t>
            </a:r>
          </a:p>
          <a:p>
            <a:r>
              <a:rPr lang="en-US" sz="1100" i="1" dirty="0">
                <a:solidFill>
                  <a:prstClr val="black"/>
                </a:solidFill>
              </a:rPr>
              <a:t>  </a:t>
            </a:r>
            <a:r>
              <a:rPr lang="en-US" sz="1100" i="1" dirty="0" smtClean="0">
                <a:solidFill>
                  <a:prstClr val="black"/>
                </a:solidFill>
              </a:rPr>
              <a:t>    </a:t>
            </a:r>
            <a:r>
              <a:rPr lang="en-US" sz="1100" i="1" dirty="0">
                <a:solidFill>
                  <a:srgbClr val="008000"/>
                </a:solidFill>
              </a:rPr>
              <a:t>// but will work for this exercise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 err="1">
                <a:solidFill>
                  <a:prstClr val="black"/>
                </a:solidFill>
              </a:rPr>
              <a:t>stringstream</a:t>
            </a:r>
            <a:r>
              <a:rPr lang="en-US" sz="1400" dirty="0">
                <a:solidFill>
                  <a:prstClr val="black"/>
                </a:solidFill>
              </a:rPr>
              <a:t> buffer;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buffer &lt;&lt; </a:t>
            </a:r>
            <a:r>
              <a:rPr lang="en-US" sz="1400" dirty="0" err="1">
                <a:solidFill>
                  <a:prstClr val="black"/>
                </a:solidFill>
              </a:rPr>
              <a:t>inputFile.rdbuf</a:t>
            </a:r>
            <a:r>
              <a:rPr lang="en-US" sz="14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string contents(</a:t>
            </a:r>
            <a:r>
              <a:rPr lang="en-US" sz="1400" dirty="0" err="1">
                <a:solidFill>
                  <a:prstClr val="black"/>
                </a:solidFill>
              </a:rPr>
              <a:t>buffer.str</a:t>
            </a:r>
            <a:r>
              <a:rPr lang="en-US" sz="1400" dirty="0">
                <a:solidFill>
                  <a:prstClr val="black"/>
                </a:solidFill>
              </a:rPr>
              <a:t>());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</a:p>
          <a:p>
            <a:r>
              <a:rPr lang="en-US" sz="1100" i="1" dirty="0" smtClean="0">
                <a:solidFill>
                  <a:prstClr val="black"/>
                </a:solidFill>
              </a:rPr>
              <a:t>      </a:t>
            </a:r>
            <a:r>
              <a:rPr lang="en-US" sz="1100" i="1" dirty="0">
                <a:solidFill>
                  <a:srgbClr val="008000"/>
                </a:solidFill>
              </a:rPr>
              <a:t>// Now set up to count characters</a:t>
            </a:r>
          </a:p>
          <a:p>
            <a:r>
              <a:rPr lang="en-US" sz="1100" i="1" dirty="0">
                <a:solidFill>
                  <a:prstClr val="black"/>
                </a:solidFill>
              </a:rPr>
              <a:t>  </a:t>
            </a:r>
            <a:r>
              <a:rPr lang="en-US" sz="1100" i="1" dirty="0" smtClean="0">
                <a:solidFill>
                  <a:prstClr val="black"/>
                </a:solidFill>
              </a:rPr>
              <a:t>    </a:t>
            </a:r>
            <a:r>
              <a:rPr lang="en-US" sz="1100" i="1" dirty="0">
                <a:solidFill>
                  <a:srgbClr val="008000"/>
                </a:solidFill>
              </a:rPr>
              <a:t>// This is effectively a Direct </a:t>
            </a:r>
            <a:r>
              <a:rPr lang="en-US" sz="1100" i="1" dirty="0" smtClean="0">
                <a:solidFill>
                  <a:srgbClr val="008000"/>
                </a:solidFill>
              </a:rPr>
              <a:t>Address Table</a:t>
            </a:r>
            <a:endParaRPr lang="en-US" sz="1100" i="1" dirty="0">
              <a:solidFill>
                <a:srgbClr val="008000"/>
              </a:solidFill>
            </a:endParaRPr>
          </a:p>
          <a:p>
            <a:r>
              <a:rPr lang="en-US" sz="1100" i="1" dirty="0" smtClean="0">
                <a:solidFill>
                  <a:prstClr val="black"/>
                </a:solidFill>
              </a:rPr>
              <a:t>      </a:t>
            </a:r>
            <a:r>
              <a:rPr lang="en-US" sz="1100" i="1" dirty="0">
                <a:solidFill>
                  <a:srgbClr val="008000"/>
                </a:solidFill>
              </a:rPr>
              <a:t>// The key into the table is the Decimal </a:t>
            </a:r>
          </a:p>
          <a:p>
            <a:r>
              <a:rPr lang="en-US" sz="1100" i="1" dirty="0" smtClean="0">
                <a:solidFill>
                  <a:prstClr val="black"/>
                </a:solidFill>
              </a:rPr>
              <a:t>      </a:t>
            </a:r>
            <a:r>
              <a:rPr lang="en-US" sz="1100" i="1" dirty="0">
                <a:solidFill>
                  <a:srgbClr val="008000"/>
                </a:solidFill>
              </a:rPr>
              <a:t>// number associated with the character per ASCII encoding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 err="1">
                <a:solidFill>
                  <a:srgbClr val="0000FF"/>
                </a:solidFill>
              </a:rPr>
              <a:t>int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charCount</a:t>
            </a:r>
            <a:r>
              <a:rPr lang="en-US" sz="1400" dirty="0">
                <a:solidFill>
                  <a:prstClr val="black"/>
                </a:solidFill>
              </a:rPr>
              <a:t>[128];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</a:p>
          <a:p>
            <a:r>
              <a:rPr lang="en-US" sz="1100" i="1" dirty="0" smtClean="0">
                <a:solidFill>
                  <a:prstClr val="black"/>
                </a:solidFill>
              </a:rPr>
              <a:t>      </a:t>
            </a:r>
            <a:r>
              <a:rPr lang="en-US" sz="1100" i="1" dirty="0">
                <a:solidFill>
                  <a:srgbClr val="008000"/>
                </a:solidFill>
              </a:rPr>
              <a:t>// Initialize the counts to zero</a:t>
            </a:r>
          </a:p>
          <a:p>
            <a:r>
              <a:rPr lang="nn-NO" sz="1400" dirty="0">
                <a:solidFill>
                  <a:prstClr val="black"/>
                </a:solidFill>
              </a:rPr>
              <a:t>    </a:t>
            </a:r>
            <a:r>
              <a:rPr lang="nn-NO" sz="1400" dirty="0">
                <a:solidFill>
                  <a:srgbClr val="0000FF"/>
                </a:solidFill>
              </a:rPr>
              <a:t>for</a:t>
            </a:r>
            <a:r>
              <a:rPr lang="nn-NO" sz="1400" dirty="0">
                <a:solidFill>
                  <a:prstClr val="black"/>
                </a:solidFill>
              </a:rPr>
              <a:t> (</a:t>
            </a:r>
            <a:r>
              <a:rPr lang="nn-NO" sz="1400" dirty="0">
                <a:solidFill>
                  <a:srgbClr val="0000FF"/>
                </a:solidFill>
              </a:rPr>
              <a:t>int</a:t>
            </a:r>
            <a:r>
              <a:rPr lang="nn-NO" sz="1400" dirty="0">
                <a:solidFill>
                  <a:prstClr val="black"/>
                </a:solidFill>
              </a:rPr>
              <a:t> i=0; i &lt; 128; i++)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{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   </a:t>
            </a:r>
            <a:r>
              <a:rPr lang="en-US" sz="1400" dirty="0" err="1" smtClean="0">
                <a:solidFill>
                  <a:prstClr val="black"/>
                </a:solidFill>
              </a:rPr>
              <a:t>charCount</a:t>
            </a:r>
            <a:r>
              <a:rPr lang="en-US" sz="1400" dirty="0" smtClean="0">
                <a:solidFill>
                  <a:prstClr val="black"/>
                </a:solidFill>
              </a:rPr>
              <a:t>[</a:t>
            </a:r>
            <a:r>
              <a:rPr lang="en-US" sz="1400" dirty="0" err="1" smtClean="0">
                <a:solidFill>
                  <a:prstClr val="black"/>
                </a:solidFill>
              </a:rPr>
              <a:t>i</a:t>
            </a:r>
            <a:r>
              <a:rPr lang="en-US" sz="1400" dirty="0">
                <a:solidFill>
                  <a:prstClr val="black"/>
                </a:solidFill>
              </a:rPr>
              <a:t>] = 0;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 smtClean="0">
                <a:solidFill>
                  <a:prstClr val="black"/>
                </a:solidFill>
              </a:rPr>
              <a:t>}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0849" y="1295400"/>
            <a:ext cx="4792717" cy="5355312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i="1" dirty="0" smtClean="0"/>
              <a:t>     </a:t>
            </a:r>
            <a:r>
              <a:rPr lang="en-US" sz="1050" i="1" dirty="0">
                <a:solidFill>
                  <a:srgbClr val="008000"/>
                </a:solidFill>
              </a:rPr>
              <a:t>// Loop through the contents and count them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>
                <a:solidFill>
                  <a:srgbClr val="0000FF"/>
                </a:solidFill>
              </a:rPr>
              <a:t>unsigned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=0; 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 &lt; </a:t>
            </a:r>
            <a:r>
              <a:rPr lang="en-US" sz="1200" dirty="0" err="1">
                <a:solidFill>
                  <a:prstClr val="black"/>
                </a:solidFill>
              </a:rPr>
              <a:t>contents.size</a:t>
            </a:r>
            <a:r>
              <a:rPr lang="en-US" sz="1200" dirty="0">
                <a:solidFill>
                  <a:prstClr val="black"/>
                </a:solidFill>
              </a:rPr>
              <a:t>(); 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</a:t>
            </a:r>
            <a:r>
              <a:rPr lang="en-US" sz="1200" dirty="0">
                <a:solidFill>
                  <a:srgbClr val="0000FF"/>
                </a:solidFill>
              </a:rPr>
              <a:t>char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 = contents[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 key =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;          </a:t>
            </a:r>
            <a:r>
              <a:rPr lang="en-US" sz="1050" i="1" dirty="0">
                <a:solidFill>
                  <a:prstClr val="black"/>
                </a:solidFill>
              </a:rPr>
              <a:t> </a:t>
            </a:r>
            <a:r>
              <a:rPr lang="en-US" sz="1050" i="1" dirty="0">
                <a:solidFill>
                  <a:srgbClr val="008000"/>
                </a:solidFill>
              </a:rPr>
              <a:t>// force typecast </a:t>
            </a:r>
            <a:r>
              <a:rPr lang="en-US" sz="1050" i="1" dirty="0" smtClean="0">
                <a:solidFill>
                  <a:srgbClr val="008000"/>
                </a:solidFill>
              </a:rPr>
              <a:t> to </a:t>
            </a:r>
            <a:r>
              <a:rPr lang="en-US" sz="1050" i="1" dirty="0" err="1">
                <a:solidFill>
                  <a:srgbClr val="008000"/>
                </a:solidFill>
              </a:rPr>
              <a:t>int</a:t>
            </a:r>
            <a:endParaRPr lang="en-US" sz="1050" i="1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    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[key]++;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}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050" i="1" dirty="0" smtClean="0">
                <a:solidFill>
                  <a:prstClr val="black"/>
                </a:solidFill>
              </a:rPr>
              <a:t>    </a:t>
            </a:r>
            <a:r>
              <a:rPr lang="en-US" sz="1050" i="1" dirty="0">
                <a:solidFill>
                  <a:srgbClr val="008000"/>
                </a:solidFill>
              </a:rPr>
              <a:t>// Output the counts</a:t>
            </a:r>
          </a:p>
          <a:p>
            <a:r>
              <a:rPr lang="en-US" sz="1050" i="1" dirty="0">
                <a:solidFill>
                  <a:prstClr val="black"/>
                </a:solidFill>
              </a:rPr>
              <a:t>    </a:t>
            </a:r>
            <a:r>
              <a:rPr lang="en-US" sz="1050" i="1" dirty="0">
                <a:solidFill>
                  <a:srgbClr val="008000"/>
                </a:solidFill>
              </a:rPr>
              <a:t>// First 32 characters are not printable</a:t>
            </a:r>
          </a:p>
          <a:p>
            <a:r>
              <a:rPr lang="nn-NO" sz="1200" dirty="0">
                <a:solidFill>
                  <a:prstClr val="black"/>
                </a:solidFill>
              </a:rPr>
              <a:t>    </a:t>
            </a:r>
            <a:r>
              <a:rPr lang="nn-NO" sz="1200" dirty="0">
                <a:solidFill>
                  <a:srgbClr val="0000FF"/>
                </a:solidFill>
              </a:rPr>
              <a:t>for</a:t>
            </a:r>
            <a:r>
              <a:rPr lang="nn-NO" sz="1200" dirty="0">
                <a:solidFill>
                  <a:prstClr val="black"/>
                </a:solidFill>
              </a:rPr>
              <a:t> (</a:t>
            </a:r>
            <a:r>
              <a:rPr lang="nn-NO" sz="1200" dirty="0">
                <a:solidFill>
                  <a:srgbClr val="0000FF"/>
                </a:solidFill>
              </a:rPr>
              <a:t>int</a:t>
            </a:r>
            <a:r>
              <a:rPr lang="nn-NO" sz="1200" dirty="0">
                <a:solidFill>
                  <a:prstClr val="black"/>
                </a:solidFill>
              </a:rPr>
              <a:t> i=0; i &lt; 32; i += 2)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{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</a:t>
            </a:r>
            <a:r>
              <a:rPr lang="en-US" sz="1200" dirty="0" err="1" smtClean="0">
                <a:solidFill>
                  <a:prstClr val="black"/>
                </a:solidFill>
              </a:rPr>
              <a:t>cout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&lt;&lt; </a:t>
            </a:r>
            <a:r>
              <a:rPr lang="en-US" sz="1200" dirty="0">
                <a:solidFill>
                  <a:srgbClr val="A31515"/>
                </a:solidFill>
              </a:rPr>
              <a:t>"character[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] -&gt;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] &lt;&lt; </a:t>
            </a:r>
            <a:r>
              <a:rPr lang="en-US" sz="1200" dirty="0">
                <a:solidFill>
                  <a:srgbClr val="A31515"/>
                </a:solidFill>
              </a:rPr>
              <a:t>"\t"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</a:t>
            </a:r>
            <a:r>
              <a:rPr lang="en-US" sz="1200" dirty="0" err="1" smtClean="0">
                <a:solidFill>
                  <a:prstClr val="black"/>
                </a:solidFill>
              </a:rPr>
              <a:t>cout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&lt;&lt; </a:t>
            </a:r>
            <a:r>
              <a:rPr lang="en-US" sz="1200" dirty="0">
                <a:solidFill>
                  <a:srgbClr val="A31515"/>
                </a:solidFill>
              </a:rPr>
              <a:t>"character[ "</a:t>
            </a:r>
            <a:r>
              <a:rPr lang="en-US" sz="1200" dirty="0">
                <a:solidFill>
                  <a:prstClr val="black"/>
                </a:solidFill>
              </a:rPr>
              <a:t> &lt;&lt; i+1 &lt;&lt; </a:t>
            </a:r>
            <a:r>
              <a:rPr lang="en-US" sz="1200" dirty="0">
                <a:solidFill>
                  <a:srgbClr val="A31515"/>
                </a:solidFill>
              </a:rPr>
              <a:t>" ] -&gt;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[i+1] &lt;&lt; </a:t>
            </a:r>
            <a:r>
              <a:rPr lang="en-US" sz="1200" dirty="0" err="1">
                <a:solidFill>
                  <a:prstClr val="black"/>
                </a:solidFill>
              </a:rPr>
              <a:t>endl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}</a:t>
            </a:r>
          </a:p>
          <a:p>
            <a:r>
              <a:rPr lang="nn-NO" sz="1200" dirty="0" smtClean="0">
                <a:solidFill>
                  <a:srgbClr val="0000FF"/>
                </a:solidFill>
              </a:rPr>
              <a:t>    for</a:t>
            </a:r>
            <a:r>
              <a:rPr lang="nn-NO" sz="1200" dirty="0" smtClean="0">
                <a:solidFill>
                  <a:prstClr val="black"/>
                </a:solidFill>
              </a:rPr>
              <a:t> </a:t>
            </a:r>
            <a:r>
              <a:rPr lang="nn-NO" sz="1200" dirty="0">
                <a:solidFill>
                  <a:prstClr val="black"/>
                </a:solidFill>
              </a:rPr>
              <a:t>(</a:t>
            </a:r>
            <a:r>
              <a:rPr lang="nn-NO" sz="1200" dirty="0">
                <a:solidFill>
                  <a:srgbClr val="0000FF"/>
                </a:solidFill>
              </a:rPr>
              <a:t>int</a:t>
            </a:r>
            <a:r>
              <a:rPr lang="nn-NO" sz="1200" dirty="0">
                <a:solidFill>
                  <a:prstClr val="black"/>
                </a:solidFill>
              </a:rPr>
              <a:t> i=32; i &lt; 126; i += 2)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{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</a:t>
            </a:r>
            <a:r>
              <a:rPr lang="en-US" sz="1200" dirty="0">
                <a:solidFill>
                  <a:srgbClr val="0000FF"/>
                </a:solidFill>
              </a:rPr>
              <a:t>char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= 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 smtClean="0">
                <a:solidFill>
                  <a:prstClr val="black"/>
                </a:solidFill>
              </a:rPr>
              <a:t>      </a:t>
            </a:r>
            <a:r>
              <a:rPr lang="en-US" sz="1050" i="1" dirty="0">
                <a:solidFill>
                  <a:srgbClr val="008000"/>
                </a:solidFill>
              </a:rPr>
              <a:t>// force </a:t>
            </a:r>
            <a:r>
              <a:rPr lang="en-US" sz="1050" i="1" dirty="0" err="1">
                <a:solidFill>
                  <a:srgbClr val="008000"/>
                </a:solidFill>
              </a:rPr>
              <a:t>i</a:t>
            </a:r>
            <a:r>
              <a:rPr lang="en-US" sz="1050" i="1" dirty="0">
                <a:solidFill>
                  <a:srgbClr val="008000"/>
                </a:solidFill>
              </a:rPr>
              <a:t> to be a character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</a:t>
            </a:r>
            <a:r>
              <a:rPr lang="en-US" sz="1200" dirty="0" err="1" smtClean="0">
                <a:solidFill>
                  <a:prstClr val="black"/>
                </a:solidFill>
              </a:rPr>
              <a:t>cout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&lt;&lt;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-&gt;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i</a:t>
            </a:r>
            <a:r>
              <a:rPr lang="en-US" sz="1200" dirty="0">
                <a:solidFill>
                  <a:prstClr val="black"/>
                </a:solidFill>
              </a:rPr>
              <a:t>] &lt;&lt; </a:t>
            </a:r>
            <a:r>
              <a:rPr lang="en-US" sz="1200" dirty="0">
                <a:solidFill>
                  <a:srgbClr val="A31515"/>
                </a:solidFill>
              </a:rPr>
              <a:t>"\t\t\t\t"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= i+1; </a:t>
            </a:r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       </a:t>
            </a:r>
            <a:r>
              <a:rPr lang="en-US" sz="1200" dirty="0" err="1" smtClean="0">
                <a:solidFill>
                  <a:prstClr val="black"/>
                </a:solidFill>
              </a:rPr>
              <a:t>cout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&lt;&lt;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-&gt;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[i+1] &lt;&lt; </a:t>
            </a:r>
            <a:r>
              <a:rPr lang="en-US" sz="1200" dirty="0" err="1">
                <a:solidFill>
                  <a:prstClr val="black"/>
                </a:solidFill>
              </a:rPr>
              <a:t>endl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}</a:t>
            </a:r>
          </a:p>
          <a:p>
            <a:r>
              <a:rPr lang="en-US" sz="1050" i="1" dirty="0" smtClean="0">
                <a:solidFill>
                  <a:prstClr val="black"/>
                </a:solidFill>
              </a:rPr>
              <a:t>    </a:t>
            </a:r>
            <a:r>
              <a:rPr lang="en-US" sz="1050" i="1" dirty="0">
                <a:solidFill>
                  <a:srgbClr val="008000"/>
                </a:solidFill>
              </a:rPr>
              <a:t>// character 127 is delete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</a:t>
            </a:r>
            <a:r>
              <a:rPr lang="en-US" sz="1200" dirty="0">
                <a:solidFill>
                  <a:srgbClr val="0000FF"/>
                </a:solidFill>
              </a:rPr>
              <a:t>char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= 126;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-&gt;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[126] &lt;&lt; </a:t>
            </a:r>
            <a:r>
              <a:rPr lang="en-US" sz="1200" dirty="0">
                <a:solidFill>
                  <a:srgbClr val="A31515"/>
                </a:solidFill>
              </a:rPr>
              <a:t>"\t\t"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character[ 127 ] -&gt; "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 err="1">
                <a:solidFill>
                  <a:prstClr val="black"/>
                </a:solidFill>
              </a:rPr>
              <a:t>charCount</a:t>
            </a:r>
            <a:r>
              <a:rPr lang="en-US" sz="1200" dirty="0">
                <a:solidFill>
                  <a:prstClr val="black"/>
                </a:solidFill>
              </a:rPr>
              <a:t>[127] &lt;&lt; </a:t>
            </a:r>
            <a:r>
              <a:rPr lang="en-US" sz="1200" dirty="0" err="1">
                <a:solidFill>
                  <a:prstClr val="black"/>
                </a:solidFill>
              </a:rPr>
              <a:t>endl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>
                <a:solidFill>
                  <a:prstClr val="black"/>
                </a:solidFill>
              </a:rPr>
              <a:t>inputFile.close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>
                <a:solidFill>
                  <a:srgbClr val="0000FF"/>
                </a:solidFill>
              </a:rPr>
              <a:t>return</a:t>
            </a:r>
            <a:r>
              <a:rPr lang="en-US" sz="1200" dirty="0">
                <a:solidFill>
                  <a:prstClr val="black"/>
                </a:solidFill>
              </a:rPr>
              <a:t> 0;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111" y="125849"/>
            <a:ext cx="2438400" cy="116955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#include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A31515"/>
                </a:solidFill>
              </a:rPr>
              <a:t>&lt;</a:t>
            </a:r>
            <a:r>
              <a:rPr lang="en-US" sz="1400" dirty="0" err="1">
                <a:solidFill>
                  <a:srgbClr val="A31515"/>
                </a:solidFill>
              </a:rPr>
              <a:t>iostream</a:t>
            </a:r>
            <a:r>
              <a:rPr lang="en-US" sz="1400" dirty="0">
                <a:solidFill>
                  <a:srgbClr val="A31515"/>
                </a:solidFill>
              </a:rPr>
              <a:t>&gt;</a:t>
            </a:r>
          </a:p>
          <a:p>
            <a:r>
              <a:rPr lang="en-US" sz="1400" dirty="0">
                <a:solidFill>
                  <a:srgbClr val="0000FF"/>
                </a:solidFill>
              </a:rPr>
              <a:t>#include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A31515"/>
                </a:solidFill>
              </a:rPr>
              <a:t>&lt;</a:t>
            </a:r>
            <a:r>
              <a:rPr lang="en-US" sz="1400" dirty="0" err="1">
                <a:solidFill>
                  <a:srgbClr val="A31515"/>
                </a:solidFill>
              </a:rPr>
              <a:t>fstream</a:t>
            </a:r>
            <a:r>
              <a:rPr lang="en-US" sz="1400" dirty="0">
                <a:solidFill>
                  <a:srgbClr val="A31515"/>
                </a:solidFill>
              </a:rPr>
              <a:t>&gt;</a:t>
            </a:r>
          </a:p>
          <a:p>
            <a:r>
              <a:rPr lang="en-US" sz="1400" dirty="0">
                <a:solidFill>
                  <a:srgbClr val="0000FF"/>
                </a:solidFill>
              </a:rPr>
              <a:t>#include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A31515"/>
                </a:solidFill>
              </a:rPr>
              <a:t>&lt;string&gt;</a:t>
            </a:r>
          </a:p>
          <a:p>
            <a:r>
              <a:rPr lang="en-US" sz="1400" dirty="0">
                <a:solidFill>
                  <a:srgbClr val="0000FF"/>
                </a:solidFill>
              </a:rPr>
              <a:t>#include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A31515"/>
                </a:solidFill>
              </a:rPr>
              <a:t>&lt;</a:t>
            </a:r>
            <a:r>
              <a:rPr lang="en-US" sz="1400" dirty="0" err="1">
                <a:solidFill>
                  <a:srgbClr val="A31515"/>
                </a:solidFill>
              </a:rPr>
              <a:t>sstream</a:t>
            </a:r>
            <a:r>
              <a:rPr lang="en-US" sz="1400" dirty="0" smtClean="0">
                <a:solidFill>
                  <a:srgbClr val="A31515"/>
                </a:solidFill>
              </a:rPr>
              <a:t>&gt;</a:t>
            </a:r>
            <a:endParaRPr lang="en-US" sz="1400" dirty="0">
              <a:solidFill>
                <a:srgbClr val="008000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using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namespace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std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0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Updates with Linear Probing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403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To handle insertions and deletions, we introduce a special object, called </a:t>
            </a:r>
            <a:r>
              <a:rPr lang="en-US" altLang="en-US" sz="2000" b="1" i="1" smtClean="0">
                <a:latin typeface="Times New Roman" pitchFamily="18" charset="0"/>
              </a:rPr>
              <a:t>AVAILABLE</a:t>
            </a:r>
            <a:r>
              <a:rPr lang="en-US" altLang="en-US" sz="2000" smtClean="0"/>
              <a:t>, which replaces deleted elements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FF0000"/>
                </a:solidFill>
              </a:rPr>
              <a:t>removeElement</a:t>
            </a:r>
            <a:r>
              <a:rPr lang="en-US" altLang="en-US" sz="200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en-US" sz="2000" b="1" i="1" smtClean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altLang="en-US" sz="200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altLang="en-US" sz="20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We search for an item with key </a:t>
            </a:r>
            <a:r>
              <a:rPr lang="en-US" altLang="en-US" sz="1800" b="1" i="1" smtClean="0">
                <a:latin typeface="Times New Roman" pitchFamily="18" charset="0"/>
              </a:rPr>
              <a:t>k</a:t>
            </a:r>
            <a:r>
              <a:rPr lang="en-US" altLang="en-US" sz="1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If such an item </a:t>
            </a:r>
            <a:r>
              <a:rPr lang="en-US" altLang="en-US" sz="2000" smtClean="0">
                <a:latin typeface="Times New Roman" pitchFamily="18" charset="0"/>
              </a:rPr>
              <a:t>(</a:t>
            </a:r>
            <a:r>
              <a:rPr lang="en-US" altLang="en-US" sz="2000" b="1" i="1" smtClean="0">
                <a:latin typeface="Times New Roman" pitchFamily="18" charset="0"/>
              </a:rPr>
              <a:t>k, o</a:t>
            </a:r>
            <a:r>
              <a:rPr lang="en-US" altLang="en-US" sz="2000" smtClean="0">
                <a:latin typeface="Times New Roman" pitchFamily="18" charset="0"/>
              </a:rPr>
              <a:t>)</a:t>
            </a:r>
            <a:r>
              <a:rPr lang="en-US" altLang="en-US" sz="1800" smtClean="0"/>
              <a:t> is found, we replace it with the special item </a:t>
            </a:r>
            <a:r>
              <a:rPr lang="en-US" altLang="en-US" sz="1800" b="1" i="1" smtClean="0">
                <a:latin typeface="Times New Roman" pitchFamily="18" charset="0"/>
              </a:rPr>
              <a:t>AVAILABLE</a:t>
            </a:r>
            <a:r>
              <a:rPr lang="en-US" altLang="en-US" sz="1800" smtClean="0"/>
              <a:t> and we return the position of this item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Else, we return a null position</a:t>
            </a:r>
            <a:endParaRPr lang="en-US" altLang="en-US" sz="1800" b="1" i="1" smtClean="0">
              <a:latin typeface="Times New Roman" pitchFamily="18" charset="0"/>
            </a:endParaRPr>
          </a:p>
        </p:txBody>
      </p:sp>
      <p:sp>
        <p:nvSpPr>
          <p:cNvPr id="3994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810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insertItem</a:t>
            </a:r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en-US" sz="2400" b="1" i="1" smtClean="0">
                <a:solidFill>
                  <a:srgbClr val="FF0000"/>
                </a:solidFill>
                <a:latin typeface="Times New Roman" pitchFamily="18" charset="0"/>
              </a:rPr>
              <a:t>k, o</a:t>
            </a:r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altLang="en-US" sz="24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throw an exception if the table is full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start at cell </a:t>
            </a:r>
            <a:r>
              <a:rPr lang="en-US" altLang="en-US" sz="2000" b="1" i="1" smtClean="0">
                <a:latin typeface="Times New Roman" pitchFamily="18" charset="0"/>
              </a:rPr>
              <a:t>h</a:t>
            </a:r>
            <a:r>
              <a:rPr lang="en-US" altLang="en-US" sz="2000" smtClean="0">
                <a:latin typeface="Times New Roman" pitchFamily="18" charset="0"/>
              </a:rPr>
              <a:t>(</a:t>
            </a:r>
            <a:r>
              <a:rPr lang="en-US" altLang="en-US" sz="2000" b="1" i="1" smtClean="0">
                <a:latin typeface="Times New Roman" pitchFamily="18" charset="0"/>
              </a:rPr>
              <a:t>k</a:t>
            </a:r>
            <a:r>
              <a:rPr lang="en-US" altLang="en-US" sz="2000" smtClean="0">
                <a:latin typeface="Times New Roman" pitchFamily="18" charset="0"/>
              </a:rPr>
              <a:t>) 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probe consecutive cells until one of the following occurs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 cell </a:t>
            </a:r>
            <a:r>
              <a:rPr lang="en-US" altLang="en-US" sz="1800" b="1" i="1" smtClean="0">
                <a:latin typeface="Times New Roman" pitchFamily="18" charset="0"/>
              </a:rPr>
              <a:t>i</a:t>
            </a:r>
            <a:r>
              <a:rPr lang="en-US" altLang="en-US" sz="1800" smtClean="0"/>
              <a:t> is found that is either empty or stores </a:t>
            </a:r>
            <a:r>
              <a:rPr lang="en-US" altLang="en-US" sz="1800" b="1" i="1" smtClean="0">
                <a:latin typeface="Times New Roman" pitchFamily="18" charset="0"/>
              </a:rPr>
              <a:t>AVAILABLE</a:t>
            </a:r>
            <a:r>
              <a:rPr lang="en-US" altLang="en-US" sz="1800" smtClean="0"/>
              <a:t>, 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b="1" i="1" smtClean="0">
                <a:latin typeface="Times New Roman" pitchFamily="18" charset="0"/>
              </a:rPr>
              <a:t>N</a:t>
            </a:r>
            <a:r>
              <a:rPr lang="en-US" altLang="en-US" sz="1800" smtClean="0"/>
              <a:t> cells have been unsuccessfully probed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store item </a:t>
            </a:r>
            <a:r>
              <a:rPr lang="en-US" altLang="en-US" sz="2000" smtClean="0">
                <a:latin typeface="Times New Roman" pitchFamily="18" charset="0"/>
              </a:rPr>
              <a:t>(</a:t>
            </a:r>
            <a:r>
              <a:rPr lang="en-US" altLang="en-US" sz="2000" b="1" i="1" smtClean="0">
                <a:latin typeface="Times New Roman" pitchFamily="18" charset="0"/>
              </a:rPr>
              <a:t>k, o</a:t>
            </a:r>
            <a:r>
              <a:rPr lang="en-US" altLang="en-US" sz="2000" smtClean="0">
                <a:latin typeface="Times New Roman" pitchFamily="18" charset="0"/>
              </a:rPr>
              <a:t>)</a:t>
            </a:r>
            <a:r>
              <a:rPr lang="en-US" altLang="en-US" sz="2000" smtClean="0"/>
              <a:t> in cell </a:t>
            </a:r>
            <a:r>
              <a:rPr lang="en-US" altLang="en-US" sz="2000" b="1" i="1" smtClean="0">
                <a:latin typeface="Times New Roman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16900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Class Exercise: Linear Probing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Assume you have a hash table H with N=11 slots (H[0,10]) and let the hash function be h(k)=k mod 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Demonstrate (by picture) the insertion of the following keys into a hash table with collisions resolved by linear probing.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10, 22, 31, 4, 15, 28, 17, 88, 59</a:t>
            </a:r>
          </a:p>
        </p:txBody>
      </p:sp>
      <p:sp>
        <p:nvSpPr>
          <p:cNvPr id="4" name="TextBox 3"/>
          <p:cNvSpPr txBox="1"/>
          <p:nvPr/>
        </p:nvSpPr>
        <p:spPr>
          <a:xfrm rot="20689252">
            <a:off x="5712818" y="4081434"/>
            <a:ext cx="2342308" cy="64633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Start point example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next slide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7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Exercise: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10, 22, 31, 4, 15, 28, 17, 88, 59</a:t>
            </a:r>
          </a:p>
          <a:p>
            <a:r>
              <a:rPr lang="en-US" dirty="0" smtClean="0"/>
              <a:t>h(k) = k mod 11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 rot="20902905">
            <a:off x="5347020" y="2631630"/>
            <a:ext cx="2741456" cy="64633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May want to start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with something like this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</a:rPr>
              <a:t> </a:t>
            </a: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</a:rPr>
              <a:t> </a:t>
            </a: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latin typeface="+mn-lt"/>
              <a:cs typeface="+mn-cs"/>
            </a:endParaRP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</a:rPr>
              <a:t> 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libri" pitchFamily="34" charset="0"/>
              </a:rPr>
              <a:t> 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50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0</a:t>
            </a:r>
          </a:p>
        </p:txBody>
      </p: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2</a:t>
            </a:r>
          </a:p>
        </p:txBody>
      </p:sp>
      <p:sp>
        <p:nvSpPr>
          <p:cNvPr id="53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3</a:t>
            </a: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4</a:t>
            </a:r>
          </a:p>
        </p:txBody>
      </p:sp>
      <p:sp>
        <p:nvSpPr>
          <p:cNvPr id="55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5</a:t>
            </a: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6</a:t>
            </a: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7</a:t>
            </a:r>
          </a:p>
        </p:txBody>
      </p: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8</a:t>
            </a: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9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14821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dirty="0"/>
              <a:t>, 22, 31, 4, 15, 28,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5142836" y="3207544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5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22</a:t>
            </a:r>
            <a:r>
              <a:rPr lang="en-US" dirty="0"/>
              <a:t>, 31, 4, 15, 28,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134547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6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dirty="0"/>
              <a:t>, 4, 15, 28,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851542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0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dirty="0"/>
              <a:t>, 15, 28,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362704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3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15</a:t>
            </a:r>
            <a:r>
              <a:rPr lang="en-US" dirty="0"/>
              <a:t>, 28,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362704" y="3259932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6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15</a:t>
            </a:r>
            <a:r>
              <a:rPr lang="en-US" dirty="0"/>
              <a:t>, 28,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645042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77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28</a:t>
            </a:r>
            <a:r>
              <a:rPr lang="en-US" dirty="0"/>
              <a:t>, 17,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946667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6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to</a:t>
            </a:r>
          </a:p>
          <a:p>
            <a:pPr lvl="1"/>
            <a:r>
              <a:rPr lang="en-US" dirty="0"/>
              <a:t>Read a data </a:t>
            </a:r>
            <a:r>
              <a:rPr lang="en-US" dirty="0" smtClean="0"/>
              <a:t>file, </a:t>
            </a:r>
          </a:p>
          <a:p>
            <a:pPr lvl="1"/>
            <a:r>
              <a:rPr lang="en-US" dirty="0" smtClean="0"/>
              <a:t>keeping </a:t>
            </a:r>
            <a:r>
              <a:rPr lang="en-US" dirty="0"/>
              <a:t>track of the number of occurrences of</a:t>
            </a:r>
          </a:p>
          <a:p>
            <a:pPr lvl="2"/>
            <a:r>
              <a:rPr lang="en-US" dirty="0"/>
              <a:t>each integer value (from 0 to 2^{32}-1)</a:t>
            </a:r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200400"/>
            <a:ext cx="7528023" cy="267765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It would be extremely </a:t>
            </a:r>
            <a:r>
              <a:rPr lang="en-US" sz="2000" dirty="0" smtClean="0"/>
              <a:t>wasteful to keep an </a:t>
            </a:r>
            <a:r>
              <a:rPr lang="en-US" sz="2000" dirty="0"/>
              <a:t>array with 2^{32} positions, </a:t>
            </a:r>
            <a:endParaRPr lang="en-US" sz="2000" dirty="0" smtClean="0"/>
          </a:p>
          <a:p>
            <a:r>
              <a:rPr lang="en-US" sz="2000" dirty="0" smtClean="0"/>
              <a:t>To </a:t>
            </a:r>
            <a:r>
              <a:rPr lang="en-US" sz="2000" dirty="0"/>
              <a:t>store 2^{32} integers would require 128 GB of </a:t>
            </a:r>
            <a:r>
              <a:rPr lang="en-US" sz="2000" dirty="0" smtClean="0"/>
              <a:t>storage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Instead</a:t>
            </a:r>
            <a:r>
              <a:rPr lang="en-US" sz="2000" dirty="0"/>
              <a:t>, we will allocate an array with 10,000 </a:t>
            </a:r>
            <a:r>
              <a:rPr lang="en-US" sz="2000" dirty="0" smtClean="0"/>
              <a:t>positions,</a:t>
            </a:r>
            <a:endParaRPr lang="en-US" sz="2000" dirty="0"/>
          </a:p>
          <a:p>
            <a:r>
              <a:rPr lang="en-US" sz="2000" dirty="0"/>
              <a:t>and </a:t>
            </a:r>
            <a:r>
              <a:rPr lang="en-US" sz="2000" dirty="0" smtClean="0"/>
              <a:t>devise a </a:t>
            </a:r>
            <a:r>
              <a:rPr lang="en-US" sz="2000" dirty="0"/>
              <a:t>way to map each integer we encounter to one of those</a:t>
            </a:r>
          </a:p>
          <a:p>
            <a:r>
              <a:rPr lang="en-US" sz="2000" dirty="0"/>
              <a:t>positions. 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This </a:t>
            </a:r>
            <a:r>
              <a:rPr lang="en-US" sz="2000" dirty="0"/>
              <a:t>is called </a:t>
            </a:r>
            <a:r>
              <a:rPr lang="en-US" sz="2800" b="1" dirty="0" smtClean="0"/>
              <a:t>hashing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1769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17</a:t>
            </a:r>
            <a:r>
              <a:rPr lang="en-US" dirty="0"/>
              <a:t>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946667" y="3259932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5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17</a:t>
            </a:r>
            <a:r>
              <a:rPr lang="en-US" dirty="0"/>
              <a:t>, 88,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270517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80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88</a:t>
            </a:r>
            <a:r>
              <a:rPr lang="en-US" dirty="0"/>
              <a:t>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136917" y="3259932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88</a:t>
            </a:r>
            <a:r>
              <a:rPr lang="en-US" dirty="0"/>
              <a:t>, 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7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88</a:t>
            </a:r>
            <a:endParaRPr lang="en-US" altLang="en-US" sz="1700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432760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14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10, 22, 31, 4, 15, 28, 17, 88,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7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88</a:t>
            </a:r>
            <a:endParaRPr lang="en-US" altLang="en-US" sz="1700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343417" y="3259932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7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10, 22, 31, 4, 15, 28, 17, 88,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7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88</a:t>
            </a:r>
            <a:endParaRPr lang="en-US" altLang="en-US" sz="1700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644758" y="3251794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0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10, 22, 31, 4, 15, 28, 17, 88,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7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88</a:t>
            </a:r>
            <a:endParaRPr lang="en-US" altLang="en-US" sz="1700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3946667" y="3251794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83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10, 22, 31, 4, 15, 28, 17, 88,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7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88</a:t>
            </a:r>
            <a:endParaRPr lang="en-US" altLang="en-US" sz="1700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237108" y="3251794"/>
            <a:ext cx="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02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Exercise: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10, 22, 31, 4, 15, 28, 17, 88,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59</a:t>
            </a:r>
          </a:p>
          <a:p>
            <a:r>
              <a:rPr lang="en-US" dirty="0" smtClean="0"/>
              <a:t>h(k)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 mod 11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772400" y="76200"/>
            <a:ext cx="1260281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enhanced version</a:t>
            </a:r>
            <a:endParaRPr lang="en-US" sz="1200" dirty="0"/>
          </a:p>
        </p:txBody>
      </p:sp>
      <p:sp>
        <p:nvSpPr>
          <p:cNvPr id="64" name="Rectangle 31"/>
          <p:cNvSpPr>
            <a:spLocks noChangeArrowheads="1"/>
          </p:cNvSpPr>
          <p:nvPr/>
        </p:nvSpPr>
        <p:spPr bwMode="auto">
          <a:xfrm>
            <a:off x="1984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22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65" name="Rectangle 32"/>
          <p:cNvSpPr>
            <a:spLocks noChangeArrowheads="1"/>
          </p:cNvSpPr>
          <p:nvPr/>
        </p:nvSpPr>
        <p:spPr bwMode="auto">
          <a:xfrm>
            <a:off x="2289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7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88</a:t>
            </a:r>
            <a:endParaRPr lang="en-US" altLang="en-US" sz="1700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6" name="Rectangle 33"/>
          <p:cNvSpPr>
            <a:spLocks noChangeArrowheads="1"/>
          </p:cNvSpPr>
          <p:nvPr/>
        </p:nvSpPr>
        <p:spPr bwMode="auto">
          <a:xfrm>
            <a:off x="2594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2898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3203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4</a:t>
            </a:r>
            <a:r>
              <a:rPr lang="en-US" altLang="en-US" dirty="0" smtClean="0">
                <a:solidFill>
                  <a:srgbClr val="2D2DB9"/>
                </a:solidFill>
                <a:latin typeface="+mn-lt"/>
              </a:rPr>
              <a:t> </a:t>
            </a:r>
            <a:endParaRPr lang="en-US" altLang="en-US" dirty="0">
              <a:solidFill>
                <a:srgbClr val="2D2DB9"/>
              </a:solidFill>
              <a:latin typeface="+mn-lt"/>
            </a:endParaRPr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3508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Rectangle 37"/>
          <p:cNvSpPr>
            <a:spLocks noChangeArrowheads="1"/>
          </p:cNvSpPr>
          <p:nvPr/>
        </p:nvSpPr>
        <p:spPr bwMode="auto">
          <a:xfrm>
            <a:off x="38133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28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41181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44229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59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3" name="Rectangle 40"/>
          <p:cNvSpPr>
            <a:spLocks noChangeArrowheads="1"/>
          </p:cNvSpPr>
          <p:nvPr/>
        </p:nvSpPr>
        <p:spPr bwMode="auto">
          <a:xfrm>
            <a:off x="47277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31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032517" y="3793332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>
            <a:off x="1987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2289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9" name="Text Box 46"/>
          <p:cNvSpPr txBox="1">
            <a:spLocks noChangeArrowheads="1"/>
          </p:cNvSpPr>
          <p:nvPr/>
        </p:nvSpPr>
        <p:spPr bwMode="auto">
          <a:xfrm>
            <a:off x="25909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28925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81" name="Text Box 48"/>
          <p:cNvSpPr txBox="1">
            <a:spLocks noChangeArrowheads="1"/>
          </p:cNvSpPr>
          <p:nvPr/>
        </p:nvSpPr>
        <p:spPr bwMode="auto">
          <a:xfrm>
            <a:off x="31941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82" name="Text Box 49"/>
          <p:cNvSpPr txBox="1">
            <a:spLocks noChangeArrowheads="1"/>
          </p:cNvSpPr>
          <p:nvPr/>
        </p:nvSpPr>
        <p:spPr bwMode="auto">
          <a:xfrm>
            <a:off x="34958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83" name="Text Box 50"/>
          <p:cNvSpPr txBox="1">
            <a:spLocks noChangeArrowheads="1"/>
          </p:cNvSpPr>
          <p:nvPr/>
        </p:nvSpPr>
        <p:spPr bwMode="auto">
          <a:xfrm>
            <a:off x="379744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409906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4400692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702317" y="4060032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87" name="Text Box 54"/>
          <p:cNvSpPr txBox="1">
            <a:spLocks noChangeArrowheads="1"/>
          </p:cNvSpPr>
          <p:nvPr/>
        </p:nvSpPr>
        <p:spPr bwMode="auto">
          <a:xfrm>
            <a:off x="4946792" y="4060032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549917" y="3259932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30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searching to the “right” for the next available location may not be the best approach.</a:t>
            </a:r>
          </a:p>
          <a:p>
            <a:endParaRPr lang="en-US" dirty="0"/>
          </a:p>
          <a:p>
            <a:r>
              <a:rPr lang="en-US" dirty="0" smtClean="0"/>
              <a:t>An alternative way is referred to as </a:t>
            </a:r>
            <a:br>
              <a:rPr lang="en-US" dirty="0" smtClean="0"/>
            </a:br>
            <a:r>
              <a:rPr lang="en-US" dirty="0" smtClean="0"/>
              <a:t>double hashing</a:t>
            </a:r>
          </a:p>
          <a:p>
            <a:pPr lvl="1"/>
            <a:r>
              <a:rPr lang="en-US" dirty="0" smtClean="0"/>
              <a:t>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Direct Access Table</a:t>
            </a:r>
          </a:p>
          <a:p>
            <a:pPr lvl="2"/>
            <a:r>
              <a:rPr lang="en-US" dirty="0"/>
              <a:t>Problem Example</a:t>
            </a:r>
          </a:p>
          <a:p>
            <a:pPr lvl="2"/>
            <a:r>
              <a:rPr lang="en-US" dirty="0"/>
              <a:t>Motivation Problem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Hash </a:t>
            </a:r>
            <a:r>
              <a:rPr lang="en-US" dirty="0"/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403519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Double hashing uses a secondary hash function </a:t>
            </a:r>
            <a:r>
              <a:rPr lang="en-US" altLang="en-US" sz="2400" b="1" i="1" dirty="0" smtClean="0">
                <a:latin typeface="Times New Roman" pitchFamily="18" charset="0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  </a:t>
            </a:r>
            <a:r>
              <a:rPr lang="en-US" altLang="en-US" sz="2400" dirty="0" smtClean="0"/>
              <a:t>and handles collisions by placing an item in the first available cell of the series</a:t>
            </a:r>
            <a:br>
              <a:rPr lang="en-US" altLang="en-US" sz="2400" dirty="0" smtClean="0"/>
            </a:br>
            <a:r>
              <a:rPr lang="en-US" altLang="en-US" sz="2400" b="1" i="1" dirty="0" smtClean="0"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latin typeface="Times New Roman" pitchFamily="18" charset="0"/>
              </a:rPr>
              <a:t>)</a:t>
            </a:r>
            <a:r>
              <a:rPr lang="en-US" altLang="en-US" sz="2400" dirty="0" smtClean="0"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+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latin typeface="Times New Roman" pitchFamily="18" charset="0"/>
              </a:rPr>
              <a:t>*d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latin typeface="Times New Roman" pitchFamily="18" charset="0"/>
              </a:rPr>
            </a:b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/>
              <a:t>for </a:t>
            </a:r>
            <a:r>
              <a:rPr lang="en-US" altLang="en-US" sz="2400" i="1" dirty="0" err="1" smtClean="0"/>
              <a:t>i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latin typeface="Symbol" pitchFamily="18" charset="2"/>
              </a:rPr>
              <a:t>=</a:t>
            </a:r>
            <a:r>
              <a:rPr lang="en-US" altLang="en-US" sz="2400" i="1" dirty="0" smtClean="0"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latin typeface="Symbol" pitchFamily="18" charset="2"/>
              </a:rPr>
              <a:t>-</a:t>
            </a:r>
            <a:r>
              <a:rPr lang="en-US" altLang="en-US" sz="2400" i="1" dirty="0" smtClean="0"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table size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N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Common choice of compression map for the secondary hash function: 	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where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&lt;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q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 is a prime</a:t>
            </a:r>
          </a:p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possible values for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are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48667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Double hashing uses a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and handles collisions by placing an item in the first available cell of the series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+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*d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altLang="en-US" sz="2400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secondary hash function 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  <a:r>
              <a:rPr lang="en-US" altLang="en-US" sz="2400" dirty="0" smtClean="0"/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table size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N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Common choice of compression map for the secondary hash function: 	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where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&lt;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q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 is a prime</a:t>
            </a:r>
          </a:p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possible values for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are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9521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Double hashing uses a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and handles collisions by placing an item in the first available cell of the series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+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*d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altLang="en-US" sz="2400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table size </a:t>
            </a:r>
            <a:r>
              <a:rPr lang="en-US" altLang="en-US" sz="2400" b="1" i="1" dirty="0" smtClean="0">
                <a:latin typeface="CMR10"/>
              </a:rPr>
              <a:t>N</a:t>
            </a:r>
            <a:r>
              <a:rPr lang="en-US" altLang="en-US" sz="2400" dirty="0" smtClean="0"/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Common choice of compression map for the secondary hash function: 	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where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&lt;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q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 is a prime</a:t>
            </a:r>
          </a:p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possible values for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are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302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Double hashing uses a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and handles collisions by placing an item in the first available cell of the series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+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*d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altLang="en-US" sz="2400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table size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N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Common choice of compression map for the secondary hash function: 	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 </a:t>
            </a:r>
            <a:r>
              <a:rPr lang="en-US" altLang="en-US" sz="2400" dirty="0" smtClean="0">
                <a:latin typeface="Symbol" pitchFamily="18" charset="2"/>
              </a:rPr>
              <a:t>=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- 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	where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Symbol" pitchFamily="18" charset="2"/>
              </a:rPr>
              <a:t>&lt;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latin typeface="CMR10"/>
              </a:rPr>
              <a:t>q</a:t>
            </a:r>
            <a:r>
              <a:rPr lang="en-US" altLang="en-US" sz="2000" dirty="0" smtClean="0"/>
              <a:t> is a prime</a:t>
            </a:r>
          </a:p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possible values for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are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302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Double hashing uses a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and handles collisions by placing an item in the first available cell of the series</a:t>
            </a:r>
            <a:b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+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*d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altLang="en-US" sz="2400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secondary hash function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The table size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N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Common choice of compression map for the secondary hash function: 	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SY8"/>
              </a:rPr>
              <a:t>d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=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- 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</a:rPr>
              <a:t>	where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&lt;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solidFill>
                  <a:schemeClr val="bg1">
                    <a:lumMod val="50000"/>
                  </a:schemeClr>
                </a:solidFill>
                <a:latin typeface="CMR10"/>
              </a:rPr>
              <a:t>q</a:t>
            </a: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</a:rPr>
              <a:t> is a prime</a:t>
            </a:r>
          </a:p>
          <a:p>
            <a:pPr eaLnBrk="1" hangingPunct="1"/>
            <a:r>
              <a:rPr lang="en-US" altLang="en-US" sz="2400" dirty="0" smtClean="0"/>
              <a:t>The possible values for 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  <a:r>
              <a:rPr lang="en-US" altLang="en-US" sz="2400" dirty="0" smtClean="0"/>
              <a:t> are</a:t>
            </a:r>
            <a:br>
              <a:rPr lang="en-US" altLang="en-US" sz="2400" dirty="0" smtClean="0"/>
            </a:br>
            <a:r>
              <a:rPr lang="en-US" altLang="en-US" sz="2400" dirty="0" smtClean="0"/>
              <a:t>	 </a:t>
            </a:r>
            <a:r>
              <a:rPr lang="en-US" altLang="en-US" sz="2400" dirty="0" smtClean="0"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302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Double hashing uses a secondary hash function </a:t>
            </a:r>
            <a:r>
              <a:rPr lang="en-US" altLang="en-US" sz="2400" b="1" i="1" dirty="0" smtClean="0">
                <a:latin typeface="Times New Roman" pitchFamily="18" charset="0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  </a:t>
            </a:r>
            <a:r>
              <a:rPr lang="en-US" altLang="en-US" sz="2400" dirty="0" smtClean="0"/>
              <a:t>and handles collisions by placing an item in the first available cell of the series</a:t>
            </a:r>
            <a:br>
              <a:rPr lang="en-US" altLang="en-US" sz="2400" dirty="0" smtClean="0"/>
            </a:br>
            <a:r>
              <a:rPr lang="en-US" altLang="en-US" sz="2400" b="1" i="1" dirty="0" smtClean="0"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latin typeface="Times New Roman" pitchFamily="18" charset="0"/>
              </a:rPr>
              <a:t>)</a:t>
            </a:r>
            <a:r>
              <a:rPr lang="en-US" altLang="en-US" sz="2400" dirty="0" smtClean="0"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+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latin typeface="Times New Roman" pitchFamily="18" charset="0"/>
              </a:rPr>
              <a:t>*d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latin typeface="Times New Roman" pitchFamily="18" charset="0"/>
              </a:rPr>
            </a:b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/>
              <a:t>for </a:t>
            </a:r>
            <a:r>
              <a:rPr lang="en-US" altLang="en-US" sz="2400" i="1" dirty="0" err="1" smtClean="0"/>
              <a:t>i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latin typeface="Symbol" pitchFamily="18" charset="2"/>
              </a:rPr>
              <a:t>=</a:t>
            </a:r>
            <a:r>
              <a:rPr lang="en-US" altLang="en-US" sz="2400" i="1" dirty="0" smtClean="0"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latin typeface="Symbol" pitchFamily="18" charset="2"/>
              </a:rPr>
              <a:t>-</a:t>
            </a:r>
            <a:r>
              <a:rPr lang="en-US" altLang="en-US" sz="2400" i="1" dirty="0" smtClean="0"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secondary hash function 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  <a:r>
              <a:rPr lang="en-US" altLang="en-US" sz="2400" dirty="0" smtClean="0"/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table size </a:t>
            </a:r>
            <a:r>
              <a:rPr lang="en-US" altLang="en-US" sz="2400" b="1" i="1" dirty="0" smtClean="0">
                <a:latin typeface="CMR10"/>
              </a:rPr>
              <a:t>N</a:t>
            </a:r>
            <a:r>
              <a:rPr lang="en-US" altLang="en-US" sz="2400" dirty="0" smtClean="0"/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Common choice of compression map for the secondary hash function: 	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 </a:t>
            </a:r>
            <a:r>
              <a:rPr lang="en-US" altLang="en-US" sz="2400" dirty="0" smtClean="0">
                <a:latin typeface="Symbol" pitchFamily="18" charset="2"/>
              </a:rPr>
              <a:t>=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- 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	where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Symbol" pitchFamily="18" charset="2"/>
              </a:rPr>
              <a:t>&lt;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latin typeface="CMR10"/>
              </a:rPr>
              <a:t>q</a:t>
            </a:r>
            <a:r>
              <a:rPr lang="en-US" altLang="en-US" sz="2000" dirty="0" smtClean="0"/>
              <a:t> is a prime</a:t>
            </a:r>
          </a:p>
          <a:p>
            <a:pPr eaLnBrk="1" hangingPunct="1"/>
            <a:r>
              <a:rPr lang="en-US" altLang="en-US" sz="2400" dirty="0" smtClean="0"/>
              <a:t>The possible values for 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  <a:r>
              <a:rPr lang="en-US" altLang="en-US" sz="2400" dirty="0" smtClean="0"/>
              <a:t> are</a:t>
            </a:r>
            <a:br>
              <a:rPr lang="en-US" altLang="en-US" sz="2400" dirty="0" smtClean="0"/>
            </a:br>
            <a:r>
              <a:rPr lang="en-US" altLang="en-US" sz="2400" dirty="0" smtClean="0"/>
              <a:t>	 </a:t>
            </a:r>
            <a:r>
              <a:rPr lang="en-US" altLang="en-US" sz="2400" dirty="0" smtClean="0"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03030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34738"/>
            <a:ext cx="3429000" cy="47885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73</a:t>
            </a: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096000" y="49530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745804"/>
            <a:ext cx="2941831" cy="646331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b="1" i="1" dirty="0">
                <a:latin typeface="Times New Roman" pitchFamily="18" charset="0"/>
              </a:rPr>
              <a:t>h(</a:t>
            </a:r>
            <a:r>
              <a:rPr lang="en-US" altLang="en-US" b="1" i="1" dirty="0" err="1">
                <a:latin typeface="Times New Roman" pitchFamily="18" charset="0"/>
              </a:rPr>
              <a:t>k,i</a:t>
            </a:r>
            <a:r>
              <a:rPr lang="en-US" altLang="en-US" b="1" i="1" dirty="0">
                <a:latin typeface="Times New Roman" pitchFamily="18" charset="0"/>
              </a:rPr>
              <a:t>)</a:t>
            </a:r>
            <a:r>
              <a:rPr lang="en-US" altLang="en-US" dirty="0">
                <a:latin typeface="Times New Roman" pitchFamily="18" charset="0"/>
              </a:rPr>
              <a:t> =(</a:t>
            </a:r>
            <a:r>
              <a:rPr lang="en-US" altLang="en-US" b="1" i="1" dirty="0">
                <a:latin typeface="Times New Roman" pitchFamily="18" charset="0"/>
              </a:rPr>
              <a:t>h(k)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>
                <a:latin typeface="Symbol" pitchFamily="18" charset="2"/>
              </a:rPr>
              <a:t>+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dirty="0" err="1">
                <a:latin typeface="Times New Roman" pitchFamily="18" charset="0"/>
              </a:rPr>
              <a:t>i</a:t>
            </a:r>
            <a:r>
              <a:rPr lang="en-US" altLang="en-US" b="1" i="1" dirty="0">
                <a:latin typeface="Times New Roman" pitchFamily="18" charset="0"/>
              </a:rPr>
              <a:t>*d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)) mod </a:t>
            </a:r>
            <a:r>
              <a:rPr lang="en-US" altLang="en-US" b="1" i="1" dirty="0" smtClean="0">
                <a:latin typeface="Times New Roman" pitchFamily="18" charset="0"/>
              </a:rPr>
              <a:t>N</a:t>
            </a:r>
          </a:p>
          <a:p>
            <a:r>
              <a:rPr lang="en-US" altLang="en-US" b="1" i="1" dirty="0">
                <a:latin typeface="CMSY8"/>
              </a:rPr>
              <a:t>d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CMR10"/>
              </a:rPr>
              <a:t>k</a:t>
            </a:r>
            <a:r>
              <a:rPr lang="en-US" altLang="en-US" dirty="0">
                <a:latin typeface="Times New Roman" pitchFamily="18" charset="0"/>
              </a:rPr>
              <a:t>) </a:t>
            </a:r>
            <a:r>
              <a:rPr lang="en-US" altLang="en-US" dirty="0">
                <a:latin typeface="Symbol" pitchFamily="18" charset="2"/>
              </a:rPr>
              <a:t>=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dirty="0">
                <a:latin typeface="Times New Roman" pitchFamily="18" charset="0"/>
              </a:rPr>
              <a:t>q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>
                <a:latin typeface="Symbol" pitchFamily="18" charset="2"/>
              </a:rPr>
              <a:t>- 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 mod </a:t>
            </a:r>
            <a:r>
              <a:rPr lang="en-US" altLang="en-US" b="1" i="1" dirty="0">
                <a:latin typeface="Times New Roman" pitchFamily="18" charset="0"/>
              </a:rPr>
              <a:t>q</a:t>
            </a:r>
            <a:r>
              <a:rPr lang="en-US" altLang="en-US" dirty="0" smtClean="0">
                <a:latin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24475" y="1752600"/>
            <a:ext cx="3133725" cy="2316369"/>
          </a:xfrm>
          <a:prstGeom prst="rect">
            <a:avLst/>
          </a:prstGeom>
          <a:solidFill>
            <a:schemeClr val="bg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095750" y="5410200"/>
            <a:ext cx="4667250" cy="1012173"/>
          </a:xfrm>
          <a:prstGeom prst="rect">
            <a:avLst/>
          </a:prstGeom>
          <a:solidFill>
            <a:schemeClr val="bg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57200" y="4409994"/>
            <a:ext cx="3638550" cy="1709819"/>
          </a:xfrm>
          <a:prstGeom prst="rect">
            <a:avLst/>
          </a:prstGeom>
          <a:solidFill>
            <a:schemeClr val="bg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400550" y="1746345"/>
            <a:ext cx="923925" cy="2322624"/>
          </a:xfrm>
          <a:prstGeom prst="rect">
            <a:avLst/>
          </a:prstGeom>
          <a:solidFill>
            <a:schemeClr val="bg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34738"/>
            <a:ext cx="3429000" cy="47885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31</a:t>
            </a: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32</a:t>
            </a: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59</a:t>
            </a: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73</a:t>
            </a: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22</a:t>
            </a: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44</a:t>
            </a: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6096000" y="49530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55416" y="4956412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next slides walk thru this</a:t>
            </a:r>
            <a:endParaRPr lang="en-US" sz="1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745804"/>
            <a:ext cx="2941831" cy="646331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b="1" i="1" dirty="0">
                <a:latin typeface="Times New Roman" pitchFamily="18" charset="0"/>
              </a:rPr>
              <a:t>h(</a:t>
            </a:r>
            <a:r>
              <a:rPr lang="en-US" altLang="en-US" b="1" i="1" dirty="0" err="1">
                <a:latin typeface="Times New Roman" pitchFamily="18" charset="0"/>
              </a:rPr>
              <a:t>k,i</a:t>
            </a:r>
            <a:r>
              <a:rPr lang="en-US" altLang="en-US" b="1" i="1" dirty="0">
                <a:latin typeface="Times New Roman" pitchFamily="18" charset="0"/>
              </a:rPr>
              <a:t>)</a:t>
            </a:r>
            <a:r>
              <a:rPr lang="en-US" altLang="en-US" dirty="0">
                <a:latin typeface="Times New Roman" pitchFamily="18" charset="0"/>
              </a:rPr>
              <a:t> =(</a:t>
            </a:r>
            <a:r>
              <a:rPr lang="en-US" altLang="en-US" b="1" i="1" dirty="0">
                <a:latin typeface="Times New Roman" pitchFamily="18" charset="0"/>
              </a:rPr>
              <a:t>h(k)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>
                <a:latin typeface="Symbol" pitchFamily="18" charset="2"/>
              </a:rPr>
              <a:t>+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dirty="0" err="1">
                <a:latin typeface="Times New Roman" pitchFamily="18" charset="0"/>
              </a:rPr>
              <a:t>i</a:t>
            </a:r>
            <a:r>
              <a:rPr lang="en-US" altLang="en-US" b="1" i="1" dirty="0">
                <a:latin typeface="Times New Roman" pitchFamily="18" charset="0"/>
              </a:rPr>
              <a:t>*d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)) mod </a:t>
            </a:r>
            <a:r>
              <a:rPr lang="en-US" altLang="en-US" b="1" i="1" dirty="0" smtClean="0">
                <a:latin typeface="Times New Roman" pitchFamily="18" charset="0"/>
              </a:rPr>
              <a:t>N</a:t>
            </a:r>
          </a:p>
          <a:p>
            <a:r>
              <a:rPr lang="en-US" altLang="en-US" b="1" i="1" dirty="0">
                <a:latin typeface="CMSY8"/>
              </a:rPr>
              <a:t>d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CMR10"/>
              </a:rPr>
              <a:t>k</a:t>
            </a:r>
            <a:r>
              <a:rPr lang="en-US" altLang="en-US" dirty="0">
                <a:latin typeface="Times New Roman" pitchFamily="18" charset="0"/>
              </a:rPr>
              <a:t>) </a:t>
            </a:r>
            <a:r>
              <a:rPr lang="en-US" altLang="en-US" dirty="0">
                <a:latin typeface="Symbol" pitchFamily="18" charset="2"/>
              </a:rPr>
              <a:t>=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dirty="0">
                <a:latin typeface="Times New Roman" pitchFamily="18" charset="0"/>
              </a:rPr>
              <a:t>q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>
                <a:latin typeface="Symbol" pitchFamily="18" charset="2"/>
              </a:rPr>
              <a:t>- 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 mod </a:t>
            </a:r>
            <a:r>
              <a:rPr lang="en-US" altLang="en-US" b="1" i="1" dirty="0">
                <a:latin typeface="Times New Roman" pitchFamily="18" charset="0"/>
              </a:rPr>
              <a:t>q</a:t>
            </a:r>
            <a:r>
              <a:rPr lang="en-US" altLang="en-US" dirty="0" smtClean="0">
                <a:latin typeface="Times New Roman" pitchFamily="18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7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5791200" y="51816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h(18) = 5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d(18) = 3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h(18, 0)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79068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30976" y="2057400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553200" y="2286000"/>
            <a:ext cx="603250" cy="289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530975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109204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530975" y="2878540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530975" y="31770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200317" y="2057399"/>
            <a:ext cx="1330657" cy="1879979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3429000" cy="441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13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7)</a:t>
            </a:r>
            <a:endParaRPr lang="en-US" b="1" i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18, 41, 22, 44, 59, 32, 31, 73, in this order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Double Hashing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267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4572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876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6096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705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7010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315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4" name="Rectangle 15"/>
          <p:cNvSpPr>
            <a:spLocks noChangeArrowheads="1"/>
          </p:cNvSpPr>
          <p:nvPr/>
        </p:nvSpPr>
        <p:spPr bwMode="auto">
          <a:xfrm>
            <a:off x="76200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79248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4270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572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48736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1752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070" name="Text Box 21"/>
          <p:cNvSpPr txBox="1">
            <a:spLocks noChangeArrowheads="1"/>
          </p:cNvSpPr>
          <p:nvPr/>
        </p:nvSpPr>
        <p:spPr bwMode="auto">
          <a:xfrm>
            <a:off x="54768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57785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608012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638175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074" name="Text Box 25"/>
          <p:cNvSpPr txBox="1">
            <a:spLocks noChangeArrowheads="1"/>
          </p:cNvSpPr>
          <p:nvPr/>
        </p:nvSpPr>
        <p:spPr bwMode="auto">
          <a:xfrm>
            <a:off x="6683375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85000" y="4533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22947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7531100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7832725" y="45339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4572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41</a:t>
            </a: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18</a:t>
            </a: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096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6400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90" name="Rectangle 41"/>
          <p:cNvSpPr>
            <a:spLocks noChangeArrowheads="1"/>
          </p:cNvSpPr>
          <p:nvPr/>
        </p:nvSpPr>
        <p:spPr bwMode="auto">
          <a:xfrm>
            <a:off x="76200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2091" name="Rectangle 42"/>
          <p:cNvSpPr>
            <a:spLocks noChangeArrowheads="1"/>
          </p:cNvSpPr>
          <p:nvPr/>
        </p:nvSpPr>
        <p:spPr bwMode="auto">
          <a:xfrm>
            <a:off x="79248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2D2DB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270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4572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48736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1752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54768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57785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08012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638175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6683375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6985000" y="575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22947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sp>
        <p:nvSpPr>
          <p:cNvPr id="2103" name="Text Box 54"/>
          <p:cNvSpPr txBox="1">
            <a:spLocks noChangeArrowheads="1"/>
          </p:cNvSpPr>
          <p:nvPr/>
        </p:nvSpPr>
        <p:spPr bwMode="auto">
          <a:xfrm>
            <a:off x="7531100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11</a:t>
            </a:r>
          </a:p>
        </p:txBody>
      </p:sp>
      <p:sp>
        <p:nvSpPr>
          <p:cNvPr id="2104" name="Text Box 55"/>
          <p:cNvSpPr txBox="1">
            <a:spLocks noChangeArrowheads="1"/>
          </p:cNvSpPr>
          <p:nvPr/>
        </p:nvSpPr>
        <p:spPr bwMode="auto">
          <a:xfrm>
            <a:off x="7832725" y="57531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12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4876800" y="516909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9450" y="1570038"/>
          <a:ext cx="367188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Worksheet" r:id="rId3" imgW="3365500" imgH="2222500" progId="Excel.Sheet.8">
                  <p:embed/>
                </p:oleObj>
              </mc:Choice>
              <mc:Fallback>
                <p:oleObj name="Worksheet" r:id="rId3" imgW="3365500" imgH="222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1570038"/>
                        <a:ext cx="3671888" cy="2424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6175" y="1676400"/>
            <a:ext cx="3124200" cy="220036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h(41) = 2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d(41) = 1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h(41, 0) = 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82243" y="1091625"/>
            <a:ext cx="2852063" cy="584775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53200" y="2286000"/>
            <a:ext cx="603250" cy="289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530975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109204" y="2575446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530975" y="2878540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530975" y="31770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653097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062716" y="3405685"/>
            <a:ext cx="603250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642225" y="3405685"/>
            <a:ext cx="434975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530975" y="3634285"/>
            <a:ext cx="603250" cy="303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200317" y="2286000"/>
            <a:ext cx="1330657" cy="1651378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9539</Words>
  <Application>Microsoft Office PowerPoint</Application>
  <PresentationFormat>On-screen Show (4:3)</PresentationFormat>
  <Paragraphs>2795</Paragraphs>
  <Slides>114</Slides>
  <Notes>3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114</vt:i4>
      </vt:variant>
    </vt:vector>
  </HeadingPairs>
  <TitlesOfParts>
    <vt:vector size="116" baseType="lpstr">
      <vt:lpstr>Office Theme</vt:lpstr>
      <vt:lpstr>Worksheet</vt:lpstr>
      <vt:lpstr>Hash Tables</vt:lpstr>
      <vt:lpstr>In the Past</vt:lpstr>
      <vt:lpstr>Recently and Future</vt:lpstr>
      <vt:lpstr>Marker Slide</vt:lpstr>
      <vt:lpstr>Graded In-Class Assignment: ICA320</vt:lpstr>
      <vt:lpstr>ICA320 – Solution </vt:lpstr>
      <vt:lpstr>Code Solution</vt:lpstr>
      <vt:lpstr>Motivation Problem</vt:lpstr>
      <vt:lpstr>Marker Slide</vt:lpstr>
      <vt:lpstr>Constant Time Dictionaries</vt:lpstr>
      <vt:lpstr>Direct Address Tables</vt:lpstr>
      <vt:lpstr>Direct Address Tables</vt:lpstr>
      <vt:lpstr>Direct Address Table: Analysis</vt:lpstr>
      <vt:lpstr>Direct Address Table: Analysis</vt:lpstr>
      <vt:lpstr>Hash Tables</vt:lpstr>
      <vt:lpstr>Devising Hash Functions</vt:lpstr>
      <vt:lpstr>Devising Hash Functions: Issue 1</vt:lpstr>
      <vt:lpstr>Devising Hash Functions: Issue 2</vt:lpstr>
      <vt:lpstr>Fixing Issues of Collision</vt:lpstr>
      <vt:lpstr>Chaining: A Collision Solution</vt:lpstr>
      <vt:lpstr>Chaining: A Collision Solution</vt:lpstr>
      <vt:lpstr>Analysis: Hash Table with Chaining</vt:lpstr>
      <vt:lpstr>Open Addressing: Another Collision Resolution</vt:lpstr>
      <vt:lpstr>Open Addressing: Another Collision Resolution</vt:lpstr>
      <vt:lpstr>Open Addressing: Another Collision Resolution</vt:lpstr>
      <vt:lpstr>Open Addressing with Linear Probing</vt:lpstr>
      <vt:lpstr>Open Addressing with NON-Linear Probing</vt:lpstr>
      <vt:lpstr>Open Addressing with Double Hashing</vt:lpstr>
      <vt:lpstr>Marker Slide</vt:lpstr>
      <vt:lpstr>Hashing – Basic Plan</vt:lpstr>
      <vt:lpstr>Hashing</vt:lpstr>
      <vt:lpstr>Hash Functions and Hash Tables </vt:lpstr>
      <vt:lpstr>Example</vt:lpstr>
      <vt:lpstr>Collisions</vt:lpstr>
      <vt:lpstr>Collision Resolution with Chaining</vt:lpstr>
      <vt:lpstr>Class Exercise: Chaining</vt:lpstr>
      <vt:lpstr>Exercise: Chaining</vt:lpstr>
      <vt:lpstr>Exercise: Chaining</vt:lpstr>
      <vt:lpstr>Exercise: Chaining</vt:lpstr>
      <vt:lpstr>Exercise: Chaining</vt:lpstr>
      <vt:lpstr>Exercise: Chaining</vt:lpstr>
      <vt:lpstr>Exercise: Chaining</vt:lpstr>
      <vt:lpstr>Exercise: Chaining</vt:lpstr>
      <vt:lpstr>Exercise: Chaining</vt:lpstr>
      <vt:lpstr>Exercise: Chaining</vt:lpstr>
      <vt:lpstr>Exercise: Chaining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Collision Resolution in Open Addressing  - Linear Probing</vt:lpstr>
      <vt:lpstr>Search with Linear Probing</vt:lpstr>
      <vt:lpstr>Updates with Linear Probing</vt:lpstr>
      <vt:lpstr>Class 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Exercise: Linear Probing</vt:lpstr>
      <vt:lpstr>Alternatives</vt:lpstr>
      <vt:lpstr>Open Addressing:  Double Hashing</vt:lpstr>
      <vt:lpstr>Open Addressing:  Double Hashing</vt:lpstr>
      <vt:lpstr>Open Addressing:  Double Hashing</vt:lpstr>
      <vt:lpstr>Open Addressing:  Double Hashing</vt:lpstr>
      <vt:lpstr>Open Addressing:  Double Hashing</vt:lpstr>
      <vt:lpstr>Open Addressing: 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Performance Overview of Hashing</vt:lpstr>
      <vt:lpstr>Maps/Dictionaries</vt:lpstr>
      <vt:lpstr>Class Exercise: Double Hashing</vt:lpstr>
      <vt:lpstr>The End of This Part</vt:lpstr>
      <vt:lpstr>Uniform Hashing Assumption </vt:lpstr>
      <vt:lpstr>Performance of Uniform Hashing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2262</cp:revision>
  <dcterms:created xsi:type="dcterms:W3CDTF">2006-08-16T00:00:00Z</dcterms:created>
  <dcterms:modified xsi:type="dcterms:W3CDTF">2014-05-01T14:57:18Z</dcterms:modified>
</cp:coreProperties>
</file>