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385" r:id="rId3"/>
    <p:sldId id="383" r:id="rId4"/>
    <p:sldId id="384" r:id="rId5"/>
    <p:sldId id="367" r:id="rId6"/>
    <p:sldId id="368" r:id="rId7"/>
    <p:sldId id="370" r:id="rId8"/>
    <p:sldId id="371" r:id="rId9"/>
    <p:sldId id="372" r:id="rId10"/>
    <p:sldId id="374" r:id="rId11"/>
    <p:sldId id="375" r:id="rId12"/>
    <p:sldId id="376" r:id="rId13"/>
    <p:sldId id="377" r:id="rId14"/>
    <p:sldId id="378" r:id="rId15"/>
    <p:sldId id="379" r:id="rId16"/>
    <p:sldId id="369" r:id="rId17"/>
    <p:sldId id="373" r:id="rId18"/>
    <p:sldId id="380" r:id="rId19"/>
    <p:sldId id="381" r:id="rId20"/>
    <p:sldId id="415" r:id="rId21"/>
    <p:sldId id="416" r:id="rId22"/>
    <p:sldId id="397" r:id="rId23"/>
    <p:sldId id="388" r:id="rId24"/>
    <p:sldId id="389" r:id="rId25"/>
    <p:sldId id="390" r:id="rId26"/>
    <p:sldId id="391" r:id="rId27"/>
    <p:sldId id="392" r:id="rId28"/>
    <p:sldId id="393" r:id="rId29"/>
    <p:sldId id="394" r:id="rId30"/>
    <p:sldId id="395" r:id="rId31"/>
    <p:sldId id="396" r:id="rId32"/>
    <p:sldId id="398" r:id="rId33"/>
    <p:sldId id="382" r:id="rId34"/>
    <p:sldId id="386" r:id="rId35"/>
    <p:sldId id="399" r:id="rId36"/>
    <p:sldId id="400" r:id="rId37"/>
    <p:sldId id="401" r:id="rId38"/>
    <p:sldId id="404" r:id="rId39"/>
    <p:sldId id="405" r:id="rId40"/>
    <p:sldId id="406" r:id="rId41"/>
    <p:sldId id="417" r:id="rId42"/>
    <p:sldId id="407" r:id="rId43"/>
    <p:sldId id="402" r:id="rId44"/>
    <p:sldId id="403" r:id="rId45"/>
    <p:sldId id="408" r:id="rId46"/>
    <p:sldId id="409" r:id="rId47"/>
    <p:sldId id="410" r:id="rId48"/>
    <p:sldId id="411" r:id="rId49"/>
    <p:sldId id="412" r:id="rId50"/>
    <p:sldId id="413" r:id="rId51"/>
    <p:sldId id="414" r:id="rId52"/>
    <p:sldId id="366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BE"/>
    <a:srgbClr val="E5E5B4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7" autoAdjust="0"/>
    <p:restoredTop sz="84848" autoAdjust="0"/>
  </p:normalViewPr>
  <p:slideViewPr>
    <p:cSldViewPr>
      <p:cViewPr>
        <p:scale>
          <a:sx n="70" d="100"/>
          <a:sy n="70" d="100"/>
        </p:scale>
        <p:origin x="-906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9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5F073-BE05-465E-9ACA-FEBC1467B54E}" type="datetimeFigureOut">
              <a:rPr lang="en-US" smtClean="0"/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E8B70-CAB0-4ED0-9DDB-1ABC1C150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2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50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75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75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75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E8B70-CAB0-4ED0-9DDB-1ABC1C150F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8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 marL="1143000" indent="-228600">
              <a:buFont typeface="Arial" panose="020B0604020202020204" pitchFamily="34" charset="0"/>
              <a:buChar char="•"/>
              <a:defRPr sz="2000"/>
            </a:lvl3pPr>
            <a:lvl4pPr marL="1600200" indent="-228600">
              <a:buFont typeface="Arial" panose="020B0604020202020204" pitchFamily="34" charset="0"/>
              <a:buChar char="•"/>
              <a:defRPr sz="1800"/>
            </a:lvl4pPr>
            <a:lvl5pPr marL="2057400" indent="-2286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6954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3 Review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Structures and Algorithms</a:t>
            </a:r>
          </a:p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244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5414010"/>
            <a:ext cx="6705600" cy="1297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Brent M. Dingle</a:t>
            </a: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Mathematics, Statistics, and Computer Science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Wisconsin – </a:t>
            </a:r>
            <a:r>
              <a:rPr lang="en-US" sz="1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Stout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endParaRPr lang="en-US" sz="12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Based on the book: Data Structures and Algorithms in C++ (Goodrich, </a:t>
            </a:r>
            <a:r>
              <a:rPr lang="en-US" sz="1050" i="1" dirty="0" err="1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Tamassia</a:t>
            </a:r>
            <a:r>
              <a:rPr lang="en-US" sz="1050" i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Mount)</a:t>
            </a:r>
          </a:p>
          <a:p>
            <a:r>
              <a:rPr lang="en-US" sz="105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content from Data Structures Using C++ (D.S. Malik)</a:t>
            </a:r>
          </a:p>
        </p:txBody>
      </p:sp>
      <p:pic>
        <p:nvPicPr>
          <p:cNvPr id="1026" name="Picture 2" descr="http://mudbugmedia.com/blog/wp-content/uploads/2011/09/web-animation-225x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" y="3581400"/>
            <a:ext cx="1270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05600" y="228600"/>
            <a:ext cx="2388838" cy="25017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96719"/>
            <a:ext cx="778569" cy="77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02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Generalizing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</a:t>
            </a:r>
          </a:p>
          <a:p>
            <a:pPr lvl="1"/>
            <a:r>
              <a:rPr lang="en-US" dirty="0" smtClean="0"/>
              <a:t>Vectors and Lists</a:t>
            </a:r>
          </a:p>
          <a:p>
            <a:endParaRPr lang="en-US" dirty="0" smtClean="0"/>
          </a:p>
          <a:p>
            <a:r>
              <a:rPr lang="en-US" dirty="0" smtClean="0"/>
              <a:t>We can make other things from them</a:t>
            </a:r>
          </a:p>
          <a:p>
            <a:pPr lvl="1"/>
            <a:r>
              <a:rPr lang="en-US" dirty="0" smtClean="0"/>
              <a:t>Stacks, Queues, </a:t>
            </a:r>
            <a:r>
              <a:rPr lang="en-US" dirty="0" err="1" smtClean="0"/>
              <a:t>Deques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Can we </a:t>
            </a:r>
            <a:r>
              <a:rPr lang="en-US" b="1" dirty="0" smtClean="0">
                <a:solidFill>
                  <a:srgbClr val="FF0000"/>
                </a:solidFill>
              </a:rPr>
              <a:t>generalize</a:t>
            </a:r>
            <a:r>
              <a:rPr lang="en-US" b="1" dirty="0" smtClean="0"/>
              <a:t>/merge </a:t>
            </a:r>
            <a:r>
              <a:rPr lang="en-US" b="1" dirty="0" smtClean="0">
                <a:solidFill>
                  <a:srgbClr val="FF0000"/>
                </a:solidFill>
              </a:rPr>
              <a:t>vectors</a:t>
            </a:r>
            <a:r>
              <a:rPr lang="en-US" b="1" dirty="0" smtClean="0"/>
              <a:t> and </a:t>
            </a:r>
            <a:r>
              <a:rPr lang="en-US" b="1" dirty="0" smtClean="0">
                <a:solidFill>
                  <a:srgbClr val="FF0000"/>
                </a:solidFill>
              </a:rPr>
              <a:t>lists</a:t>
            </a:r>
            <a:r>
              <a:rPr lang="en-US" b="1" dirty="0" smtClean="0"/>
              <a:t> into </a:t>
            </a:r>
            <a:r>
              <a:rPr lang="en-US" b="1" dirty="0" smtClean="0">
                <a:solidFill>
                  <a:srgbClr val="FF0000"/>
                </a:solidFill>
              </a:rPr>
              <a:t>ONE data type</a:t>
            </a:r>
            <a:r>
              <a:rPr lang="en-US" b="1" dirty="0" smtClean="0"/>
              <a:t>?</a:t>
            </a:r>
          </a:p>
          <a:p>
            <a:pPr lvl="1"/>
            <a:r>
              <a:rPr lang="en-US" dirty="0" smtClean="0"/>
              <a:t>So stacks, queues, and stuff made out of ONE data type and the details fall into the implementation of that data type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7619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Sequence ADT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rgbClr val="FF0000"/>
                </a:solidFill>
              </a:rPr>
              <a:t>union of vectors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lists</a:t>
            </a:r>
          </a:p>
          <a:p>
            <a:pPr lvl="1"/>
            <a:r>
              <a:rPr lang="en-US" dirty="0" smtClean="0"/>
              <a:t>Elements are accessed by rank OR 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09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7619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Sequence ADT</a:t>
            </a:r>
            <a:r>
              <a:rPr lang="en-US" dirty="0" smtClean="0"/>
              <a:t> is the union of vectors and lists</a:t>
            </a:r>
          </a:p>
          <a:p>
            <a:pPr lvl="1"/>
            <a:r>
              <a:rPr lang="en-US" dirty="0"/>
              <a:t>Elements are accessed by rank OR position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950470"/>
              </p:ext>
            </p:extLst>
          </p:nvPr>
        </p:nvGraphicFramePr>
        <p:xfrm>
          <a:off x="2971800" y="1981200"/>
          <a:ext cx="5943600" cy="3966210"/>
        </p:xfrm>
        <a:graphic>
          <a:graphicData uri="http://schemas.openxmlformats.org/drawingml/2006/table">
            <a:tbl>
              <a:tblPr/>
              <a:tblGrid>
                <a:gridCol w="4041648"/>
                <a:gridCol w="950976"/>
                <a:gridCol w="950976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size,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isEmpty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rankOf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elemAtRank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first, last, before, after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replaceElement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swapElements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replaceAtRank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insertFirst, insertLast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insertAfter, insertBefore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1" y="2362201"/>
            <a:ext cx="2285999" cy="3810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Generic Methods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14600" y="2362200"/>
            <a:ext cx="236220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3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7619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Sequence ADT</a:t>
            </a:r>
            <a:r>
              <a:rPr lang="en-US" dirty="0" smtClean="0"/>
              <a:t> is the union of vectors and lists</a:t>
            </a:r>
          </a:p>
          <a:p>
            <a:pPr lvl="1"/>
            <a:r>
              <a:rPr lang="en-US" dirty="0"/>
              <a:t>Elements are accessed by rank OR position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044672"/>
              </p:ext>
            </p:extLst>
          </p:nvPr>
        </p:nvGraphicFramePr>
        <p:xfrm>
          <a:off x="2971800" y="1981200"/>
          <a:ext cx="5943600" cy="3966210"/>
        </p:xfrm>
        <a:graphic>
          <a:graphicData uri="http://schemas.openxmlformats.org/drawingml/2006/table">
            <a:tbl>
              <a:tblPr/>
              <a:tblGrid>
                <a:gridCol w="4041648"/>
                <a:gridCol w="950976"/>
                <a:gridCol w="950976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size,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isEmpty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rankOf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elemAtRank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first, last, before, after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replaceElement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swapElements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replaceAtRank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insertFirst, insertLast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insertAfter, insertBefore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0891" y="3581400"/>
            <a:ext cx="2285999" cy="3810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Vector based methods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800600" y="2770497"/>
            <a:ext cx="160020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19400" y="3962400"/>
            <a:ext cx="205740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19400" y="4344539"/>
            <a:ext cx="358140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7619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Sequence ADT</a:t>
            </a:r>
            <a:r>
              <a:rPr lang="en-US" dirty="0" smtClean="0"/>
              <a:t> is the union of vectors and lists</a:t>
            </a:r>
          </a:p>
          <a:p>
            <a:pPr lvl="1"/>
            <a:r>
              <a:rPr lang="en-US" dirty="0"/>
              <a:t>Elements are accessed by rank OR position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341143"/>
              </p:ext>
            </p:extLst>
          </p:nvPr>
        </p:nvGraphicFramePr>
        <p:xfrm>
          <a:off x="2971800" y="1981200"/>
          <a:ext cx="5943600" cy="3966210"/>
        </p:xfrm>
        <a:graphic>
          <a:graphicData uri="http://schemas.openxmlformats.org/drawingml/2006/table">
            <a:tbl>
              <a:tblPr/>
              <a:tblGrid>
                <a:gridCol w="4041648"/>
                <a:gridCol w="950976"/>
                <a:gridCol w="950976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size,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isEmpty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rankOf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elemAtRank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first, last, before, after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replaceElement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swapElements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replaceAtRank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insertFirst, insertLast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insertAfter, insertBefore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0891" y="3581400"/>
            <a:ext cx="2285999" cy="3810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List based methods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19400" y="3200400"/>
            <a:ext cx="289560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806890" y="3581400"/>
            <a:ext cx="382251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2806890" y="4756248"/>
            <a:ext cx="290811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806890" y="5145212"/>
            <a:ext cx="321291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794380" y="5539297"/>
            <a:ext cx="1618965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8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76199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Sequence ADT</a:t>
            </a:r>
            <a:r>
              <a:rPr lang="en-US" dirty="0" smtClean="0"/>
              <a:t> is the union of vectors and lists</a:t>
            </a:r>
          </a:p>
          <a:p>
            <a:pPr lvl="1"/>
            <a:r>
              <a:rPr lang="en-US" dirty="0"/>
              <a:t>Elements are accessed by rank OR position</a:t>
            </a:r>
          </a:p>
        </p:txBody>
      </p:sp>
      <p:graphicFrame>
        <p:nvGraphicFramePr>
          <p:cNvPr id="4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146077"/>
              </p:ext>
            </p:extLst>
          </p:nvPr>
        </p:nvGraphicFramePr>
        <p:xfrm>
          <a:off x="2971800" y="1981200"/>
          <a:ext cx="5943600" cy="3966210"/>
        </p:xfrm>
        <a:graphic>
          <a:graphicData uri="http://schemas.openxmlformats.org/drawingml/2006/table">
            <a:tbl>
              <a:tblPr/>
              <a:tblGrid>
                <a:gridCol w="4041648"/>
                <a:gridCol w="950976"/>
                <a:gridCol w="950976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Operation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Array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size,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isEmpty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rankOf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elemAtRank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first, last, before, after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replaceElement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swapElements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replaceAtRank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insertAtRank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removeAtRank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insertFirst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,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insertLast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insertAfter, insertBefore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ahoma" charset="0"/>
                        </a:rPr>
                        <a:t>remove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8381" y="4196124"/>
            <a:ext cx="2285999" cy="3810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Bridge methods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794380" y="4368427"/>
            <a:ext cx="3835020" cy="381000"/>
          </a:xfrm>
          <a:prstGeom prst="round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6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Types in the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Template Library stuff</a:t>
            </a:r>
          </a:p>
          <a:p>
            <a:pPr lvl="1"/>
            <a:r>
              <a:rPr lang="en-US" dirty="0" smtClean="0"/>
              <a:t>using </a:t>
            </a:r>
            <a:r>
              <a:rPr lang="en-US" dirty="0" err="1" smtClean="0"/>
              <a:t>std</a:t>
            </a:r>
            <a:r>
              <a:rPr lang="en-US" dirty="0" smtClean="0"/>
              <a:t> namespace</a:t>
            </a:r>
          </a:p>
          <a:p>
            <a:pPr lvl="1"/>
            <a:endParaRPr lang="en-US" dirty="0"/>
          </a:p>
          <a:p>
            <a:r>
              <a:rPr lang="en-US" dirty="0" smtClean="0"/>
              <a:t>strings, vectors,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ADT things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and be able to read (use if given) the ADTs of</a:t>
            </a:r>
          </a:p>
          <a:p>
            <a:pPr lvl="1"/>
            <a:r>
              <a:rPr lang="en-US" dirty="0" smtClean="0"/>
              <a:t>Iterator</a:t>
            </a:r>
          </a:p>
          <a:p>
            <a:pPr lvl="1"/>
            <a:r>
              <a:rPr lang="en-US" dirty="0" smtClean="0"/>
              <a:t>Position</a:t>
            </a:r>
          </a:p>
          <a:p>
            <a:pPr lvl="1"/>
            <a:r>
              <a:rPr lang="en-US" dirty="0" smtClean="0"/>
              <a:t>Locator</a:t>
            </a:r>
          </a:p>
          <a:p>
            <a:pPr lvl="1"/>
            <a:r>
              <a:rPr lang="en-US" dirty="0" smtClean="0"/>
              <a:t>Comparator</a:t>
            </a:r>
          </a:p>
          <a:p>
            <a:pPr lvl="1"/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505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Sorting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00493"/>
              </p:ext>
            </p:extLst>
          </p:nvPr>
        </p:nvGraphicFramePr>
        <p:xfrm>
          <a:off x="685800" y="1066800"/>
          <a:ext cx="7239000" cy="3813177"/>
        </p:xfrm>
        <a:graphic>
          <a:graphicData uri="http://schemas.openxmlformats.org/drawingml/2006/table">
            <a:tbl>
              <a:tblPr/>
              <a:tblGrid>
                <a:gridCol w="1981200"/>
                <a:gridCol w="1905000"/>
                <a:gridCol w="3352800"/>
              </a:tblGrid>
              <a:tr h="457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Selection Sort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Insertion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64018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Bubble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Heap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n)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large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Merge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sequential data access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huge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09600" y="3505200"/>
            <a:ext cx="73914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14500" y="3513160"/>
            <a:ext cx="5181600" cy="265904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All three seem the same, BUT</a:t>
            </a:r>
          </a:p>
          <a:p>
            <a:endParaRPr lang="en-US" dirty="0" smtClean="0"/>
          </a:p>
          <a:p>
            <a:r>
              <a:rPr lang="en-US" dirty="0" smtClean="0"/>
              <a:t>The Best Case for Insertion and Bubble Sort turns out to be O(n)… average and worst case is O(n^2)</a:t>
            </a:r>
          </a:p>
          <a:p>
            <a:endParaRPr lang="en-US" dirty="0" smtClean="0"/>
          </a:p>
          <a:p>
            <a:r>
              <a:rPr lang="en-US" dirty="0" smtClean="0"/>
              <a:t>Yet the best case for selection sort remains O(n^2)</a:t>
            </a:r>
          </a:p>
          <a:p>
            <a:endParaRPr lang="en-US" dirty="0"/>
          </a:p>
          <a:p>
            <a:r>
              <a:rPr lang="en-US" dirty="0" smtClean="0"/>
              <a:t>Later classes may emphasize these types of differences in greater depth</a:t>
            </a:r>
          </a:p>
        </p:txBody>
      </p:sp>
    </p:spTree>
    <p:extLst>
      <p:ext uri="{BB962C8B-B14F-4D97-AF65-F5344CB8AC3E}">
        <p14:creationId xmlns:p14="http://schemas.microsoft.com/office/powerpoint/2010/main" val="104875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866258"/>
              </p:ext>
            </p:extLst>
          </p:nvPr>
        </p:nvGraphicFramePr>
        <p:xfrm>
          <a:off x="691204" y="4800600"/>
          <a:ext cx="7239000" cy="1174946"/>
        </p:xfrm>
        <a:graphic>
          <a:graphicData uri="http://schemas.openxmlformats.org/drawingml/2006/table">
            <a:tbl>
              <a:tblPr/>
              <a:tblGrid>
                <a:gridCol w="1981200"/>
                <a:gridCol w="1905000"/>
                <a:gridCol w="3352800"/>
              </a:tblGrid>
              <a:tr h="457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Merge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n)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sequential data access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huge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Came 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609600"/>
          </a:xfrm>
        </p:spPr>
        <p:txBody>
          <a:bodyPr/>
          <a:lstStyle/>
          <a:p>
            <a:r>
              <a:rPr lang="en-US" dirty="0" smtClean="0"/>
              <a:t>Visualizing Merge Sort used a Tree-Like structure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9058" y="1750399"/>
            <a:ext cx="4486275" cy="2011363"/>
            <a:chOff x="1608" y="1824"/>
            <a:chExt cx="3426" cy="1536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2160" y="1824"/>
              <a:ext cx="2306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7  2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cs typeface="+mn-cs"/>
                  <a:sym typeface="Symbol" charset="2"/>
                </a:rPr>
                <a:t>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9  4 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 2  4  7  9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680" y="2400"/>
              <a:ext cx="1344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cs typeface="+mn-cs"/>
                  <a:sym typeface="Symbol" charset="2"/>
                </a:rPr>
                <a:t>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2 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 2  7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3600" y="2400"/>
              <a:ext cx="1344" cy="38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9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cs typeface="+mn-cs"/>
                  <a:sym typeface="Symbol" charset="2"/>
                </a:rPr>
                <a:t>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4 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 4  9</a:t>
              </a: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608" y="2976"/>
              <a:ext cx="649" cy="38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7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7</a:t>
              </a:r>
            </a:p>
          </p:txBody>
        </p:sp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2495" y="2976"/>
              <a:ext cx="623" cy="38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2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2</a:t>
              </a: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3522" y="2976"/>
              <a:ext cx="635" cy="38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9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9</a:t>
              </a:r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4416" y="2976"/>
              <a:ext cx="618" cy="384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4 </a:t>
              </a:r>
              <a:r>
                <a:rPr lang="en-US" altLang="zh-TW" b="1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  <a:sym typeface="Symbol" charset="2"/>
                </a:rPr>
                <a:t></a:t>
              </a:r>
              <a:r>
                <a:rPr lang="en-US" altLang="zh-TW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  <a:cs typeface="+mn-cs"/>
                </a:rPr>
                <a:t> 4</a:t>
              </a:r>
            </a:p>
          </p:txBody>
        </p:sp>
        <p:cxnSp>
          <p:nvCxnSpPr>
            <p:cNvPr id="12" name="AutoShape 11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flipV="1">
              <a:off x="2352" y="2214"/>
              <a:ext cx="960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2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flipH="1" flipV="1">
              <a:off x="3312" y="2214"/>
              <a:ext cx="960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3"/>
            <p:cNvCxnSpPr>
              <a:cxnSpLocks noChangeShapeType="1"/>
              <a:stCxn id="8" idx="0"/>
              <a:endCxn id="6" idx="2"/>
            </p:cNvCxnSpPr>
            <p:nvPr/>
          </p:nvCxnSpPr>
          <p:spPr bwMode="auto">
            <a:xfrm flipV="1">
              <a:off x="1932" y="2790"/>
              <a:ext cx="420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4"/>
            <p:cNvCxnSpPr>
              <a:cxnSpLocks noChangeShapeType="1"/>
              <a:stCxn id="10" idx="0"/>
              <a:endCxn id="7" idx="2"/>
            </p:cNvCxnSpPr>
            <p:nvPr/>
          </p:nvCxnSpPr>
          <p:spPr bwMode="auto">
            <a:xfrm flipV="1">
              <a:off x="3840" y="2790"/>
              <a:ext cx="432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5"/>
            <p:cNvCxnSpPr>
              <a:cxnSpLocks noChangeShapeType="1"/>
              <a:stCxn id="6" idx="2"/>
              <a:endCxn id="9" idx="0"/>
            </p:cNvCxnSpPr>
            <p:nvPr/>
          </p:nvCxnSpPr>
          <p:spPr bwMode="auto">
            <a:xfrm>
              <a:off x="2352" y="2790"/>
              <a:ext cx="456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6"/>
            <p:cNvCxnSpPr>
              <a:cxnSpLocks noChangeShapeType="1"/>
              <a:stCxn id="7" idx="2"/>
              <a:endCxn id="11" idx="0"/>
            </p:cNvCxnSpPr>
            <p:nvPr/>
          </p:nvCxnSpPr>
          <p:spPr bwMode="auto">
            <a:xfrm>
              <a:off x="4272" y="2790"/>
              <a:ext cx="453" cy="18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TextBox 17"/>
          <p:cNvSpPr txBox="1"/>
          <p:nvPr/>
        </p:nvSpPr>
        <p:spPr>
          <a:xfrm>
            <a:off x="4800600" y="2001819"/>
            <a:ext cx="4123530" cy="2557978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Its runtime is O(n </a:t>
            </a:r>
            <a:r>
              <a:rPr lang="en-US" dirty="0" err="1" smtClean="0"/>
              <a:t>lg</a:t>
            </a:r>
            <a:r>
              <a:rPr lang="en-US" dirty="0" smtClean="0"/>
              <a:t> n)</a:t>
            </a:r>
          </a:p>
          <a:p>
            <a:endParaRPr lang="en-US" dirty="0"/>
          </a:p>
          <a:p>
            <a:r>
              <a:rPr lang="en-US" dirty="0" smtClean="0"/>
              <a:t>Proving that relied heavily on the fact the number of times N can be divided by two is roughly </a:t>
            </a:r>
            <a:r>
              <a:rPr lang="en-US" dirty="0" err="1" smtClean="0"/>
              <a:t>lg</a:t>
            </a:r>
            <a:r>
              <a:rPr lang="en-US" dirty="0" smtClean="0"/>
              <a:t>(N)</a:t>
            </a:r>
          </a:p>
          <a:p>
            <a:endParaRPr lang="en-US" dirty="0"/>
          </a:p>
          <a:p>
            <a:r>
              <a:rPr lang="en-US" dirty="0" smtClean="0"/>
              <a:t>The algorithm itself is fast, uses sequential data access and works well on huge data sets</a:t>
            </a:r>
          </a:p>
        </p:txBody>
      </p:sp>
    </p:spTree>
    <p:extLst>
      <p:ext uri="{BB962C8B-B14F-4D97-AF65-F5344CB8AC3E}">
        <p14:creationId xmlns:p14="http://schemas.microsoft.com/office/powerpoint/2010/main" val="253778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Same as previous</a:t>
            </a:r>
          </a:p>
          <a:p>
            <a:pPr lvl="1"/>
            <a:r>
              <a:rPr lang="en-US" dirty="0" smtClean="0"/>
              <a:t>5 to 10 true/false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5 to 10 multiple choice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10 to 20 short answer or fill in the blank</a:t>
            </a:r>
          </a:p>
          <a:p>
            <a:pPr lvl="2"/>
            <a:r>
              <a:rPr lang="en-US" dirty="0" smtClean="0"/>
              <a:t>some coding/algorithm design</a:t>
            </a:r>
          </a:p>
          <a:p>
            <a:pPr lvl="2"/>
            <a:r>
              <a:rPr lang="en-US" dirty="0" smtClean="0"/>
              <a:t>lots of problem solving using data structures and algorithms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100 points maximum</a:t>
            </a:r>
          </a:p>
          <a:p>
            <a:pPr lvl="2"/>
            <a:r>
              <a:rPr lang="en-US" dirty="0" smtClean="0"/>
              <a:t>but more than 100 points possible</a:t>
            </a:r>
          </a:p>
          <a:p>
            <a:pPr lvl="3"/>
            <a:r>
              <a:rPr lang="en-US" dirty="0" smtClean="0"/>
              <a:t>currently looking like 105, maybe 110</a:t>
            </a:r>
          </a:p>
          <a:p>
            <a:pPr lvl="2"/>
            <a:r>
              <a:rPr lang="en-US" dirty="0" smtClean="0"/>
              <a:t>select your own “bonus”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07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Quick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066800"/>
            <a:ext cx="4057544" cy="5059363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altLang="en-US" dirty="0"/>
              <a:t>Given an array of </a:t>
            </a:r>
            <a:r>
              <a:rPr lang="en-US" altLang="en-US" i="1" dirty="0"/>
              <a:t>n</a:t>
            </a:r>
            <a:r>
              <a:rPr lang="en-US" altLang="en-US" dirty="0"/>
              <a:t> elements (e.g., integers):</a:t>
            </a:r>
          </a:p>
          <a:p>
            <a:r>
              <a:rPr lang="en-US" altLang="en-US" dirty="0"/>
              <a:t>If array only contains one element, return</a:t>
            </a:r>
          </a:p>
          <a:p>
            <a:r>
              <a:rPr lang="en-US" altLang="en-US" dirty="0"/>
              <a:t>Else</a:t>
            </a:r>
          </a:p>
          <a:p>
            <a:pPr lvl="1"/>
            <a:r>
              <a:rPr lang="en-US" altLang="en-US" dirty="0"/>
              <a:t>pick one element to use as </a:t>
            </a:r>
            <a:r>
              <a:rPr lang="en-US" altLang="en-US" i="1" dirty="0"/>
              <a:t>pivot.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Partition elements into two sub-arrays:</a:t>
            </a:r>
          </a:p>
          <a:p>
            <a:pPr lvl="2"/>
            <a:r>
              <a:rPr lang="en-US" altLang="en-US" dirty="0"/>
              <a:t>Elements less than or equal to pivot</a:t>
            </a:r>
          </a:p>
          <a:p>
            <a:pPr lvl="2"/>
            <a:r>
              <a:rPr lang="en-US" altLang="en-US" dirty="0"/>
              <a:t>Elements greater than pivot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Quicksort two sub-arrays</a:t>
            </a:r>
          </a:p>
          <a:p>
            <a:pPr lvl="1"/>
            <a:r>
              <a:rPr lang="en-US" altLang="en-US" dirty="0"/>
              <a:t>Return </a:t>
            </a:r>
            <a:r>
              <a:rPr lang="en-US" altLang="en-US" dirty="0" smtClean="0"/>
              <a:t>results</a:t>
            </a:r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971" y="4595320"/>
            <a:ext cx="4103427" cy="838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4744" y="2328035"/>
            <a:ext cx="4617883" cy="1799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365" y="5524632"/>
            <a:ext cx="4132997" cy="772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 rot="21061829">
            <a:off x="4162669" y="5216855"/>
            <a:ext cx="1218603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/>
              <a:t>recursive calls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2224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Sort: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were scenarios quicksort did not do so well in</a:t>
            </a:r>
          </a:p>
          <a:p>
            <a:pPr lvl="1"/>
            <a:r>
              <a:rPr lang="en-US" dirty="0" smtClean="0"/>
              <a:t>See lecture DS19_aQuickSort for more information</a:t>
            </a:r>
          </a:p>
          <a:p>
            <a:pPr lvl="1"/>
            <a:endParaRPr lang="en-US" dirty="0"/>
          </a:p>
          <a:p>
            <a:r>
              <a:rPr lang="en-US" dirty="0" smtClean="0"/>
              <a:t>In sum though: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57427"/>
              </p:ext>
            </p:extLst>
          </p:nvPr>
        </p:nvGraphicFramePr>
        <p:xfrm>
          <a:off x="1143000" y="3200400"/>
          <a:ext cx="7239000" cy="1371692"/>
        </p:xfrm>
        <a:graphic>
          <a:graphicData uri="http://schemas.openxmlformats.org/drawingml/2006/table">
            <a:tbl>
              <a:tblPr/>
              <a:tblGrid>
                <a:gridCol w="1981200"/>
                <a:gridCol w="1905000"/>
                <a:gridCol w="3352800"/>
              </a:tblGrid>
              <a:tr h="4572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717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Quick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Assumes key values are random and uniformly distributed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9288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Were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Trees</a:t>
            </a:r>
          </a:p>
          <a:p>
            <a:r>
              <a:rPr lang="en-US" dirty="0" smtClean="0"/>
              <a:t>and Binary Trees</a:t>
            </a:r>
          </a:p>
          <a:p>
            <a:endParaRPr lang="en-US" dirty="0"/>
          </a:p>
          <a:p>
            <a:r>
              <a:rPr lang="en-US" dirty="0" smtClean="0"/>
              <a:t>And Traversal 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41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Tree Traversal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Pre-Order, In-Order, Post-Order</a:t>
            </a:r>
          </a:p>
          <a:p>
            <a:pPr lvl="1"/>
            <a:r>
              <a:rPr lang="en-US" dirty="0" smtClean="0"/>
              <a:t>All “visit” each node in a tree exactly once</a:t>
            </a:r>
          </a:p>
          <a:p>
            <a:endParaRPr lang="en-US" dirty="0" smtClean="0"/>
          </a:p>
          <a:p>
            <a:r>
              <a:rPr lang="en-US" dirty="0" smtClean="0"/>
              <a:t>Pretend the tree is </a:t>
            </a:r>
            <a:br>
              <a:rPr lang="en-US" dirty="0" smtClean="0"/>
            </a:br>
            <a:r>
              <a:rPr lang="en-US" dirty="0" smtClean="0"/>
              <a:t>an overhead view </a:t>
            </a:r>
            <a:br>
              <a:rPr lang="en-US" dirty="0" smtClean="0"/>
            </a:br>
            <a:r>
              <a:rPr lang="en-US" dirty="0" smtClean="0"/>
              <a:t>of a wall</a:t>
            </a:r>
          </a:p>
          <a:p>
            <a:pPr lvl="1"/>
            <a:r>
              <a:rPr lang="en-US" dirty="0" smtClean="0"/>
              <a:t>Maybe the nodes are </a:t>
            </a:r>
            <a:br>
              <a:rPr lang="en-US" dirty="0" smtClean="0"/>
            </a:br>
            <a:r>
              <a:rPr lang="en-US" dirty="0" smtClean="0"/>
              <a:t>towers (doesn’t matter)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want to walk all the </a:t>
            </a:r>
            <a:br>
              <a:rPr lang="en-US" dirty="0" smtClean="0"/>
            </a:br>
            <a:r>
              <a:rPr lang="en-US" dirty="0" smtClean="0"/>
              <a:t>way around the wall structure</a:t>
            </a:r>
          </a:p>
          <a:p>
            <a:pPr lvl="1"/>
            <a:r>
              <a:rPr lang="en-US" dirty="0" smtClean="0"/>
              <a:t>We begin above the root node, facing towards it</a:t>
            </a:r>
          </a:p>
          <a:p>
            <a:pPr lvl="1"/>
            <a:r>
              <a:rPr lang="en-US" dirty="0" smtClean="0"/>
              <a:t>We then place our left hand against the node </a:t>
            </a:r>
          </a:p>
          <a:p>
            <a:pPr lvl="1"/>
            <a:r>
              <a:rPr lang="en-US" dirty="0" smtClean="0"/>
              <a:t>and walk all the way around the wall structure </a:t>
            </a:r>
          </a:p>
          <a:p>
            <a:pPr lvl="1"/>
            <a:r>
              <a:rPr lang="en-US" dirty="0" smtClean="0"/>
              <a:t>so that our left hand never leaves the wall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260420" y="1807120"/>
            <a:ext cx="3473379" cy="45936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096204" y="4343400"/>
            <a:ext cx="4991787" cy="205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8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Tree Traversal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Pre-Order, In-Order, Post-Order</a:t>
            </a:r>
          </a:p>
          <a:p>
            <a:pPr lvl="1"/>
            <a:r>
              <a:rPr lang="en-US" dirty="0" smtClean="0"/>
              <a:t>All “visit” each node in a tree exactly once</a:t>
            </a:r>
          </a:p>
          <a:p>
            <a:endParaRPr lang="en-US" dirty="0" smtClean="0"/>
          </a:p>
          <a:p>
            <a:r>
              <a:rPr lang="en-US" dirty="0" smtClean="0"/>
              <a:t>Pretend the tree is </a:t>
            </a:r>
            <a:br>
              <a:rPr lang="en-US" dirty="0" smtClean="0"/>
            </a:br>
            <a:r>
              <a:rPr lang="en-US" dirty="0" smtClean="0"/>
              <a:t>an overhead view </a:t>
            </a:r>
            <a:br>
              <a:rPr lang="en-US" dirty="0" smtClean="0"/>
            </a:br>
            <a:r>
              <a:rPr lang="en-US" dirty="0" smtClean="0"/>
              <a:t>of a wall</a:t>
            </a:r>
          </a:p>
          <a:p>
            <a:pPr lvl="1"/>
            <a:r>
              <a:rPr lang="en-US" dirty="0" smtClean="0"/>
              <a:t>Maybe the nodes are </a:t>
            </a:r>
            <a:br>
              <a:rPr lang="en-US" dirty="0" smtClean="0"/>
            </a:br>
            <a:r>
              <a:rPr lang="en-US" dirty="0" smtClean="0"/>
              <a:t>towers (doesn’t matter)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want to walk all the </a:t>
            </a:r>
            <a:br>
              <a:rPr lang="en-US" dirty="0" smtClean="0"/>
            </a:br>
            <a:r>
              <a:rPr lang="en-US" dirty="0" smtClean="0"/>
              <a:t>way around the wall structure</a:t>
            </a:r>
          </a:p>
          <a:p>
            <a:pPr lvl="1"/>
            <a:r>
              <a:rPr lang="en-US" dirty="0" smtClean="0"/>
              <a:t>We begin above the root node, facing towards it</a:t>
            </a:r>
          </a:p>
          <a:p>
            <a:pPr lvl="1"/>
            <a:r>
              <a:rPr lang="en-US" dirty="0" smtClean="0"/>
              <a:t>We then place our left hand against the node </a:t>
            </a:r>
          </a:p>
          <a:p>
            <a:pPr lvl="1"/>
            <a:r>
              <a:rPr lang="en-US" dirty="0" smtClean="0"/>
              <a:t>and walk all the way around the wall structure </a:t>
            </a:r>
          </a:p>
          <a:p>
            <a:pPr lvl="1"/>
            <a:r>
              <a:rPr lang="en-US" dirty="0" smtClean="0"/>
              <a:t>so that our left hand never leaves the wall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260420" y="4012678"/>
            <a:ext cx="3473379" cy="23881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1096204" y="4343400"/>
            <a:ext cx="4991787" cy="20574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8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Tree Traversal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Pre-Order, In-Order, Post-Order</a:t>
            </a:r>
          </a:p>
          <a:p>
            <a:pPr lvl="1"/>
            <a:r>
              <a:rPr lang="en-US" dirty="0" smtClean="0"/>
              <a:t>All “visit” each node in a tree exactly once</a:t>
            </a:r>
          </a:p>
          <a:p>
            <a:endParaRPr lang="en-US" dirty="0" smtClean="0"/>
          </a:p>
          <a:p>
            <a:r>
              <a:rPr lang="en-US" dirty="0" smtClean="0"/>
              <a:t>Pretend the tree is </a:t>
            </a:r>
            <a:br>
              <a:rPr lang="en-US" dirty="0" smtClean="0"/>
            </a:br>
            <a:r>
              <a:rPr lang="en-US" dirty="0" smtClean="0"/>
              <a:t>an overhead view </a:t>
            </a:r>
            <a:br>
              <a:rPr lang="en-US" dirty="0" smtClean="0"/>
            </a:br>
            <a:r>
              <a:rPr lang="en-US" dirty="0" smtClean="0"/>
              <a:t>of a wall</a:t>
            </a:r>
          </a:p>
          <a:p>
            <a:pPr lvl="1"/>
            <a:r>
              <a:rPr lang="en-US" dirty="0" smtClean="0"/>
              <a:t>Maybe the nodes are </a:t>
            </a:r>
            <a:br>
              <a:rPr lang="en-US" dirty="0" smtClean="0"/>
            </a:br>
            <a:r>
              <a:rPr lang="en-US" dirty="0" smtClean="0"/>
              <a:t>towers (doesn’t matter)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want to walk all the </a:t>
            </a:r>
            <a:br>
              <a:rPr lang="en-US" dirty="0" smtClean="0"/>
            </a:br>
            <a:r>
              <a:rPr lang="en-US" dirty="0" smtClean="0"/>
              <a:t>way around the wall structure</a:t>
            </a:r>
          </a:p>
          <a:p>
            <a:pPr lvl="1"/>
            <a:r>
              <a:rPr lang="en-US" dirty="0" smtClean="0"/>
              <a:t>We begin above the root node, facing towards it</a:t>
            </a:r>
          </a:p>
          <a:p>
            <a:pPr lvl="1"/>
            <a:r>
              <a:rPr lang="en-US" dirty="0" smtClean="0"/>
              <a:t>We then place our left hand against the node </a:t>
            </a:r>
          </a:p>
          <a:p>
            <a:pPr lvl="1"/>
            <a:r>
              <a:rPr lang="en-US" dirty="0" smtClean="0"/>
              <a:t>and walk all the way around the wall structure </a:t>
            </a:r>
          </a:p>
          <a:p>
            <a:pPr lvl="1"/>
            <a:r>
              <a:rPr lang="en-US" dirty="0" smtClean="0"/>
              <a:t>so that our left hand never leaves the wall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762000" y="5181600"/>
            <a:ext cx="5325991" cy="12192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miley Face 18"/>
          <p:cNvSpPr/>
          <p:nvPr/>
        </p:nvSpPr>
        <p:spPr>
          <a:xfrm>
            <a:off x="6071726" y="1267938"/>
            <a:ext cx="542925" cy="4172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4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50" y="1484028"/>
            <a:ext cx="5237603" cy="3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Tree Traversal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Pre-Order, In-Order, Post-Order</a:t>
            </a:r>
          </a:p>
          <a:p>
            <a:pPr lvl="1"/>
            <a:r>
              <a:rPr lang="en-US" dirty="0" smtClean="0"/>
              <a:t>All “visit” each node in a tree exactly once</a:t>
            </a:r>
          </a:p>
          <a:p>
            <a:endParaRPr lang="en-US" dirty="0" smtClean="0"/>
          </a:p>
          <a:p>
            <a:r>
              <a:rPr lang="en-US" dirty="0" smtClean="0"/>
              <a:t>Pretend the tree is </a:t>
            </a:r>
            <a:br>
              <a:rPr lang="en-US" dirty="0" smtClean="0"/>
            </a:br>
            <a:r>
              <a:rPr lang="en-US" dirty="0" smtClean="0"/>
              <a:t>an overhead view </a:t>
            </a:r>
            <a:br>
              <a:rPr lang="en-US" dirty="0" smtClean="0"/>
            </a:br>
            <a:r>
              <a:rPr lang="en-US" dirty="0" smtClean="0"/>
              <a:t>of a wall</a:t>
            </a:r>
          </a:p>
          <a:p>
            <a:pPr lvl="1"/>
            <a:r>
              <a:rPr lang="en-US" dirty="0" smtClean="0"/>
              <a:t>Maybe the nodes are </a:t>
            </a:r>
            <a:br>
              <a:rPr lang="en-US" dirty="0" smtClean="0"/>
            </a:br>
            <a:r>
              <a:rPr lang="en-US" dirty="0" smtClean="0"/>
              <a:t>towers (doesn’t matter)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want to walk all the </a:t>
            </a:r>
            <a:br>
              <a:rPr lang="en-US" dirty="0" smtClean="0"/>
            </a:br>
            <a:r>
              <a:rPr lang="en-US" dirty="0" smtClean="0"/>
              <a:t>way around the wall structure</a:t>
            </a:r>
          </a:p>
          <a:p>
            <a:pPr lvl="1"/>
            <a:r>
              <a:rPr lang="en-US" dirty="0" smtClean="0"/>
              <a:t>We begin above the root node, facing towards it</a:t>
            </a:r>
          </a:p>
          <a:p>
            <a:pPr lvl="1"/>
            <a:r>
              <a:rPr lang="en-US" dirty="0" smtClean="0"/>
              <a:t>We then place our left hand against the node </a:t>
            </a:r>
          </a:p>
          <a:p>
            <a:pPr lvl="1"/>
            <a:r>
              <a:rPr lang="en-US" dirty="0" smtClean="0"/>
              <a:t>and walk all the way around the wall structure </a:t>
            </a:r>
          </a:p>
          <a:p>
            <a:pPr lvl="1"/>
            <a:r>
              <a:rPr lang="en-US" dirty="0" smtClean="0"/>
              <a:t>so that our left hand never leaves the wall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6" name="Smiley Face 25"/>
          <p:cNvSpPr/>
          <p:nvPr/>
        </p:nvSpPr>
        <p:spPr>
          <a:xfrm>
            <a:off x="6071726" y="1267938"/>
            <a:ext cx="542925" cy="4172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1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46 L 0.01076 0.0673 L -0.00278 0.09112 L -0.07587 0.09713 L -0.14896 0.09112 L -0.20122 0.12881 L -0.22205 0.13691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50" y="1484028"/>
            <a:ext cx="5237603" cy="307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We will now encounter </a:t>
            </a:r>
            <a:br>
              <a:rPr lang="en-US" sz="2400" dirty="0" smtClean="0"/>
            </a:br>
            <a:r>
              <a:rPr lang="en-US" sz="2400" dirty="0" smtClean="0"/>
              <a:t>each node 3 times</a:t>
            </a:r>
          </a:p>
          <a:p>
            <a:pPr lvl="1"/>
            <a:r>
              <a:rPr lang="en-US" sz="2000" dirty="0" smtClean="0"/>
              <a:t>Once on the ‘left’ side </a:t>
            </a:r>
          </a:p>
          <a:p>
            <a:pPr lvl="2"/>
            <a:r>
              <a:rPr lang="en-US" sz="1800" dirty="0" smtClean="0"/>
              <a:t>with respect to the paper</a:t>
            </a:r>
          </a:p>
          <a:p>
            <a:pPr lvl="1"/>
            <a:r>
              <a:rPr lang="en-US" sz="2000" dirty="0" smtClean="0"/>
              <a:t>Once on the ‘bottom’ side </a:t>
            </a:r>
          </a:p>
          <a:p>
            <a:pPr lvl="2"/>
            <a:r>
              <a:rPr lang="en-US" sz="1800" dirty="0" smtClean="0"/>
              <a:t>with respect to the paper</a:t>
            </a:r>
          </a:p>
          <a:p>
            <a:pPr lvl="1"/>
            <a:r>
              <a:rPr lang="en-US" sz="2000" dirty="0" smtClean="0"/>
              <a:t>Once on the right side</a:t>
            </a:r>
          </a:p>
          <a:p>
            <a:pPr lvl="2"/>
            <a:r>
              <a:rPr lang="en-US" sz="1800" dirty="0" smtClean="0"/>
              <a:t>with respect to the paper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28245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tx2"/>
                  </a:solidFill>
                  <a:latin typeface="Calibri" pitchFamily="34" charset="0"/>
                </a:rPr>
                <a:t>L</a:t>
              </a:r>
            </a:p>
          </p:txBody>
        </p: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18" name="Rounded Rectangle 17"/>
          <p:cNvSpPr/>
          <p:nvPr/>
        </p:nvSpPr>
        <p:spPr>
          <a:xfrm>
            <a:off x="762000" y="4203179"/>
            <a:ext cx="3350348" cy="16642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Smiley Face 25"/>
          <p:cNvSpPr/>
          <p:nvPr/>
        </p:nvSpPr>
        <p:spPr>
          <a:xfrm>
            <a:off x="3977896" y="2203864"/>
            <a:ext cx="542925" cy="4172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9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49" y="1484028"/>
            <a:ext cx="5414951" cy="3115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Pre-Order, In-Order, Post-Order</a:t>
            </a:r>
          </a:p>
          <a:p>
            <a:pPr lvl="1"/>
            <a:r>
              <a:rPr lang="en-US" sz="2000" dirty="0" smtClean="0"/>
              <a:t>All “visit” each node in a tree exactly once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We will now encounter </a:t>
            </a:r>
            <a:br>
              <a:rPr lang="en-US" sz="2400" dirty="0" smtClean="0"/>
            </a:br>
            <a:r>
              <a:rPr lang="en-US" sz="2400" dirty="0" smtClean="0"/>
              <a:t>each node 3 times</a:t>
            </a:r>
          </a:p>
          <a:p>
            <a:pPr lvl="1"/>
            <a:r>
              <a:rPr lang="en-US" sz="2000" dirty="0" smtClean="0"/>
              <a:t>Once on the ‘left’ side </a:t>
            </a:r>
          </a:p>
          <a:p>
            <a:pPr lvl="2"/>
            <a:r>
              <a:rPr lang="en-US" sz="1800" dirty="0" smtClean="0"/>
              <a:t>with respect to the paper</a:t>
            </a:r>
          </a:p>
          <a:p>
            <a:pPr lvl="1"/>
            <a:r>
              <a:rPr lang="en-US" sz="2000" dirty="0" smtClean="0"/>
              <a:t>Once on the ‘bottom’ side </a:t>
            </a:r>
          </a:p>
          <a:p>
            <a:pPr lvl="2"/>
            <a:r>
              <a:rPr lang="en-US" sz="1800" dirty="0" smtClean="0"/>
              <a:t>with respect to the paper</a:t>
            </a:r>
          </a:p>
          <a:p>
            <a:pPr lvl="1"/>
            <a:r>
              <a:rPr lang="en-US" sz="2000" dirty="0" smtClean="0"/>
              <a:t>Once on the right side</a:t>
            </a:r>
          </a:p>
          <a:p>
            <a:pPr lvl="2"/>
            <a:r>
              <a:rPr lang="en-US" sz="1800" dirty="0" smtClean="0"/>
              <a:t>with respect to the paper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298450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3443288" y="4510088"/>
              <a:ext cx="319087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tx2"/>
                  </a:solidFill>
                  <a:latin typeface="Calibri" pitchFamily="34" charset="0"/>
                </a:rPr>
                <a:t>B</a:t>
              </a:r>
            </a:p>
          </p:txBody>
        </p: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762000" y="4876800"/>
            <a:ext cx="3350348" cy="9906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miley Face 27"/>
          <p:cNvSpPr/>
          <p:nvPr/>
        </p:nvSpPr>
        <p:spPr>
          <a:xfrm>
            <a:off x="3977896" y="2203864"/>
            <a:ext cx="542925" cy="4172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2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85185E-6 L -0.09653 0.10116 L -0.10157 0.14699 L -0.0948 0.17917 L -0.07744 0.22292 L -0.04827 0.24815 L -0.0224 0.25972 L 0.00347 0.25509 L 0.01909 0.2206 L 0.03454 0.19074 L 0.0467 0.15625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50" y="1490969"/>
            <a:ext cx="5491150" cy="3069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pPr lvl="1"/>
            <a:endParaRPr lang="en-US" sz="20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We will now encounter </a:t>
            </a:r>
            <a:br>
              <a:rPr lang="en-US" sz="2400" dirty="0" smtClean="0"/>
            </a:br>
            <a:r>
              <a:rPr lang="en-US" sz="2400" dirty="0" smtClean="0"/>
              <a:t>each node 3 times</a:t>
            </a:r>
          </a:p>
          <a:p>
            <a:pPr lvl="1"/>
            <a:r>
              <a:rPr lang="en-US" sz="2000" dirty="0" smtClean="0"/>
              <a:t>Once on the ‘left’ side </a:t>
            </a:r>
          </a:p>
          <a:p>
            <a:pPr lvl="2"/>
            <a:r>
              <a:rPr lang="en-US" sz="1800" dirty="0" smtClean="0"/>
              <a:t>with respect to the paper</a:t>
            </a:r>
          </a:p>
          <a:p>
            <a:pPr lvl="1"/>
            <a:r>
              <a:rPr lang="en-US" sz="2000" dirty="0" smtClean="0"/>
              <a:t>Once on the ‘bottom’ side </a:t>
            </a:r>
          </a:p>
          <a:p>
            <a:pPr lvl="2"/>
            <a:r>
              <a:rPr lang="en-US" sz="1800" dirty="0" smtClean="0"/>
              <a:t>with respect to the paper</a:t>
            </a:r>
          </a:p>
          <a:p>
            <a:pPr lvl="1"/>
            <a:r>
              <a:rPr lang="en-US" sz="2000" dirty="0" smtClean="0"/>
              <a:t>Once on the ‘right’ side</a:t>
            </a:r>
          </a:p>
          <a:p>
            <a:pPr lvl="2"/>
            <a:r>
              <a:rPr lang="en-US" sz="1800" dirty="0" smtClean="0"/>
              <a:t>with respect to the paper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929786" y="1917179"/>
            <a:ext cx="4724400" cy="2286000"/>
            <a:chOff x="2865438" y="3551238"/>
            <a:chExt cx="4724400" cy="2286000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298450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3443288" y="4510088"/>
              <a:ext cx="319087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3810000" y="4191000"/>
              <a:ext cx="325438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chemeClr val="tx2"/>
                  </a:solidFill>
                  <a:latin typeface="Calibri" pitchFamily="34" charset="0"/>
                </a:rPr>
                <a:t>R</a:t>
              </a:r>
            </a:p>
          </p:txBody>
        </p: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6" name="Smiley Face 25"/>
          <p:cNvSpPr/>
          <p:nvPr/>
        </p:nvSpPr>
        <p:spPr>
          <a:xfrm>
            <a:off x="4391748" y="3262727"/>
            <a:ext cx="542925" cy="4172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3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48148E-6 L -0.0276 0.08264 L -0.03281 0.13796 L -0.0191 0.16551 L -0.00174 0.19305 L 0.0276 0.21134 L 0.06198 0.21597 L 0.09306 0.2 L 0.10504 0.17014 L 0.11198 0.13796 L 0.11719 0.11713 L 0.1309 0.11713 L 0.14479 0.13333 L 0.15174 0.15162 L 0.17066 0.17014 L 0.19653 0.17916 L 0.23438 0.17014 L 0.24826 0.14027 L 0.26198 0.09652 L 0.26372 0.0574 L 0.25 0.02291 L 0.22587 1.48148E-6 L 0.18958 -0.02755 L 0.1724 -0.04607 L 0.16198 -0.07824 L 0.13438 -0.09653 L 0.08438 -0.1081 " pathEditMode="relative" ptsTypes="AAAAAAAAAAAAAAAAAAAAAAAAAAA">
                                      <p:cBhvr>
                                        <p:cTn id="6" dur="5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Technically test 3 is not cumulative</a:t>
            </a:r>
          </a:p>
          <a:p>
            <a:r>
              <a:rPr lang="en-US" dirty="0" smtClean="0"/>
              <a:t>HOWEVER</a:t>
            </a:r>
          </a:p>
          <a:p>
            <a:r>
              <a:rPr lang="en-US" dirty="0" smtClean="0"/>
              <a:t>Everything builds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Euler Tour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90600"/>
            <a:ext cx="5478393" cy="5410200"/>
          </a:xfrm>
        </p:spPr>
        <p:txBody>
          <a:bodyPr>
            <a:noAutofit/>
          </a:bodyPr>
          <a:lstStyle/>
          <a:p>
            <a:pPr>
              <a:buFont typeface="Times" charset="0"/>
              <a:buChar char="•"/>
            </a:pPr>
            <a:r>
              <a:rPr lang="en-US" altLang="en-US" dirty="0" smtClean="0"/>
              <a:t>This is an Euler Tour</a:t>
            </a:r>
          </a:p>
          <a:p>
            <a:pPr lvl="1">
              <a:buFont typeface="Times" charset="0"/>
              <a:buChar char="•"/>
            </a:pPr>
            <a:r>
              <a:rPr lang="en-US" altLang="en-US" sz="2400" dirty="0" smtClean="0"/>
              <a:t>Generic </a:t>
            </a:r>
            <a:r>
              <a:rPr lang="en-US" altLang="en-US" sz="2400" dirty="0"/>
              <a:t>traversal of a binary tree</a:t>
            </a:r>
          </a:p>
          <a:p>
            <a:pPr lvl="1">
              <a:buFont typeface="Times" charset="0"/>
              <a:buChar char="•"/>
            </a:pPr>
            <a:r>
              <a:rPr lang="en-US" altLang="en-US" sz="2400" dirty="0"/>
              <a:t>Includes as special cases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the pre-order</a:t>
            </a:r>
            <a:r>
              <a:rPr lang="en-US" altLang="en-US" sz="2400" dirty="0"/>
              <a:t>,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post-order </a:t>
            </a:r>
            <a:br>
              <a:rPr lang="en-US" altLang="en-US" sz="2400" dirty="0" smtClean="0"/>
            </a:br>
            <a:r>
              <a:rPr lang="en-US" altLang="en-US" sz="2400" dirty="0" smtClean="0"/>
              <a:t>and in-order </a:t>
            </a:r>
            <a:br>
              <a:rPr lang="en-US" altLang="en-US" sz="2400" dirty="0" smtClean="0"/>
            </a:br>
            <a:r>
              <a:rPr lang="en-US" altLang="en-US" sz="2400" dirty="0" smtClean="0"/>
              <a:t>traversals</a:t>
            </a:r>
            <a:endParaRPr lang="en-US" altLang="en-US" sz="2400" dirty="0"/>
          </a:p>
          <a:p>
            <a:pPr lvl="1">
              <a:buFont typeface="Times" charset="0"/>
              <a:buChar char="•"/>
            </a:pPr>
            <a:endParaRPr lang="en-US" altLang="en-US" sz="2400" dirty="0" smtClean="0"/>
          </a:p>
          <a:p>
            <a:pPr lvl="1">
              <a:buFont typeface="Times" charset="0"/>
              <a:buChar char="•"/>
            </a:pPr>
            <a:r>
              <a:rPr lang="en-US" altLang="en-US" sz="2400" dirty="0" smtClean="0"/>
              <a:t>Walk </a:t>
            </a:r>
            <a:r>
              <a:rPr lang="en-US" altLang="en-US" sz="2400" dirty="0"/>
              <a:t>around the tree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and </a:t>
            </a:r>
            <a:r>
              <a:rPr lang="en-US" altLang="en-US" sz="2400" dirty="0"/>
              <a:t>visit each node three times:</a:t>
            </a:r>
          </a:p>
          <a:p>
            <a:pPr lvl="2">
              <a:buFont typeface="Times" charset="0"/>
              <a:buChar char="•"/>
            </a:pPr>
            <a:r>
              <a:rPr lang="en-US" altLang="en-US" b="1" dirty="0">
                <a:solidFill>
                  <a:srgbClr val="FF0000"/>
                </a:solidFill>
              </a:rPr>
              <a:t>on the left (</a:t>
            </a:r>
            <a:r>
              <a:rPr lang="en-US" altLang="en-US" b="1" dirty="0" smtClean="0">
                <a:solidFill>
                  <a:srgbClr val="FF0000"/>
                </a:solidFill>
              </a:rPr>
              <a:t>pre-order</a:t>
            </a:r>
            <a:r>
              <a:rPr lang="en-US" altLang="en-US" b="1" dirty="0">
                <a:solidFill>
                  <a:srgbClr val="FF0000"/>
                </a:solidFill>
              </a:rPr>
              <a:t>)</a:t>
            </a:r>
          </a:p>
          <a:p>
            <a:pPr lvl="2">
              <a:buFont typeface="Times" charset="0"/>
              <a:buChar char="•"/>
            </a:pPr>
            <a:r>
              <a:rPr lang="en-US" altLang="en-US" b="1" dirty="0">
                <a:solidFill>
                  <a:srgbClr val="FF0000"/>
                </a:solidFill>
              </a:rPr>
              <a:t>from below (</a:t>
            </a:r>
            <a:r>
              <a:rPr lang="en-US" altLang="en-US" b="1" dirty="0" smtClean="0">
                <a:solidFill>
                  <a:srgbClr val="FF0000"/>
                </a:solidFill>
              </a:rPr>
              <a:t>in-order</a:t>
            </a:r>
            <a:r>
              <a:rPr lang="en-US" altLang="en-US" b="1" dirty="0">
                <a:solidFill>
                  <a:srgbClr val="FF0000"/>
                </a:solidFill>
              </a:rPr>
              <a:t>)</a:t>
            </a:r>
          </a:p>
          <a:p>
            <a:pPr lvl="2">
              <a:buFont typeface="Times" charset="0"/>
              <a:buChar char="•"/>
            </a:pPr>
            <a:r>
              <a:rPr lang="en-US" altLang="en-US" b="1" dirty="0">
                <a:solidFill>
                  <a:srgbClr val="FF0000"/>
                </a:solidFill>
              </a:rPr>
              <a:t>on the right (</a:t>
            </a:r>
            <a:r>
              <a:rPr lang="en-US" altLang="en-US" b="1" dirty="0" smtClean="0">
                <a:solidFill>
                  <a:srgbClr val="FF0000"/>
                </a:solidFill>
              </a:rPr>
              <a:t>post-order)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3664673" y="1688579"/>
            <a:ext cx="5246688" cy="2790825"/>
            <a:chOff x="2600325" y="3322638"/>
            <a:chExt cx="5246688" cy="2790825"/>
          </a:xfrm>
        </p:grpSpPr>
        <p:sp>
          <p:nvSpPr>
            <p:cNvPr id="5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6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7" name="Oval 8"/>
            <p:cNvSpPr>
              <a:spLocks noChangeArrowheads="1"/>
            </p:cNvSpPr>
            <p:nvPr/>
          </p:nvSpPr>
          <p:spPr bwMode="auto">
            <a:xfrm>
              <a:off x="4494213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8654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395128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5037138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13" name="AutoShape 15"/>
            <p:cNvCxnSpPr>
              <a:cxnSpLocks noChangeShapeType="1"/>
              <a:stCxn id="6" idx="1"/>
              <a:endCxn id="5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6"/>
            <p:cNvCxnSpPr>
              <a:cxnSpLocks noChangeShapeType="1"/>
              <a:stCxn id="12" idx="0"/>
              <a:endCxn id="6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7"/>
            <p:cNvCxnSpPr>
              <a:cxnSpLocks noChangeShapeType="1"/>
              <a:stCxn id="11" idx="0"/>
              <a:endCxn id="6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AutoShape 18"/>
            <p:cNvCxnSpPr>
              <a:cxnSpLocks noChangeShapeType="1"/>
              <a:stCxn id="10" idx="0"/>
              <a:endCxn id="7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19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Freeform 23"/>
            <p:cNvSpPr>
              <a:spLocks/>
            </p:cNvSpPr>
            <p:nvPr/>
          </p:nvSpPr>
          <p:spPr bwMode="auto">
            <a:xfrm>
              <a:off x="2600325" y="3322638"/>
              <a:ext cx="5246688" cy="2790825"/>
            </a:xfrm>
            <a:custGeom>
              <a:avLst/>
              <a:gdLst>
                <a:gd name="T0" fmla="*/ 2147483647 w 3305"/>
                <a:gd name="T1" fmla="*/ 2147483647 h 1758"/>
                <a:gd name="T2" fmla="*/ 2147483647 w 3305"/>
                <a:gd name="T3" fmla="*/ 2147483647 h 1758"/>
                <a:gd name="T4" fmla="*/ 2147483647 w 3305"/>
                <a:gd name="T5" fmla="*/ 2147483647 h 1758"/>
                <a:gd name="T6" fmla="*/ 2147483647 w 3305"/>
                <a:gd name="T7" fmla="*/ 2147483647 h 1758"/>
                <a:gd name="T8" fmla="*/ 2147483647 w 3305"/>
                <a:gd name="T9" fmla="*/ 2147483647 h 1758"/>
                <a:gd name="T10" fmla="*/ 2147483647 w 3305"/>
                <a:gd name="T11" fmla="*/ 2147483647 h 1758"/>
                <a:gd name="T12" fmla="*/ 2147483647 w 3305"/>
                <a:gd name="T13" fmla="*/ 2147483647 h 1758"/>
                <a:gd name="T14" fmla="*/ 2147483647 w 3305"/>
                <a:gd name="T15" fmla="*/ 2147483647 h 1758"/>
                <a:gd name="T16" fmla="*/ 2147483647 w 3305"/>
                <a:gd name="T17" fmla="*/ 2147483647 h 1758"/>
                <a:gd name="T18" fmla="*/ 2147483647 w 3305"/>
                <a:gd name="T19" fmla="*/ 2147483647 h 1758"/>
                <a:gd name="T20" fmla="*/ 2147483647 w 3305"/>
                <a:gd name="T21" fmla="*/ 2147483647 h 1758"/>
                <a:gd name="T22" fmla="*/ 2147483647 w 3305"/>
                <a:gd name="T23" fmla="*/ 2147483647 h 1758"/>
                <a:gd name="T24" fmla="*/ 2147483647 w 3305"/>
                <a:gd name="T25" fmla="*/ 2147483647 h 1758"/>
                <a:gd name="T26" fmla="*/ 2147483647 w 3305"/>
                <a:gd name="T27" fmla="*/ 2147483647 h 1758"/>
                <a:gd name="T28" fmla="*/ 2147483647 w 3305"/>
                <a:gd name="T29" fmla="*/ 2147483647 h 1758"/>
                <a:gd name="T30" fmla="*/ 2147483647 w 3305"/>
                <a:gd name="T31" fmla="*/ 2147483647 h 1758"/>
                <a:gd name="T32" fmla="*/ 2147483647 w 3305"/>
                <a:gd name="T33" fmla="*/ 2147483647 h 1758"/>
                <a:gd name="T34" fmla="*/ 2147483647 w 3305"/>
                <a:gd name="T35" fmla="*/ 2147483647 h 1758"/>
                <a:gd name="T36" fmla="*/ 2147483647 w 3305"/>
                <a:gd name="T37" fmla="*/ 2147483647 h 1758"/>
                <a:gd name="T38" fmla="*/ 2147483647 w 3305"/>
                <a:gd name="T39" fmla="*/ 2147483647 h 1758"/>
                <a:gd name="T40" fmla="*/ 2147483647 w 3305"/>
                <a:gd name="T41" fmla="*/ 2147483647 h 1758"/>
                <a:gd name="T42" fmla="*/ 2147483647 w 3305"/>
                <a:gd name="T43" fmla="*/ 2147483647 h 1758"/>
                <a:gd name="T44" fmla="*/ 2147483647 w 3305"/>
                <a:gd name="T45" fmla="*/ 2147483647 h 1758"/>
                <a:gd name="T46" fmla="*/ 2147483647 w 3305"/>
                <a:gd name="T47" fmla="*/ 2147483647 h 1758"/>
                <a:gd name="T48" fmla="*/ 2147483647 w 3305"/>
                <a:gd name="T49" fmla="*/ 2147483647 h 1758"/>
                <a:gd name="T50" fmla="*/ 2147483647 w 3305"/>
                <a:gd name="T51" fmla="*/ 2147483647 h 1758"/>
                <a:gd name="T52" fmla="*/ 2147483647 w 3305"/>
                <a:gd name="T53" fmla="*/ 2147483647 h 1758"/>
                <a:gd name="T54" fmla="*/ 2147483647 w 3305"/>
                <a:gd name="T55" fmla="*/ 2147483647 h 1758"/>
                <a:gd name="T56" fmla="*/ 2147483647 w 3305"/>
                <a:gd name="T57" fmla="*/ 2147483647 h 1758"/>
                <a:gd name="T58" fmla="*/ 2147483647 w 3305"/>
                <a:gd name="T59" fmla="*/ 2147483647 h 1758"/>
                <a:gd name="T60" fmla="*/ 2147483647 w 3305"/>
                <a:gd name="T61" fmla="*/ 2147483647 h 1758"/>
                <a:gd name="T62" fmla="*/ 2147483647 w 3305"/>
                <a:gd name="T63" fmla="*/ 2147483647 h 1758"/>
                <a:gd name="T64" fmla="*/ 2147483647 w 3305"/>
                <a:gd name="T65" fmla="*/ 2147483647 h 1758"/>
                <a:gd name="T66" fmla="*/ 2147483647 w 3305"/>
                <a:gd name="T67" fmla="*/ 2147483647 h 1758"/>
                <a:gd name="T68" fmla="*/ 2147483647 w 3305"/>
                <a:gd name="T69" fmla="*/ 0 h 175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05"/>
                <a:gd name="T106" fmla="*/ 0 h 1758"/>
                <a:gd name="T107" fmla="*/ 3305 w 3305"/>
                <a:gd name="T108" fmla="*/ 1758 h 175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05" h="1758">
                  <a:moveTo>
                    <a:pt x="1751" y="48"/>
                  </a:moveTo>
                  <a:cubicBezTo>
                    <a:pt x="1755" y="81"/>
                    <a:pt x="1903" y="194"/>
                    <a:pt x="1775" y="246"/>
                  </a:cubicBezTo>
                  <a:cubicBezTo>
                    <a:pt x="1647" y="298"/>
                    <a:pt x="1218" y="299"/>
                    <a:pt x="983" y="360"/>
                  </a:cubicBezTo>
                  <a:cubicBezTo>
                    <a:pt x="748" y="421"/>
                    <a:pt x="525" y="496"/>
                    <a:pt x="365" y="612"/>
                  </a:cubicBezTo>
                  <a:cubicBezTo>
                    <a:pt x="205" y="728"/>
                    <a:pt x="46" y="945"/>
                    <a:pt x="23" y="1056"/>
                  </a:cubicBezTo>
                  <a:cubicBezTo>
                    <a:pt x="0" y="1167"/>
                    <a:pt x="139" y="1272"/>
                    <a:pt x="227" y="1278"/>
                  </a:cubicBezTo>
                  <a:cubicBezTo>
                    <a:pt x="315" y="1284"/>
                    <a:pt x="479" y="1165"/>
                    <a:pt x="551" y="1092"/>
                  </a:cubicBezTo>
                  <a:cubicBezTo>
                    <a:pt x="623" y="1019"/>
                    <a:pt x="566" y="846"/>
                    <a:pt x="659" y="840"/>
                  </a:cubicBezTo>
                  <a:cubicBezTo>
                    <a:pt x="752" y="834"/>
                    <a:pt x="1085" y="989"/>
                    <a:pt x="1109" y="1056"/>
                  </a:cubicBezTo>
                  <a:cubicBezTo>
                    <a:pt x="1133" y="1123"/>
                    <a:pt x="873" y="1171"/>
                    <a:pt x="803" y="1242"/>
                  </a:cubicBezTo>
                  <a:cubicBezTo>
                    <a:pt x="733" y="1313"/>
                    <a:pt x="661" y="1408"/>
                    <a:pt x="689" y="1482"/>
                  </a:cubicBezTo>
                  <a:cubicBezTo>
                    <a:pt x="717" y="1556"/>
                    <a:pt x="888" y="1673"/>
                    <a:pt x="971" y="1686"/>
                  </a:cubicBezTo>
                  <a:cubicBezTo>
                    <a:pt x="1054" y="1699"/>
                    <a:pt x="1129" y="1633"/>
                    <a:pt x="1187" y="1560"/>
                  </a:cubicBezTo>
                  <a:cubicBezTo>
                    <a:pt x="1245" y="1487"/>
                    <a:pt x="1269" y="1238"/>
                    <a:pt x="1319" y="1248"/>
                  </a:cubicBezTo>
                  <a:cubicBezTo>
                    <a:pt x="1369" y="1258"/>
                    <a:pt x="1416" y="1543"/>
                    <a:pt x="1487" y="1620"/>
                  </a:cubicBezTo>
                  <a:cubicBezTo>
                    <a:pt x="1558" y="1697"/>
                    <a:pt x="1672" y="1758"/>
                    <a:pt x="1745" y="1710"/>
                  </a:cubicBezTo>
                  <a:cubicBezTo>
                    <a:pt x="1818" y="1662"/>
                    <a:pt x="1962" y="1448"/>
                    <a:pt x="1925" y="1332"/>
                  </a:cubicBezTo>
                  <a:cubicBezTo>
                    <a:pt x="1888" y="1216"/>
                    <a:pt x="1617" y="1101"/>
                    <a:pt x="1523" y="1014"/>
                  </a:cubicBezTo>
                  <a:cubicBezTo>
                    <a:pt x="1429" y="927"/>
                    <a:pt x="1478" y="870"/>
                    <a:pt x="1361" y="810"/>
                  </a:cubicBezTo>
                  <a:cubicBezTo>
                    <a:pt x="1244" y="750"/>
                    <a:pt x="717" y="709"/>
                    <a:pt x="821" y="654"/>
                  </a:cubicBezTo>
                  <a:cubicBezTo>
                    <a:pt x="925" y="599"/>
                    <a:pt x="1707" y="480"/>
                    <a:pt x="1985" y="480"/>
                  </a:cubicBezTo>
                  <a:cubicBezTo>
                    <a:pt x="2263" y="480"/>
                    <a:pt x="2471" y="578"/>
                    <a:pt x="2489" y="654"/>
                  </a:cubicBezTo>
                  <a:cubicBezTo>
                    <a:pt x="2507" y="730"/>
                    <a:pt x="2142" y="833"/>
                    <a:pt x="2093" y="936"/>
                  </a:cubicBezTo>
                  <a:cubicBezTo>
                    <a:pt x="2044" y="1039"/>
                    <a:pt x="2138" y="1216"/>
                    <a:pt x="2195" y="1272"/>
                  </a:cubicBezTo>
                  <a:cubicBezTo>
                    <a:pt x="2252" y="1328"/>
                    <a:pt x="2372" y="1312"/>
                    <a:pt x="2435" y="1272"/>
                  </a:cubicBezTo>
                  <a:cubicBezTo>
                    <a:pt x="2498" y="1232"/>
                    <a:pt x="2529" y="1104"/>
                    <a:pt x="2573" y="1032"/>
                  </a:cubicBezTo>
                  <a:cubicBezTo>
                    <a:pt x="2617" y="960"/>
                    <a:pt x="2660" y="836"/>
                    <a:pt x="2699" y="840"/>
                  </a:cubicBezTo>
                  <a:cubicBezTo>
                    <a:pt x="2738" y="844"/>
                    <a:pt x="2779" y="985"/>
                    <a:pt x="2807" y="1056"/>
                  </a:cubicBezTo>
                  <a:cubicBezTo>
                    <a:pt x="2835" y="1127"/>
                    <a:pt x="2814" y="1223"/>
                    <a:pt x="2867" y="1266"/>
                  </a:cubicBezTo>
                  <a:cubicBezTo>
                    <a:pt x="2920" y="1309"/>
                    <a:pt x="3058" y="1366"/>
                    <a:pt x="3125" y="1314"/>
                  </a:cubicBezTo>
                  <a:cubicBezTo>
                    <a:pt x="3192" y="1262"/>
                    <a:pt x="3305" y="1066"/>
                    <a:pt x="3269" y="954"/>
                  </a:cubicBezTo>
                  <a:cubicBezTo>
                    <a:pt x="3233" y="842"/>
                    <a:pt x="2997" y="721"/>
                    <a:pt x="2909" y="642"/>
                  </a:cubicBezTo>
                  <a:cubicBezTo>
                    <a:pt x="2821" y="563"/>
                    <a:pt x="2851" y="541"/>
                    <a:pt x="2741" y="480"/>
                  </a:cubicBezTo>
                  <a:cubicBezTo>
                    <a:pt x="2631" y="419"/>
                    <a:pt x="2334" y="356"/>
                    <a:pt x="2249" y="276"/>
                  </a:cubicBezTo>
                  <a:cubicBezTo>
                    <a:pt x="2164" y="196"/>
                    <a:pt x="2235" y="58"/>
                    <a:pt x="2231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24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298450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0" name="Text Box 25"/>
            <p:cNvSpPr txBox="1">
              <a:spLocks noChangeArrowheads="1"/>
            </p:cNvSpPr>
            <p:nvPr/>
          </p:nvSpPr>
          <p:spPr bwMode="auto">
            <a:xfrm>
              <a:off x="3443288" y="4510088"/>
              <a:ext cx="319087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3810000" y="4191000"/>
              <a:ext cx="325438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R</a:t>
              </a:r>
            </a:p>
          </p:txBody>
        </p:sp>
        <p:cxnSp>
          <p:nvCxnSpPr>
            <p:cNvPr id="22" name="AutoShape 14"/>
            <p:cNvCxnSpPr>
              <a:cxnSpLocks noChangeShapeType="1"/>
              <a:stCxn id="5" idx="3"/>
              <a:endCxn id="25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0"/>
            <p:cNvCxnSpPr>
              <a:cxnSpLocks noChangeShapeType="1"/>
              <a:stCxn id="8" idx="0"/>
              <a:endCxn id="25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1"/>
            <p:cNvCxnSpPr>
              <a:cxnSpLocks noChangeShapeType="1"/>
              <a:stCxn id="7" idx="1"/>
              <a:endCxn id="25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Oval 7"/>
            <p:cNvSpPr>
              <a:spLocks noChangeArrowheads="1"/>
            </p:cNvSpPr>
            <p:nvPr/>
          </p:nvSpPr>
          <p:spPr bwMode="auto">
            <a:xfrm>
              <a:off x="340836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6" name="Smiley Face 25"/>
          <p:cNvSpPr/>
          <p:nvPr/>
        </p:nvSpPr>
        <p:spPr>
          <a:xfrm>
            <a:off x="5206136" y="2534961"/>
            <a:ext cx="542925" cy="41722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1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0.07066 -0.01389 L 0.11545 -0.02061 L 0.18108 -0.01389 L 0.18785 4.81481E-6 L 0.18108 0.01851 L 0.14479 0.06203 L 0.13455 0.10347 L 0.14479 0.16319 L 0.1776 0.20231 L 0.22066 0.21157 L 0.26545 0.17708 L 0.2724 0.1287 L 0.31545 0.19305 L 0.33785 0.19074 L 0.36042 0.15185 L 0.36545 0.02754 L 0.34653 -0.00463 L 0.30174 -0.0551 L 0.27587 -0.08264 L 0.20174 -0.11482 L 0.18785 -0.13334 L 0.18785 -0.19075 " pathEditMode="relative" ptsTypes="AAAAAAAAAAAAAAAAAAAAAAA">
                                      <p:cBhvr>
                                        <p:cTn id="6" dur="8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Euler Tour Traversal</a:t>
            </a: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4648200" cy="2779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Algorithm eulerTour(p)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       left-visit-action(p)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       if isInternal(p)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eulerTour(p.left())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bottom-visit-action(p)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if isInternal(p)</a:t>
            </a:r>
          </a:p>
          <a:p>
            <a:pPr lvl="2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eulerTour(p.right())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right-visit-action(p)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None/>
            </a:pPr>
            <a:r>
              <a:rPr lang="en-US" altLang="en-US">
                <a:solidFill>
                  <a:srgbClr val="2D2DB9"/>
                </a:solidFill>
                <a:latin typeface="Courier" charset="0"/>
              </a:rPr>
              <a:t>End Algorithm</a:t>
            </a:r>
          </a:p>
        </p:txBody>
      </p:sp>
      <p:grpSp>
        <p:nvGrpSpPr>
          <p:cNvPr id="32772" name="Group 27"/>
          <p:cNvGrpSpPr>
            <a:grpSpLocks/>
          </p:cNvGrpSpPr>
          <p:nvPr/>
        </p:nvGrpSpPr>
        <p:grpSpPr bwMode="auto">
          <a:xfrm>
            <a:off x="3897313" y="3962400"/>
            <a:ext cx="5246687" cy="2790825"/>
            <a:chOff x="2600325" y="3322638"/>
            <a:chExt cx="5246688" cy="2790825"/>
          </a:xfrm>
        </p:grpSpPr>
        <p:sp>
          <p:nvSpPr>
            <p:cNvPr id="29" name="Oval 5"/>
            <p:cNvSpPr>
              <a:spLocks noChangeArrowheads="1"/>
            </p:cNvSpPr>
            <p:nvPr/>
          </p:nvSpPr>
          <p:spPr bwMode="auto">
            <a:xfrm>
              <a:off x="5580063" y="35512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+</a:t>
              </a:r>
            </a:p>
          </p:txBody>
        </p:sp>
        <p:sp>
          <p:nvSpPr>
            <p:cNvPr id="30" name="Oval 6"/>
            <p:cNvSpPr>
              <a:spLocks noChangeArrowheads="1"/>
            </p:cNvSpPr>
            <p:nvPr/>
          </p:nvSpPr>
          <p:spPr bwMode="auto">
            <a:xfrm>
              <a:off x="6665913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4494212" y="47704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</a:rPr>
                <a:t>-</a:t>
              </a:r>
            </a:p>
          </p:txBody>
        </p:sp>
        <p:sp>
          <p:nvSpPr>
            <p:cNvPr id="32" name="Rectangle 9"/>
            <p:cNvSpPr>
              <a:spLocks noChangeArrowheads="1"/>
            </p:cNvSpPr>
            <p:nvPr/>
          </p:nvSpPr>
          <p:spPr bwMode="auto">
            <a:xfrm>
              <a:off x="2865437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3951287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auto">
            <a:xfrm>
              <a:off x="5037137" y="54562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auto">
            <a:xfrm>
              <a:off x="612298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3</a:t>
              </a:r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auto">
            <a:xfrm>
              <a:off x="7208838" y="4770438"/>
              <a:ext cx="381000" cy="381000"/>
            </a:xfrm>
            <a:prstGeom prst="rect">
              <a:avLst/>
            </a:prstGeom>
            <a:solidFill>
              <a:schemeClr val="fol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alibri" pitchFamily="34" charset="0"/>
                </a:rPr>
                <a:t>2</a:t>
              </a:r>
            </a:p>
          </p:txBody>
        </p:sp>
        <p:cxnSp>
          <p:nvCxnSpPr>
            <p:cNvPr id="32781" name="AutoShape 15"/>
            <p:cNvCxnSpPr>
              <a:cxnSpLocks noChangeShapeType="1"/>
              <a:stCxn id="30" idx="1"/>
              <a:endCxn id="29" idx="5"/>
            </p:cNvCxnSpPr>
            <p:nvPr/>
          </p:nvCxnSpPr>
          <p:spPr bwMode="auto">
            <a:xfrm flipH="1" flipV="1">
              <a:off x="5905500" y="38862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2" name="AutoShape 16"/>
            <p:cNvCxnSpPr>
              <a:cxnSpLocks noChangeShapeType="1"/>
              <a:stCxn id="36" idx="0"/>
              <a:endCxn id="30" idx="5"/>
            </p:cNvCxnSpPr>
            <p:nvPr/>
          </p:nvCxnSpPr>
          <p:spPr bwMode="auto">
            <a:xfrm flipH="1" flipV="1">
              <a:off x="6991350" y="4495800"/>
              <a:ext cx="407988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3" name="AutoShape 17"/>
            <p:cNvCxnSpPr>
              <a:cxnSpLocks noChangeShapeType="1"/>
              <a:stCxn id="35" idx="0"/>
              <a:endCxn id="30" idx="3"/>
            </p:cNvCxnSpPr>
            <p:nvPr/>
          </p:nvCxnSpPr>
          <p:spPr bwMode="auto">
            <a:xfrm flipV="1">
              <a:off x="631348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4" name="AutoShape 18"/>
            <p:cNvCxnSpPr>
              <a:cxnSpLocks noChangeShapeType="1"/>
              <a:stCxn id="34" idx="0"/>
              <a:endCxn id="31" idx="5"/>
            </p:cNvCxnSpPr>
            <p:nvPr/>
          </p:nvCxnSpPr>
          <p:spPr bwMode="auto">
            <a:xfrm flipH="1" flipV="1">
              <a:off x="4819650" y="5105400"/>
              <a:ext cx="407988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85" name="AutoShape 19"/>
            <p:cNvCxnSpPr>
              <a:cxnSpLocks noChangeShapeType="1"/>
              <a:stCxn id="33" idx="0"/>
              <a:endCxn id="31" idx="3"/>
            </p:cNvCxnSpPr>
            <p:nvPr/>
          </p:nvCxnSpPr>
          <p:spPr bwMode="auto">
            <a:xfrm flipV="1">
              <a:off x="4141788" y="5105400"/>
              <a:ext cx="407987" cy="3413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786" name="Freeform 23"/>
            <p:cNvSpPr>
              <a:spLocks/>
            </p:cNvSpPr>
            <p:nvPr/>
          </p:nvSpPr>
          <p:spPr bwMode="auto">
            <a:xfrm>
              <a:off x="2600325" y="3322638"/>
              <a:ext cx="5246688" cy="2790825"/>
            </a:xfrm>
            <a:custGeom>
              <a:avLst/>
              <a:gdLst>
                <a:gd name="T0" fmla="*/ 2147483647 w 3305"/>
                <a:gd name="T1" fmla="*/ 2147483647 h 1758"/>
                <a:gd name="T2" fmla="*/ 2147483647 w 3305"/>
                <a:gd name="T3" fmla="*/ 2147483647 h 1758"/>
                <a:gd name="T4" fmla="*/ 2147483647 w 3305"/>
                <a:gd name="T5" fmla="*/ 2147483647 h 1758"/>
                <a:gd name="T6" fmla="*/ 2147483647 w 3305"/>
                <a:gd name="T7" fmla="*/ 2147483647 h 1758"/>
                <a:gd name="T8" fmla="*/ 2147483647 w 3305"/>
                <a:gd name="T9" fmla="*/ 2147483647 h 1758"/>
                <a:gd name="T10" fmla="*/ 2147483647 w 3305"/>
                <a:gd name="T11" fmla="*/ 2147483647 h 1758"/>
                <a:gd name="T12" fmla="*/ 2147483647 w 3305"/>
                <a:gd name="T13" fmla="*/ 2147483647 h 1758"/>
                <a:gd name="T14" fmla="*/ 2147483647 w 3305"/>
                <a:gd name="T15" fmla="*/ 2147483647 h 1758"/>
                <a:gd name="T16" fmla="*/ 2147483647 w 3305"/>
                <a:gd name="T17" fmla="*/ 2147483647 h 1758"/>
                <a:gd name="T18" fmla="*/ 2147483647 w 3305"/>
                <a:gd name="T19" fmla="*/ 2147483647 h 1758"/>
                <a:gd name="T20" fmla="*/ 2147483647 w 3305"/>
                <a:gd name="T21" fmla="*/ 2147483647 h 1758"/>
                <a:gd name="T22" fmla="*/ 2147483647 w 3305"/>
                <a:gd name="T23" fmla="*/ 2147483647 h 1758"/>
                <a:gd name="T24" fmla="*/ 2147483647 w 3305"/>
                <a:gd name="T25" fmla="*/ 2147483647 h 1758"/>
                <a:gd name="T26" fmla="*/ 2147483647 w 3305"/>
                <a:gd name="T27" fmla="*/ 2147483647 h 1758"/>
                <a:gd name="T28" fmla="*/ 2147483647 w 3305"/>
                <a:gd name="T29" fmla="*/ 2147483647 h 1758"/>
                <a:gd name="T30" fmla="*/ 2147483647 w 3305"/>
                <a:gd name="T31" fmla="*/ 2147483647 h 1758"/>
                <a:gd name="T32" fmla="*/ 2147483647 w 3305"/>
                <a:gd name="T33" fmla="*/ 2147483647 h 1758"/>
                <a:gd name="T34" fmla="*/ 2147483647 w 3305"/>
                <a:gd name="T35" fmla="*/ 2147483647 h 1758"/>
                <a:gd name="T36" fmla="*/ 2147483647 w 3305"/>
                <a:gd name="T37" fmla="*/ 2147483647 h 1758"/>
                <a:gd name="T38" fmla="*/ 2147483647 w 3305"/>
                <a:gd name="T39" fmla="*/ 2147483647 h 1758"/>
                <a:gd name="T40" fmla="*/ 2147483647 w 3305"/>
                <a:gd name="T41" fmla="*/ 2147483647 h 1758"/>
                <a:gd name="T42" fmla="*/ 2147483647 w 3305"/>
                <a:gd name="T43" fmla="*/ 2147483647 h 1758"/>
                <a:gd name="T44" fmla="*/ 2147483647 w 3305"/>
                <a:gd name="T45" fmla="*/ 2147483647 h 1758"/>
                <a:gd name="T46" fmla="*/ 2147483647 w 3305"/>
                <a:gd name="T47" fmla="*/ 2147483647 h 1758"/>
                <a:gd name="T48" fmla="*/ 2147483647 w 3305"/>
                <a:gd name="T49" fmla="*/ 2147483647 h 1758"/>
                <a:gd name="T50" fmla="*/ 2147483647 w 3305"/>
                <a:gd name="T51" fmla="*/ 2147483647 h 1758"/>
                <a:gd name="T52" fmla="*/ 2147483647 w 3305"/>
                <a:gd name="T53" fmla="*/ 2147483647 h 1758"/>
                <a:gd name="T54" fmla="*/ 2147483647 w 3305"/>
                <a:gd name="T55" fmla="*/ 2147483647 h 1758"/>
                <a:gd name="T56" fmla="*/ 2147483647 w 3305"/>
                <a:gd name="T57" fmla="*/ 2147483647 h 1758"/>
                <a:gd name="T58" fmla="*/ 2147483647 w 3305"/>
                <a:gd name="T59" fmla="*/ 2147483647 h 1758"/>
                <a:gd name="T60" fmla="*/ 2147483647 w 3305"/>
                <a:gd name="T61" fmla="*/ 2147483647 h 1758"/>
                <a:gd name="T62" fmla="*/ 2147483647 w 3305"/>
                <a:gd name="T63" fmla="*/ 2147483647 h 1758"/>
                <a:gd name="T64" fmla="*/ 2147483647 w 3305"/>
                <a:gd name="T65" fmla="*/ 2147483647 h 1758"/>
                <a:gd name="T66" fmla="*/ 2147483647 w 3305"/>
                <a:gd name="T67" fmla="*/ 2147483647 h 1758"/>
                <a:gd name="T68" fmla="*/ 2147483647 w 3305"/>
                <a:gd name="T69" fmla="*/ 0 h 175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305"/>
                <a:gd name="T106" fmla="*/ 0 h 1758"/>
                <a:gd name="T107" fmla="*/ 3305 w 3305"/>
                <a:gd name="T108" fmla="*/ 1758 h 175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305" h="1758">
                  <a:moveTo>
                    <a:pt x="1751" y="48"/>
                  </a:moveTo>
                  <a:cubicBezTo>
                    <a:pt x="1755" y="81"/>
                    <a:pt x="1903" y="194"/>
                    <a:pt x="1775" y="246"/>
                  </a:cubicBezTo>
                  <a:cubicBezTo>
                    <a:pt x="1647" y="298"/>
                    <a:pt x="1218" y="299"/>
                    <a:pt x="983" y="360"/>
                  </a:cubicBezTo>
                  <a:cubicBezTo>
                    <a:pt x="748" y="421"/>
                    <a:pt x="525" y="496"/>
                    <a:pt x="365" y="612"/>
                  </a:cubicBezTo>
                  <a:cubicBezTo>
                    <a:pt x="205" y="728"/>
                    <a:pt x="46" y="945"/>
                    <a:pt x="23" y="1056"/>
                  </a:cubicBezTo>
                  <a:cubicBezTo>
                    <a:pt x="0" y="1167"/>
                    <a:pt x="139" y="1272"/>
                    <a:pt x="227" y="1278"/>
                  </a:cubicBezTo>
                  <a:cubicBezTo>
                    <a:pt x="315" y="1284"/>
                    <a:pt x="479" y="1165"/>
                    <a:pt x="551" y="1092"/>
                  </a:cubicBezTo>
                  <a:cubicBezTo>
                    <a:pt x="623" y="1019"/>
                    <a:pt x="566" y="846"/>
                    <a:pt x="659" y="840"/>
                  </a:cubicBezTo>
                  <a:cubicBezTo>
                    <a:pt x="752" y="834"/>
                    <a:pt x="1085" y="989"/>
                    <a:pt x="1109" y="1056"/>
                  </a:cubicBezTo>
                  <a:cubicBezTo>
                    <a:pt x="1133" y="1123"/>
                    <a:pt x="873" y="1171"/>
                    <a:pt x="803" y="1242"/>
                  </a:cubicBezTo>
                  <a:cubicBezTo>
                    <a:pt x="733" y="1313"/>
                    <a:pt x="661" y="1408"/>
                    <a:pt x="689" y="1482"/>
                  </a:cubicBezTo>
                  <a:cubicBezTo>
                    <a:pt x="717" y="1556"/>
                    <a:pt x="888" y="1673"/>
                    <a:pt x="971" y="1686"/>
                  </a:cubicBezTo>
                  <a:cubicBezTo>
                    <a:pt x="1054" y="1699"/>
                    <a:pt x="1129" y="1633"/>
                    <a:pt x="1187" y="1560"/>
                  </a:cubicBezTo>
                  <a:cubicBezTo>
                    <a:pt x="1245" y="1487"/>
                    <a:pt x="1269" y="1238"/>
                    <a:pt x="1319" y="1248"/>
                  </a:cubicBezTo>
                  <a:cubicBezTo>
                    <a:pt x="1369" y="1258"/>
                    <a:pt x="1416" y="1543"/>
                    <a:pt x="1487" y="1620"/>
                  </a:cubicBezTo>
                  <a:cubicBezTo>
                    <a:pt x="1558" y="1697"/>
                    <a:pt x="1672" y="1758"/>
                    <a:pt x="1745" y="1710"/>
                  </a:cubicBezTo>
                  <a:cubicBezTo>
                    <a:pt x="1818" y="1662"/>
                    <a:pt x="1962" y="1448"/>
                    <a:pt x="1925" y="1332"/>
                  </a:cubicBezTo>
                  <a:cubicBezTo>
                    <a:pt x="1888" y="1216"/>
                    <a:pt x="1617" y="1101"/>
                    <a:pt x="1523" y="1014"/>
                  </a:cubicBezTo>
                  <a:cubicBezTo>
                    <a:pt x="1429" y="927"/>
                    <a:pt x="1478" y="870"/>
                    <a:pt x="1361" y="810"/>
                  </a:cubicBezTo>
                  <a:cubicBezTo>
                    <a:pt x="1244" y="750"/>
                    <a:pt x="717" y="709"/>
                    <a:pt x="821" y="654"/>
                  </a:cubicBezTo>
                  <a:cubicBezTo>
                    <a:pt x="925" y="599"/>
                    <a:pt x="1707" y="480"/>
                    <a:pt x="1985" y="480"/>
                  </a:cubicBezTo>
                  <a:cubicBezTo>
                    <a:pt x="2263" y="480"/>
                    <a:pt x="2471" y="578"/>
                    <a:pt x="2489" y="654"/>
                  </a:cubicBezTo>
                  <a:cubicBezTo>
                    <a:pt x="2507" y="730"/>
                    <a:pt x="2142" y="833"/>
                    <a:pt x="2093" y="936"/>
                  </a:cubicBezTo>
                  <a:cubicBezTo>
                    <a:pt x="2044" y="1039"/>
                    <a:pt x="2138" y="1216"/>
                    <a:pt x="2195" y="1272"/>
                  </a:cubicBezTo>
                  <a:cubicBezTo>
                    <a:pt x="2252" y="1328"/>
                    <a:pt x="2372" y="1312"/>
                    <a:pt x="2435" y="1272"/>
                  </a:cubicBezTo>
                  <a:cubicBezTo>
                    <a:pt x="2498" y="1232"/>
                    <a:pt x="2529" y="1104"/>
                    <a:pt x="2573" y="1032"/>
                  </a:cubicBezTo>
                  <a:cubicBezTo>
                    <a:pt x="2617" y="960"/>
                    <a:pt x="2660" y="836"/>
                    <a:pt x="2699" y="840"/>
                  </a:cubicBezTo>
                  <a:cubicBezTo>
                    <a:pt x="2738" y="844"/>
                    <a:pt x="2779" y="985"/>
                    <a:pt x="2807" y="1056"/>
                  </a:cubicBezTo>
                  <a:cubicBezTo>
                    <a:pt x="2835" y="1127"/>
                    <a:pt x="2814" y="1223"/>
                    <a:pt x="2867" y="1266"/>
                  </a:cubicBezTo>
                  <a:cubicBezTo>
                    <a:pt x="2920" y="1309"/>
                    <a:pt x="3058" y="1366"/>
                    <a:pt x="3125" y="1314"/>
                  </a:cubicBezTo>
                  <a:cubicBezTo>
                    <a:pt x="3192" y="1262"/>
                    <a:pt x="3305" y="1066"/>
                    <a:pt x="3269" y="954"/>
                  </a:cubicBezTo>
                  <a:cubicBezTo>
                    <a:pt x="3233" y="842"/>
                    <a:pt x="2997" y="721"/>
                    <a:pt x="2909" y="642"/>
                  </a:cubicBezTo>
                  <a:cubicBezTo>
                    <a:pt x="2821" y="563"/>
                    <a:pt x="2851" y="541"/>
                    <a:pt x="2741" y="480"/>
                  </a:cubicBezTo>
                  <a:cubicBezTo>
                    <a:pt x="2631" y="419"/>
                    <a:pt x="2334" y="356"/>
                    <a:pt x="2249" y="276"/>
                  </a:cubicBezTo>
                  <a:cubicBezTo>
                    <a:pt x="2164" y="196"/>
                    <a:pt x="2235" y="58"/>
                    <a:pt x="2231" y="0"/>
                  </a:cubicBezTo>
                </a:path>
              </a:pathLst>
            </a:custGeom>
            <a:noFill/>
            <a:ln w="12700">
              <a:solidFill>
                <a:schemeClr val="tx2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787" name="Text Box 24"/>
            <p:cNvSpPr txBox="1">
              <a:spLocks noChangeArrowheads="1"/>
            </p:cNvSpPr>
            <p:nvPr/>
          </p:nvSpPr>
          <p:spPr bwMode="auto">
            <a:xfrm>
              <a:off x="3048000" y="4191000"/>
              <a:ext cx="298450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32788" name="Text Box 25"/>
            <p:cNvSpPr txBox="1">
              <a:spLocks noChangeArrowheads="1"/>
            </p:cNvSpPr>
            <p:nvPr/>
          </p:nvSpPr>
          <p:spPr bwMode="auto">
            <a:xfrm>
              <a:off x="3443288" y="4510088"/>
              <a:ext cx="319087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B</a:t>
              </a:r>
            </a:p>
          </p:txBody>
        </p:sp>
        <p:sp>
          <p:nvSpPr>
            <p:cNvPr id="32789" name="Text Box 26"/>
            <p:cNvSpPr txBox="1">
              <a:spLocks noChangeArrowheads="1"/>
            </p:cNvSpPr>
            <p:nvPr/>
          </p:nvSpPr>
          <p:spPr bwMode="auto">
            <a:xfrm>
              <a:off x="3810000" y="4191000"/>
              <a:ext cx="325438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altLang="en-US">
                  <a:solidFill>
                    <a:schemeClr val="tx2"/>
                  </a:solidFill>
                  <a:latin typeface="Calibri" pitchFamily="34" charset="0"/>
                </a:rPr>
                <a:t>R</a:t>
              </a:r>
            </a:p>
          </p:txBody>
        </p:sp>
        <p:cxnSp>
          <p:nvCxnSpPr>
            <p:cNvPr id="32790" name="AutoShape 14"/>
            <p:cNvCxnSpPr>
              <a:cxnSpLocks noChangeShapeType="1"/>
              <a:stCxn id="29" idx="3"/>
              <a:endCxn id="49" idx="7"/>
            </p:cNvCxnSpPr>
            <p:nvPr/>
          </p:nvCxnSpPr>
          <p:spPr bwMode="auto">
            <a:xfrm flipH="1">
              <a:off x="3733800" y="3886200"/>
              <a:ext cx="190182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91" name="AutoShape 20"/>
            <p:cNvCxnSpPr>
              <a:cxnSpLocks noChangeShapeType="1"/>
              <a:stCxn id="32" idx="0"/>
              <a:endCxn id="49" idx="3"/>
            </p:cNvCxnSpPr>
            <p:nvPr/>
          </p:nvCxnSpPr>
          <p:spPr bwMode="auto">
            <a:xfrm flipV="1">
              <a:off x="3055938" y="4495800"/>
              <a:ext cx="407987" cy="265113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792" name="AutoShape 21"/>
            <p:cNvCxnSpPr>
              <a:cxnSpLocks noChangeShapeType="1"/>
              <a:stCxn id="31" idx="1"/>
              <a:endCxn id="49" idx="5"/>
            </p:cNvCxnSpPr>
            <p:nvPr/>
          </p:nvCxnSpPr>
          <p:spPr bwMode="auto">
            <a:xfrm flipH="1" flipV="1">
              <a:off x="3733800" y="4495800"/>
              <a:ext cx="815975" cy="32067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9" name="Oval 7"/>
            <p:cNvSpPr>
              <a:spLocks noChangeArrowheads="1"/>
            </p:cNvSpPr>
            <p:nvPr/>
          </p:nvSpPr>
          <p:spPr bwMode="auto">
            <a:xfrm>
              <a:off x="3408362" y="4160838"/>
              <a:ext cx="381000" cy="381000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anchor="ctr" anchorCtr="1"/>
            <a:lstStyle/>
            <a:p>
              <a:pPr>
                <a:defRPr/>
              </a:pPr>
              <a:r>
                <a:rPr lang="en-US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Symbol" charset="2"/>
                  <a:sym typeface="Symbol" charset="2"/>
                </a:rPr>
                <a:t></a:t>
              </a:r>
              <a:endParaRPr lang="en-US" dirty="0">
                <a:solidFill>
                  <a:schemeClr val="accent1">
                    <a:lumMod val="20000"/>
                    <a:lumOff val="80000"/>
                  </a:schemeClr>
                </a:solidFill>
                <a:latin typeface="Symbol" charset="2"/>
              </a:endParaRPr>
            </a:p>
          </p:txBody>
        </p:sp>
      </p:grpSp>
      <p:sp>
        <p:nvSpPr>
          <p:cNvPr id="26" name="Text Box 32"/>
          <p:cNvSpPr txBox="1">
            <a:spLocks noChangeArrowheads="1"/>
          </p:cNvSpPr>
          <p:nvPr/>
        </p:nvSpPr>
        <p:spPr bwMode="auto">
          <a:xfrm rot="1012493">
            <a:off x="3408595" y="1872767"/>
            <a:ext cx="3635514" cy="12306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xtLst/>
        </p:spPr>
        <p:txBody>
          <a:bodyPr wrap="none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400" dirty="0" smtClean="0">
                <a:latin typeface="Comic Sans MS" panose="030F0702030302020204" pitchFamily="66" charset="0"/>
              </a:rPr>
              <a:t>Notice leaf nodes all three visits </a:t>
            </a:r>
          </a:p>
          <a:p>
            <a:pPr eaLnBrk="1" hangingPunct="1"/>
            <a:r>
              <a:rPr lang="en-US" altLang="en-US" sz="1400" dirty="0" smtClean="0">
                <a:latin typeface="Comic Sans MS" panose="030F0702030302020204" pitchFamily="66" charset="0"/>
              </a:rPr>
              <a:t>happen one right after the other</a:t>
            </a:r>
          </a:p>
          <a:p>
            <a:pPr eaLnBrk="1" hangingPunct="1"/>
            <a:endParaRPr lang="en-US" altLang="en-US" sz="1400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US" altLang="en-US" sz="1400" dirty="0" smtClean="0">
                <a:latin typeface="Comic Sans MS" panose="030F0702030302020204" pitchFamily="66" charset="0"/>
              </a:rPr>
              <a:t>(effectively all at the same “time” )</a:t>
            </a:r>
          </a:p>
        </p:txBody>
      </p:sp>
    </p:spTree>
    <p:extLst>
      <p:ext uri="{BB962C8B-B14F-4D97-AF65-F5344CB8AC3E}">
        <p14:creationId xmlns:p14="http://schemas.microsoft.com/office/powerpoint/2010/main" val="340775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Traversal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able to apply tree traversal methods to solve various types of problems</a:t>
            </a:r>
          </a:p>
          <a:p>
            <a:endParaRPr lang="en-US" dirty="0"/>
          </a:p>
          <a:p>
            <a:r>
              <a:rPr lang="en-US" dirty="0" smtClean="0"/>
              <a:t>Most likely Binary Trees and their traversal will be important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“in the background”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sum</a:t>
            </a:r>
          </a:p>
          <a:p>
            <a:endParaRPr lang="en-US" dirty="0"/>
          </a:p>
          <a:p>
            <a:r>
              <a:rPr lang="en-US" dirty="0" smtClean="0"/>
              <a:t>Remember the stuff that came before</a:t>
            </a:r>
          </a:p>
          <a:p>
            <a:pPr lvl="1"/>
            <a:r>
              <a:rPr lang="en-US" dirty="0" smtClean="0"/>
              <a:t>May have to use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8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Began with </a:t>
            </a:r>
          </a:p>
          <a:p>
            <a:pPr lvl="1"/>
            <a:r>
              <a:rPr lang="en-US" dirty="0" smtClean="0"/>
              <a:t>trees, binary trees, tree traversals</a:t>
            </a:r>
          </a:p>
          <a:p>
            <a:pPr lvl="1"/>
            <a:endParaRPr lang="en-US" dirty="0"/>
          </a:p>
          <a:p>
            <a:r>
              <a:rPr lang="en-US" dirty="0" smtClean="0"/>
              <a:t>Next was Priority Queues (PQs)</a:t>
            </a:r>
          </a:p>
          <a:p>
            <a:pPr lvl="1"/>
            <a:r>
              <a:rPr lang="en-US" dirty="0" smtClean="0"/>
              <a:t>Two types</a:t>
            </a:r>
          </a:p>
          <a:p>
            <a:pPr lvl="2"/>
            <a:r>
              <a:rPr lang="en-US" dirty="0" smtClean="0"/>
              <a:t>Min and Max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Heavy emphasis on PQ Sorting</a:t>
            </a:r>
          </a:p>
          <a:p>
            <a:pPr lvl="2"/>
            <a:r>
              <a:rPr lang="en-US" dirty="0" smtClean="0"/>
              <a:t>Insert Items</a:t>
            </a:r>
          </a:p>
          <a:p>
            <a:pPr lvl="2"/>
            <a:r>
              <a:rPr lang="en-US" dirty="0" smtClean="0"/>
              <a:t>Remove Items in priority order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Good example of </a:t>
            </a:r>
          </a:p>
          <a:p>
            <a:pPr lvl="2"/>
            <a:r>
              <a:rPr lang="en-US" dirty="0" smtClean="0"/>
              <a:t>How the choice of data structure can influence the runtime of an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86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Queue Sort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066800"/>
          </a:xfrm>
        </p:spPr>
        <p:txBody>
          <a:bodyPr/>
          <a:lstStyle/>
          <a:p>
            <a:r>
              <a:rPr lang="en-US" dirty="0" smtClean="0"/>
              <a:t>PQ-Sort consists of </a:t>
            </a:r>
            <a:r>
              <a:rPr lang="en-US" i="1" dirty="0" smtClean="0"/>
              <a:t>n</a:t>
            </a:r>
            <a:r>
              <a:rPr lang="en-US" dirty="0" smtClean="0"/>
              <a:t> insertions followed by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removeItem</a:t>
            </a:r>
            <a:r>
              <a:rPr lang="en-US" dirty="0" smtClean="0"/>
              <a:t> operations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250650"/>
              </p:ext>
            </p:extLst>
          </p:nvPr>
        </p:nvGraphicFramePr>
        <p:xfrm>
          <a:off x="1066800" y="2209801"/>
          <a:ext cx="6705600" cy="2944954"/>
        </p:xfrm>
        <a:graphic>
          <a:graphicData uri="http://schemas.openxmlformats.org/drawingml/2006/table">
            <a:tbl>
              <a:tblPr/>
              <a:tblGrid>
                <a:gridCol w="2603944"/>
                <a:gridCol w="1434656"/>
                <a:gridCol w="1524000"/>
                <a:gridCol w="1143000"/>
              </a:tblGrid>
              <a:tr h="63853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Remove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PQ-Sort 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75039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Insertion Sort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(ordered sequence)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58901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Selection Sort (unordered sequence)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8414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Heap Sort </a:t>
                      </a:r>
                      <a:b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(binary heap, vector-based implementation)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O(logn)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O(logn)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logn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5181601"/>
            <a:ext cx="7391400" cy="6096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2400" dirty="0"/>
              <a:t>Of course to do a Heap Sort we presented Heaps </a:t>
            </a:r>
            <a:r>
              <a:rPr lang="en-US" sz="2400" dirty="0" smtClean="0"/>
              <a:t>first…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611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dirty="0" smtClean="0"/>
              <a:t>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Heaps</a:t>
            </a:r>
          </a:p>
          <a:p>
            <a:pPr lvl="1"/>
            <a:r>
              <a:rPr lang="en-US" dirty="0" smtClean="0"/>
              <a:t>Two major properties</a:t>
            </a:r>
          </a:p>
          <a:p>
            <a:pPr lvl="2"/>
            <a:r>
              <a:rPr lang="en-US" dirty="0" smtClean="0"/>
              <a:t>Structure = complete binary tree</a:t>
            </a:r>
          </a:p>
          <a:p>
            <a:pPr lvl="2"/>
            <a:r>
              <a:rPr lang="en-US" dirty="0"/>
              <a:t>Order </a:t>
            </a:r>
            <a:r>
              <a:rPr lang="en-US" dirty="0" smtClean="0"/>
              <a:t>property = key value of each node is at least as small/large as the key of its children</a:t>
            </a:r>
          </a:p>
          <a:p>
            <a:pPr lvl="2"/>
            <a:r>
              <a:rPr lang="en-US" dirty="0" smtClean="0"/>
              <a:t>So also </a:t>
            </a:r>
            <a:r>
              <a:rPr lang="en-US" dirty="0"/>
              <a:t>two </a:t>
            </a:r>
            <a:r>
              <a:rPr lang="en-US" dirty="0" smtClean="0"/>
              <a:t>types:  Min </a:t>
            </a:r>
            <a:r>
              <a:rPr lang="en-US" dirty="0"/>
              <a:t>and Max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Look like Binary Trees</a:t>
            </a:r>
          </a:p>
          <a:p>
            <a:pPr lvl="2"/>
            <a:r>
              <a:rPr lang="en-US" dirty="0" smtClean="0"/>
              <a:t>Usually implemented using vectors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Building top-down:  O(n </a:t>
            </a:r>
            <a:r>
              <a:rPr lang="en-US" dirty="0" err="1" smtClean="0"/>
              <a:t>lg</a:t>
            </a:r>
            <a:r>
              <a:rPr lang="en-US" dirty="0" smtClean="0"/>
              <a:t> n) time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Removing items</a:t>
            </a:r>
          </a:p>
          <a:p>
            <a:pPr lvl="2"/>
            <a:r>
              <a:rPr lang="en-US" dirty="0" smtClean="0"/>
              <a:t>Sorting “in-place” with a single array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Reheap</a:t>
            </a:r>
            <a:r>
              <a:rPr lang="en-US" dirty="0" smtClean="0"/>
              <a:t> up and </a:t>
            </a:r>
            <a:r>
              <a:rPr lang="en-US" dirty="0" err="1" smtClean="0"/>
              <a:t>Reheap</a:t>
            </a:r>
            <a:r>
              <a:rPr lang="en-US" dirty="0" smtClean="0"/>
              <a:t> down support functions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Building bottom-up</a:t>
            </a:r>
          </a:p>
          <a:p>
            <a:pPr lvl="2"/>
            <a:r>
              <a:rPr lang="en-US" dirty="0" smtClean="0"/>
              <a:t>faster than building top-down:  O(n) time</a:t>
            </a:r>
          </a:p>
          <a:p>
            <a:pPr lvl="2"/>
            <a:r>
              <a:rPr lang="en-US" dirty="0" smtClean="0"/>
              <a:t>but sort still runs in O(n </a:t>
            </a:r>
            <a:r>
              <a:rPr lang="en-US" dirty="0" err="1" smtClean="0"/>
              <a:t>lg</a:t>
            </a:r>
            <a:r>
              <a:rPr lang="en-US" dirty="0" smtClean="0"/>
              <a:t> n) time</a:t>
            </a:r>
            <a:endParaRPr lang="en-US" dirty="0"/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999963" y="2412701"/>
            <a:ext cx="2845725" cy="2240763"/>
            <a:chOff x="1584" y="2383"/>
            <a:chExt cx="2576" cy="1957"/>
          </a:xfrm>
          <a:noFill/>
        </p:grpSpPr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2304" y="3243"/>
              <a:ext cx="1168" cy="33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GB" altLang="en-US" b="1" dirty="0" err="1">
                  <a:solidFill>
                    <a:schemeClr val="tx1"/>
                  </a:solidFill>
                  <a:latin typeface="Times New Roman" pitchFamily="18" charset="0"/>
                </a:rPr>
                <a:t>i</a:t>
              </a:r>
              <a:endParaRPr lang="en-GB" altLang="en-US" sz="1600" b="1" dirty="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H="1" flipV="1">
              <a:off x="2888" y="2920"/>
              <a:ext cx="0" cy="384"/>
            </a:xfrm>
            <a:prstGeom prst="line">
              <a:avLst/>
            </a:prstGeom>
            <a:grpFill/>
            <a:ln w="2857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endParaRPr lang="en-US" sz="1200"/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2312" y="2383"/>
              <a:ext cx="1168" cy="5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GB" altLang="en-US" sz="1600">
                  <a:solidFill>
                    <a:schemeClr val="tx1"/>
                  </a:solidFill>
                  <a:latin typeface="Times New Roman" pitchFamily="18" charset="0"/>
                </a:rPr>
                <a:t>Parent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b="1">
                  <a:solidFill>
                    <a:schemeClr val="tx1"/>
                  </a:solidFill>
                  <a:latin typeface="Times New Roman" pitchFamily="18" charset="0"/>
                  <a:sym typeface="Symbol" pitchFamily="18" charset="2"/>
                </a:rPr>
                <a:t>(</a:t>
              </a:r>
              <a:r>
                <a:rPr lang="en-US" altLang="en-US" b="1" i="1">
                  <a:solidFill>
                    <a:schemeClr val="tx1"/>
                  </a:solidFill>
                  <a:latin typeface="Times New Roman" pitchFamily="18" charset="0"/>
                  <a:sym typeface="Symbol" pitchFamily="18" charset="2"/>
                </a:rPr>
                <a:t>i-1)/2</a:t>
              </a:r>
              <a:r>
                <a:rPr lang="en-US" altLang="en-US" b="1">
                  <a:solidFill>
                    <a:schemeClr val="tx1"/>
                  </a:solidFill>
                  <a:latin typeface="Times New Roman" pitchFamily="18" charset="0"/>
                  <a:sym typeface="Symbol" pitchFamily="18" charset="2"/>
                </a:rPr>
                <a:t></a:t>
              </a:r>
              <a:endParaRPr lang="en-GB" altLang="en-US" sz="1600" b="1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8" name="Text Box 10"/>
            <p:cNvSpPr txBox="1">
              <a:spLocks noChangeArrowheads="1"/>
            </p:cNvSpPr>
            <p:nvPr/>
          </p:nvSpPr>
          <p:spPr bwMode="auto">
            <a:xfrm>
              <a:off x="1584" y="3803"/>
              <a:ext cx="1168" cy="5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b="1" i="1">
                  <a:solidFill>
                    <a:schemeClr val="tx1"/>
                  </a:solidFill>
                  <a:latin typeface="Times New Roman" pitchFamily="18" charset="0"/>
                  <a:sym typeface="Symbol" pitchFamily="18" charset="2"/>
                </a:rPr>
                <a:t>2i+1</a:t>
              </a:r>
              <a:endParaRPr lang="en-GB" altLang="en-US" sz="1600" b="1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endParaRPr>
            </a:p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GB" altLang="en-US" sz="1600">
                  <a:solidFill>
                    <a:schemeClr val="tx1"/>
                  </a:solidFill>
                  <a:latin typeface="Times New Roman" pitchFamily="18" charset="0"/>
                </a:rPr>
                <a:t>Left Child</a:t>
              </a:r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2992" y="3803"/>
              <a:ext cx="1168" cy="53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b="1" i="1">
                  <a:solidFill>
                    <a:schemeClr val="tx1"/>
                  </a:solidFill>
                  <a:latin typeface="Times New Roman" pitchFamily="18" charset="0"/>
                  <a:sym typeface="Symbol" pitchFamily="18" charset="2"/>
                </a:rPr>
                <a:t>2i+2</a:t>
              </a:r>
              <a:r>
                <a:rPr lang="en-GB" altLang="en-US" sz="1600">
                  <a:solidFill>
                    <a:schemeClr val="tx1"/>
                  </a:solidFill>
                  <a:latin typeface="Times New Roman" pitchFamily="18" charset="0"/>
                </a:rPr>
                <a:t> </a:t>
              </a:r>
            </a:p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GB" altLang="en-US" sz="1600">
                  <a:solidFill>
                    <a:schemeClr val="tx1"/>
                  </a:solidFill>
                  <a:latin typeface="Times New Roman" pitchFamily="18" charset="0"/>
                </a:rPr>
                <a:t>Right Child</a:t>
              </a:r>
              <a:endParaRPr lang="en-GB" altLang="en-US" sz="1600" b="1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0" name="Line 12"/>
            <p:cNvSpPr>
              <a:spLocks noChangeShapeType="1"/>
            </p:cNvSpPr>
            <p:nvPr/>
          </p:nvSpPr>
          <p:spPr bwMode="auto">
            <a:xfrm flipV="1">
              <a:off x="2256" y="3504"/>
              <a:ext cx="576" cy="336"/>
            </a:xfrm>
            <a:prstGeom prst="line">
              <a:avLst/>
            </a:prstGeom>
            <a:grpFill/>
            <a:ln w="2857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endParaRPr lang="en-US" sz="1200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 flipV="1">
              <a:off x="2920" y="3520"/>
              <a:ext cx="576" cy="336"/>
            </a:xfrm>
            <a:prstGeom prst="line">
              <a:avLst/>
            </a:prstGeom>
            <a:grpFill/>
            <a:ln w="28575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 anchor="ctr">
              <a:spAutoFit/>
            </a:bodyPr>
            <a:lstStyle/>
            <a:p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216318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side tracked a little to see an application of trees and priority queue sorting in action</a:t>
            </a:r>
          </a:p>
          <a:p>
            <a:endParaRPr lang="en-US" dirty="0"/>
          </a:p>
          <a:p>
            <a:pPr lvl="1"/>
            <a:r>
              <a:rPr lang="en-US" dirty="0" smtClean="0"/>
              <a:t>Huffman Encoding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9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Huffman’s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41910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The idea</a:t>
            </a:r>
            <a:r>
              <a:rPr lang="en-US" dirty="0"/>
              <a:t>: Create a “</a:t>
            </a:r>
            <a:r>
              <a:rPr lang="en-US" dirty="0">
                <a:solidFill>
                  <a:srgbClr val="FF0000"/>
                </a:solidFill>
              </a:rPr>
              <a:t>Huffman Tree</a:t>
            </a:r>
            <a:r>
              <a:rPr lang="en-US" dirty="0"/>
              <a:t>” that will tell us a good binary representation for each character</a:t>
            </a:r>
          </a:p>
          <a:p>
            <a:pPr lvl="1"/>
            <a:r>
              <a:rPr lang="en-US" dirty="0"/>
              <a:t>Left means 0</a:t>
            </a:r>
          </a:p>
          <a:p>
            <a:pPr lvl="1"/>
            <a:r>
              <a:rPr lang="en-US" dirty="0"/>
              <a:t>Right means 1</a:t>
            </a:r>
          </a:p>
          <a:p>
            <a:pPr lvl="2"/>
            <a:r>
              <a:rPr lang="en-US" dirty="0"/>
              <a:t>Example 'b‘ is 10</a:t>
            </a:r>
          </a:p>
          <a:p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/>
              <a:t>frequent characters will be higher in the tree (have a shorter binary value).</a:t>
            </a:r>
          </a:p>
          <a:p>
            <a:endParaRPr lang="en-US" dirty="0"/>
          </a:p>
          <a:p>
            <a:r>
              <a:rPr lang="en-US" dirty="0"/>
              <a:t>To build this tree,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 </a:t>
            </a:r>
            <a:r>
              <a:rPr lang="en-US" dirty="0"/>
              <a:t>must do </a:t>
            </a:r>
            <a:r>
              <a:rPr lang="en-US" b="1" dirty="0">
                <a:solidFill>
                  <a:srgbClr val="FF0000"/>
                </a:solidFill>
              </a:rPr>
              <a:t>a few steps first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Count </a:t>
            </a:r>
            <a:r>
              <a:rPr lang="en-US" dirty="0">
                <a:solidFill>
                  <a:srgbClr val="FF0000"/>
                </a:solidFill>
              </a:rPr>
              <a:t>occurrences</a:t>
            </a:r>
            <a:r>
              <a:rPr lang="en-US" dirty="0"/>
              <a:t> of each unique character in the file to compress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Use </a:t>
            </a:r>
            <a:r>
              <a:rPr lang="en-US" dirty="0">
                <a:solidFill>
                  <a:srgbClr val="FF0000"/>
                </a:solidFill>
              </a:rPr>
              <a:t>a priority queue to order them</a:t>
            </a:r>
            <a:r>
              <a:rPr lang="en-US" dirty="0"/>
              <a:t> from least to most </a:t>
            </a:r>
            <a:r>
              <a:rPr lang="en-US" dirty="0" smtClean="0"/>
              <a:t>frequent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Make a tree and use it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0"/>
            <a:ext cx="3791815" cy="357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936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 Compression –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059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Step 1</a:t>
            </a:r>
          </a:p>
          <a:p>
            <a:pPr lvl="1"/>
            <a:r>
              <a:rPr lang="en-US" dirty="0" smtClean="0"/>
              <a:t>Count characters (frequency of characters in the message)</a:t>
            </a:r>
          </a:p>
          <a:p>
            <a:endParaRPr lang="en-US" dirty="0"/>
          </a:p>
          <a:p>
            <a:r>
              <a:rPr lang="en-US" dirty="0" smtClean="0"/>
              <a:t>Step 2</a:t>
            </a:r>
          </a:p>
          <a:p>
            <a:pPr lvl="1"/>
            <a:r>
              <a:rPr lang="en-US" dirty="0" smtClean="0"/>
              <a:t>Create a Priority Queue</a:t>
            </a:r>
          </a:p>
          <a:p>
            <a:pPr lvl="1"/>
            <a:endParaRPr lang="en-US" dirty="0"/>
          </a:p>
          <a:p>
            <a:r>
              <a:rPr lang="en-US" dirty="0" smtClean="0"/>
              <a:t>Step 3</a:t>
            </a:r>
          </a:p>
          <a:p>
            <a:pPr lvl="1"/>
            <a:r>
              <a:rPr lang="en-US" dirty="0" smtClean="0"/>
              <a:t>Build a Huffman Tree</a:t>
            </a:r>
          </a:p>
          <a:p>
            <a:pPr lvl="1"/>
            <a:endParaRPr lang="en-US" dirty="0"/>
          </a:p>
          <a:p>
            <a:r>
              <a:rPr lang="en-US" dirty="0" smtClean="0"/>
              <a:t>Step 4</a:t>
            </a:r>
          </a:p>
          <a:p>
            <a:pPr lvl="1"/>
            <a:r>
              <a:rPr lang="en-US" dirty="0" smtClean="0"/>
              <a:t>Traverse the Tree to find the </a:t>
            </a:r>
            <a:r>
              <a:rPr lang="en-US" dirty="0"/>
              <a:t>C</a:t>
            </a:r>
            <a:r>
              <a:rPr lang="en-US" dirty="0" smtClean="0"/>
              <a:t>haracter to Binary Mapping</a:t>
            </a:r>
          </a:p>
          <a:p>
            <a:pPr lvl="1"/>
            <a:endParaRPr lang="en-US" dirty="0"/>
          </a:p>
          <a:p>
            <a:r>
              <a:rPr lang="en-US" dirty="0" smtClean="0"/>
              <a:t>Step 5</a:t>
            </a:r>
          </a:p>
          <a:p>
            <a:pPr lvl="1"/>
            <a:r>
              <a:rPr lang="en-US" dirty="0" smtClean="0"/>
              <a:t>Use the mapping to encode the message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00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1 Background 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</a:t>
            </a:r>
          </a:p>
          <a:p>
            <a:endParaRPr lang="en-US" dirty="0" smtClean="0"/>
          </a:p>
          <a:p>
            <a:r>
              <a:rPr lang="en-US" dirty="0" smtClean="0"/>
              <a:t>UML</a:t>
            </a:r>
          </a:p>
          <a:p>
            <a:endParaRPr lang="en-US" dirty="0" smtClean="0"/>
          </a:p>
          <a:p>
            <a:r>
              <a:rPr lang="en-US" dirty="0" smtClean="0"/>
              <a:t>Big-Oh</a:t>
            </a:r>
          </a:p>
          <a:p>
            <a:endParaRPr lang="en-US" dirty="0" smtClean="0"/>
          </a:p>
          <a:p>
            <a:r>
              <a:rPr lang="en-US" dirty="0" err="1" smtClean="0"/>
              <a:t>Misc</a:t>
            </a:r>
            <a:r>
              <a:rPr lang="en-US" dirty="0" smtClean="0"/>
              <a:t>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Huffman Decompression via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Prefix Property</a:t>
            </a:r>
          </a:p>
          <a:p>
            <a:pPr lvl="1"/>
            <a:r>
              <a:rPr lang="en-US" dirty="0" smtClean="0"/>
              <a:t>No encoding </a:t>
            </a:r>
            <a:r>
              <a:rPr lang="en-US" i="1" dirty="0" smtClean="0"/>
              <a:t>A</a:t>
            </a:r>
            <a:r>
              <a:rPr lang="en-US" dirty="0" smtClean="0"/>
              <a:t> is the prefix of another encoding </a:t>
            </a:r>
            <a:r>
              <a:rPr lang="en-US" i="1" dirty="0" smtClean="0"/>
              <a:t>B</a:t>
            </a:r>
          </a:p>
          <a:p>
            <a:pPr lvl="1"/>
            <a:r>
              <a:rPr lang="en-US" dirty="0" smtClean="0"/>
              <a:t>Never will have x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b="1" dirty="0" smtClean="0">
                <a:sym typeface="Wingdings" panose="05000000000000000000" pitchFamily="2" charset="2"/>
              </a:rPr>
              <a:t>011</a:t>
            </a:r>
            <a:r>
              <a:rPr lang="en-US" dirty="0" smtClean="0">
                <a:sym typeface="Wingdings" panose="05000000000000000000" pitchFamily="2" charset="2"/>
              </a:rPr>
              <a:t> and y</a:t>
            </a:r>
            <a:r>
              <a:rPr lang="en-US" b="1" dirty="0" smtClean="0">
                <a:sym typeface="Wingdings" panose="05000000000000000000" pitchFamily="2" charset="2"/>
              </a:rPr>
              <a:t>011</a:t>
            </a:r>
            <a:r>
              <a:rPr lang="en-US" dirty="0" smtClean="0">
                <a:sym typeface="Wingdings" panose="05000000000000000000" pitchFamily="2" charset="2"/>
              </a:rPr>
              <a:t>100110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the Algorithm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Read each bit one at a time from the input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the bit is 0 go left in the tree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Else if the bit is 1 go right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you reach a leaf node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output the character at that leaf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and go back to the tree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73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dirty="0" smtClean="0"/>
              <a:t>Sorting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458200" cy="99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Sorting discussions (sort of) ended here and we moved onto searching</a:t>
            </a:r>
          </a:p>
          <a:p>
            <a:r>
              <a:rPr lang="en-US" dirty="0" smtClean="0"/>
              <a:t>Sorting Summary (some sorts may be omitted)</a:t>
            </a:r>
          </a:p>
          <a:p>
            <a:pPr lvl="2"/>
            <a:r>
              <a:rPr lang="en-US" dirty="0" smtClean="0"/>
              <a:t>check previous lectures, homework, book for others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62180"/>
              </p:ext>
            </p:extLst>
          </p:nvPr>
        </p:nvGraphicFramePr>
        <p:xfrm>
          <a:off x="990600" y="1981200"/>
          <a:ext cx="7239000" cy="4498313"/>
        </p:xfrm>
        <a:graphic>
          <a:graphicData uri="http://schemas.openxmlformats.org/drawingml/2006/table">
            <a:tbl>
              <a:tblPr/>
              <a:tblGrid>
                <a:gridCol w="1981200"/>
                <a:gridCol w="1905000"/>
                <a:gridCol w="3352800"/>
              </a:tblGrid>
              <a:tr h="38341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Algorithm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Time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Notes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5367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Selection Sort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5367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Insertion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53678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Bubble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</a:t>
                      </a:r>
                      <a:r>
                        <a:rPr kumimoji="0" lang="en-US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Slow,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small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017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Heap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n)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in-place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large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6017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Merge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Fast, sequential data access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huge data sets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7667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Quick Sort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n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Assumes key values are random and uniformly distributed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0660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Begins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Trees (BSTs)</a:t>
            </a:r>
          </a:p>
          <a:p>
            <a:pPr lvl="1"/>
            <a:r>
              <a:rPr lang="en-US" dirty="0" smtClean="0"/>
              <a:t>adding nodes</a:t>
            </a:r>
          </a:p>
          <a:p>
            <a:pPr lvl="1"/>
            <a:r>
              <a:rPr lang="en-US" dirty="0" smtClean="0"/>
              <a:t>deleting nodes</a:t>
            </a:r>
          </a:p>
          <a:p>
            <a:pPr lvl="1"/>
            <a:r>
              <a:rPr lang="en-US" dirty="0" smtClean="0"/>
              <a:t>searching tree for value</a:t>
            </a:r>
          </a:p>
          <a:p>
            <a:pPr lvl="2"/>
            <a:r>
              <a:rPr lang="en-US" dirty="0" smtClean="0"/>
              <a:t>Example find: F</a:t>
            </a:r>
            <a:endParaRPr lang="en-US" dirty="0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3303706" y="2513013"/>
            <a:ext cx="5181600" cy="3124200"/>
            <a:chOff x="1296" y="1728"/>
            <a:chExt cx="3264" cy="1968"/>
          </a:xfrm>
        </p:grpSpPr>
        <p:sp>
          <p:nvSpPr>
            <p:cNvPr id="5" name="Oval 32"/>
            <p:cNvSpPr>
              <a:spLocks noChangeArrowheads="1"/>
            </p:cNvSpPr>
            <p:nvPr/>
          </p:nvSpPr>
          <p:spPr bwMode="auto">
            <a:xfrm>
              <a:off x="2544" y="1728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Oval 33"/>
            <p:cNvSpPr>
              <a:spLocks noChangeArrowheads="1"/>
            </p:cNvSpPr>
            <p:nvPr/>
          </p:nvSpPr>
          <p:spPr bwMode="auto">
            <a:xfrm>
              <a:off x="1776" y="2304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3312" y="2304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Oval 35"/>
            <p:cNvSpPr>
              <a:spLocks noChangeArrowheads="1"/>
            </p:cNvSpPr>
            <p:nvPr/>
          </p:nvSpPr>
          <p:spPr bwMode="auto">
            <a:xfrm>
              <a:off x="1296" y="2832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2256" y="2832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Oval 37"/>
            <p:cNvSpPr>
              <a:spLocks noChangeArrowheads="1"/>
            </p:cNvSpPr>
            <p:nvPr/>
          </p:nvSpPr>
          <p:spPr bwMode="auto">
            <a:xfrm>
              <a:off x="3792" y="2832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3408" y="3360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39"/>
            <p:cNvSpPr>
              <a:spLocks noChangeArrowheads="1"/>
            </p:cNvSpPr>
            <p:nvPr/>
          </p:nvSpPr>
          <p:spPr bwMode="auto">
            <a:xfrm>
              <a:off x="4224" y="3360"/>
              <a:ext cx="336" cy="336"/>
            </a:xfrm>
            <a:prstGeom prst="ellips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Text Box 40"/>
            <p:cNvSpPr txBox="1">
              <a:spLocks noChangeArrowheads="1"/>
            </p:cNvSpPr>
            <p:nvPr/>
          </p:nvSpPr>
          <p:spPr bwMode="auto">
            <a:xfrm>
              <a:off x="2588" y="175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D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4270" y="3381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H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5" name="Text Box 42"/>
            <p:cNvSpPr txBox="1">
              <a:spLocks noChangeArrowheads="1"/>
            </p:cNvSpPr>
            <p:nvPr/>
          </p:nvSpPr>
          <p:spPr bwMode="auto">
            <a:xfrm>
              <a:off x="3462" y="3389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F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6" name="Text Box 43"/>
            <p:cNvSpPr txBox="1">
              <a:spLocks noChangeArrowheads="1"/>
            </p:cNvSpPr>
            <p:nvPr/>
          </p:nvSpPr>
          <p:spPr bwMode="auto">
            <a:xfrm>
              <a:off x="3832" y="2853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G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7" name="Text Box 44"/>
            <p:cNvSpPr txBox="1">
              <a:spLocks noChangeArrowheads="1"/>
            </p:cNvSpPr>
            <p:nvPr/>
          </p:nvSpPr>
          <p:spPr bwMode="auto">
            <a:xfrm>
              <a:off x="2286" y="2855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C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8" name="Text Box 45"/>
            <p:cNvSpPr txBox="1">
              <a:spLocks noChangeArrowheads="1"/>
            </p:cNvSpPr>
            <p:nvPr/>
          </p:nvSpPr>
          <p:spPr bwMode="auto">
            <a:xfrm>
              <a:off x="1344" y="2843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A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19" name="Text Box 46"/>
            <p:cNvSpPr txBox="1">
              <a:spLocks noChangeArrowheads="1"/>
            </p:cNvSpPr>
            <p:nvPr/>
          </p:nvSpPr>
          <p:spPr bwMode="auto">
            <a:xfrm>
              <a:off x="3356" y="2327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E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0" name="Text Box 47"/>
            <p:cNvSpPr txBox="1">
              <a:spLocks noChangeArrowheads="1"/>
            </p:cNvSpPr>
            <p:nvPr/>
          </p:nvSpPr>
          <p:spPr bwMode="auto">
            <a:xfrm>
              <a:off x="1820" y="2330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B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21" name="Line 48"/>
            <p:cNvSpPr>
              <a:spLocks noChangeShapeType="1"/>
            </p:cNvSpPr>
            <p:nvPr/>
          </p:nvSpPr>
          <p:spPr bwMode="auto">
            <a:xfrm flipH="1">
              <a:off x="1940" y="1896"/>
              <a:ext cx="596" cy="40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49"/>
            <p:cNvSpPr>
              <a:spLocks noChangeShapeType="1"/>
            </p:cNvSpPr>
            <p:nvPr/>
          </p:nvSpPr>
          <p:spPr bwMode="auto">
            <a:xfrm>
              <a:off x="2880" y="1896"/>
              <a:ext cx="604" cy="404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50"/>
            <p:cNvSpPr>
              <a:spLocks noChangeShapeType="1"/>
            </p:cNvSpPr>
            <p:nvPr/>
          </p:nvSpPr>
          <p:spPr bwMode="auto">
            <a:xfrm flipH="1">
              <a:off x="1464" y="2472"/>
              <a:ext cx="300" cy="35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51"/>
            <p:cNvSpPr>
              <a:spLocks noChangeShapeType="1"/>
            </p:cNvSpPr>
            <p:nvPr/>
          </p:nvSpPr>
          <p:spPr bwMode="auto">
            <a:xfrm>
              <a:off x="2120" y="2472"/>
              <a:ext cx="312" cy="36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52"/>
            <p:cNvSpPr>
              <a:spLocks noChangeShapeType="1"/>
            </p:cNvSpPr>
            <p:nvPr/>
          </p:nvSpPr>
          <p:spPr bwMode="auto">
            <a:xfrm>
              <a:off x="3656" y="2476"/>
              <a:ext cx="304" cy="35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53"/>
            <p:cNvSpPr>
              <a:spLocks noChangeShapeType="1"/>
            </p:cNvSpPr>
            <p:nvPr/>
          </p:nvSpPr>
          <p:spPr bwMode="auto">
            <a:xfrm flipH="1">
              <a:off x="3572" y="3000"/>
              <a:ext cx="216" cy="352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54"/>
            <p:cNvSpPr>
              <a:spLocks noChangeShapeType="1"/>
            </p:cNvSpPr>
            <p:nvPr/>
          </p:nvSpPr>
          <p:spPr bwMode="auto">
            <a:xfrm>
              <a:off x="4132" y="3000"/>
              <a:ext cx="264" cy="360"/>
            </a:xfrm>
            <a:prstGeom prst="line">
              <a:avLst/>
            </a:prstGeom>
            <a:noFill/>
            <a:ln w="571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" name="Group 55"/>
          <p:cNvGrpSpPr>
            <a:grpSpLocks/>
          </p:cNvGrpSpPr>
          <p:nvPr/>
        </p:nvGrpSpPr>
        <p:grpSpPr bwMode="auto">
          <a:xfrm>
            <a:off x="5284906" y="2513013"/>
            <a:ext cx="2514600" cy="3505200"/>
            <a:chOff x="2544" y="1440"/>
            <a:chExt cx="1584" cy="2208"/>
          </a:xfrm>
        </p:grpSpPr>
        <p:sp>
          <p:nvSpPr>
            <p:cNvPr id="29" name="Oval 4"/>
            <p:cNvSpPr>
              <a:spLocks noChangeArrowheads="1"/>
            </p:cNvSpPr>
            <p:nvPr/>
          </p:nvSpPr>
          <p:spPr bwMode="auto">
            <a:xfrm>
              <a:off x="2544" y="1440"/>
              <a:ext cx="336" cy="336"/>
            </a:xfrm>
            <a:prstGeom prst="ellips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Oval 6"/>
            <p:cNvSpPr>
              <a:spLocks noChangeArrowheads="1"/>
            </p:cNvSpPr>
            <p:nvPr/>
          </p:nvSpPr>
          <p:spPr bwMode="auto">
            <a:xfrm>
              <a:off x="3312" y="2016"/>
              <a:ext cx="336" cy="336"/>
            </a:xfrm>
            <a:prstGeom prst="ellips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Oval 9"/>
            <p:cNvSpPr>
              <a:spLocks noChangeArrowheads="1"/>
            </p:cNvSpPr>
            <p:nvPr/>
          </p:nvSpPr>
          <p:spPr bwMode="auto">
            <a:xfrm>
              <a:off x="3792" y="2544"/>
              <a:ext cx="336" cy="336"/>
            </a:xfrm>
            <a:prstGeom prst="ellips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Oval 10"/>
            <p:cNvSpPr>
              <a:spLocks noChangeArrowheads="1"/>
            </p:cNvSpPr>
            <p:nvPr/>
          </p:nvSpPr>
          <p:spPr bwMode="auto">
            <a:xfrm>
              <a:off x="3408" y="3072"/>
              <a:ext cx="336" cy="336"/>
            </a:xfrm>
            <a:prstGeom prst="ellips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2588" y="1467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D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4" name="Text Box 14"/>
            <p:cNvSpPr txBox="1">
              <a:spLocks noChangeArrowheads="1"/>
            </p:cNvSpPr>
            <p:nvPr/>
          </p:nvSpPr>
          <p:spPr bwMode="auto">
            <a:xfrm>
              <a:off x="3462" y="3101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F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5" name="Text Box 15"/>
            <p:cNvSpPr txBox="1">
              <a:spLocks noChangeArrowheads="1"/>
            </p:cNvSpPr>
            <p:nvPr/>
          </p:nvSpPr>
          <p:spPr bwMode="auto">
            <a:xfrm>
              <a:off x="3832" y="2565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G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6" name="Text Box 18"/>
            <p:cNvSpPr txBox="1">
              <a:spLocks noChangeArrowheads="1"/>
            </p:cNvSpPr>
            <p:nvPr/>
          </p:nvSpPr>
          <p:spPr bwMode="auto">
            <a:xfrm>
              <a:off x="3356" y="2039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1pPr>
              <a:lvl2pPr marL="742950" indent="-28575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2pPr>
              <a:lvl3pPr marL="11430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3pPr>
              <a:lvl4pPr marL="16002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4pPr>
              <a:lvl5pPr marL="2057400" indent="-228600"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5pPr>
              <a:lvl6pPr marL="25146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6pPr>
              <a:lvl7pPr marL="29718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7pPr>
              <a:lvl8pPr marL="34290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8pPr>
              <a:lvl9pPr marL="3886200" indent="-228600" algn="r" eaLnBrk="0" fontAlgn="base" hangingPunct="0">
                <a:lnSpc>
                  <a:spcPct val="40000"/>
                </a:lnSpc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rgbClr val="FFFFFF"/>
                  </a:solidFill>
                  <a:latin typeface="Courier New" pitchFamily="49" charset="0"/>
                </a:defRPr>
              </a:lvl9pPr>
            </a:lstStyle>
            <a:p>
              <a:pPr algn="ctr">
                <a:lnSpc>
                  <a:spcPct val="100000"/>
                </a:lnSpc>
                <a:spcBef>
                  <a:spcPct val="0"/>
                </a:spcBef>
              </a:pPr>
              <a:r>
                <a:rPr lang="en-US" altLang="en-US" sz="2400">
                  <a:solidFill>
                    <a:schemeClr val="tx1"/>
                  </a:solidFill>
                  <a:latin typeface="Arial" charset="0"/>
                </a:rPr>
                <a:t>E</a:t>
              </a:r>
              <a:endParaRPr lang="en-US" altLang="en-US" sz="2400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2880" y="1608"/>
              <a:ext cx="604" cy="404"/>
            </a:xfrm>
            <a:prstGeom prst="lin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24"/>
            <p:cNvSpPr>
              <a:spLocks noChangeShapeType="1"/>
            </p:cNvSpPr>
            <p:nvPr/>
          </p:nvSpPr>
          <p:spPr bwMode="auto">
            <a:xfrm>
              <a:off x="3656" y="2188"/>
              <a:ext cx="304" cy="352"/>
            </a:xfrm>
            <a:prstGeom prst="lin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25"/>
            <p:cNvSpPr>
              <a:spLocks noChangeShapeType="1"/>
            </p:cNvSpPr>
            <p:nvPr/>
          </p:nvSpPr>
          <p:spPr bwMode="auto">
            <a:xfrm flipH="1">
              <a:off x="3572" y="2712"/>
              <a:ext cx="216" cy="352"/>
            </a:xfrm>
            <a:prstGeom prst="line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" name="Group 27"/>
            <p:cNvGrpSpPr>
              <a:grpSpLocks/>
            </p:cNvGrpSpPr>
            <p:nvPr/>
          </p:nvGrpSpPr>
          <p:grpSpPr bwMode="auto">
            <a:xfrm>
              <a:off x="3648" y="3312"/>
              <a:ext cx="336" cy="336"/>
              <a:chOff x="576" y="3168"/>
              <a:chExt cx="480" cy="528"/>
            </a:xfrm>
          </p:grpSpPr>
          <p:sp>
            <p:nvSpPr>
              <p:cNvPr id="41" name="Line 28"/>
              <p:cNvSpPr>
                <a:spLocks noChangeShapeType="1"/>
              </p:cNvSpPr>
              <p:nvPr/>
            </p:nvSpPr>
            <p:spPr bwMode="auto">
              <a:xfrm>
                <a:off x="576" y="3504"/>
                <a:ext cx="144" cy="192"/>
              </a:xfrm>
              <a:prstGeom prst="line">
                <a:avLst/>
              </a:prstGeom>
              <a:noFill/>
              <a:ln w="571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29"/>
              <p:cNvSpPr>
                <a:spLocks noChangeShapeType="1"/>
              </p:cNvSpPr>
              <p:nvPr/>
            </p:nvSpPr>
            <p:spPr bwMode="auto">
              <a:xfrm flipV="1">
                <a:off x="720" y="3168"/>
                <a:ext cx="336" cy="528"/>
              </a:xfrm>
              <a:prstGeom prst="line">
                <a:avLst/>
              </a:prstGeom>
              <a:noFill/>
              <a:ln w="57150">
                <a:solidFill>
                  <a:schemeClr val="accent3">
                    <a:lumMod val="75000"/>
                  </a:schemeClr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7542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Nicely Built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Height Balanced BSTs</a:t>
            </a:r>
          </a:p>
          <a:p>
            <a:pPr lvl="1"/>
            <a:r>
              <a:rPr lang="en-US" dirty="0" smtClean="0"/>
              <a:t>Basic idea of AVL Tree</a:t>
            </a:r>
          </a:p>
          <a:p>
            <a:pPr lvl="1"/>
            <a:endParaRPr lang="en-US" dirty="0"/>
          </a:p>
          <a:p>
            <a:r>
              <a:rPr lang="en-US" dirty="0"/>
              <a:t>An </a:t>
            </a:r>
            <a:r>
              <a:rPr lang="en-US" b="1" u="sng" dirty="0"/>
              <a:t>AVL Tree</a:t>
            </a:r>
            <a:r>
              <a:rPr lang="en-US" dirty="0"/>
              <a:t>, or </a:t>
            </a:r>
            <a:r>
              <a:rPr lang="en-US" b="1" u="sng" dirty="0"/>
              <a:t>height-balanced tree</a:t>
            </a:r>
            <a:r>
              <a:rPr lang="en-US" dirty="0"/>
              <a:t>, is a binary search tree such that</a:t>
            </a:r>
          </a:p>
          <a:p>
            <a:pPr lvl="1"/>
            <a:r>
              <a:rPr lang="en-US" dirty="0"/>
              <a:t>The heights of the left and right subtrees of the root differ by at most 1</a:t>
            </a:r>
          </a:p>
          <a:p>
            <a:pPr lvl="1"/>
            <a:r>
              <a:rPr lang="en-US" dirty="0"/>
              <a:t>The left and right subtrees of the root are AVL </a:t>
            </a:r>
            <a:r>
              <a:rPr lang="en-US" dirty="0" smtClean="0"/>
              <a:t>trees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72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AVL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structure of nodes</a:t>
            </a:r>
          </a:p>
          <a:p>
            <a:pPr lvl="1"/>
            <a:r>
              <a:rPr lang="en-US" dirty="0" smtClean="0"/>
              <a:t>includes  balance factor</a:t>
            </a:r>
          </a:p>
          <a:p>
            <a:pPr lvl="1"/>
            <a:endParaRPr lang="en-US" dirty="0"/>
          </a:p>
          <a:p>
            <a:r>
              <a:rPr lang="en-US" dirty="0" smtClean="0"/>
              <a:t>Inserting Nodes</a:t>
            </a:r>
          </a:p>
          <a:p>
            <a:endParaRPr lang="en-US" dirty="0"/>
          </a:p>
          <a:p>
            <a:r>
              <a:rPr lang="en-US" dirty="0" smtClean="0"/>
              <a:t>Deleting Nodes</a:t>
            </a:r>
          </a:p>
          <a:p>
            <a:endParaRPr lang="en-US" dirty="0"/>
          </a:p>
          <a:p>
            <a:r>
              <a:rPr lang="en-US" dirty="0" smtClean="0"/>
              <a:t>Rotations used to maintain balance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9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of binary trees</a:t>
            </a:r>
          </a:p>
          <a:p>
            <a:pPr lvl="1"/>
            <a:r>
              <a:rPr lang="en-US" dirty="0" smtClean="0"/>
              <a:t>Relates to BSTs and AVL trees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4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ADTs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Maps and Dictionaries</a:t>
            </a:r>
          </a:p>
          <a:p>
            <a:pPr lvl="1"/>
            <a:r>
              <a:rPr lang="en-US" altLang="en-US" dirty="0" smtClean="0"/>
              <a:t>List of keys with data associated to the key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The </a:t>
            </a:r>
            <a:r>
              <a:rPr lang="en-US" altLang="en-US" dirty="0"/>
              <a:t>main </a:t>
            </a:r>
            <a:r>
              <a:rPr lang="en-US" altLang="en-US" b="1" dirty="0">
                <a:solidFill>
                  <a:srgbClr val="FF0000"/>
                </a:solidFill>
              </a:rPr>
              <a:t>difference from a map </a:t>
            </a:r>
            <a:r>
              <a:rPr lang="en-US" altLang="en-US" dirty="0"/>
              <a:t>is that </a:t>
            </a:r>
            <a:r>
              <a:rPr lang="en-US" altLang="en-US" b="1" dirty="0">
                <a:solidFill>
                  <a:srgbClr val="FF0000"/>
                </a:solidFill>
              </a:rPr>
              <a:t>dictionaries allow multiple items with the same key</a:t>
            </a:r>
            <a:endParaRPr lang="en-US" alt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Again ordered versus unordered sequence implementations</a:t>
            </a:r>
          </a:p>
          <a:p>
            <a:pPr lvl="2"/>
            <a:r>
              <a:rPr lang="en-US" dirty="0" smtClean="0"/>
              <a:t>Linear Search versus Binary Search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Example: Direct Address Tables</a:t>
            </a:r>
          </a:p>
          <a:p>
            <a:pPr lvl="2"/>
            <a:r>
              <a:rPr lang="en-US" dirty="0" smtClean="0"/>
              <a:t>Problem: Needs too much memory if large number of possible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84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Improves Direct Address Table idea</a:t>
            </a:r>
          </a:p>
          <a:p>
            <a:pPr lvl="1"/>
            <a:r>
              <a:rPr lang="en-US" dirty="0" smtClean="0"/>
              <a:t>Uses </a:t>
            </a:r>
            <a:r>
              <a:rPr lang="en-US" dirty="0"/>
              <a:t>a </a:t>
            </a:r>
            <a:r>
              <a:rPr lang="en-US" i="1" dirty="0"/>
              <a:t>hash function</a:t>
            </a:r>
            <a:r>
              <a:rPr lang="en-US" dirty="0"/>
              <a:t>, h: U-&gt; {0, …, </a:t>
            </a:r>
            <a:r>
              <a:rPr lang="en-US" i="1" dirty="0"/>
              <a:t>m</a:t>
            </a:r>
            <a:r>
              <a:rPr lang="en-US" dirty="0"/>
              <a:t>-1}</a:t>
            </a:r>
            <a:br>
              <a:rPr lang="en-US" dirty="0"/>
            </a:br>
            <a:r>
              <a:rPr lang="en-US" dirty="0"/>
              <a:t>that maps keys to positions in the hash </a:t>
            </a:r>
            <a:r>
              <a:rPr lang="en-US" dirty="0" smtClean="0"/>
              <a:t>table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Benefit: Reduces </a:t>
            </a:r>
            <a:r>
              <a:rPr lang="en-US" dirty="0"/>
              <a:t>memory needed</a:t>
            </a:r>
          </a:p>
          <a:p>
            <a:pPr lvl="2"/>
            <a:r>
              <a:rPr lang="en-US" dirty="0"/>
              <a:t>The size of the table is </a:t>
            </a:r>
            <a:r>
              <a:rPr lang="en-US" i="1" dirty="0"/>
              <a:t>m</a:t>
            </a:r>
            <a:r>
              <a:rPr lang="en-US" dirty="0"/>
              <a:t>, not the size of the universe of keys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72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Typically use mod functions with prime numbers</a:t>
            </a:r>
          </a:p>
          <a:p>
            <a:endParaRPr lang="en-US" dirty="0"/>
          </a:p>
          <a:p>
            <a:r>
              <a:rPr lang="en-US" dirty="0" smtClean="0"/>
              <a:t>Problem:</a:t>
            </a:r>
          </a:p>
          <a:p>
            <a:pPr lvl="1"/>
            <a:r>
              <a:rPr lang="en-US" dirty="0" smtClean="0"/>
              <a:t>Collisions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65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Chaining</a:t>
            </a:r>
          </a:p>
          <a:p>
            <a:endParaRPr lang="en-US" dirty="0" smtClean="0"/>
          </a:p>
          <a:p>
            <a:r>
              <a:rPr lang="en-US" dirty="0" smtClean="0"/>
              <a:t>Open Addressing</a:t>
            </a:r>
          </a:p>
          <a:p>
            <a:pPr lvl="1"/>
            <a:r>
              <a:rPr lang="en-US" dirty="0" smtClean="0"/>
              <a:t>Linear Probing</a:t>
            </a:r>
          </a:p>
          <a:p>
            <a:pPr lvl="1"/>
            <a:r>
              <a:rPr lang="en-US" dirty="0" smtClean="0"/>
              <a:t>Quadratic Probing</a:t>
            </a:r>
          </a:p>
          <a:p>
            <a:pPr lvl="1"/>
            <a:r>
              <a:rPr lang="en-US" dirty="0" smtClean="0"/>
              <a:t>Double hashing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0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2 Background Stuff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how each of the following works, common functions, relation of implementation and Big Oh</a:t>
            </a:r>
          </a:p>
          <a:p>
            <a:pPr lvl="1"/>
            <a:r>
              <a:rPr lang="en-US" dirty="0" smtClean="0"/>
              <a:t>Arrays (static and dynamic)</a:t>
            </a:r>
          </a:p>
          <a:p>
            <a:pPr lvl="1"/>
            <a:r>
              <a:rPr lang="en-US" dirty="0" smtClean="0"/>
              <a:t>Linked Lists (singly linked and doubly linked)</a:t>
            </a:r>
          </a:p>
          <a:p>
            <a:pPr lvl="1"/>
            <a:r>
              <a:rPr lang="en-US" dirty="0" smtClean="0"/>
              <a:t>Stacks</a:t>
            </a:r>
          </a:p>
          <a:p>
            <a:pPr lvl="1"/>
            <a:r>
              <a:rPr lang="en-US" dirty="0" smtClean="0"/>
              <a:t>Queues</a:t>
            </a:r>
          </a:p>
          <a:p>
            <a:pPr lvl="1"/>
            <a:r>
              <a:rPr lang="en-US" dirty="0" err="1" smtClean="0"/>
              <a:t>Deques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err="1" smtClean="0"/>
              <a:t>Misc</a:t>
            </a:r>
            <a:r>
              <a:rPr lang="en-US" dirty="0" smtClean="0"/>
              <a:t> Other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2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Major Topic: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 Theory</a:t>
            </a:r>
          </a:p>
          <a:p>
            <a:pPr lvl="1"/>
            <a:r>
              <a:rPr lang="en-US" dirty="0" smtClean="0"/>
              <a:t>Definitions needed so we can discuss implementation</a:t>
            </a:r>
          </a:p>
          <a:p>
            <a:pPr lvl="1"/>
            <a:r>
              <a:rPr lang="en-US" dirty="0" smtClean="0"/>
              <a:t>Graphs are vertices connected with edges</a:t>
            </a:r>
          </a:p>
          <a:p>
            <a:pPr lvl="2"/>
            <a:r>
              <a:rPr lang="en-US" dirty="0" smtClean="0"/>
              <a:t>Trees are a type of graph (with no cycles)</a:t>
            </a:r>
          </a:p>
          <a:p>
            <a:pPr lvl="2"/>
            <a:endParaRPr lang="en-US" dirty="0"/>
          </a:p>
          <a:p>
            <a:r>
              <a:rPr lang="en-US" dirty="0" smtClean="0"/>
              <a:t>Graph Representation</a:t>
            </a:r>
          </a:p>
          <a:p>
            <a:pPr lvl="1"/>
            <a:r>
              <a:rPr lang="en-US" dirty="0" smtClean="0"/>
              <a:t>Adjacency Matrices</a:t>
            </a:r>
          </a:p>
          <a:p>
            <a:pPr lvl="1"/>
            <a:r>
              <a:rPr lang="en-US" dirty="0" smtClean="0"/>
              <a:t>Adjacency Lists</a:t>
            </a:r>
          </a:p>
          <a:p>
            <a:pPr lvl="1"/>
            <a:r>
              <a:rPr lang="en-US" dirty="0" smtClean="0"/>
              <a:t>Pulls together lots of stuff</a:t>
            </a:r>
          </a:p>
          <a:p>
            <a:pPr lvl="2"/>
            <a:r>
              <a:rPr lang="en-US" dirty="0" smtClean="0"/>
              <a:t>vectors, lists, UML, C++ classes, 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81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 First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Example Algorithm to traverse a graph</a:t>
            </a:r>
          </a:p>
          <a:p>
            <a:pPr lvl="1"/>
            <a:r>
              <a:rPr lang="en-US" dirty="0" smtClean="0"/>
              <a:t>Typically the traversal of nodes is listed as they are discovered and marked as visited per the algorithm</a:t>
            </a:r>
          </a:p>
          <a:p>
            <a:pPr lvl="1"/>
            <a:r>
              <a:rPr lang="en-US" dirty="0" smtClean="0"/>
              <a:t>For this class can assume adjacent nodes of a given vertex are listed in alphabetical or numerically increasing order (unless specified otherwise)</a:t>
            </a:r>
          </a:p>
          <a:p>
            <a:pPr lvl="2"/>
            <a:r>
              <a:rPr lang="en-US" dirty="0" smtClean="0"/>
              <a:t>A, B, C… or 1, 2, 3 order</a:t>
            </a:r>
          </a:p>
          <a:p>
            <a:endParaRPr lang="en-US" dirty="0" smtClean="0"/>
          </a:p>
          <a:p>
            <a:r>
              <a:rPr lang="en-US" dirty="0" smtClean="0"/>
              <a:t>If given a tree a Breadth First Traversal typically equates to reading the nodes in each level of the tree starting at level zero and going from left node to right node (typewriter style)</a:t>
            </a:r>
          </a:p>
          <a:p>
            <a:endParaRPr lang="en-US" dirty="0"/>
          </a:p>
          <a:p>
            <a:r>
              <a:rPr lang="en-US" dirty="0" smtClean="0"/>
              <a:t>May also want to look up Depth First Traversal for contrast</a:t>
            </a:r>
          </a:p>
          <a:p>
            <a:pPr lvl="1"/>
            <a:r>
              <a:rPr lang="en-US" dirty="0" smtClean="0"/>
              <a:t>DFS was not shown in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2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cf.ltkcdn.net/web-design/images/std/37765-425x264-GIFanim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3962400"/>
            <a:ext cx="40481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1526275"/>
            <a:ext cx="6715125" cy="24384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lang="en-US" sz="5400" dirty="0" smtClean="0"/>
              <a:t>ANY QUESTIONS ???</a:t>
            </a:r>
          </a:p>
          <a:p>
            <a:endParaRPr lang="en-US" sz="3600" dirty="0"/>
          </a:p>
          <a:p>
            <a:r>
              <a:rPr lang="en-US" sz="3600" dirty="0" smtClean="0"/>
              <a:t>Is this thing on?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0754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Summary: </a:t>
            </a:r>
            <a:r>
              <a:rPr lang="en-US" b="1" dirty="0" smtClean="0">
                <a:solidFill>
                  <a:srgbClr val="FF0000"/>
                </a:solidFill>
              </a:rPr>
              <a:t>Stacks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85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Stacks can be implemented using different data structures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913115"/>
              </p:ext>
            </p:extLst>
          </p:nvPr>
        </p:nvGraphicFramePr>
        <p:xfrm>
          <a:off x="733685" y="1447800"/>
          <a:ext cx="6625160" cy="3082406"/>
        </p:xfrm>
        <a:graphic>
          <a:graphicData uri="http://schemas.openxmlformats.org/drawingml/2006/table">
            <a:tbl>
              <a:tblPr/>
              <a:tblGrid>
                <a:gridCol w="1656290"/>
                <a:gridCol w="1136670"/>
                <a:gridCol w="2403244"/>
                <a:gridCol w="1428956"/>
              </a:tblGrid>
              <a:tr h="8365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Fixed-Size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Expandable (doubling strategy)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Singly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Linked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5855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Pop()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44392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Push(o)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 Average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44392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Top()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58559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Size(),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isEmpty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8101" y="4816942"/>
            <a:ext cx="351429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Seems all the same… </a:t>
            </a:r>
          </a:p>
          <a:p>
            <a:r>
              <a:rPr lang="en-US" b="1" i="1" dirty="0" smtClean="0"/>
              <a:t>what’s the real difference between </a:t>
            </a:r>
          </a:p>
          <a:p>
            <a:r>
              <a:rPr lang="en-US" b="1" i="1" dirty="0" smtClean="0"/>
              <a:t>them if not in run-times?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962399" y="3962400"/>
            <a:ext cx="4952607" cy="235636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Fixed Arrays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number of items can be pushed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Expandable/Dynamic Arrays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push </a:t>
            </a:r>
            <a:r>
              <a:rPr lang="en-US" dirty="0"/>
              <a:t>is O(1) only via amortized time analysis, so </a:t>
            </a:r>
            <a:r>
              <a:rPr lang="en-US" dirty="0" smtClean="0"/>
              <a:t>sometimes </a:t>
            </a:r>
            <a:r>
              <a:rPr lang="en-US" dirty="0"/>
              <a:t>it takes longer, but on average is O(1)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Singly </a:t>
            </a:r>
            <a:r>
              <a:rPr lang="en-US" dirty="0"/>
              <a:t>Linked </a:t>
            </a:r>
            <a:r>
              <a:rPr lang="en-US" dirty="0" smtClean="0"/>
              <a:t>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maximum, but have to manage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56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Summary: </a:t>
            </a:r>
            <a:r>
              <a:rPr lang="en-US" b="1" dirty="0" smtClean="0">
                <a:solidFill>
                  <a:srgbClr val="FF0000"/>
                </a:solidFill>
              </a:rPr>
              <a:t>Queues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7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Queues can be implemented using different data structures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8101" y="4816942"/>
            <a:ext cx="351429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Seems all the same… </a:t>
            </a:r>
          </a:p>
          <a:p>
            <a:r>
              <a:rPr lang="en-US" b="1" i="1" dirty="0" smtClean="0"/>
              <a:t>what’s the real difference between </a:t>
            </a:r>
          </a:p>
          <a:p>
            <a:r>
              <a:rPr lang="en-US" b="1" i="1" dirty="0" smtClean="0"/>
              <a:t>them if not in run-times?</a:t>
            </a:r>
            <a:endParaRPr lang="en-US" b="1" i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552674"/>
              </p:ext>
            </p:extLst>
          </p:nvPr>
        </p:nvGraphicFramePr>
        <p:xfrm>
          <a:off x="685799" y="1454506"/>
          <a:ext cx="6553200" cy="3192196"/>
        </p:xfrm>
        <a:graphic>
          <a:graphicData uri="http://schemas.openxmlformats.org/drawingml/2006/table">
            <a:tbl>
              <a:tblPr/>
              <a:tblGrid>
                <a:gridCol w="1638300"/>
                <a:gridCol w="1124324"/>
                <a:gridCol w="2377141"/>
                <a:gridCol w="1413435"/>
              </a:tblGrid>
              <a:tr h="88544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/>
                      </a:r>
                      <a:b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</a:b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Queue Ops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Fixed-Size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Expandable (doubling strategy)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Singly-Linked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6198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dequeue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4988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enqueue(o)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 Average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4988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front()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6198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size(),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isEmpty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399" y="3962400"/>
            <a:ext cx="5029201" cy="235636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Fixed Arrays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number of items can be </a:t>
            </a:r>
            <a:r>
              <a:rPr lang="en-US" dirty="0" err="1" smtClean="0"/>
              <a:t>enqueued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Expandable/Dynamic Arrays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enqueue</a:t>
            </a:r>
            <a:r>
              <a:rPr lang="en-US" dirty="0" smtClean="0"/>
              <a:t> is </a:t>
            </a:r>
            <a:r>
              <a:rPr lang="en-US" dirty="0"/>
              <a:t>O(1) only via amortized time analysis, so </a:t>
            </a:r>
            <a:r>
              <a:rPr lang="en-US" dirty="0" smtClean="0"/>
              <a:t>sometimes </a:t>
            </a:r>
            <a:r>
              <a:rPr lang="en-US" dirty="0"/>
              <a:t>it takes longer, but on average is O(1)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Singly </a:t>
            </a:r>
            <a:r>
              <a:rPr lang="en-US" dirty="0"/>
              <a:t>Linked </a:t>
            </a:r>
            <a:r>
              <a:rPr lang="en-US" dirty="0" smtClean="0"/>
              <a:t>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maximum, but have to manage </a:t>
            </a:r>
            <a:r>
              <a:rPr lang="en-US" dirty="0" smtClean="0"/>
              <a:t>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7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Summary: </a:t>
            </a:r>
            <a:r>
              <a:rPr lang="en-US" b="1" dirty="0" err="1" smtClean="0">
                <a:solidFill>
                  <a:srgbClr val="FF0000"/>
                </a:solidFill>
              </a:rPr>
              <a:t>Deque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Deques</a:t>
            </a:r>
            <a:r>
              <a:rPr lang="en-US" dirty="0" smtClean="0"/>
              <a:t> can be implemented using different data structures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50619"/>
              </p:ext>
            </p:extLst>
          </p:nvPr>
        </p:nvGraphicFramePr>
        <p:xfrm>
          <a:off x="448101" y="1371600"/>
          <a:ext cx="7848600" cy="4021150"/>
        </p:xfrm>
        <a:graphic>
          <a:graphicData uri="http://schemas.openxmlformats.org/drawingml/2006/table">
            <a:tbl>
              <a:tblPr/>
              <a:tblGrid>
                <a:gridCol w="1613731"/>
                <a:gridCol w="1107912"/>
                <a:gridCol w="2342660"/>
                <a:gridCol w="1463972"/>
                <a:gridCol w="1320325"/>
              </a:tblGrid>
              <a:tr h="8448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Fixed-Size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Expandable (doubling strategy)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Singly-Linked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List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Doubly-Linked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59136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removeFirst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54912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removeLast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84480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insertFirst(o), InsertLast(o)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 Average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43266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first(), last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59136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size(),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isEmpty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8101" y="5395437"/>
            <a:ext cx="351429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ALMOST</a:t>
            </a:r>
            <a:r>
              <a:rPr lang="en-US" b="1" i="1" dirty="0" smtClean="0"/>
              <a:t> all the same… </a:t>
            </a:r>
          </a:p>
          <a:p>
            <a:r>
              <a:rPr lang="en-US" b="1" i="1" dirty="0" smtClean="0"/>
              <a:t>what’s the real difference between </a:t>
            </a:r>
          </a:p>
          <a:p>
            <a:r>
              <a:rPr lang="en-US" b="1" i="1" dirty="0" smtClean="0"/>
              <a:t>them if not in run-times?</a:t>
            </a:r>
            <a:endParaRPr lang="en-US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962399" y="3962400"/>
            <a:ext cx="4952607" cy="2356367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Fixed Arrays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</a:t>
            </a:r>
            <a:r>
              <a:rPr lang="en-US" dirty="0"/>
              <a:t>number of items can be </a:t>
            </a:r>
            <a:r>
              <a:rPr lang="en-US" dirty="0" smtClean="0"/>
              <a:t>inserted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Expandable/Dynamic Arrays </a:t>
            </a: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insert is </a:t>
            </a:r>
            <a:r>
              <a:rPr lang="en-US" dirty="0"/>
              <a:t>O(1) only via amortized time analysis, so </a:t>
            </a:r>
            <a:r>
              <a:rPr lang="en-US" dirty="0" smtClean="0"/>
              <a:t>sometimes </a:t>
            </a:r>
            <a:r>
              <a:rPr lang="en-US" dirty="0"/>
              <a:t>it takes longer, but on average is O(1)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Singly and Doubly Linked list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no </a:t>
            </a:r>
            <a:r>
              <a:rPr lang="en-US" dirty="0"/>
              <a:t>maximum, but have to manage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4000" y="2743200"/>
            <a:ext cx="1524000" cy="762000"/>
          </a:xfrm>
          <a:prstGeom prst="roundRect">
            <a:avLst/>
          </a:prstGeom>
          <a:solidFill>
            <a:srgbClr val="FF0000">
              <a:alpha val="1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5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Book’s Vector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1"/>
            <a:ext cx="8229600" cy="1752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not necessarily same as </a:t>
            </a:r>
            <a:r>
              <a:rPr lang="en-US" dirty="0" err="1" smtClean="0"/>
              <a:t>std</a:t>
            </a:r>
            <a:r>
              <a:rPr lang="en-US" dirty="0" smtClean="0"/>
              <a:t>::vector, </a:t>
            </a:r>
          </a:p>
          <a:p>
            <a:r>
              <a:rPr lang="en-US" dirty="0" smtClean="0"/>
              <a:t>It is to show the possible consequences of using a vector (dynamic array)</a:t>
            </a:r>
          </a:p>
          <a:p>
            <a:pPr lvl="1"/>
            <a:r>
              <a:rPr lang="en-US" dirty="0" smtClean="0"/>
              <a:t>and </a:t>
            </a:r>
            <a:r>
              <a:rPr lang="en-US" dirty="0" smtClean="0"/>
              <a:t>possible another </a:t>
            </a:r>
            <a:r>
              <a:rPr lang="en-US" dirty="0" smtClean="0"/>
              <a:t>reason for amortized analysis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660485"/>
              </p:ext>
            </p:extLst>
          </p:nvPr>
        </p:nvGraphicFramePr>
        <p:xfrm>
          <a:off x="1143000" y="2895600"/>
          <a:ext cx="6553200" cy="2631750"/>
        </p:xfrm>
        <a:graphic>
          <a:graphicData uri="http://schemas.openxmlformats.org/drawingml/2006/table">
            <a:tbl>
              <a:tblPr/>
              <a:tblGrid>
                <a:gridCol w="2895600"/>
                <a:gridCol w="3657600"/>
              </a:tblGrid>
              <a:tr h="71151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Array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Fixed-Size or Dynamic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B9"/>
                    </a:solidFill>
                  </a:tcPr>
                </a:tc>
              </a:tr>
              <a:tr h="77186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RemoveAtRank(r),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InsertAtRank(r,o)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O(n) Average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  <a:tr h="54030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elemAtRank(r), ReplaceAtRank(r,o)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3"/>
                    </a:solidFill>
                  </a:tcPr>
                </a:tc>
              </a:tr>
              <a:tr h="3385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Size(), isEmpty()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O(1)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6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48200" y="4244454"/>
            <a:ext cx="4343401" cy="609600"/>
          </a:xfrm>
          <a:prstGeom prst="rect">
            <a:avLst/>
          </a:prstGeom>
          <a:solidFill>
            <a:srgbClr val="FEFEBE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sz="2400" dirty="0" smtClean="0"/>
              <a:t>NOTE: Vectors generalize arrays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5707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ent Office - Times New Roma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10513</TotalTime>
  <Words>2604</Words>
  <Application>Microsoft Office PowerPoint</Application>
  <PresentationFormat>On-screen Show (4:3)</PresentationFormat>
  <Paragraphs>856</Paragraphs>
  <Slides>52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Office Theme</vt:lpstr>
      <vt:lpstr>Test 3 Review</vt:lpstr>
      <vt:lpstr>Test Layout</vt:lpstr>
      <vt:lpstr>Test Topics</vt:lpstr>
      <vt:lpstr>Unit 1 Background  Stuff</vt:lpstr>
      <vt:lpstr>Unit 2 Background Stuff</vt:lpstr>
      <vt:lpstr>Example Summary: Stacks</vt:lpstr>
      <vt:lpstr>Example Summary: Queues</vt:lpstr>
      <vt:lpstr>Example Summary: Deque</vt:lpstr>
      <vt:lpstr>Book’s Vector Summary</vt:lpstr>
      <vt:lpstr>Generalizing Things</vt:lpstr>
      <vt:lpstr>Sequences</vt:lpstr>
      <vt:lpstr>Sequences</vt:lpstr>
      <vt:lpstr>Sequences</vt:lpstr>
      <vt:lpstr>Sequences</vt:lpstr>
      <vt:lpstr>Sequences</vt:lpstr>
      <vt:lpstr>Other Data Types in the Background</vt:lpstr>
      <vt:lpstr>Other ADT things</vt:lpstr>
      <vt:lpstr>Early Sorting Algorithms</vt:lpstr>
      <vt:lpstr>Then Came Merge Sort</vt:lpstr>
      <vt:lpstr>Then Quick Sort</vt:lpstr>
      <vt:lpstr>Quick Sort: Details</vt:lpstr>
      <vt:lpstr>Next Were Trees</vt:lpstr>
      <vt:lpstr>Tree Traversal Notes</vt:lpstr>
      <vt:lpstr>Tree Traversal Notes</vt:lpstr>
      <vt:lpstr>Tree Traversal Notes</vt:lpstr>
      <vt:lpstr>Tree Traversal Notes</vt:lpstr>
      <vt:lpstr>Generalizing</vt:lpstr>
      <vt:lpstr>Generalizing</vt:lpstr>
      <vt:lpstr>Generalizing</vt:lpstr>
      <vt:lpstr>Euler Tour</vt:lpstr>
      <vt:lpstr>Euler Tour Traversal</vt:lpstr>
      <vt:lpstr>Tree Traversal Applications</vt:lpstr>
      <vt:lpstr>End “in the background”</vt:lpstr>
      <vt:lpstr>Unit 3</vt:lpstr>
      <vt:lpstr>Priority Queue Sort Summary</vt:lpstr>
      <vt:lpstr>Heaps</vt:lpstr>
      <vt:lpstr>Application of Data Structures</vt:lpstr>
      <vt:lpstr>Huffman’s Algorithm</vt:lpstr>
      <vt:lpstr>Huffman Compression – Overview</vt:lpstr>
      <vt:lpstr>Huffman Decompression via Tree</vt:lpstr>
      <vt:lpstr>Sorting Summary</vt:lpstr>
      <vt:lpstr>Searching Begins</vt:lpstr>
      <vt:lpstr>Nicely Built Matters</vt:lpstr>
      <vt:lpstr>AVL Trees</vt:lpstr>
      <vt:lpstr>Decision Trees</vt:lpstr>
      <vt:lpstr>More ADTs</vt:lpstr>
      <vt:lpstr>Hash Tables</vt:lpstr>
      <vt:lpstr>Hash Functions</vt:lpstr>
      <vt:lpstr>Resolving Collisions</vt:lpstr>
      <vt:lpstr>Last Major Topic: Graphs</vt:lpstr>
      <vt:lpstr>Breadth First Traversal</vt:lpstr>
      <vt:lpstr>The End of This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 Oriented Programming and C++</dc:title>
  <dc:creator>Dingle, Brent</dc:creator>
  <cp:lastModifiedBy>Dingle, Brent</cp:lastModifiedBy>
  <cp:revision>2525</cp:revision>
  <dcterms:created xsi:type="dcterms:W3CDTF">2006-08-16T00:00:00Z</dcterms:created>
  <dcterms:modified xsi:type="dcterms:W3CDTF">2014-05-08T14:55:21Z</dcterms:modified>
</cp:coreProperties>
</file>