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63" r:id="rId4"/>
    <p:sldId id="308" r:id="rId5"/>
    <p:sldId id="367" r:id="rId6"/>
    <p:sldId id="311" r:id="rId7"/>
    <p:sldId id="309" r:id="rId8"/>
    <p:sldId id="310" r:id="rId9"/>
    <p:sldId id="312" r:id="rId10"/>
    <p:sldId id="369" r:id="rId11"/>
    <p:sldId id="313" r:id="rId12"/>
    <p:sldId id="314" r:id="rId13"/>
    <p:sldId id="368" r:id="rId14"/>
    <p:sldId id="370" r:id="rId15"/>
    <p:sldId id="371" r:id="rId16"/>
    <p:sldId id="372" r:id="rId17"/>
    <p:sldId id="363" r:id="rId18"/>
    <p:sldId id="332" r:id="rId19"/>
    <p:sldId id="374" r:id="rId20"/>
    <p:sldId id="375" r:id="rId21"/>
    <p:sldId id="376" r:id="rId22"/>
    <p:sldId id="377" r:id="rId23"/>
    <p:sldId id="378" r:id="rId24"/>
    <p:sldId id="379" r:id="rId25"/>
    <p:sldId id="380" r:id="rId26"/>
    <p:sldId id="381" r:id="rId27"/>
    <p:sldId id="382" r:id="rId28"/>
    <p:sldId id="383" r:id="rId29"/>
    <p:sldId id="384" r:id="rId30"/>
    <p:sldId id="385" r:id="rId31"/>
    <p:sldId id="386" r:id="rId32"/>
    <p:sldId id="387" r:id="rId33"/>
    <p:sldId id="388" r:id="rId34"/>
    <p:sldId id="389" r:id="rId35"/>
    <p:sldId id="390" r:id="rId36"/>
    <p:sldId id="391" r:id="rId37"/>
    <p:sldId id="392" r:id="rId38"/>
    <p:sldId id="393" r:id="rId39"/>
    <p:sldId id="394" r:id="rId40"/>
    <p:sldId id="395" r:id="rId41"/>
    <p:sldId id="396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BCFAB"/>
    <a:srgbClr val="ACB6E6"/>
    <a:srgbClr val="E3D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040" autoAdjust="0"/>
  </p:normalViewPr>
  <p:slideViewPr>
    <p:cSldViewPr>
      <p:cViewPr varScale="1">
        <p:scale>
          <a:sx n="82" d="100"/>
          <a:sy n="82" d="100"/>
        </p:scale>
        <p:origin x="-32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480ABE-452A-4AFD-9D76-50CDA118E67B}" type="datetimeFigureOut">
              <a:rPr lang="en-US" smtClean="0"/>
              <a:t>10/4/2015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8015B-B547-4095-B1BD-E46E72669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80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8015B-B547-4095-B1BD-E46E726697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5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from: http://mewarnai.us/316222-3d-animated-smiley-face</a:t>
            </a:r>
          </a:p>
          <a:p>
            <a:r>
              <a:rPr lang="en-US" dirty="0" smtClean="0"/>
              <a:t>via http://free-stock-illustration.com/smiley+3d+gratuit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8015B-B547-4095-B1BD-E46E726697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515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those interested in using </a:t>
            </a:r>
            <a:r>
              <a:rPr lang="en-US" dirty="0" err="1" smtClean="0"/>
              <a:t>Matlab</a:t>
            </a:r>
            <a:r>
              <a:rPr lang="en-US" dirty="0" smtClean="0"/>
              <a:t> there is a related book: Digital Image Processing Using MATLAB by Gonzalez,</a:t>
            </a:r>
            <a:r>
              <a:rPr lang="en-US" baseline="0" dirty="0" smtClean="0"/>
              <a:t> Woods, and </a:t>
            </a:r>
            <a:r>
              <a:rPr lang="en-US" baseline="0" dirty="0" err="1" smtClean="0"/>
              <a:t>Eddins</a:t>
            </a:r>
            <a:r>
              <a:rPr lang="en-US" baseline="0" dirty="0" smtClean="0"/>
              <a:t>, 2</a:t>
            </a:r>
            <a:r>
              <a:rPr lang="en-US" baseline="30000" dirty="0" smtClean="0"/>
              <a:t>nd</a:t>
            </a:r>
            <a:r>
              <a:rPr lang="en-US" baseline="0" dirty="0" smtClean="0"/>
              <a:t> Edition, </a:t>
            </a:r>
            <a:r>
              <a:rPr lang="en-US" baseline="0" smtClean="0"/>
              <a:t>Pearson Prentice Hall, 2008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8015B-B547-4095-B1BD-E46E726697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569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Processing is</a:t>
            </a:r>
            <a:r>
              <a:rPr lang="en-US" baseline="0" dirty="0" smtClean="0"/>
              <a:t> one of many FUN ways to apply, explore, and experience mathematics</a:t>
            </a:r>
          </a:p>
          <a:p>
            <a:r>
              <a:rPr lang="en-US" baseline="0" dirty="0" smtClean="0"/>
              <a:t>Remember to enjoy this opportunity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8015B-B547-4095-B1BD-E46E726697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33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http://petapixel.com/2013/10/02/first-photo/</a:t>
            </a:r>
            <a:r>
              <a:rPr lang="en-US" baseline="0" dirty="0" smtClean="0"/>
              <a:t> says</a:t>
            </a:r>
          </a:p>
          <a:p>
            <a:r>
              <a:rPr lang="en-US" baseline="0" dirty="0" smtClean="0"/>
              <a:t>Rediscovered in 1952 by photo historians Helmut and Alison </a:t>
            </a:r>
            <a:r>
              <a:rPr lang="en-US" baseline="0" dirty="0" err="1" smtClean="0"/>
              <a:t>Gernsheim</a:t>
            </a:r>
            <a:r>
              <a:rPr lang="en-US" baseline="0" dirty="0" smtClean="0"/>
              <a:t>, the “First Photograph” was first</a:t>
            </a:r>
          </a:p>
          <a:p>
            <a:r>
              <a:rPr lang="en-US" baseline="0" dirty="0" smtClean="0"/>
              <a:t>depicted in the well-known reproduction that was retouched by Helmut </a:t>
            </a:r>
            <a:r>
              <a:rPr lang="en-US" baseline="0" dirty="0" err="1" smtClean="0"/>
              <a:t>Gernsheim</a:t>
            </a:r>
            <a:r>
              <a:rPr lang="en-US" baseline="0" dirty="0" smtClean="0"/>
              <a:t> prior to its international</a:t>
            </a:r>
          </a:p>
          <a:p>
            <a:r>
              <a:rPr lang="en-US" baseline="0" dirty="0" smtClean="0"/>
              <a:t>release.</a:t>
            </a:r>
          </a:p>
          <a:p>
            <a:r>
              <a:rPr lang="en-US" baseline="0" dirty="0" smtClean="0"/>
              <a:t>Joseph </a:t>
            </a:r>
            <a:r>
              <a:rPr lang="en-US" baseline="0" dirty="0" err="1" smtClean="0"/>
              <a:t>Nicephore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Niepce’s</a:t>
            </a:r>
            <a:r>
              <a:rPr lang="en-US" baseline="0" dirty="0" smtClean="0"/>
              <a:t> “View from the Window Le Gras” 1826 or 1827. </a:t>
            </a:r>
            <a:r>
              <a:rPr lang="en-US" baseline="0" dirty="0" err="1" smtClean="0"/>
              <a:t>Gernsheim</a:t>
            </a:r>
            <a:r>
              <a:rPr lang="en-US" baseline="0" dirty="0" smtClean="0"/>
              <a:t> Collection, Harry Ransom Center / The University of Texas at Austin (donated by Swiss photo historian Helmut </a:t>
            </a:r>
            <a:r>
              <a:rPr lang="en-US" baseline="0" dirty="0" err="1" smtClean="0"/>
              <a:t>Gernsheim</a:t>
            </a:r>
            <a:r>
              <a:rPr lang="en-US" baseline="0" dirty="0" smtClean="0"/>
              <a:t> 1963)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8015B-B547-4095-B1BD-E46E726697B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281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lessons learned from this mission</a:t>
            </a:r>
          </a:p>
          <a:p>
            <a:r>
              <a:rPr lang="en-US" dirty="0" smtClean="0"/>
              <a:t>provided a basis for improved enhancement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and restoration methods for later missions</a:t>
            </a:r>
          </a:p>
          <a:p>
            <a:r>
              <a:rPr lang="en-US" baseline="0" dirty="0" smtClean="0"/>
              <a:t>to the moon, Mars, and beyond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8015B-B547-4095-B1BD-E46E726697B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48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498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dingleb@uwstout.ed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50000">
              <a:schemeClr val="tx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9144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2060">
                  <a:alpha val="37000"/>
                </a:srgbClr>
              </a:gs>
              <a:gs pos="5000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3128" y="1398587"/>
            <a:ext cx="7772400" cy="1470025"/>
          </a:xfrm>
        </p:spPr>
        <p:txBody>
          <a:bodyPr>
            <a:normAutofit/>
          </a:bodyPr>
          <a:lstStyle/>
          <a:p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WELCOME to CS 545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791200" y="5791200"/>
            <a:ext cx="3276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Brent M. Dingle, Ph.D.	               	2015</a:t>
            </a:r>
          </a:p>
          <a:p>
            <a:pPr algn="l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Game Design and Development Program</a:t>
            </a:r>
          </a:p>
          <a:p>
            <a:pPr algn="l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Mathematics, Statistics and Computer Science</a:t>
            </a:r>
          </a:p>
          <a:p>
            <a:pPr algn="l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University of Wisconsin - Stout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3276600"/>
            <a:ext cx="6400800" cy="1752600"/>
          </a:xfrm>
        </p:spPr>
        <p:txBody>
          <a:bodyPr/>
          <a:lstStyle/>
          <a:p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 </a:t>
            </a:r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Processing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utoShape 2" descr="https://encrypted-tbn3.gstatic.com/images?q=tbn:ANd9GcTZMvsu5eXlNdCDN0pTONDpdW8dInFA5n1yfNOv7swtSOdJgMh9"/>
          <p:cNvSpPr>
            <a:spLocks noChangeAspect="1" noChangeArrowheads="1"/>
          </p:cNvSpPr>
          <p:nvPr/>
        </p:nvSpPr>
        <p:spPr bwMode="auto">
          <a:xfrm>
            <a:off x="63500" y="-136525"/>
            <a:ext cx="5991225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09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510539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Summary examples will be shown on how to use HTML5 and JavaScript to do some things</a:t>
            </a:r>
          </a:p>
          <a:p>
            <a:endParaRPr lang="en-US" dirty="0"/>
          </a:p>
          <a:p>
            <a:r>
              <a:rPr lang="en-US" dirty="0" smtClean="0"/>
              <a:t>HOWEVER</a:t>
            </a:r>
          </a:p>
          <a:p>
            <a:endParaRPr lang="en-US" dirty="0"/>
          </a:p>
          <a:p>
            <a:r>
              <a:rPr lang="en-US" dirty="0" smtClean="0"/>
              <a:t>You will be expected to learn more on your own </a:t>
            </a:r>
          </a:p>
          <a:p>
            <a:pPr lvl="1"/>
            <a:r>
              <a:rPr lang="en-US" dirty="0" smtClean="0"/>
              <a:t>The earlier you start, the better off you will be</a:t>
            </a:r>
          </a:p>
          <a:p>
            <a:pPr lvl="1"/>
            <a:r>
              <a:rPr lang="en-US" dirty="0" smtClean="0"/>
              <a:t>Look through the posted lectures ahead of time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6"/>
            <a:r>
              <a:rPr lang="en-US" sz="1300" i="1" dirty="0" smtClean="0"/>
              <a:t>if you have concerns about this then discuss with the instructor AFTER class</a:t>
            </a:r>
            <a:endParaRPr lang="en-US" sz="1300" i="1" dirty="0"/>
          </a:p>
        </p:txBody>
      </p:sp>
    </p:spTree>
    <p:extLst>
      <p:ext uri="{BB962C8B-B14F-4D97-AF65-F5344CB8AC3E}">
        <p14:creationId xmlns:p14="http://schemas.microsoft.com/office/powerpoint/2010/main" val="114671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Responsibility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semester is only Graduate Students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Much of the initiative rests with you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Do not expect step-by-step instructions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You will be pointed in “a” direction</a:t>
            </a:r>
          </a:p>
          <a:p>
            <a:pPr lvl="2"/>
            <a:r>
              <a:rPr lang="en-US" dirty="0" smtClean="0"/>
              <a:t>You should go beyond just “minimal” exploration on your 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24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By semester end, you should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Understand the mathematical basis for image processing methods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Be able to implement image processing algorithms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Be able to select and apply image processing techniques in one or more applicable areas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Possess a broad understanding of the theoretical basis of image processing *</a:t>
            </a:r>
          </a:p>
          <a:p>
            <a:pPr lvl="8"/>
            <a:endParaRPr lang="en-US" dirty="0" smtClean="0"/>
          </a:p>
          <a:p>
            <a:pPr marL="3657600" lvl="8" indent="0">
              <a:buNone/>
            </a:pPr>
            <a:r>
              <a:rPr lang="en-US" sz="1600" i="1" dirty="0" smtClean="0"/>
              <a:t>	* Applies more to CS 545 students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2570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Character</a:t>
            </a:r>
          </a:p>
        </p:txBody>
      </p:sp>
      <p:pic>
        <p:nvPicPr>
          <p:cNvPr id="4" name="Picture 9" descr="http://3ebd2a0c0ea48a333aea-1f531def8e8befb67be56667ce3edd11.r77.cf1.rackcdn.com/8c45ebf546ef4923665ab2d1349f04642b44b9e8.jpg__354x307_q85_cro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3124200"/>
            <a:ext cx="3371850" cy="292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095375"/>
            <a:ext cx="4724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6878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media.licdn.com/mpr/mpr/shrinknp_400_400/p/7/005/09d/25a/0cb0a34.jpg"/>
          <p:cNvSpPr>
            <a:spLocks noChangeAspect="1" noChangeArrowheads="1"/>
          </p:cNvSpPr>
          <p:nvPr/>
        </p:nvSpPr>
        <p:spPr bwMode="auto">
          <a:xfrm>
            <a:off x="63500" y="-136525"/>
            <a:ext cx="2695575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53846"/>
            <a:ext cx="4724400" cy="581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3765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media.licdn.com/mpr/mpr/shrinknp_400_400/p/7/005/09d/25a/0cb0a34.jpg"/>
          <p:cNvSpPr>
            <a:spLocks noChangeAspect="1" noChangeArrowheads="1"/>
          </p:cNvSpPr>
          <p:nvPr/>
        </p:nvSpPr>
        <p:spPr bwMode="auto">
          <a:xfrm>
            <a:off x="63500" y="-136525"/>
            <a:ext cx="2695575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53846"/>
            <a:ext cx="4724400" cy="581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00200" y="5257800"/>
            <a:ext cx="60198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410200" y="304800"/>
            <a:ext cx="2209800" cy="495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495800" y="3657600"/>
            <a:ext cx="1447800" cy="190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987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media.licdn.com/mpr/mpr/shrinknp_400_400/p/7/005/09d/25a/0cb0a34.jpg"/>
          <p:cNvSpPr>
            <a:spLocks noChangeAspect="1" noChangeArrowheads="1"/>
          </p:cNvSpPr>
          <p:nvPr/>
        </p:nvSpPr>
        <p:spPr bwMode="auto">
          <a:xfrm>
            <a:off x="63500" y="-136525"/>
            <a:ext cx="2695575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53846"/>
            <a:ext cx="4724400" cy="581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11287" y="553846"/>
            <a:ext cx="6970713" cy="3027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411287" y="3459352"/>
            <a:ext cx="2474913" cy="655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01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 Future: Things to Plan</a:t>
            </a:r>
            <a:endParaRPr lang="en-US" dirty="0"/>
          </a:p>
        </p:txBody>
      </p:sp>
      <p:graphicFrame>
        <p:nvGraphicFramePr>
          <p:cNvPr id="4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8566435"/>
              </p:ext>
            </p:extLst>
          </p:nvPr>
        </p:nvGraphicFramePr>
        <p:xfrm>
          <a:off x="381000" y="990600"/>
          <a:ext cx="8458200" cy="4441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8314"/>
                <a:gridCol w="7249886"/>
              </a:tblGrid>
              <a:tr h="3003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326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326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3003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3003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3596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effectLst/>
                      </a:endParaRPr>
                    </a:p>
                  </a:txBody>
                  <a:tcPr marL="68580" marR="68580" marT="0" marB="0"/>
                </a:tc>
              </a:tr>
              <a:tr h="3003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835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Course Description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Any questions on the course framework?</a:t>
            </a:r>
          </a:p>
          <a:p>
            <a:endParaRPr lang="en-US" dirty="0"/>
          </a:p>
          <a:p>
            <a:r>
              <a:rPr lang="en-US" dirty="0" smtClean="0"/>
              <a:t>Next is actual course material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7"/>
            <a:r>
              <a:rPr lang="en-US" dirty="0" smtClean="0"/>
              <a:t>continue…</a:t>
            </a:r>
          </a:p>
        </p:txBody>
      </p:sp>
    </p:spTree>
    <p:extLst>
      <p:ext uri="{BB962C8B-B14F-4D97-AF65-F5344CB8AC3E}">
        <p14:creationId xmlns:p14="http://schemas.microsoft.com/office/powerpoint/2010/main" val="202709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http://cdn.akamai.steamstatic.com/steam/apps/6080/header.jpg?t=14303363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63639"/>
            <a:ext cx="8481084" cy="39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98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2297"/>
            <a:ext cx="6153150" cy="1165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Instructor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1143000"/>
            <a:ext cx="4114800" cy="2819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Brent Dingle, Ph.D.</a:t>
            </a:r>
          </a:p>
          <a:p>
            <a:pPr lvl="1"/>
            <a:r>
              <a:rPr lang="en-US" sz="2000" dirty="0"/>
              <a:t>Office: JHSW, Room 219</a:t>
            </a:r>
          </a:p>
          <a:p>
            <a:pPr lvl="1"/>
            <a:r>
              <a:rPr lang="en-US" sz="2000" dirty="0"/>
              <a:t>Office Hours:</a:t>
            </a:r>
          </a:p>
          <a:p>
            <a:pPr lvl="2"/>
            <a:r>
              <a:rPr lang="en-US" sz="1800" dirty="0" smtClean="0"/>
              <a:t>TBA</a:t>
            </a:r>
            <a:endParaRPr lang="en-US" sz="1800" dirty="0"/>
          </a:p>
          <a:p>
            <a:pPr lvl="2"/>
            <a:endParaRPr lang="en-US" sz="1800" dirty="0"/>
          </a:p>
          <a:p>
            <a:pPr lvl="1"/>
            <a:r>
              <a:rPr lang="en-US" sz="2000" dirty="0"/>
              <a:t>Office Phone: N/A</a:t>
            </a:r>
          </a:p>
          <a:p>
            <a:pPr lvl="1"/>
            <a:r>
              <a:rPr lang="en-US" sz="2000" dirty="0"/>
              <a:t>Email: </a:t>
            </a:r>
            <a:r>
              <a:rPr lang="en-US" sz="2000" dirty="0">
                <a:hlinkClick r:id="rId3"/>
              </a:rPr>
              <a:t>dingleb@uwstout.edu</a:t>
            </a:r>
            <a:endParaRPr lang="en-US" sz="20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191000" y="5715000"/>
            <a:ext cx="46482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/>
              <a:t>Course Info: Check online D2L</a:t>
            </a:r>
          </a:p>
          <a:p>
            <a:pPr algn="r"/>
            <a:r>
              <a:rPr lang="en-US" sz="2400" dirty="0"/>
              <a:t>Syllabus is also online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181600"/>
            <a:ext cx="1747838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501896" y="1524000"/>
            <a:ext cx="4337304" cy="2819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Experience</a:t>
            </a:r>
          </a:p>
          <a:p>
            <a:pPr marL="457200" lvl="1" indent="0">
              <a:buNone/>
            </a:pPr>
            <a:r>
              <a:rPr lang="en-US" sz="1400" dirty="0"/>
              <a:t>2013-        :  University of Wisconsin - Stout</a:t>
            </a:r>
          </a:p>
          <a:p>
            <a:pPr marL="457200" lvl="1" indent="0">
              <a:buNone/>
            </a:pPr>
            <a:r>
              <a:rPr lang="en-US" sz="1400" dirty="0"/>
              <a:t>2012-2013: </a:t>
            </a:r>
            <a:r>
              <a:rPr lang="en-US" sz="1400" dirty="0" err="1"/>
              <a:t>Kihon</a:t>
            </a:r>
            <a:r>
              <a:rPr lang="en-US" sz="1400" dirty="0"/>
              <a:t> Games</a:t>
            </a:r>
          </a:p>
          <a:p>
            <a:pPr marL="457200" lvl="1" indent="0">
              <a:buNone/>
            </a:pPr>
            <a:r>
              <a:rPr lang="en-US" sz="1400" dirty="0"/>
              <a:t>2007-2012: Raytheon Missile Systems</a:t>
            </a:r>
          </a:p>
          <a:p>
            <a:pPr marL="457200" lvl="1" indent="0">
              <a:buNone/>
            </a:pPr>
            <a:r>
              <a:rPr lang="en-US" sz="1400" dirty="0"/>
              <a:t>1997-2007: Texas A&amp;M University – College Station</a:t>
            </a:r>
          </a:p>
          <a:p>
            <a:pPr marL="457200" lvl="1" indent="0">
              <a:buNone/>
            </a:pPr>
            <a:r>
              <a:rPr lang="en-US" sz="1400" dirty="0"/>
              <a:t>1995-1997: Customer Development Corporation</a:t>
            </a:r>
          </a:p>
          <a:p>
            <a:pPr marL="457200" lvl="1" indent="0">
              <a:buNone/>
            </a:pPr>
            <a:r>
              <a:rPr lang="en-US" sz="1400" dirty="0" smtClean="0"/>
              <a:t>1994-1995: Caterpillar</a:t>
            </a:r>
          </a:p>
          <a:p>
            <a:pPr marL="457200" lvl="1" indent="0">
              <a:buNone/>
            </a:pPr>
            <a:r>
              <a:rPr lang="en-US" sz="1400" dirty="0" smtClean="0"/>
              <a:t>1990-1995: Bradley University</a:t>
            </a:r>
          </a:p>
        </p:txBody>
      </p:sp>
    </p:spTree>
    <p:extLst>
      <p:ext uri="{BB962C8B-B14F-4D97-AF65-F5344CB8AC3E}">
        <p14:creationId xmlns:p14="http://schemas.microsoft.com/office/powerpoint/2010/main" val="133976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153400" cy="685799"/>
          </a:xfrm>
        </p:spPr>
        <p:txBody>
          <a:bodyPr>
            <a:normAutofit/>
          </a:bodyPr>
          <a:lstStyle/>
          <a:p>
            <a:r>
              <a:rPr lang="en-US" dirty="0" smtClean="0"/>
              <a:t>Explore what image processing is about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09800"/>
            <a:ext cx="33909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52400" y="1891990"/>
            <a:ext cx="4977161" cy="3222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Image </a:t>
            </a:r>
            <a:br>
              <a:rPr lang="en-US" dirty="0" smtClean="0"/>
            </a:br>
            <a:r>
              <a:rPr lang="en-US" b="1" dirty="0" smtClean="0"/>
              <a:t>Acquisition and Generation  </a:t>
            </a:r>
          </a:p>
          <a:p>
            <a:pPr lvl="2"/>
            <a:r>
              <a:rPr lang="en-US" dirty="0" smtClean="0"/>
              <a:t>Look at some related history</a:t>
            </a:r>
          </a:p>
          <a:p>
            <a:pPr lvl="2"/>
            <a:r>
              <a:rPr lang="en-US" dirty="0" smtClean="0"/>
              <a:t>Consider related fields</a:t>
            </a:r>
          </a:p>
          <a:p>
            <a:pPr lvl="2"/>
            <a:r>
              <a:rPr lang="en-US" dirty="0" smtClean="0"/>
              <a:t>Survey some application areas 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6092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153400" cy="685799"/>
          </a:xfrm>
        </p:spPr>
        <p:txBody>
          <a:bodyPr>
            <a:normAutofit/>
          </a:bodyPr>
          <a:lstStyle/>
          <a:p>
            <a:r>
              <a:rPr lang="en-US" dirty="0" smtClean="0"/>
              <a:t>Explore what image processing is about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09800"/>
            <a:ext cx="33909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409153"/>
            <a:ext cx="33813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52400" y="1891990"/>
            <a:ext cx="4977161" cy="3222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Image </a:t>
            </a:r>
            <a:br>
              <a:rPr lang="en-US" dirty="0" smtClean="0"/>
            </a:br>
            <a:r>
              <a:rPr lang="en-US" b="1" dirty="0" smtClean="0"/>
              <a:t>Display and Perception</a:t>
            </a:r>
          </a:p>
          <a:p>
            <a:pPr lvl="2"/>
            <a:r>
              <a:rPr lang="en-US" dirty="0" smtClean="0"/>
              <a:t>Examples and Observations</a:t>
            </a:r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2229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153400" cy="685799"/>
          </a:xfrm>
        </p:spPr>
        <p:txBody>
          <a:bodyPr>
            <a:normAutofit/>
          </a:bodyPr>
          <a:lstStyle/>
          <a:p>
            <a:r>
              <a:rPr lang="en-US" dirty="0" smtClean="0"/>
              <a:t>Explore what image processing is about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09800"/>
            <a:ext cx="33909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409153"/>
            <a:ext cx="33813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895600"/>
            <a:ext cx="33813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52400" y="1891990"/>
            <a:ext cx="4977161" cy="3222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All relate to</a:t>
            </a:r>
          </a:p>
          <a:p>
            <a:pPr lvl="2"/>
            <a:r>
              <a:rPr lang="en-US" dirty="0" smtClean="0"/>
              <a:t>Image Compression</a:t>
            </a:r>
          </a:p>
          <a:p>
            <a:pPr lvl="2"/>
            <a:r>
              <a:rPr lang="en-US" dirty="0" smtClean="0"/>
              <a:t>Image Manipulation</a:t>
            </a:r>
          </a:p>
          <a:p>
            <a:pPr lvl="2"/>
            <a:r>
              <a:rPr lang="en-US" dirty="0" smtClean="0"/>
              <a:t>Image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2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Image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1295399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Digital Image Processing (DIP)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Is </a:t>
            </a:r>
            <a:r>
              <a:rPr lang="en-US" b="1" i="1" dirty="0" smtClean="0">
                <a:solidFill>
                  <a:srgbClr val="C00000"/>
                </a:solidFill>
              </a:rPr>
              <a:t>computer</a:t>
            </a:r>
            <a:r>
              <a:rPr lang="en-US" b="1" dirty="0" smtClean="0">
                <a:solidFill>
                  <a:srgbClr val="C00000"/>
                </a:solidFill>
              </a:rPr>
              <a:t> manipulation of pictures, or images, that have been converted into numeric form</a:t>
            </a:r>
          </a:p>
          <a:p>
            <a:pPr lvl="1"/>
            <a:endParaRPr lang="en-US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782222"/>
            <a:ext cx="33909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981575"/>
            <a:ext cx="33813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468022"/>
            <a:ext cx="33813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105400" y="2782222"/>
            <a:ext cx="3962400" cy="2904203"/>
            <a:chOff x="5105400" y="2782222"/>
            <a:chExt cx="3962400" cy="2904203"/>
          </a:xfrm>
        </p:grpSpPr>
        <p:sp>
          <p:nvSpPr>
            <p:cNvPr id="9" name="Oval 8"/>
            <p:cNvSpPr/>
            <p:nvPr/>
          </p:nvSpPr>
          <p:spPr>
            <a:xfrm>
              <a:off x="5105400" y="3276600"/>
              <a:ext cx="3962400" cy="1905000"/>
            </a:xfrm>
            <a:prstGeom prst="ellipse">
              <a:avLst/>
            </a:prstGeom>
            <a:solidFill>
              <a:schemeClr val="bg1">
                <a:lumMod val="95000"/>
                <a:alpha val="21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86399" y="2782222"/>
              <a:ext cx="3381375" cy="685800"/>
            </a:xfrm>
            <a:prstGeom prst="rect">
              <a:avLst/>
            </a:prstGeom>
            <a:solidFill>
              <a:schemeClr val="tx2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495925" y="5000625"/>
              <a:ext cx="3381375" cy="685800"/>
            </a:xfrm>
            <a:prstGeom prst="rect">
              <a:avLst/>
            </a:prstGeom>
            <a:solidFill>
              <a:schemeClr val="tx2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4329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Background 1827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peaceofmyheartphoto.com/wp-content/uploads/2015/03/The-First-Photograp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6019800" cy="553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54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Background </a:t>
            </a:r>
            <a:r>
              <a:rPr lang="en-US" dirty="0" smtClean="0"/>
              <a:t>1921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38600"/>
            <a:ext cx="8229600" cy="20875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Image transmitted via Telegraph </a:t>
            </a:r>
          </a:p>
          <a:p>
            <a:pPr lvl="1"/>
            <a:r>
              <a:rPr lang="en-US" dirty="0" smtClean="0"/>
              <a:t>using the </a:t>
            </a:r>
            <a:r>
              <a:rPr lang="en-US" dirty="0" err="1" smtClean="0"/>
              <a:t>Bartlane</a:t>
            </a:r>
            <a:r>
              <a:rPr lang="en-US" dirty="0" smtClean="0"/>
              <a:t> cable picture transmission system</a:t>
            </a:r>
          </a:p>
          <a:p>
            <a:pPr lvl="1"/>
            <a:r>
              <a:rPr lang="en-US" dirty="0" smtClean="0"/>
              <a:t>Printed using a special printer rigged with typefaces simulating halftones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143000"/>
            <a:ext cx="4419600" cy="281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5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Background </a:t>
            </a:r>
            <a:r>
              <a:rPr lang="en-US" dirty="0" smtClean="0"/>
              <a:t>1922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983163"/>
          </a:xfrm>
        </p:spPr>
        <p:txBody>
          <a:bodyPr/>
          <a:lstStyle/>
          <a:p>
            <a:r>
              <a:rPr lang="en-US" dirty="0" smtClean="0"/>
              <a:t>Alternate printing method using tape perforations</a:t>
            </a:r>
          </a:p>
          <a:p>
            <a:pPr lvl="1"/>
            <a:r>
              <a:rPr lang="en-US" dirty="0" smtClean="0"/>
              <a:t>improved tonal quality</a:t>
            </a:r>
          </a:p>
          <a:p>
            <a:pPr lvl="1"/>
            <a:r>
              <a:rPr lang="en-US" dirty="0" smtClean="0"/>
              <a:t>improved resolution</a:t>
            </a:r>
          </a:p>
          <a:p>
            <a:pPr lvl="1"/>
            <a:endParaRPr lang="en-US" dirty="0"/>
          </a:p>
          <a:p>
            <a:r>
              <a:rPr lang="en-US" dirty="0" smtClean="0"/>
              <a:t>Still limited to 5 levels of grey</a:t>
            </a:r>
            <a:endParaRPr lang="en-US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066800"/>
            <a:ext cx="3386137" cy="5084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0182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Background </a:t>
            </a:r>
            <a:r>
              <a:rPr lang="en-US" dirty="0" smtClean="0"/>
              <a:t>– Late 1920s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81600"/>
            <a:ext cx="8153400" cy="944563"/>
          </a:xfrm>
        </p:spPr>
        <p:txBody>
          <a:bodyPr>
            <a:normAutofit/>
          </a:bodyPr>
          <a:lstStyle/>
          <a:p>
            <a:r>
              <a:rPr lang="en-US" dirty="0" smtClean="0"/>
              <a:t>Improved up to an amazing 15 levels of gray</a:t>
            </a:r>
            <a:endParaRPr lang="en-US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43000"/>
            <a:ext cx="2269623" cy="340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575" y="1114909"/>
            <a:ext cx="3922713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2879223" y="2514600"/>
            <a:ext cx="1348352" cy="3779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71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Computers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2620963"/>
          </a:xfrm>
        </p:spPr>
        <p:txBody>
          <a:bodyPr/>
          <a:lstStyle/>
          <a:p>
            <a:r>
              <a:rPr lang="en-US" dirty="0" smtClean="0"/>
              <a:t>These images were digital in nature</a:t>
            </a:r>
          </a:p>
          <a:p>
            <a:r>
              <a:rPr lang="en-US" dirty="0" smtClean="0"/>
              <a:t>BUT</a:t>
            </a:r>
          </a:p>
          <a:p>
            <a:pPr lvl="1"/>
            <a:r>
              <a:rPr lang="en-US" dirty="0" smtClean="0"/>
              <a:t>did not involve computers</a:t>
            </a:r>
          </a:p>
          <a:p>
            <a:pPr lvl="1"/>
            <a:r>
              <a:rPr lang="en-US" dirty="0" smtClean="0"/>
              <a:t>NOT Digital Image Processing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86134"/>
            <a:ext cx="3335743" cy="2126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2827" y="1103455"/>
            <a:ext cx="1404937" cy="210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103455"/>
            <a:ext cx="2392818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681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Stuff Gets Better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864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Jumping over some decades of time, improvements made in: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Acquisition</a:t>
            </a:r>
          </a:p>
          <a:p>
            <a:pPr lvl="2"/>
            <a:r>
              <a:rPr lang="en-US" dirty="0" smtClean="0"/>
              <a:t>Digital cameras, scanners</a:t>
            </a:r>
          </a:p>
          <a:p>
            <a:pPr lvl="2"/>
            <a:r>
              <a:rPr lang="en-US" dirty="0" smtClean="0"/>
              <a:t>MRI and Ultrasound imaging</a:t>
            </a:r>
          </a:p>
          <a:p>
            <a:pPr lvl="2"/>
            <a:r>
              <a:rPr lang="en-US" dirty="0" smtClean="0"/>
              <a:t>Infrared and Microwave imaging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Transmission</a:t>
            </a:r>
          </a:p>
          <a:p>
            <a:pPr lvl="2"/>
            <a:r>
              <a:rPr lang="en-US" dirty="0" smtClean="0"/>
              <a:t>Internet, satellite, wireless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Storage</a:t>
            </a:r>
          </a:p>
          <a:p>
            <a:pPr lvl="2"/>
            <a:r>
              <a:rPr lang="en-US" dirty="0" smtClean="0"/>
              <a:t>CD/DVD, Blu-ray</a:t>
            </a:r>
          </a:p>
          <a:p>
            <a:pPr lvl="2"/>
            <a:r>
              <a:rPr lang="en-US" dirty="0" smtClean="0"/>
              <a:t>Flash memory, Phase-change memory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Display</a:t>
            </a:r>
          </a:p>
          <a:p>
            <a:pPr lvl="2"/>
            <a:r>
              <a:rPr lang="en-US" dirty="0" smtClean="0"/>
              <a:t>GPUs</a:t>
            </a:r>
          </a:p>
          <a:p>
            <a:pPr lvl="2"/>
            <a:r>
              <a:rPr lang="en-US" dirty="0" smtClean="0"/>
              <a:t>Printers, LCD and LED monitors and TVs</a:t>
            </a:r>
          </a:p>
          <a:p>
            <a:pPr lvl="2"/>
            <a:r>
              <a:rPr lang="en-US" dirty="0" smtClean="0"/>
              <a:t>Portable DVD/Blu-ray players (cars), Tablets, Cellphones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675" y="2209800"/>
            <a:ext cx="33823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dingleb\Desktop\Courses\CS545_ImageProcessing\Presentations\Day_Sol_Eq21_RevolvingEarth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52401"/>
            <a:ext cx="946594" cy="94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64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Welcome</a:t>
            </a:r>
            <a:br>
              <a:rPr lang="en-US" dirty="0" smtClean="0"/>
            </a:br>
            <a:r>
              <a:rPr lang="en-US" dirty="0" smtClean="0"/>
              <a:t>to</a:t>
            </a:r>
            <a:br>
              <a:rPr lang="en-US" dirty="0" smtClean="0"/>
            </a:br>
            <a:r>
              <a:rPr lang="en-US" dirty="0" smtClean="0"/>
              <a:t>Image Processing !</a:t>
            </a:r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r>
              <a:rPr lang="en-US" sz="2400" dirty="0" smtClean="0"/>
              <a:t>We will explore fun and exciting things!</a:t>
            </a:r>
          </a:p>
          <a:p>
            <a:pPr lvl="1"/>
            <a:r>
              <a:rPr lang="en-US" sz="2000" dirty="0" smtClean="0"/>
              <a:t>Learning the mysteries of the digital image world</a:t>
            </a:r>
            <a:endParaRPr lang="en-US" sz="1600" dirty="0"/>
          </a:p>
        </p:txBody>
      </p:sp>
      <p:sp>
        <p:nvSpPr>
          <p:cNvPr id="4" name="AutoShape 2" descr="http://treesflowersbirds.files.wordpress.com/2012/06/happy.jpg"/>
          <p:cNvSpPr>
            <a:spLocks noChangeAspect="1" noChangeArrowheads="1"/>
          </p:cNvSpPr>
          <p:nvPr/>
        </p:nvSpPr>
        <p:spPr bwMode="auto">
          <a:xfrm>
            <a:off x="63500" y="-136525"/>
            <a:ext cx="6010275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"/>
            <a:ext cx="2689225" cy="238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619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Processing History 1960-1970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51363"/>
            <a:ext cx="8229600" cy="1574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Ranger 7 Image</a:t>
            </a:r>
          </a:p>
          <a:p>
            <a:pPr lvl="1"/>
            <a:r>
              <a:rPr lang="en-US" dirty="0" smtClean="0"/>
              <a:t>Digital with 256 gray levels</a:t>
            </a:r>
          </a:p>
          <a:p>
            <a:pPr lvl="1"/>
            <a:r>
              <a:rPr lang="en-US" dirty="0" smtClean="0"/>
              <a:t>Geometric correction and image enhancement</a:t>
            </a:r>
          </a:p>
          <a:p>
            <a:pPr lvl="2"/>
            <a:r>
              <a:rPr lang="en-US" dirty="0" smtClean="0"/>
              <a:t>Work conducted at the Jet Propulsion Laboratory (Pasadena, CA)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990600"/>
            <a:ext cx="3722687" cy="356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5967" y="1255994"/>
            <a:ext cx="1944315" cy="302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2342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</a:t>
            </a:r>
            <a:r>
              <a:rPr lang="en-US" dirty="0" smtClean="0"/>
              <a:t>Processing History 1970-1980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5105400" cy="4983163"/>
          </a:xfrm>
        </p:spPr>
        <p:txBody>
          <a:bodyPr>
            <a:normAutofit/>
          </a:bodyPr>
          <a:lstStyle/>
          <a:p>
            <a:r>
              <a:rPr lang="en-US" dirty="0"/>
              <a:t>Emergence of medical imaging</a:t>
            </a:r>
          </a:p>
          <a:p>
            <a:endParaRPr lang="en-US" dirty="0" smtClean="0"/>
          </a:p>
          <a:p>
            <a:r>
              <a:rPr lang="en-US" dirty="0" smtClean="0"/>
              <a:t>1979 Nobel Peace Prize</a:t>
            </a:r>
            <a:br>
              <a:rPr lang="en-US" dirty="0" smtClean="0"/>
            </a:br>
            <a:r>
              <a:rPr lang="en-US" dirty="0" smtClean="0"/>
              <a:t>for Invention of</a:t>
            </a:r>
            <a:br>
              <a:rPr lang="en-US" dirty="0" smtClean="0"/>
            </a:br>
            <a:r>
              <a:rPr lang="en-US" dirty="0" smtClean="0"/>
              <a:t>Computerized Axial Tomography (CAT)</a:t>
            </a:r>
          </a:p>
          <a:p>
            <a:pPr lvl="1"/>
            <a:r>
              <a:rPr lang="en-US" dirty="0" smtClean="0"/>
              <a:t>Sir Godfrey </a:t>
            </a:r>
            <a:r>
              <a:rPr lang="en-US" dirty="0" err="1" smtClean="0"/>
              <a:t>Housefield</a:t>
            </a:r>
            <a:endParaRPr lang="en-US" dirty="0" smtClean="0"/>
          </a:p>
          <a:p>
            <a:pPr lvl="1"/>
            <a:r>
              <a:rPr lang="en-US" dirty="0" smtClean="0"/>
              <a:t>Professor Allan Cormack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46220"/>
            <a:ext cx="3132138" cy="250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468" y="3452883"/>
            <a:ext cx="2774002" cy="315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46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Processing History </a:t>
            </a:r>
            <a:r>
              <a:rPr lang="en-US" dirty="0" smtClean="0"/>
              <a:t>1980-1990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4724400" cy="1600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Satellite and Remote Sensing</a:t>
            </a:r>
          </a:p>
          <a:p>
            <a:pPr lvl="1"/>
            <a:r>
              <a:rPr lang="en-US" dirty="0" smtClean="0"/>
              <a:t>LANDSAT</a:t>
            </a:r>
          </a:p>
          <a:p>
            <a:pPr lvl="2"/>
            <a:r>
              <a:rPr lang="en-US" dirty="0" smtClean="0"/>
              <a:t>8 spectral bands, </a:t>
            </a:r>
          </a:p>
          <a:p>
            <a:pPr lvl="2"/>
            <a:r>
              <a:rPr lang="en-US" dirty="0" smtClean="0"/>
              <a:t>15 to 60 meter spatial resolution, </a:t>
            </a:r>
          </a:p>
          <a:p>
            <a:pPr lvl="2"/>
            <a:r>
              <a:rPr lang="en-US" dirty="0" smtClean="0"/>
              <a:t>16 day temporal resolution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28600" y="2776728"/>
            <a:ext cx="4197844" cy="3571220"/>
            <a:chOff x="4726827" y="2743200"/>
            <a:chExt cx="4197844" cy="3571220"/>
          </a:xfrm>
        </p:grpSpPr>
        <p:sp>
          <p:nvSpPr>
            <p:cNvPr id="4" name="TextBox 3"/>
            <p:cNvSpPr txBox="1"/>
            <p:nvPr/>
          </p:nvSpPr>
          <p:spPr>
            <a:xfrm>
              <a:off x="5440017" y="5791200"/>
              <a:ext cx="27714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Image from 2009, courtesy of NASA</a:t>
              </a:r>
              <a:br>
                <a:rPr lang="en-US" sz="1400" dirty="0" smtClean="0"/>
              </a:br>
              <a:r>
                <a:rPr lang="en-US" sz="1400" dirty="0" smtClean="0"/>
                <a:t>Fire San Bernardino National Forest</a:t>
              </a:r>
              <a:endParaRPr lang="en-US" sz="1400" dirty="0"/>
            </a:p>
          </p:txBody>
        </p:sp>
        <p:pic>
          <p:nvPicPr>
            <p:cNvPr id="5124" name="Picture 4" descr="130211_TECH_landsat_SanBernardin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6827" y="2743200"/>
              <a:ext cx="4197844" cy="30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Content Placeholder 2"/>
          <p:cNvSpPr txBox="1">
            <a:spLocks/>
          </p:cNvSpPr>
          <p:nvPr/>
        </p:nvSpPr>
        <p:spPr>
          <a:xfrm>
            <a:off x="5052087" y="1447800"/>
            <a:ext cx="3604288" cy="9631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200" dirty="0" smtClean="0"/>
              <a:t>NOAA GEOS</a:t>
            </a:r>
          </a:p>
          <a:p>
            <a:pPr lvl="2"/>
            <a:r>
              <a:rPr lang="en-US" sz="1900" dirty="0" smtClean="0"/>
              <a:t>satellite sensor array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78622" y="5893904"/>
            <a:ext cx="3159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Multispectral image of Hurricane Gustav</a:t>
            </a:r>
          </a:p>
          <a:p>
            <a:pPr algn="ctr"/>
            <a:r>
              <a:rPr lang="en-US" sz="1400" dirty="0" smtClean="0"/>
              <a:t>courtesy of NOAA 2008</a:t>
            </a:r>
            <a:endParaRPr lang="en-US" sz="1400" dirty="0"/>
          </a:p>
        </p:txBody>
      </p:sp>
      <p:pic>
        <p:nvPicPr>
          <p:cNvPr id="5127" name="Picture 7" descr="https://upload.wikimedia.org/wikipedia/commons/b/b1/GustavCub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658" y="2776728"/>
            <a:ext cx="4231384" cy="31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9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Processing History </a:t>
            </a:r>
            <a:r>
              <a:rPr lang="en-US" dirty="0" smtClean="0"/>
              <a:t>1990-2000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1828800"/>
          </a:xfrm>
        </p:spPr>
        <p:txBody>
          <a:bodyPr/>
          <a:lstStyle/>
          <a:p>
            <a:r>
              <a:rPr lang="en-US" dirty="0" smtClean="0"/>
              <a:t>Morphing and visual effects algorithms</a:t>
            </a:r>
          </a:p>
          <a:p>
            <a:r>
              <a:rPr lang="en-US" dirty="0" smtClean="0"/>
              <a:t>JPEG and MPEG compression</a:t>
            </a:r>
          </a:p>
          <a:p>
            <a:r>
              <a:rPr lang="en-US" dirty="0" smtClean="0"/>
              <a:t>Wavelet Transforms</a:t>
            </a:r>
            <a:endParaRPr lang="en-US" dirty="0"/>
          </a:p>
        </p:txBody>
      </p:sp>
      <p:pic>
        <p:nvPicPr>
          <p:cNvPr id="6146" name="Picture 2" descr="http://33.media.tumblr.com/f0d19721b96aa4625bff77fc3667dd08/tumblr_npuf1pQqlU1u9e5ngo1_5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124200"/>
            <a:ext cx="3124200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5584013"/>
            <a:ext cx="2444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Image morph from Michael Jackson </a:t>
            </a:r>
          </a:p>
          <a:p>
            <a:r>
              <a:rPr lang="en-US" sz="1200" i="1" dirty="0" smtClean="0"/>
              <a:t>Music Video: Black or White</a:t>
            </a:r>
            <a:endParaRPr lang="en-US" sz="1200" i="1" dirty="0"/>
          </a:p>
        </p:txBody>
      </p:sp>
      <p:pic>
        <p:nvPicPr>
          <p:cNvPr id="6147" name="Picture 3" descr="C:\Users\dingleb\Desktop\Courses\GDD450_451\GDD_2013_2014\GDD_450_2013_Fall\GDD_450_2013_Fall\the11doctors_lowre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75" y="3603625"/>
            <a:ext cx="2962275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dingleb\Desktop\Courses\GDD450_451\GDD_2013_2014\GDD_450_2013_Fall\GDD_450_2013_Fall\All Doctors.gif_thumb.jp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12" y="2209800"/>
            <a:ext cx="152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78475" y="6080476"/>
            <a:ext cx="1617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Dr. Who Image morphs</a:t>
            </a:r>
          </a:p>
          <a:p>
            <a:r>
              <a:rPr lang="en-US" sz="1200" i="1" dirty="0" smtClean="0"/>
              <a:t>antonybennison.com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86497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Again: Digital Image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1295399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Digital Image Processing (DIP)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Is </a:t>
            </a:r>
            <a:r>
              <a:rPr lang="en-US" b="1" i="1" dirty="0" smtClean="0">
                <a:solidFill>
                  <a:srgbClr val="C00000"/>
                </a:solidFill>
              </a:rPr>
              <a:t>computer</a:t>
            </a:r>
            <a:r>
              <a:rPr lang="en-US" b="1" dirty="0" smtClean="0">
                <a:solidFill>
                  <a:srgbClr val="C00000"/>
                </a:solidFill>
              </a:rPr>
              <a:t> manipulation of pictures, or images, that have been converted into numeric form</a:t>
            </a:r>
          </a:p>
          <a:p>
            <a:pPr lvl="1"/>
            <a:endParaRPr lang="en-US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782222"/>
            <a:ext cx="33909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981575"/>
            <a:ext cx="33813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468022"/>
            <a:ext cx="33813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2575718"/>
            <a:ext cx="4191000" cy="33067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 smtClean="0"/>
          </a:p>
          <a:p>
            <a:pPr lvl="1"/>
            <a:r>
              <a:rPr lang="en-US" dirty="0" smtClean="0"/>
              <a:t>Typical operations include</a:t>
            </a:r>
          </a:p>
          <a:p>
            <a:pPr lvl="2"/>
            <a:r>
              <a:rPr lang="en-US" dirty="0" smtClean="0"/>
              <a:t>Image Compression</a:t>
            </a:r>
          </a:p>
          <a:p>
            <a:pPr lvl="2"/>
            <a:r>
              <a:rPr lang="en-US" dirty="0" smtClean="0"/>
              <a:t>Image Warping</a:t>
            </a:r>
          </a:p>
          <a:p>
            <a:pPr lvl="2"/>
            <a:r>
              <a:rPr lang="en-US" dirty="0" smtClean="0"/>
              <a:t>Contrast Enhancement</a:t>
            </a:r>
          </a:p>
          <a:p>
            <a:pPr lvl="2"/>
            <a:r>
              <a:rPr lang="en-US" dirty="0" smtClean="0"/>
              <a:t>Blur Removal</a:t>
            </a:r>
          </a:p>
          <a:p>
            <a:pPr lvl="2"/>
            <a:r>
              <a:rPr lang="en-US" dirty="0" smtClean="0"/>
              <a:t>Feature Extraction</a:t>
            </a:r>
          </a:p>
          <a:p>
            <a:pPr lvl="2"/>
            <a:r>
              <a:rPr lang="en-US" dirty="0" smtClean="0"/>
              <a:t>Pattern Recognition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343400" y="2782222"/>
            <a:ext cx="4724400" cy="2904203"/>
            <a:chOff x="4343400" y="2782222"/>
            <a:chExt cx="4724400" cy="2904203"/>
          </a:xfrm>
        </p:grpSpPr>
        <p:sp>
          <p:nvSpPr>
            <p:cNvPr id="9" name="Oval 8"/>
            <p:cNvSpPr/>
            <p:nvPr/>
          </p:nvSpPr>
          <p:spPr>
            <a:xfrm>
              <a:off x="5105400" y="3276600"/>
              <a:ext cx="3962400" cy="1905000"/>
            </a:xfrm>
            <a:prstGeom prst="ellipse">
              <a:avLst/>
            </a:prstGeom>
            <a:solidFill>
              <a:schemeClr val="bg1">
                <a:lumMod val="95000"/>
                <a:alpha val="21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86399" y="2782222"/>
              <a:ext cx="3381375" cy="685800"/>
            </a:xfrm>
            <a:prstGeom prst="rect">
              <a:avLst/>
            </a:prstGeom>
            <a:solidFill>
              <a:schemeClr val="tx2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495925" y="5000625"/>
              <a:ext cx="3381375" cy="685800"/>
            </a:xfrm>
            <a:prstGeom prst="rect">
              <a:avLst/>
            </a:prstGeom>
            <a:solidFill>
              <a:schemeClr val="tx2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Brace 11"/>
            <p:cNvSpPr/>
            <p:nvPr/>
          </p:nvSpPr>
          <p:spPr>
            <a:xfrm>
              <a:off x="4343400" y="2971800"/>
              <a:ext cx="762000" cy="2714625"/>
            </a:xfrm>
            <a:prstGeom prst="rightBrace">
              <a:avLst/>
            </a:prstGeom>
            <a:ln w="349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6419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Processing </a:t>
            </a:r>
            <a:r>
              <a:rPr lang="en-US" b="1" dirty="0" smtClean="0">
                <a:solidFill>
                  <a:srgbClr val="C00000"/>
                </a:solidFill>
              </a:rPr>
              <a:t>Goals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Digital image processing is 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a </a:t>
            </a:r>
            <a:r>
              <a:rPr lang="en-US" b="1" dirty="0" smtClean="0">
                <a:solidFill>
                  <a:srgbClr val="C00000"/>
                </a:solidFill>
              </a:rPr>
              <a:t>subclass of signal processing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specifically concerned with picture images</a:t>
            </a:r>
          </a:p>
          <a:p>
            <a:endParaRPr lang="en-US" dirty="0"/>
          </a:p>
          <a:p>
            <a:pPr lvl="1"/>
            <a:r>
              <a:rPr lang="en-US" dirty="0" smtClean="0"/>
              <a:t>Goals </a:t>
            </a:r>
          </a:p>
          <a:p>
            <a:pPr lvl="2"/>
            <a:r>
              <a:rPr lang="en-US" dirty="0" smtClean="0"/>
              <a:t>To improve image quality for</a:t>
            </a:r>
          </a:p>
          <a:p>
            <a:pPr lvl="3"/>
            <a:r>
              <a:rPr lang="en-US" dirty="0" smtClean="0"/>
              <a:t>human perception (subjective)</a:t>
            </a:r>
          </a:p>
          <a:p>
            <a:pPr lvl="3"/>
            <a:r>
              <a:rPr lang="en-US" dirty="0" smtClean="0"/>
              <a:t>computer interpretation (objective)</a:t>
            </a:r>
          </a:p>
          <a:p>
            <a:pPr lvl="2"/>
            <a:endParaRPr lang="en-US" dirty="0"/>
          </a:p>
          <a:p>
            <a:pPr lvl="2"/>
            <a:r>
              <a:rPr lang="en-US" dirty="0" smtClean="0"/>
              <a:t>Develop methods and applications</a:t>
            </a:r>
          </a:p>
          <a:p>
            <a:pPr lvl="3"/>
            <a:r>
              <a:rPr lang="en-US" dirty="0" smtClean="0"/>
              <a:t>to compress images </a:t>
            </a:r>
          </a:p>
          <a:p>
            <a:pPr lvl="3"/>
            <a:r>
              <a:rPr lang="en-US" dirty="0" smtClean="0"/>
              <a:t>to provide efficient storage and transmission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72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Fields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Computer Graphics</a:t>
            </a:r>
          </a:p>
          <a:p>
            <a:r>
              <a:rPr lang="en-US" dirty="0" smtClean="0"/>
              <a:t>Computer Vision</a:t>
            </a:r>
          </a:p>
          <a:p>
            <a:r>
              <a:rPr lang="en-US" dirty="0" smtClean="0"/>
              <a:t>Artificial Intelligence</a:t>
            </a:r>
          </a:p>
          <a:p>
            <a:r>
              <a:rPr lang="en-US" dirty="0" smtClean="0"/>
              <a:t>… others…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29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Distinction Between Fields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382000" cy="144779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Image processing is </a:t>
            </a:r>
            <a:r>
              <a:rPr lang="en-US" b="1" dirty="0" smtClean="0">
                <a:solidFill>
                  <a:srgbClr val="C00000"/>
                </a:solidFill>
              </a:rPr>
              <a:t>not just image-in/image-out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r>
              <a:rPr lang="en-US" b="1" dirty="0" smtClean="0">
                <a:solidFill>
                  <a:srgbClr val="C00000"/>
                </a:solidFill>
              </a:rPr>
              <a:t>But it does work to distinguish relational aspects of some fields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33800"/>
            <a:ext cx="4800600" cy="213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320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Fields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10666" y="900873"/>
            <a:ext cx="2818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 Processing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33466" y="1981200"/>
            <a:ext cx="2895600" cy="6858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rved Down Arrow 9"/>
          <p:cNvSpPr/>
          <p:nvPr/>
        </p:nvSpPr>
        <p:spPr>
          <a:xfrm>
            <a:off x="3581400" y="1359932"/>
            <a:ext cx="1905000" cy="62126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33466" y="5410200"/>
            <a:ext cx="2895600" cy="6858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Scene Description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rved Right Arrow 11"/>
          <p:cNvSpPr/>
          <p:nvPr/>
        </p:nvSpPr>
        <p:spPr>
          <a:xfrm flipV="1">
            <a:off x="2209800" y="2133600"/>
            <a:ext cx="923666" cy="37338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1" y="32766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Computer Graphics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rved Left Arrow 17"/>
          <p:cNvSpPr/>
          <p:nvPr/>
        </p:nvSpPr>
        <p:spPr>
          <a:xfrm>
            <a:off x="6029066" y="2209800"/>
            <a:ext cx="981334" cy="37338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585067" y="2751829"/>
            <a:ext cx="4288974" cy="919608"/>
            <a:chOff x="2585067" y="2751829"/>
            <a:chExt cx="4288974" cy="919608"/>
          </a:xfrm>
        </p:grpSpPr>
        <p:grpSp>
          <p:nvGrpSpPr>
            <p:cNvPr id="17" name="Group 16"/>
            <p:cNvGrpSpPr/>
            <p:nvPr/>
          </p:nvGrpSpPr>
          <p:grpSpPr>
            <a:xfrm>
              <a:off x="2585067" y="2751829"/>
              <a:ext cx="2200710" cy="673386"/>
              <a:chOff x="2585067" y="2895600"/>
              <a:chExt cx="2200710" cy="673386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3210666" y="2984211"/>
                <a:ext cx="157511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Texture mapping</a:t>
                </a:r>
              </a:p>
              <a:p>
                <a:r>
                  <a:rPr lang="en-US" sz="1600" dirty="0" smtClean="0"/>
                  <a:t>Antialiasing</a:t>
                </a:r>
                <a:endParaRPr lang="en-US" sz="16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585067" y="2895600"/>
                <a:ext cx="62093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/>
                  <a:t>Low</a:t>
                </a:r>
              </a:p>
              <a:p>
                <a:r>
                  <a:rPr lang="en-US" sz="1600" b="1" dirty="0" smtClean="0"/>
                  <a:t>Level</a:t>
                </a:r>
                <a:endParaRPr lang="en-US" sz="1600" b="1" dirty="0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4785777" y="2840440"/>
              <a:ext cx="20882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Noise reduction</a:t>
              </a:r>
            </a:p>
            <a:p>
              <a:r>
                <a:rPr lang="en-US" sz="1600" dirty="0" smtClean="0"/>
                <a:t>Contrast enhancement</a:t>
              </a:r>
            </a:p>
            <a:p>
              <a:r>
                <a:rPr lang="en-US" sz="1600" dirty="0" smtClean="0"/>
                <a:t>Filtering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715000" y="1319324"/>
            <a:ext cx="1950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Image-In / Image Out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7200" y="4111175"/>
            <a:ext cx="1389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Description In </a:t>
            </a:r>
          </a:p>
          <a:p>
            <a:r>
              <a:rPr lang="en-US" sz="1600" dirty="0" smtClean="0"/>
              <a:t>Image Out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2585067" y="3692098"/>
            <a:ext cx="410539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823099" y="3796407"/>
            <a:ext cx="3593534" cy="673386"/>
            <a:chOff x="2585067" y="2751829"/>
            <a:chExt cx="3593534" cy="673386"/>
          </a:xfrm>
        </p:grpSpPr>
        <p:grpSp>
          <p:nvGrpSpPr>
            <p:cNvPr id="29" name="Group 28"/>
            <p:cNvGrpSpPr/>
            <p:nvPr/>
          </p:nvGrpSpPr>
          <p:grpSpPr>
            <a:xfrm>
              <a:off x="2585067" y="2751829"/>
              <a:ext cx="2267908" cy="673386"/>
              <a:chOff x="2585067" y="2895600"/>
              <a:chExt cx="2267908" cy="673386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3210666" y="2984211"/>
                <a:ext cx="164230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Extract Attributes</a:t>
                </a:r>
              </a:p>
              <a:p>
                <a:r>
                  <a:rPr lang="en-US" sz="1600" dirty="0" smtClean="0"/>
                  <a:t>Edge Detection</a:t>
                </a:r>
                <a:endParaRPr lang="en-US" sz="1600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2585067" y="2895600"/>
                <a:ext cx="62093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/>
                  <a:t>Mid</a:t>
                </a:r>
              </a:p>
              <a:p>
                <a:r>
                  <a:rPr lang="en-US" sz="1600" b="1" dirty="0" smtClean="0"/>
                  <a:t>Level</a:t>
                </a:r>
                <a:endParaRPr lang="en-US" sz="1600" b="1" dirty="0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4834900" y="2855415"/>
              <a:ext cx="13437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Segmentation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162800" y="3548325"/>
            <a:ext cx="1828800" cy="1338827"/>
            <a:chOff x="7162800" y="3548325"/>
            <a:chExt cx="1828800" cy="1338827"/>
          </a:xfrm>
        </p:grpSpPr>
        <p:sp>
          <p:nvSpPr>
            <p:cNvPr id="25" name="TextBox 24"/>
            <p:cNvSpPr txBox="1"/>
            <p:nvPr/>
          </p:nvSpPr>
          <p:spPr>
            <a:xfrm>
              <a:off x="7162800" y="3548325"/>
              <a:ext cx="1828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Computer Vision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665919" y="4302377"/>
              <a:ext cx="12622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Image In </a:t>
              </a:r>
            </a:p>
            <a:p>
              <a:r>
                <a:rPr lang="en-US" sz="1600" dirty="0" smtClean="0"/>
                <a:t>Features Out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808981" y="5410200"/>
            <a:ext cx="2121780" cy="584775"/>
            <a:chOff x="6158455" y="4050417"/>
            <a:chExt cx="2121780" cy="584775"/>
          </a:xfrm>
        </p:grpSpPr>
        <p:sp>
          <p:nvSpPr>
            <p:cNvPr id="36" name="TextBox 35"/>
            <p:cNvSpPr txBox="1"/>
            <p:nvPr/>
          </p:nvSpPr>
          <p:spPr>
            <a:xfrm>
              <a:off x="6158455" y="4134043"/>
              <a:ext cx="182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AI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83607" y="4050417"/>
              <a:ext cx="14966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Features In </a:t>
              </a:r>
            </a:p>
            <a:p>
              <a:r>
                <a:rPr lang="en-US" sz="1600" dirty="0" smtClean="0"/>
                <a:t>Description Out</a:t>
              </a:r>
            </a:p>
          </p:txBody>
        </p:sp>
      </p:grpSp>
      <p:sp>
        <p:nvSpPr>
          <p:cNvPr id="38" name="Curved Down Arrow 37"/>
          <p:cNvSpPr/>
          <p:nvPr/>
        </p:nvSpPr>
        <p:spPr>
          <a:xfrm flipH="1" flipV="1">
            <a:off x="3752794" y="6096000"/>
            <a:ext cx="1769938" cy="5334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2585067" y="4555207"/>
            <a:ext cx="410539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3072291" y="4590528"/>
            <a:ext cx="2441737" cy="673386"/>
            <a:chOff x="2585067" y="2895600"/>
            <a:chExt cx="2441737" cy="673386"/>
          </a:xfrm>
        </p:grpSpPr>
        <p:sp>
          <p:nvSpPr>
            <p:cNvPr id="43" name="TextBox 42"/>
            <p:cNvSpPr txBox="1"/>
            <p:nvPr/>
          </p:nvSpPr>
          <p:spPr>
            <a:xfrm>
              <a:off x="3210666" y="2984211"/>
              <a:ext cx="18161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Object Recognition</a:t>
              </a:r>
            </a:p>
            <a:p>
              <a:r>
                <a:rPr lang="en-US" sz="1600" dirty="0" smtClean="0"/>
                <a:t>Cognitive Functions</a:t>
              </a:r>
              <a:endParaRPr lang="en-US" sz="16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585067" y="2895600"/>
              <a:ext cx="6209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High</a:t>
              </a:r>
            </a:p>
            <a:p>
              <a:r>
                <a:rPr lang="en-US" sz="1600" b="1" dirty="0" smtClean="0"/>
                <a:t>Level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15606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0" grpId="0" animBg="1"/>
      <p:bldP spid="11" grpId="0" animBg="1"/>
      <p:bldP spid="12" grpId="0" animBg="1"/>
      <p:bldP spid="13" grpId="0"/>
      <p:bldP spid="18" grpId="0" animBg="1"/>
      <p:bldP spid="20" grpId="0"/>
      <p:bldP spid="23" grpId="0"/>
      <p:bldP spid="3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Beyond D2L</a:t>
            </a:r>
          </a:p>
          <a:p>
            <a:pPr lvl="1"/>
            <a:r>
              <a:rPr lang="en-US" dirty="0" smtClean="0"/>
              <a:t>Examples and information</a:t>
            </a:r>
            <a:br>
              <a:rPr lang="en-US" dirty="0" smtClean="0"/>
            </a:br>
            <a:r>
              <a:rPr lang="en-US" dirty="0" smtClean="0"/>
              <a:t>can be found online at:</a:t>
            </a:r>
          </a:p>
          <a:p>
            <a:pPr lvl="2"/>
            <a:r>
              <a:rPr lang="en-US" i="1" dirty="0"/>
              <a:t>http://docdingle.com/teaching/cs.html</a:t>
            </a:r>
            <a:endParaRPr lang="en-US" i="1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2"/>
            <a:r>
              <a:rPr lang="en-US" i="1" dirty="0" smtClean="0"/>
              <a:t>Continue to more stuff as needed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0866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Prerequisites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Officially</a:t>
            </a:r>
          </a:p>
          <a:p>
            <a:pPr lvl="1"/>
            <a:r>
              <a:rPr lang="en-US" dirty="0" smtClean="0"/>
              <a:t>MATH 255 (Differential </a:t>
            </a:r>
            <a:r>
              <a:rPr lang="en-US" dirty="0" err="1" smtClean="0"/>
              <a:t>Eqs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MATH 275 (Linear Algebra)</a:t>
            </a:r>
          </a:p>
          <a:p>
            <a:pPr lvl="1"/>
            <a:r>
              <a:rPr lang="en-US" dirty="0" smtClean="0"/>
              <a:t>STAT 332 (Probability and Statistics I)</a:t>
            </a:r>
          </a:p>
          <a:p>
            <a:pPr lvl="1"/>
            <a:r>
              <a:rPr lang="en-US" dirty="0"/>
              <a:t>CS 244 (Data Structures)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Reality</a:t>
            </a:r>
          </a:p>
          <a:p>
            <a:pPr lvl="1"/>
            <a:r>
              <a:rPr lang="en-US" dirty="0" smtClean="0"/>
              <a:t>Be able to solve math equations</a:t>
            </a:r>
          </a:p>
          <a:p>
            <a:pPr lvl="1"/>
            <a:r>
              <a:rPr lang="en-US" dirty="0" smtClean="0"/>
              <a:t>Understand basics of probability and stats</a:t>
            </a:r>
          </a:p>
          <a:p>
            <a:pPr lvl="1"/>
            <a:r>
              <a:rPr lang="en-US" dirty="0" smtClean="0"/>
              <a:t>General idea of/skills in computer programming</a:t>
            </a:r>
          </a:p>
          <a:p>
            <a:pPr lvl="1"/>
            <a:endParaRPr lang="en-US" dirty="0" smtClean="0"/>
          </a:p>
        </p:txBody>
      </p:sp>
      <p:pic>
        <p:nvPicPr>
          <p:cNvPr id="4098" name="Picture 2" descr="http://mewarnai.us/images/316222-3d-animated-smiley-fa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563" y="3048000"/>
            <a:ext cx="2030924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03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Reference Stuff Follows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22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Much of the content derived/based on slides for use with the book:</a:t>
            </a:r>
          </a:p>
          <a:p>
            <a:pPr lvl="1"/>
            <a:r>
              <a:rPr lang="en-US" sz="1800" i="1" dirty="0"/>
              <a:t>Digital Image Processing, </a:t>
            </a:r>
            <a:r>
              <a:rPr lang="en-US" sz="1800" dirty="0" smtClean="0"/>
              <a:t>Gonzalez and Woods</a:t>
            </a:r>
          </a:p>
          <a:p>
            <a:pPr lvl="1"/>
            <a:endParaRPr lang="en-US" sz="1800" dirty="0"/>
          </a:p>
          <a:p>
            <a:r>
              <a:rPr lang="en-US" sz="2000" dirty="0" smtClean="0"/>
              <a:t>Some layout and presentation style derived/based on presentations by</a:t>
            </a:r>
          </a:p>
          <a:p>
            <a:pPr lvl="1"/>
            <a:r>
              <a:rPr lang="en-US" sz="1800" dirty="0" smtClean="0"/>
              <a:t>Donald House, Texas A&amp;M University, 1999</a:t>
            </a:r>
          </a:p>
          <a:p>
            <a:pPr lvl="1"/>
            <a:r>
              <a:rPr lang="en-US" sz="1800" dirty="0" smtClean="0"/>
              <a:t>Bernd </a:t>
            </a:r>
            <a:r>
              <a:rPr lang="en-US" sz="1800" dirty="0" err="1" smtClean="0"/>
              <a:t>Girod</a:t>
            </a:r>
            <a:r>
              <a:rPr lang="en-US" sz="1800" dirty="0" smtClean="0"/>
              <a:t>, Stanford University, 2007</a:t>
            </a:r>
          </a:p>
          <a:p>
            <a:pPr lvl="1"/>
            <a:r>
              <a:rPr lang="en-US" sz="1800" dirty="0" err="1" smtClean="0"/>
              <a:t>Shreekanth</a:t>
            </a:r>
            <a:r>
              <a:rPr lang="en-US" sz="1800" dirty="0" smtClean="0"/>
              <a:t> </a:t>
            </a:r>
            <a:r>
              <a:rPr lang="en-US" sz="1800" dirty="0" err="1" smtClean="0"/>
              <a:t>Mandayam</a:t>
            </a:r>
            <a:r>
              <a:rPr lang="en-US" sz="1800" dirty="0" smtClean="0"/>
              <a:t>, Rowan University, 2009</a:t>
            </a:r>
          </a:p>
          <a:p>
            <a:pPr lvl="1"/>
            <a:r>
              <a:rPr lang="en-US" sz="1800" dirty="0" smtClean="0"/>
              <a:t>Igor Aizenberg, TAMUT, 2013</a:t>
            </a:r>
          </a:p>
          <a:p>
            <a:pPr lvl="1"/>
            <a:r>
              <a:rPr lang="en-US" sz="1800" dirty="0" smtClean="0"/>
              <a:t>Xin Li, WVU, 2014</a:t>
            </a:r>
          </a:p>
          <a:p>
            <a:pPr lvl="1"/>
            <a:r>
              <a:rPr lang="en-US" sz="1800" dirty="0" smtClean="0"/>
              <a:t>George </a:t>
            </a:r>
            <a:r>
              <a:rPr lang="en-US" sz="1800" dirty="0" err="1" smtClean="0"/>
              <a:t>Wolberg</a:t>
            </a:r>
            <a:r>
              <a:rPr lang="en-US" sz="1800" dirty="0" smtClean="0"/>
              <a:t>, City College of New York, 2015</a:t>
            </a:r>
          </a:p>
          <a:p>
            <a:pPr lvl="1"/>
            <a:r>
              <a:rPr lang="en-US" sz="1800" dirty="0" smtClean="0"/>
              <a:t>Yao Wang and Zhu Liu, NYU-Poly, 2015</a:t>
            </a:r>
          </a:p>
          <a:p>
            <a:pPr lvl="1"/>
            <a:r>
              <a:rPr lang="en-US" sz="1800" dirty="0" err="1" smtClean="0"/>
              <a:t>Sinisa</a:t>
            </a:r>
            <a:r>
              <a:rPr lang="en-US" sz="1800" dirty="0" smtClean="0"/>
              <a:t> </a:t>
            </a:r>
            <a:r>
              <a:rPr lang="en-US" sz="1800" dirty="0" err="1" smtClean="0"/>
              <a:t>Todorovic</a:t>
            </a:r>
            <a:r>
              <a:rPr lang="en-US" sz="1800" dirty="0" smtClean="0"/>
              <a:t>, Oregon State, 2015</a:t>
            </a:r>
            <a:endParaRPr lang="en-US" sz="1800" dirty="0"/>
          </a:p>
        </p:txBody>
      </p:sp>
      <p:pic>
        <p:nvPicPr>
          <p:cNvPr id="4" name="Picture 2" descr="http://reviewanygame.com/content/images/products/thrillville-off-the-rails-xbox-360-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72000"/>
            <a:ext cx="2995613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59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Suggested Book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4114800" cy="5059363"/>
          </a:xfrm>
        </p:spPr>
        <p:txBody>
          <a:bodyPr/>
          <a:lstStyle/>
          <a:p>
            <a:r>
              <a:rPr lang="en-US" dirty="0" smtClean="0"/>
              <a:t>Digital Image Processing, 3</a:t>
            </a:r>
            <a:r>
              <a:rPr lang="en-US" baseline="30000" dirty="0" smtClean="0"/>
              <a:t>rd</a:t>
            </a:r>
            <a:r>
              <a:rPr lang="en-US" dirty="0" smtClean="0"/>
              <a:t> Edition</a:t>
            </a:r>
          </a:p>
          <a:p>
            <a:pPr lvl="1"/>
            <a:r>
              <a:rPr lang="en-US" dirty="0" smtClean="0"/>
              <a:t>R.C. Gonzalez and R.E. Woods</a:t>
            </a:r>
          </a:p>
          <a:p>
            <a:pPr lvl="1"/>
            <a:r>
              <a:rPr lang="en-US" dirty="0" smtClean="0"/>
              <a:t>Pearson Prentice Hall</a:t>
            </a:r>
          </a:p>
          <a:p>
            <a:pPr lvl="1"/>
            <a:r>
              <a:rPr lang="en-US" dirty="0" smtClean="0"/>
              <a:t>2008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304" y="1219200"/>
            <a:ext cx="3740571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980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 345 versus CS 545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Long term this is a dual listed class</a:t>
            </a:r>
          </a:p>
          <a:p>
            <a:endParaRPr lang="en-US" dirty="0"/>
          </a:p>
          <a:p>
            <a:r>
              <a:rPr lang="en-US" dirty="0" smtClean="0"/>
              <a:t>Currently only have Graduate Students</a:t>
            </a:r>
          </a:p>
          <a:p>
            <a:pPr lvl="1"/>
            <a:r>
              <a:rPr lang="en-US" dirty="0" smtClean="0"/>
              <a:t>So only have CS 545</a:t>
            </a:r>
          </a:p>
          <a:p>
            <a:pPr lvl="2"/>
            <a:r>
              <a:rPr lang="en-US" dirty="0" smtClean="0"/>
              <a:t>and duality is overcome by an instance of singularity</a:t>
            </a:r>
            <a:endParaRPr lang="en-US" dirty="0"/>
          </a:p>
        </p:txBody>
      </p:sp>
      <p:pic>
        <p:nvPicPr>
          <p:cNvPr id="12290" name="Picture 2" descr="http://vignette4.wikia.nocookie.net/clubpenguin/images/3/3c/GraduationCap.png/revision/latest?cb=2013080815484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39" y="4114800"/>
            <a:ext cx="2495386" cy="206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10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Info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Work and Grading</a:t>
            </a:r>
          </a:p>
          <a:p>
            <a:pPr lvl="1"/>
            <a:r>
              <a:rPr lang="en-US" dirty="0" smtClean="0"/>
              <a:t>Homework Assignments = 15%</a:t>
            </a:r>
          </a:p>
          <a:p>
            <a:pPr lvl="2"/>
            <a:r>
              <a:rPr lang="en-US" dirty="0" smtClean="0"/>
              <a:t>some may be worked on in-class</a:t>
            </a:r>
          </a:p>
          <a:p>
            <a:pPr lvl="2"/>
            <a:r>
              <a:rPr lang="en-US" dirty="0" smtClean="0"/>
              <a:t>for this semester </a:t>
            </a:r>
          </a:p>
          <a:p>
            <a:pPr lvl="3"/>
            <a:r>
              <a:rPr lang="en-US" dirty="0" smtClean="0"/>
              <a:t>all are graduate students</a:t>
            </a:r>
          </a:p>
          <a:p>
            <a:pPr lvl="3"/>
            <a:r>
              <a:rPr lang="en-US" dirty="0" smtClean="0"/>
              <a:t>most homework will be </a:t>
            </a:r>
            <a:r>
              <a:rPr lang="en-US" dirty="0"/>
              <a:t>loosely graded on </a:t>
            </a:r>
            <a:r>
              <a:rPr lang="en-US" dirty="0" smtClean="0"/>
              <a:t>level of attempt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Individual semester project = 75%</a:t>
            </a:r>
          </a:p>
          <a:p>
            <a:pPr lvl="2"/>
            <a:r>
              <a:rPr lang="en-US" dirty="0" smtClean="0"/>
              <a:t>3 parts</a:t>
            </a:r>
          </a:p>
          <a:p>
            <a:pPr lvl="3"/>
            <a:r>
              <a:rPr lang="en-US" dirty="0" smtClean="0"/>
              <a:t>proposal = 5%</a:t>
            </a:r>
          </a:p>
          <a:p>
            <a:pPr lvl="3"/>
            <a:r>
              <a:rPr lang="en-US" dirty="0" smtClean="0"/>
              <a:t>midpoint status = 30%</a:t>
            </a:r>
          </a:p>
          <a:p>
            <a:pPr lvl="3"/>
            <a:r>
              <a:rPr lang="en-US" dirty="0" smtClean="0"/>
              <a:t>final status = 40%</a:t>
            </a:r>
          </a:p>
          <a:p>
            <a:pPr lvl="4"/>
            <a:r>
              <a:rPr lang="en-US" dirty="0" smtClean="0"/>
              <a:t>includes a final in-class presentation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Overall Performance/Quizzes/Other = 10%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06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Submitting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Check online D2L </a:t>
            </a:r>
            <a:r>
              <a:rPr lang="en-US" sz="2400" i="1" dirty="0" smtClean="0"/>
              <a:t>(aka </a:t>
            </a:r>
            <a:r>
              <a:rPr lang="en-US" sz="2400" i="1" dirty="0" err="1" smtClean="0"/>
              <a:t>Learn@UW-Stout</a:t>
            </a:r>
            <a:r>
              <a:rPr lang="en-US" sz="2400" i="1" dirty="0" smtClean="0"/>
              <a:t>)</a:t>
            </a:r>
            <a:endParaRPr lang="en-US" i="1" dirty="0" smtClean="0"/>
          </a:p>
          <a:p>
            <a:pPr lvl="1"/>
            <a:r>
              <a:rPr lang="en-US" dirty="0" err="1" smtClean="0"/>
              <a:t>Dropboxes</a:t>
            </a:r>
            <a:r>
              <a:rPr lang="en-US" dirty="0" smtClean="0"/>
              <a:t> will be setup there for turn-in of work</a:t>
            </a:r>
          </a:p>
          <a:p>
            <a:pPr lvl="2"/>
            <a:r>
              <a:rPr lang="en-US" dirty="0" smtClean="0"/>
              <a:t>Homework description should detail what is expected</a:t>
            </a:r>
          </a:p>
          <a:p>
            <a:pPr lvl="2"/>
            <a:r>
              <a:rPr lang="en-US" dirty="0" smtClean="0"/>
              <a:t>Ask/email instructor if anything is unclear</a:t>
            </a:r>
            <a:endParaRPr lang="en-US" dirty="0"/>
          </a:p>
        </p:txBody>
      </p:sp>
      <p:pic>
        <p:nvPicPr>
          <p:cNvPr id="5" name="Picture 2" descr="http://studioopinii.pl/wp-content/uploads/2015/01/futur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570027"/>
            <a:ext cx="5181600" cy="308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1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Nature of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Expected and Preferred use is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HTML5 with </a:t>
            </a:r>
          </a:p>
          <a:p>
            <a:pPr lvl="2"/>
            <a:r>
              <a:rPr lang="en-US" b="1" dirty="0" smtClean="0">
                <a:solidFill>
                  <a:srgbClr val="C00000"/>
                </a:solidFill>
              </a:rPr>
              <a:t>Canvas element, JavaScript, CSS</a:t>
            </a:r>
          </a:p>
          <a:p>
            <a:pPr lvl="2"/>
            <a:r>
              <a:rPr lang="en-US" b="1" dirty="0" smtClean="0">
                <a:solidFill>
                  <a:srgbClr val="C00000"/>
                </a:solidFill>
              </a:rPr>
              <a:t>Examples will be provided to assist you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What “can you use”</a:t>
            </a:r>
          </a:p>
          <a:p>
            <a:pPr lvl="2"/>
            <a:r>
              <a:rPr lang="en-US" dirty="0" smtClean="0"/>
              <a:t>Ask instructor</a:t>
            </a:r>
          </a:p>
          <a:p>
            <a:pPr lvl="3"/>
            <a:r>
              <a:rPr lang="en-US" dirty="0" smtClean="0"/>
              <a:t>Some </a:t>
            </a:r>
            <a:r>
              <a:rPr lang="en-US" b="1" dirty="0" smtClean="0">
                <a:solidFill>
                  <a:srgbClr val="C00000"/>
                </a:solidFill>
              </a:rPr>
              <a:t>alternate options are:</a:t>
            </a:r>
            <a:endParaRPr lang="en-US" b="1" dirty="0">
              <a:solidFill>
                <a:srgbClr val="C00000"/>
              </a:solidFill>
            </a:endParaRPr>
          </a:p>
          <a:p>
            <a:pPr lvl="4"/>
            <a:r>
              <a:rPr lang="en-US" b="1" dirty="0" smtClean="0">
                <a:solidFill>
                  <a:srgbClr val="C00000"/>
                </a:solidFill>
              </a:rPr>
              <a:t>C++ and </a:t>
            </a:r>
            <a:r>
              <a:rPr lang="en-US" b="1" dirty="0" err="1" smtClean="0">
                <a:solidFill>
                  <a:srgbClr val="C00000"/>
                </a:solidFill>
              </a:rPr>
              <a:t>openGL</a:t>
            </a:r>
            <a:endParaRPr lang="en-US" b="1" dirty="0" smtClean="0">
              <a:solidFill>
                <a:srgbClr val="C00000"/>
              </a:solidFill>
            </a:endParaRPr>
          </a:p>
          <a:p>
            <a:pPr lvl="4"/>
            <a:r>
              <a:rPr lang="en-US" b="1" dirty="0" err="1" smtClean="0">
                <a:solidFill>
                  <a:srgbClr val="C00000"/>
                </a:solidFill>
              </a:rPr>
              <a:t>Matlab</a:t>
            </a:r>
            <a:endParaRPr lang="en-US" b="1" dirty="0" smtClean="0">
              <a:solidFill>
                <a:srgbClr val="C00000"/>
              </a:solidFill>
            </a:endParaRPr>
          </a:p>
          <a:p>
            <a:pPr lvl="4"/>
            <a:r>
              <a:rPr lang="en-US" b="1" dirty="0" err="1" smtClean="0">
                <a:solidFill>
                  <a:srgbClr val="C00000"/>
                </a:solidFill>
              </a:rPr>
              <a:t>WebGL</a:t>
            </a:r>
            <a:r>
              <a:rPr lang="en-US" b="1" dirty="0" smtClean="0">
                <a:solidFill>
                  <a:srgbClr val="C00000"/>
                </a:solidFill>
              </a:rPr>
              <a:t>, VRML</a:t>
            </a:r>
          </a:p>
          <a:p>
            <a:pPr lvl="3"/>
            <a:r>
              <a:rPr lang="en-US" dirty="0" smtClean="0"/>
              <a:t>BUT… </a:t>
            </a:r>
          </a:p>
          <a:p>
            <a:pPr lvl="4"/>
            <a:r>
              <a:rPr lang="en-US" dirty="0" smtClean="0"/>
              <a:t>no promises on how much “help” </a:t>
            </a:r>
            <a:br>
              <a:rPr lang="en-US" dirty="0" smtClean="0"/>
            </a:br>
            <a:r>
              <a:rPr lang="en-US" dirty="0" smtClean="0"/>
              <a:t>the instructor will give on optional tools </a:t>
            </a:r>
            <a:endParaRPr lang="en-US" dirty="0"/>
          </a:p>
        </p:txBody>
      </p:sp>
      <p:sp>
        <p:nvSpPr>
          <p:cNvPr id="4" name="AutoShape 2" descr="https://media.licdn.com/mpr/mpr/p/4/005/07b/261/1522867.jpg"/>
          <p:cNvSpPr>
            <a:spLocks noChangeAspect="1" noChangeArrowheads="1"/>
          </p:cNvSpPr>
          <p:nvPr/>
        </p:nvSpPr>
        <p:spPr bwMode="auto">
          <a:xfrm>
            <a:off x="63500" y="-136525"/>
            <a:ext cx="5924550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43946"/>
            <a:ext cx="2330450" cy="177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08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2085</TotalTime>
  <Words>1232</Words>
  <Application>Microsoft Office PowerPoint</Application>
  <PresentationFormat>On-screen Show (4:3)</PresentationFormat>
  <Paragraphs>322</Paragraphs>
  <Slides>41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WELCOME to CS 545</vt:lpstr>
      <vt:lpstr>Instructor</vt:lpstr>
      <vt:lpstr>Welcome</vt:lpstr>
      <vt:lpstr>Prerequisites</vt:lpstr>
      <vt:lpstr>Suggested Book</vt:lpstr>
      <vt:lpstr>CS 345 versus CS 545</vt:lpstr>
      <vt:lpstr>General Info</vt:lpstr>
      <vt:lpstr>Submitting Work</vt:lpstr>
      <vt:lpstr>Nature of Work</vt:lpstr>
      <vt:lpstr>Expectations</vt:lpstr>
      <vt:lpstr>Responsibility</vt:lpstr>
      <vt:lpstr>Objectives</vt:lpstr>
      <vt:lpstr>Class Character</vt:lpstr>
      <vt:lpstr>PowerPoint Presentation</vt:lpstr>
      <vt:lpstr>PowerPoint Presentation</vt:lpstr>
      <vt:lpstr>PowerPoint Presentation</vt:lpstr>
      <vt:lpstr>Near Future: Things to Plan</vt:lpstr>
      <vt:lpstr>End Course Description</vt:lpstr>
      <vt:lpstr>PowerPoint Presentation</vt:lpstr>
      <vt:lpstr>Lecture Objectives</vt:lpstr>
      <vt:lpstr>Lecture Objectives</vt:lpstr>
      <vt:lpstr>Lecture Objectives</vt:lpstr>
      <vt:lpstr>Digital Image Processing</vt:lpstr>
      <vt:lpstr>Historical Background 1827</vt:lpstr>
      <vt:lpstr>Historical Background 1921</vt:lpstr>
      <vt:lpstr>Historical Background 1922</vt:lpstr>
      <vt:lpstr>Historical Background – Late 1920s</vt:lpstr>
      <vt:lpstr>No Computers</vt:lpstr>
      <vt:lpstr>Good Stuff Gets Better</vt:lpstr>
      <vt:lpstr>Image Processing History 1960-1970</vt:lpstr>
      <vt:lpstr>Image Processing History 1970-1980</vt:lpstr>
      <vt:lpstr>Image Processing History 1980-1990</vt:lpstr>
      <vt:lpstr>Image Processing History 1990-2000</vt:lpstr>
      <vt:lpstr>Again: Digital Image Processing</vt:lpstr>
      <vt:lpstr>Image Processing Goals</vt:lpstr>
      <vt:lpstr>Related Fields</vt:lpstr>
      <vt:lpstr>Distinction Between Fields</vt:lpstr>
      <vt:lpstr>Related Fields</vt:lpstr>
      <vt:lpstr>Questions?</vt:lpstr>
      <vt:lpstr>Extra Reference Stuff Follows</vt:lpstr>
      <vt:lpstr>Credits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Prototyping</dc:title>
  <dc:creator>Dingle, Brent</dc:creator>
  <cp:lastModifiedBy>Dingle, Brent</cp:lastModifiedBy>
  <cp:revision>539</cp:revision>
  <dcterms:created xsi:type="dcterms:W3CDTF">2006-08-16T00:00:00Z</dcterms:created>
  <dcterms:modified xsi:type="dcterms:W3CDTF">2015-10-04T16:34:47Z</dcterms:modified>
</cp:coreProperties>
</file>