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256" r:id="rId2"/>
    <p:sldId id="410" r:id="rId3"/>
    <p:sldId id="411" r:id="rId4"/>
    <p:sldId id="412" r:id="rId5"/>
    <p:sldId id="391" r:id="rId6"/>
    <p:sldId id="392" r:id="rId7"/>
    <p:sldId id="393" r:id="rId8"/>
    <p:sldId id="394" r:id="rId9"/>
    <p:sldId id="395" r:id="rId10"/>
    <p:sldId id="396" r:id="rId11"/>
    <p:sldId id="397" r:id="rId12"/>
    <p:sldId id="398" r:id="rId13"/>
    <p:sldId id="399" r:id="rId14"/>
    <p:sldId id="400" r:id="rId15"/>
    <p:sldId id="401" r:id="rId16"/>
    <p:sldId id="402" r:id="rId17"/>
    <p:sldId id="403" r:id="rId18"/>
    <p:sldId id="404" r:id="rId19"/>
    <p:sldId id="405" r:id="rId20"/>
    <p:sldId id="406" r:id="rId21"/>
    <p:sldId id="407" r:id="rId22"/>
    <p:sldId id="408" r:id="rId23"/>
    <p:sldId id="365" r:id="rId24"/>
    <p:sldId id="367" r:id="rId25"/>
    <p:sldId id="340" r:id="rId26"/>
    <p:sldId id="369" r:id="rId27"/>
    <p:sldId id="372" r:id="rId28"/>
    <p:sldId id="373" r:id="rId29"/>
    <p:sldId id="368" r:id="rId30"/>
    <p:sldId id="370" r:id="rId31"/>
    <p:sldId id="371" r:id="rId32"/>
    <p:sldId id="376" r:id="rId33"/>
    <p:sldId id="377" r:id="rId34"/>
    <p:sldId id="375" r:id="rId35"/>
    <p:sldId id="378" r:id="rId36"/>
    <p:sldId id="414" r:id="rId37"/>
    <p:sldId id="381" r:id="rId38"/>
    <p:sldId id="383" r:id="rId39"/>
    <p:sldId id="384" r:id="rId40"/>
    <p:sldId id="379" r:id="rId41"/>
    <p:sldId id="385" r:id="rId42"/>
    <p:sldId id="380" r:id="rId43"/>
    <p:sldId id="389" r:id="rId44"/>
    <p:sldId id="387" r:id="rId45"/>
    <p:sldId id="415" r:id="rId46"/>
    <p:sldId id="416" r:id="rId47"/>
    <p:sldId id="417" r:id="rId48"/>
    <p:sldId id="418" r:id="rId49"/>
    <p:sldId id="419" r:id="rId50"/>
    <p:sldId id="420" r:id="rId51"/>
    <p:sldId id="421" r:id="rId52"/>
    <p:sldId id="422" r:id="rId53"/>
    <p:sldId id="423" r:id="rId54"/>
    <p:sldId id="424" r:id="rId55"/>
    <p:sldId id="425" r:id="rId56"/>
    <p:sldId id="426" r:id="rId57"/>
    <p:sldId id="427" r:id="rId58"/>
    <p:sldId id="428" r:id="rId59"/>
    <p:sldId id="429" r:id="rId60"/>
    <p:sldId id="430" r:id="rId61"/>
    <p:sldId id="431" r:id="rId62"/>
    <p:sldId id="432" r:id="rId63"/>
    <p:sldId id="433" r:id="rId64"/>
    <p:sldId id="434" r:id="rId65"/>
    <p:sldId id="435" r:id="rId66"/>
    <p:sldId id="436" r:id="rId67"/>
    <p:sldId id="437" r:id="rId68"/>
    <p:sldId id="438" r:id="rId69"/>
    <p:sldId id="439" r:id="rId70"/>
    <p:sldId id="440" r:id="rId71"/>
    <p:sldId id="441" r:id="rId72"/>
    <p:sldId id="306" r:id="rId73"/>
    <p:sldId id="364" r:id="rId74"/>
    <p:sldId id="322" r:id="rId7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BCFAB"/>
    <a:srgbClr val="ACB6E6"/>
    <a:srgbClr val="E3D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040" autoAdjust="0"/>
  </p:normalViewPr>
  <p:slideViewPr>
    <p:cSldViewPr>
      <p:cViewPr varScale="1">
        <p:scale>
          <a:sx n="82" d="100"/>
          <a:sy n="82" d="100"/>
        </p:scale>
        <p:origin x="-32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480ABE-452A-4AFD-9D76-50CDA118E67B}" type="datetimeFigureOut">
              <a:rPr lang="en-US" smtClean="0"/>
              <a:t>10/4/2015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08015B-B547-4095-B1BD-E46E72669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480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Background image from Just-Riddles.net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8015B-B547-4095-B1BD-E46E726697B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55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NOT</a:t>
            </a:r>
            <a:r>
              <a:rPr lang="en-US" baseline="0" dirty="0" smtClean="0"/>
              <a:t> an animated gif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8015B-B547-4095-B1BD-E46E726697B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6027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 also: </a:t>
            </a:r>
          </a:p>
          <a:p>
            <a:r>
              <a:rPr lang="en-US" dirty="0" smtClean="0"/>
              <a:t>H.G. Barrow and J.M. </a:t>
            </a:r>
            <a:r>
              <a:rPr lang="en-US" dirty="0" err="1" smtClean="0"/>
              <a:t>Tenenbaum</a:t>
            </a:r>
            <a:r>
              <a:rPr lang="en-US" dirty="0" smtClean="0"/>
              <a:t>. </a:t>
            </a:r>
          </a:p>
          <a:p>
            <a:r>
              <a:rPr lang="en-US" dirty="0" smtClean="0"/>
              <a:t>Recovering intrinsic scene characteristics from images.  </a:t>
            </a:r>
          </a:p>
          <a:p>
            <a:r>
              <a:rPr lang="en-US" dirty="0" smtClean="0"/>
              <a:t>In A. Hanson and  E.  </a:t>
            </a:r>
            <a:r>
              <a:rPr lang="en-US" dirty="0" err="1" smtClean="0"/>
              <a:t>Riseman</a:t>
            </a:r>
            <a:r>
              <a:rPr lang="en-US" dirty="0" smtClean="0"/>
              <a:t>,  editors,</a:t>
            </a:r>
          </a:p>
          <a:p>
            <a:r>
              <a:rPr lang="en-US" dirty="0" smtClean="0"/>
              <a:t>Computer  Vision  Systems.</a:t>
            </a:r>
          </a:p>
          <a:p>
            <a:r>
              <a:rPr lang="en-US" dirty="0" smtClean="0"/>
              <a:t>Academic Press, 1978.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8015B-B547-4095-B1BD-E46E726697B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640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8015B-B547-4095-B1BD-E46E726697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45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Westworld</a:t>
            </a:r>
            <a:r>
              <a:rPr lang="en-US" dirty="0" smtClean="0"/>
              <a:t> (1973) was the first feature film to use digital image processing to </a:t>
            </a:r>
            <a:r>
              <a:rPr lang="en-US" dirty="0" err="1" smtClean="0"/>
              <a:t>pixellate</a:t>
            </a:r>
            <a:r>
              <a:rPr lang="en-US" dirty="0" smtClean="0"/>
              <a:t> photography to simulate an android's point of 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8015B-B547-4095-B1BD-E46E726697B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852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Taxol (paclitaxel) is  a drug used in chemotherapy that interferes with the growth of cancer cells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8015B-B547-4095-B1BD-E46E726697B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555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 from:</a:t>
            </a:r>
          </a:p>
          <a:p>
            <a:r>
              <a:rPr lang="en-US" dirty="0" smtClean="0"/>
              <a:t>https://www.rockwellcollins.com/Products_and_Systems/Radar_and_Surveillance/Weather_Radar.aspx</a:t>
            </a:r>
          </a:p>
          <a:p>
            <a:r>
              <a:rPr lang="en-US" dirty="0" smtClean="0"/>
              <a:t>and</a:t>
            </a:r>
          </a:p>
          <a:p>
            <a:r>
              <a:rPr lang="en-US" dirty="0" smtClean="0"/>
              <a:t>http://www.iawx.net/2013/11/17/severe-thunderstorm-warning-624/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8015B-B547-4095-B1BD-E46E726697B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700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 from: http://www.maximintegrated.com/en/app-notes/index.mvp/id/4491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8015B-B547-4095-B1BD-E46E726697B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0577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Donkey Kong Jr, Heroes of the Storm, Sonic the Hedgehog,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Splatoon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8015B-B547-4095-B1BD-E46E726697B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496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8015B-B547-4095-B1BD-E46E726697B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65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8015B-B547-4095-B1BD-E46E726697B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65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4983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s.rit.edu/htbooks/mri/inside.htm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gif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gi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wmf"/><Relationship Id="rId2" Type="http://schemas.openxmlformats.org/officeDocument/2006/relationships/image" Target="../media/image121.w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" y="4045974"/>
            <a:ext cx="5791201" cy="277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825" y="6518787"/>
            <a:ext cx="937846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5791200" y="5791200"/>
            <a:ext cx="3276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Brent M. Dingle, Ph.D.	               	2015</a:t>
            </a:r>
          </a:p>
          <a:p>
            <a:pPr algn="l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Game Design and Development Program</a:t>
            </a:r>
          </a:p>
          <a:p>
            <a:pPr algn="l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Mathematics, Statistics and Computer Science</a:t>
            </a:r>
          </a:p>
          <a:p>
            <a:pPr algn="l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University of Wisconsin - Stout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AutoShape 2" descr="https://encrypted-tbn3.gstatic.com/images?q=tbn:ANd9GcTZMvsu5eXlNdCDN0pTONDpdW8dInFA5n1yfNOv7swtSOdJgMh9"/>
          <p:cNvSpPr>
            <a:spLocks noChangeAspect="1" noChangeArrowheads="1"/>
          </p:cNvSpPr>
          <p:nvPr/>
        </p:nvSpPr>
        <p:spPr bwMode="auto">
          <a:xfrm>
            <a:off x="63500" y="-136525"/>
            <a:ext cx="5991225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1549400"/>
            <a:ext cx="7772400" cy="1685926"/>
          </a:xfrm>
        </p:spPr>
        <p:txBody>
          <a:bodyPr/>
          <a:lstStyle/>
          <a:p>
            <a:r>
              <a:rPr lang="en-US" dirty="0" smtClean="0"/>
              <a:t>Image </a:t>
            </a:r>
            <a:br>
              <a:rPr lang="en-US" dirty="0" smtClean="0"/>
            </a:br>
            <a:r>
              <a:rPr lang="en-US" dirty="0" smtClean="0"/>
              <a:t>Acquisition, </a:t>
            </a:r>
            <a:r>
              <a:rPr lang="en-US" smtClean="0"/>
              <a:t>Display, </a:t>
            </a:r>
            <a:r>
              <a:rPr lang="en-US" dirty="0" smtClean="0"/>
              <a:t>and Perception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9" name="Picture 2" descr="http://freevideolectures.com/torrents/DigitalImageProcessing%28IIT%20Kharagpur%29_143625167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0904" y="216303"/>
            <a:ext cx="1523193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09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Visible Imaging: Photography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257800"/>
            <a:ext cx="8229600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>
            <a:cxnSpLocks noChangeShapeType="1"/>
          </p:cNvCxnSpPr>
          <p:nvPr/>
        </p:nvCxnSpPr>
        <p:spPr bwMode="auto">
          <a:xfrm>
            <a:off x="3581400" y="6019800"/>
            <a:ext cx="381000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arrow" w="med" len="med"/>
            <a:tailEnd type="arrow" w="med" len="med"/>
          </a:ln>
        </p:spPr>
      </p:cxnSp>
      <p:pic>
        <p:nvPicPr>
          <p:cNvPr id="5122" name="Picture 2" descr="http://guideimg.alibaba.com/images/shop/67/08/01/4/the-photoshop-darkroom-creative-digital-post-processing_149768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255" y="963612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https://thecustomizewindows.com/wp-content/uploads/2013/01/Blur-in-Digital-Photography-and-Post-Processing.jpg"/>
          <p:cNvSpPr>
            <a:spLocks noChangeAspect="1" noChangeArrowheads="1"/>
          </p:cNvSpPr>
          <p:nvPr/>
        </p:nvSpPr>
        <p:spPr bwMode="auto">
          <a:xfrm>
            <a:off x="63500" y="-136525"/>
            <a:ext cx="5010150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37247"/>
            <a:ext cx="2876550" cy="2905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090" y="1991230"/>
            <a:ext cx="2098675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6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Visible Imaging: Motion Pictures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257800"/>
            <a:ext cx="8229600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>
            <a:cxnSpLocks noChangeShapeType="1"/>
          </p:cNvCxnSpPr>
          <p:nvPr/>
        </p:nvCxnSpPr>
        <p:spPr bwMode="auto">
          <a:xfrm>
            <a:off x="3581400" y="6019800"/>
            <a:ext cx="381000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arrow" w="med" len="med"/>
            <a:tailEnd type="arrow" w="med" len="med"/>
          </a:ln>
        </p:spPr>
      </p:cxnSp>
      <p:pic>
        <p:nvPicPr>
          <p:cNvPr id="2050" name="Picture 2" descr="http://www.mamiyaleaf.com/images/testimonials/tom_schierlitz_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769" y="3733800"/>
            <a:ext cx="1255536" cy="156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estworld ver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990600"/>
            <a:ext cx="2512629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projectcede.org/wp-content/uploads/2013/10/blade-runner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1371358"/>
            <a:ext cx="3766275" cy="251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technovelgy.com/graphics/content07/bladerunner-voight-kampff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39" y="3614862"/>
            <a:ext cx="2590800" cy="119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85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Visible Imaging: Biometrics &amp; Forensics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257800"/>
            <a:ext cx="8229600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>
            <a:cxnSpLocks noChangeShapeType="1"/>
          </p:cNvCxnSpPr>
          <p:nvPr/>
        </p:nvCxnSpPr>
        <p:spPr bwMode="auto">
          <a:xfrm>
            <a:off x="3581400" y="6019800"/>
            <a:ext cx="381000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arrow" w="med" len="med"/>
            <a:tailEnd type="arrow" w="med" len="med"/>
          </a:ln>
        </p:spPr>
      </p:cxnSp>
      <p:pic>
        <p:nvPicPr>
          <p:cNvPr id="6" name="Picture 5" descr="103_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1600"/>
            <a:ext cx="1830388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371600"/>
            <a:ext cx="1995488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50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Visible Imaging: Light Microscopy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257800"/>
            <a:ext cx="8229600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>
            <a:cxnSpLocks noChangeShapeType="1"/>
          </p:cNvCxnSpPr>
          <p:nvPr/>
        </p:nvCxnSpPr>
        <p:spPr bwMode="auto">
          <a:xfrm>
            <a:off x="3581400" y="6019800"/>
            <a:ext cx="381000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arrow" w="med" len="med"/>
            <a:tailEnd type="arrow" w="med" len="med"/>
          </a:ln>
        </p:spPr>
      </p:cxn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756" y="990600"/>
            <a:ext cx="6310888" cy="3541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76400" y="4523208"/>
            <a:ext cx="1299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Taxol (250x)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81400" y="4532452"/>
            <a:ext cx="1775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Cholesterol (40x)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16677" y="4532452"/>
            <a:ext cx="2172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Microprocessor (60x)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37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Visible Imaging: Remote Sensing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257800"/>
            <a:ext cx="8229600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>
            <a:cxnSpLocks noChangeShapeType="1"/>
          </p:cNvCxnSpPr>
          <p:nvPr/>
        </p:nvCxnSpPr>
        <p:spPr bwMode="auto">
          <a:xfrm>
            <a:off x="3581400" y="6019800"/>
            <a:ext cx="381000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arrow" w="med" len="med"/>
            <a:tailEnd type="arrow" w="med" len="med"/>
          </a:ln>
        </p:spPr>
      </p:cxnSp>
      <p:sp>
        <p:nvSpPr>
          <p:cNvPr id="6" name="AutoShape 4" descr="https://farm4.staticflickr.com/3278/2712986388_5c5770ee93_o_d.jpg"/>
          <p:cNvSpPr>
            <a:spLocks noChangeAspect="1" noChangeArrowheads="1"/>
          </p:cNvSpPr>
          <p:nvPr/>
        </p:nvSpPr>
        <p:spPr bwMode="auto">
          <a:xfrm>
            <a:off x="63500" y="-136525"/>
            <a:ext cx="5991225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 descr="http://larrywillmore.net/blog/wp-content/uploads/2012/05/AERlights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978466"/>
            <a:ext cx="4073013" cy="227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57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Infrared (thermal) Imaging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257800"/>
            <a:ext cx="8229600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>
            <a:cxnSpLocks noChangeShapeType="1"/>
          </p:cNvCxnSpPr>
          <p:nvPr/>
        </p:nvCxnSpPr>
        <p:spPr bwMode="auto">
          <a:xfrm flipH="1">
            <a:off x="3810000" y="6019800"/>
            <a:ext cx="990600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arrow" w="med" len="med"/>
            <a:tailEnd type="arrow" w="med" len="med"/>
          </a:ln>
        </p:spPr>
      </p:cxn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838200"/>
            <a:ext cx="3705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05000"/>
            <a:ext cx="71913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http://www.doorsofperception.com/archives/51ozvIiIQBL._SL500_AA300_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http://www.wired.com/wp-content/uploads/2014/10/seek-thermal-f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873" y="2800048"/>
            <a:ext cx="3087329" cy="154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191000" y="4378122"/>
            <a:ext cx="3982180" cy="392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Rhett </a:t>
            </a:r>
            <a:r>
              <a:rPr lang="en-US" sz="1050" dirty="0" err="1" smtClean="0"/>
              <a:t>Allain</a:t>
            </a:r>
            <a:endParaRPr lang="en-US" sz="1050" dirty="0" smtClean="0"/>
          </a:p>
          <a:p>
            <a:r>
              <a:rPr lang="en-US" sz="900" dirty="0" smtClean="0"/>
              <a:t>http</a:t>
            </a:r>
            <a:r>
              <a:rPr lang="en-US" sz="900" dirty="0"/>
              <a:t>://www.wired.com/2014/10/seek-thermal-infrared-camera-iphone-android/</a:t>
            </a:r>
          </a:p>
        </p:txBody>
      </p:sp>
    </p:spTree>
    <p:extLst>
      <p:ext uri="{BB962C8B-B14F-4D97-AF65-F5344CB8AC3E}">
        <p14:creationId xmlns:p14="http://schemas.microsoft.com/office/powerpoint/2010/main" val="49186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Microwave Imaging: Radar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257800"/>
            <a:ext cx="8229600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>
            <a:cxnSpLocks noChangeShapeType="1"/>
          </p:cNvCxnSpPr>
          <p:nvPr/>
        </p:nvCxnSpPr>
        <p:spPr bwMode="auto">
          <a:xfrm>
            <a:off x="4800600" y="6022258"/>
            <a:ext cx="1905000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arrow" w="med" len="med"/>
            <a:tailEnd type="arrow" w="med" len="med"/>
          </a:ln>
        </p:spPr>
      </p:cxn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498" y="990600"/>
            <a:ext cx="4833149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7" descr="https://www.rockwellcollins.com/Products_and_Systems/Radar_and_Surveillance/%7E/media/Images/Pages/Products%20and%20Systems/Radar%20and%20Surveillance/Weather%20Radar/Weather_Radar_483x202.ashx"/>
          <p:cNvSpPr>
            <a:spLocks noChangeAspect="1" noChangeArrowheads="1"/>
          </p:cNvSpPr>
          <p:nvPr/>
        </p:nvSpPr>
        <p:spPr bwMode="auto">
          <a:xfrm>
            <a:off x="63500" y="-136525"/>
            <a:ext cx="4600575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09259"/>
            <a:ext cx="4283075" cy="2855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7200" y="4964642"/>
            <a:ext cx="34067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Rockwell Collins: Weather Radar Threat Tracking System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41227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Radio Wave Imaging: MRI and Astronomy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37" y="1133475"/>
            <a:ext cx="3951288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ead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1084262"/>
            <a:ext cx="1855787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337" y="3319462"/>
            <a:ext cx="55626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257800"/>
            <a:ext cx="8229600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>
            <a:cxnSpLocks noChangeShapeType="1"/>
          </p:cNvCxnSpPr>
          <p:nvPr/>
        </p:nvCxnSpPr>
        <p:spPr bwMode="auto">
          <a:xfrm flipH="1">
            <a:off x="6781800" y="6022258"/>
            <a:ext cx="1752600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arrow" w="med" len="med"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170859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Non-EM Imaging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Acoustic Imaging</a:t>
            </a:r>
          </a:p>
          <a:p>
            <a:pPr lvl="1"/>
            <a:r>
              <a:rPr lang="en-US" dirty="0" smtClean="0"/>
              <a:t>Translate sound waves into image signals</a:t>
            </a:r>
          </a:p>
          <a:p>
            <a:pPr lvl="2"/>
            <a:r>
              <a:rPr lang="en-US" dirty="0" smtClean="0"/>
              <a:t>Ultrasounds, Seismic…</a:t>
            </a:r>
          </a:p>
          <a:p>
            <a:pPr lvl="2"/>
            <a:endParaRPr lang="en-US" dirty="0"/>
          </a:p>
          <a:p>
            <a:r>
              <a:rPr lang="en-US" dirty="0" smtClean="0"/>
              <a:t>Electron Microscopy</a:t>
            </a:r>
          </a:p>
          <a:p>
            <a:pPr lvl="1"/>
            <a:r>
              <a:rPr lang="en-US" dirty="0" smtClean="0"/>
              <a:t>Shine a beam of electrons through specimen</a:t>
            </a:r>
          </a:p>
          <a:p>
            <a:pPr lvl="1"/>
            <a:endParaRPr lang="en-US" dirty="0"/>
          </a:p>
          <a:p>
            <a:r>
              <a:rPr lang="en-US" dirty="0" smtClean="0"/>
              <a:t>Synthetic Images in Computer Graphics</a:t>
            </a:r>
          </a:p>
          <a:p>
            <a:pPr lvl="1"/>
            <a:r>
              <a:rPr lang="en-US" dirty="0" smtClean="0"/>
              <a:t>Computer generated</a:t>
            </a:r>
          </a:p>
          <a:p>
            <a:pPr lvl="2"/>
            <a:r>
              <a:rPr lang="en-US" dirty="0"/>
              <a:t>N</a:t>
            </a:r>
            <a:r>
              <a:rPr lang="en-US" dirty="0" smtClean="0"/>
              <a:t>on-existent in the real world</a:t>
            </a:r>
          </a:p>
          <a:p>
            <a:pPr lvl="2"/>
            <a:r>
              <a:rPr lang="en-US" dirty="0"/>
              <a:t>Graphics, Games, Digital Art…</a:t>
            </a:r>
            <a:endParaRPr lang="en-US" dirty="0" smtClean="0"/>
          </a:p>
          <a:p>
            <a:pPr lvl="1"/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6322794" y="4572000"/>
            <a:ext cx="2672496" cy="1600200"/>
            <a:chOff x="6322794" y="4572000"/>
            <a:chExt cx="2672496" cy="1600200"/>
          </a:xfrm>
        </p:grpSpPr>
        <p:sp>
          <p:nvSpPr>
            <p:cNvPr id="5" name="Rectangle 4"/>
            <p:cNvSpPr/>
            <p:nvPr/>
          </p:nvSpPr>
          <p:spPr>
            <a:xfrm>
              <a:off x="7086600" y="4572000"/>
              <a:ext cx="1908690" cy="457200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Image</a:t>
              </a:r>
              <a:endPara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7086600" y="5791200"/>
              <a:ext cx="1908690" cy="381000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Scene Description</a:t>
              </a:r>
              <a:endPara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Curved Right Arrow 6"/>
            <p:cNvSpPr/>
            <p:nvPr/>
          </p:nvSpPr>
          <p:spPr>
            <a:xfrm flipV="1">
              <a:off x="6322794" y="4648199"/>
              <a:ext cx="771266" cy="1454305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495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Acoustic Imaging</a:t>
            </a:r>
            <a:endParaRPr lang="en-US" dirty="0"/>
          </a:p>
        </p:txBody>
      </p:sp>
      <p:pic>
        <p:nvPicPr>
          <p:cNvPr id="4" name="Picture 3" descr="\psfig{figure=roadfault.ps,width=2.5in,height=2.5in}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931" y="1943100"/>
            <a:ext cx="2733675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\psfig{figure=faults1a.ps,width=2.5in,height=2.5in}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731" y="1943100"/>
            <a:ext cx="2733675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5190331" y="36195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275931" y="4914900"/>
            <a:ext cx="3640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>
                <a:ea typeface="宋体" pitchFamily="2" charset="-122"/>
              </a:rPr>
              <a:t>potential locations of oil/gas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913731" y="1485900"/>
            <a:ext cx="995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>
                <a:ea typeface="宋体" pitchFamily="2" charset="-122"/>
              </a:rPr>
              <a:t>visible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5495131" y="1485900"/>
            <a:ext cx="1096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>
                <a:ea typeface="宋体" pitchFamily="2" charset="-122"/>
              </a:rPr>
              <a:t>seismic</a:t>
            </a:r>
          </a:p>
        </p:txBody>
      </p:sp>
    </p:spTree>
    <p:extLst>
      <p:ext uri="{BB962C8B-B14F-4D97-AF65-F5344CB8AC3E}">
        <p14:creationId xmlns:p14="http://schemas.microsoft.com/office/powerpoint/2010/main" val="300450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Lecture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5304500" cy="49831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Previously</a:t>
            </a:r>
          </a:p>
          <a:p>
            <a:pPr lvl="1"/>
            <a:r>
              <a:rPr lang="en-US" dirty="0" smtClean="0"/>
              <a:t>History</a:t>
            </a:r>
          </a:p>
          <a:p>
            <a:pPr lvl="1"/>
            <a:r>
              <a:rPr lang="en-US" dirty="0" smtClean="0"/>
              <a:t>Related fields</a:t>
            </a:r>
          </a:p>
          <a:p>
            <a:pPr lvl="1"/>
            <a:r>
              <a:rPr lang="en-US" dirty="0" smtClean="0"/>
              <a:t>Application areas </a:t>
            </a:r>
          </a:p>
          <a:p>
            <a:endParaRPr lang="en-US" dirty="0" smtClean="0"/>
          </a:p>
          <a:p>
            <a:r>
              <a:rPr lang="en-US" dirty="0" smtClean="0"/>
              <a:t>Today</a:t>
            </a:r>
            <a:endParaRPr lang="en-US" dirty="0"/>
          </a:p>
          <a:p>
            <a:pPr lvl="1"/>
            <a:r>
              <a:rPr lang="en-US" dirty="0" smtClean="0"/>
              <a:t>Image </a:t>
            </a:r>
          </a:p>
          <a:p>
            <a:pPr lvl="2"/>
            <a:r>
              <a:rPr lang="en-US" dirty="0" smtClean="0"/>
              <a:t>Acquisition</a:t>
            </a:r>
          </a:p>
          <a:p>
            <a:pPr lvl="2"/>
            <a:r>
              <a:rPr lang="en-US" dirty="0" smtClean="0"/>
              <a:t>Display </a:t>
            </a:r>
          </a:p>
          <a:p>
            <a:pPr lvl="2"/>
            <a:r>
              <a:rPr lang="en-US" dirty="0" smtClean="0"/>
              <a:t>and Perception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209800"/>
            <a:ext cx="33909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409153"/>
            <a:ext cx="33813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895600"/>
            <a:ext cx="33813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104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Microscope</a:t>
            </a:r>
            <a:endParaRPr lang="en-US" dirty="0"/>
          </a:p>
        </p:txBody>
      </p:sp>
      <p:pic>
        <p:nvPicPr>
          <p:cNvPr id="11266" name="Picture 2" descr="Figure 2A. A circuit in visible light shows no apparent damage from EOS or ESD. The liquid crystal area (marked in yellow) of the circuit is damaged by heat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838200"/>
            <a:ext cx="2017058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Figure 2B. Scanning electron microscope photos of the circuit in Figure 2A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838200"/>
            <a:ext cx="37338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200" y="3124200"/>
            <a:ext cx="1450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visible image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05200" y="5600700"/>
            <a:ext cx="39069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Same circuit under electron microscope</a:t>
            </a:r>
          </a:p>
          <a:p>
            <a:r>
              <a:rPr lang="en-US" sz="1400" dirty="0" smtClean="0"/>
              <a:t>Shows damage from electrical overstress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419600" y="6469833"/>
            <a:ext cx="45207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Images from: http://</a:t>
            </a:r>
            <a:r>
              <a:rPr lang="en-US" sz="1000" dirty="0" smtClean="0"/>
              <a:t>www.maximintegrated.com/en/app-notes/index.mvp/id/4491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7643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Cartoon Images</a:t>
            </a:r>
            <a:endParaRPr lang="en-US" dirty="0"/>
          </a:p>
        </p:txBody>
      </p:sp>
      <p:pic>
        <p:nvPicPr>
          <p:cNvPr id="13318" name="Picture 6" descr="http://media1.santabanta.com/full1/Miscellaneous/Cartoon%20Characters/cartoon-characters-40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2260599" cy="169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://www.nairaland.com/attachments/1539557_scoobydoo_jpegce6aca7baa9670825d6b2ec812c101d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267200"/>
            <a:ext cx="1394588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://www.easy-drawings-and-sketches.com/images/cartoon-puppy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112" y="2980545"/>
            <a:ext cx="855089" cy="80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://www.buzzinn.net/img/bizarre-and-odd/cartoon-medical-disorders/cartoon-medical-disorders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573" y="2760690"/>
            <a:ext cx="5429250" cy="327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www.clipartbest.com/cliparts/jcx/pKk/jcxpKkycE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098755"/>
            <a:ext cx="2564423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4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Images from Video Games</a:t>
            </a:r>
            <a:endParaRPr lang="en-US" dirty="0"/>
          </a:p>
        </p:txBody>
      </p:sp>
      <p:pic>
        <p:nvPicPr>
          <p:cNvPr id="14346" name="Picture 10" descr="http://www.hardcoregamer.com/wp-content/uploads/2015/06/Splatoon-Gameplay-Video-Shows-a-Delighfully-Colorful-Single-Player-Experience-464390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784785"/>
            <a:ext cx="5029200" cy="283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41.media.tumblr.com/tumblr_m6l8sf5iOr1ry28s9o1_5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962025"/>
            <a:ext cx="1746250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://videogames.techfresh.net/wp-content/uploads/2010/05/New-Sonic-4-Gameplay-Video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" y="3429000"/>
            <a:ext cx="2740025" cy="154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http://i1-news.softpedia-static.com/images/news2/Quick-Look-Heroes-of-the-Storm-with-Gameplay-Video-and-Gallery-471016-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929956"/>
            <a:ext cx="5658943" cy="318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9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435" y="4323064"/>
            <a:ext cx="3086330" cy="2309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479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 Acquisition &amp; 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Sources</a:t>
            </a:r>
          </a:p>
          <a:p>
            <a:pPr lvl="1"/>
            <a:r>
              <a:rPr lang="en-US" dirty="0" smtClean="0"/>
              <a:t>Electromagnetic (EM) spectrums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Acoustic Imaging</a:t>
            </a:r>
          </a:p>
          <a:p>
            <a:pPr lvl="2"/>
            <a:r>
              <a:rPr lang="en-US" dirty="0" smtClean="0"/>
              <a:t>EX: Ultrasounds, Seismic Imaging…</a:t>
            </a:r>
          </a:p>
          <a:p>
            <a:pPr lvl="1"/>
            <a:r>
              <a:rPr lang="en-US" dirty="0" smtClean="0"/>
              <a:t>Electron Microscopy</a:t>
            </a:r>
          </a:p>
          <a:p>
            <a:pPr lvl="1"/>
            <a:r>
              <a:rPr lang="en-US" dirty="0" smtClean="0"/>
              <a:t>Synthetic Images</a:t>
            </a:r>
          </a:p>
          <a:p>
            <a:pPr lvl="2"/>
            <a:r>
              <a:rPr lang="en-US" dirty="0" smtClean="0"/>
              <a:t>Computer Generated</a:t>
            </a:r>
          </a:p>
          <a:p>
            <a:pPr lvl="3"/>
            <a:r>
              <a:rPr lang="en-US" dirty="0" smtClean="0"/>
              <a:t>Graphics, Games, Digital Art…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09800"/>
            <a:ext cx="5641694" cy="858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638801" y="5464098"/>
            <a:ext cx="2895600" cy="1066800"/>
            <a:chOff x="6322794" y="4572000"/>
            <a:chExt cx="3496737" cy="1600200"/>
          </a:xfrm>
        </p:grpSpPr>
        <p:sp>
          <p:nvSpPr>
            <p:cNvPr id="6" name="Rectangle 5"/>
            <p:cNvSpPr/>
            <p:nvPr/>
          </p:nvSpPr>
          <p:spPr>
            <a:xfrm>
              <a:off x="7086598" y="4572000"/>
              <a:ext cx="2732931" cy="457200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Image</a:t>
              </a:r>
              <a:endPara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7086599" y="5791200"/>
              <a:ext cx="2732932" cy="381000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Scene Description</a:t>
              </a:r>
              <a:endPara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Curved Right Arrow 7"/>
            <p:cNvSpPr/>
            <p:nvPr/>
          </p:nvSpPr>
          <p:spPr>
            <a:xfrm flipV="1">
              <a:off x="6322794" y="4648199"/>
              <a:ext cx="771266" cy="1454305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311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890168" y="2752725"/>
            <a:ext cx="1905000" cy="8318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b="1">
                <a:solidFill>
                  <a:srgbClr val="FFFF00"/>
                </a:solidFill>
                <a:ea typeface="宋体" pitchFamily="2" charset="-122"/>
                <a:cs typeface="Times New Roman" pitchFamily="18" charset="0"/>
              </a:rPr>
              <a:t>Image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b="1">
                <a:solidFill>
                  <a:srgbClr val="FFFF00"/>
                </a:solidFill>
                <a:ea typeface="宋体" pitchFamily="2" charset="-122"/>
                <a:cs typeface="Times New Roman" pitchFamily="18" charset="0"/>
              </a:rPr>
              <a:t>Compression</a:t>
            </a: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3021806" y="3971925"/>
            <a:ext cx="1971675" cy="8318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b="1">
                <a:solidFill>
                  <a:srgbClr val="FFFF00"/>
                </a:solidFill>
                <a:ea typeface="宋体" pitchFamily="2" charset="-122"/>
                <a:cs typeface="Times New Roman" pitchFamily="18" charset="0"/>
              </a:rPr>
              <a:t>Image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b="1">
                <a:solidFill>
                  <a:srgbClr val="FFFF00"/>
                </a:solidFill>
                <a:ea typeface="宋体" pitchFamily="2" charset="-122"/>
                <a:cs typeface="Times New Roman" pitchFamily="18" charset="0"/>
              </a:rPr>
              <a:t>Manipulation</a:t>
            </a: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5491956" y="3965575"/>
            <a:ext cx="1295400" cy="8318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b="1">
                <a:solidFill>
                  <a:srgbClr val="FFFF00"/>
                </a:solidFill>
                <a:ea typeface="宋体" pitchFamily="2" charset="-122"/>
                <a:cs typeface="Times New Roman" pitchFamily="18" charset="0"/>
              </a:rPr>
              <a:t>Image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b="1">
                <a:solidFill>
                  <a:srgbClr val="FFFF00"/>
                </a:solidFill>
                <a:ea typeface="宋体" pitchFamily="2" charset="-122"/>
                <a:cs typeface="Times New Roman" pitchFamily="18" charset="0"/>
              </a:rPr>
              <a:t>Analysis</a:t>
            </a: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2432843" y="1527175"/>
            <a:ext cx="1703388" cy="8509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1750">
            <a:solidFill>
              <a:srgbClr val="FF0000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b="1">
                <a:solidFill>
                  <a:srgbClr val="FFFF00"/>
                </a:solidFill>
                <a:ea typeface="宋体" pitchFamily="2" charset="-122"/>
                <a:cs typeface="Times New Roman" pitchFamily="18" charset="0"/>
              </a:rPr>
              <a:t>Image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b="1">
                <a:solidFill>
                  <a:srgbClr val="FFFF00"/>
                </a:solidFill>
                <a:ea typeface="宋体" pitchFamily="2" charset="-122"/>
                <a:cs typeface="Times New Roman" pitchFamily="18" charset="0"/>
              </a:rPr>
              <a:t>Acquisition</a:t>
            </a:r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6099968" y="5413375"/>
            <a:ext cx="1597025" cy="831850"/>
          </a:xfrm>
          <a:prstGeom prst="rect">
            <a:avLst/>
          </a:prstGeom>
          <a:noFill/>
          <a:ln w="31750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b="1">
                <a:solidFill>
                  <a:srgbClr val="FFFF00"/>
                </a:solidFill>
                <a:ea typeface="宋体" pitchFamily="2" charset="-122"/>
                <a:cs typeface="Times New Roman" pitchFamily="18" charset="0"/>
              </a:rPr>
              <a:t>Image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b="1">
                <a:solidFill>
                  <a:srgbClr val="FFFF00"/>
                </a:solidFill>
                <a:ea typeface="宋体" pitchFamily="2" charset="-122"/>
                <a:cs typeface="Times New Roman" pitchFamily="18" charset="0"/>
              </a:rPr>
              <a:t>Perception</a:t>
            </a:r>
          </a:p>
        </p:txBody>
      </p:sp>
      <p:sp>
        <p:nvSpPr>
          <p:cNvPr id="11" name="Text Box 23"/>
          <p:cNvSpPr txBox="1">
            <a:spLocks noChangeArrowheads="1"/>
          </p:cNvSpPr>
          <p:nvPr/>
        </p:nvSpPr>
        <p:spPr bwMode="auto">
          <a:xfrm>
            <a:off x="2467768" y="5413375"/>
            <a:ext cx="1176338" cy="831850"/>
          </a:xfrm>
          <a:prstGeom prst="rect">
            <a:avLst/>
          </a:prstGeom>
          <a:noFill/>
          <a:ln w="31750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b="1">
                <a:solidFill>
                  <a:srgbClr val="FFFF00"/>
                </a:solidFill>
                <a:ea typeface="宋体" pitchFamily="2" charset="-122"/>
                <a:cs typeface="Times New Roman" pitchFamily="18" charset="0"/>
              </a:rPr>
              <a:t>Image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b="1">
                <a:solidFill>
                  <a:srgbClr val="FFFF00"/>
                </a:solidFill>
                <a:ea typeface="宋体" pitchFamily="2" charset="-122"/>
                <a:cs typeface="Times New Roman" pitchFamily="18" charset="0"/>
              </a:rPr>
              <a:t>Display</a:t>
            </a:r>
          </a:p>
        </p:txBody>
      </p:sp>
      <p:sp>
        <p:nvSpPr>
          <p:cNvPr id="12" name="Text Box 24"/>
          <p:cNvSpPr txBox="1">
            <a:spLocks noChangeArrowheads="1"/>
          </p:cNvSpPr>
          <p:nvPr/>
        </p:nvSpPr>
        <p:spPr bwMode="auto">
          <a:xfrm>
            <a:off x="6166643" y="1527175"/>
            <a:ext cx="1684338" cy="8509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1750">
            <a:solidFill>
              <a:srgbClr val="FF0000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b="1">
                <a:solidFill>
                  <a:srgbClr val="FFFF00"/>
                </a:solidFill>
                <a:ea typeface="宋体" pitchFamily="2" charset="-122"/>
                <a:cs typeface="Times New Roman" pitchFamily="18" charset="0"/>
              </a:rPr>
              <a:t>Image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b="1">
                <a:solidFill>
                  <a:srgbClr val="FFFF00"/>
                </a:solidFill>
                <a:ea typeface="宋体" pitchFamily="2" charset="-122"/>
                <a:cs typeface="Times New Roman" pitchFamily="18" charset="0"/>
              </a:rPr>
              <a:t>Generation</a:t>
            </a:r>
          </a:p>
        </p:txBody>
      </p:sp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659605" y="950325"/>
            <a:ext cx="10310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i="1" dirty="0" smtClean="0">
                <a:solidFill>
                  <a:schemeClr val="bg1"/>
                </a:solidFill>
                <a:ea typeface="宋体" pitchFamily="2" charset="-122"/>
              </a:rPr>
              <a:t>So Far</a:t>
            </a:r>
            <a:endParaRPr lang="en-US" altLang="zh-CN" sz="2400" i="1" dirty="0">
              <a:solidFill>
                <a:schemeClr val="bg1"/>
              </a:solidFill>
              <a:ea typeface="宋体" pitchFamily="2" charset="-122"/>
            </a:endParaRPr>
          </a:p>
        </p:txBody>
      </p:sp>
      <p:sp>
        <p:nvSpPr>
          <p:cNvPr id="14" name="Line 26"/>
          <p:cNvSpPr>
            <a:spLocks noChangeShapeType="1"/>
          </p:cNvSpPr>
          <p:nvPr/>
        </p:nvSpPr>
        <p:spPr bwMode="auto">
          <a:xfrm>
            <a:off x="1556127" y="1439600"/>
            <a:ext cx="487897" cy="1759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 flipV="1">
            <a:off x="1752600" y="1259105"/>
            <a:ext cx="6781800" cy="1407894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56738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585368" y="612775"/>
            <a:ext cx="24288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 dirty="0" smtClean="0">
                <a:solidFill>
                  <a:srgbClr val="FFFF00"/>
                </a:solidFill>
                <a:ea typeface="宋体" pitchFamily="2" charset="-122"/>
              </a:rPr>
              <a:t>Moving On</a:t>
            </a:r>
            <a:endParaRPr lang="en-US" altLang="zh-CN" sz="3600" b="1" dirty="0">
              <a:solidFill>
                <a:srgbClr val="FFFF00"/>
              </a:solidFill>
              <a:ea typeface="宋体" pitchFamily="2" charset="-122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890168" y="2752725"/>
            <a:ext cx="1905000" cy="8318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b="1">
                <a:solidFill>
                  <a:srgbClr val="FFFF00"/>
                </a:solidFill>
                <a:ea typeface="宋体" pitchFamily="2" charset="-122"/>
                <a:cs typeface="Times New Roman" pitchFamily="18" charset="0"/>
              </a:rPr>
              <a:t>Image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b="1">
                <a:solidFill>
                  <a:srgbClr val="FFFF00"/>
                </a:solidFill>
                <a:ea typeface="宋体" pitchFamily="2" charset="-122"/>
                <a:cs typeface="Times New Roman" pitchFamily="18" charset="0"/>
              </a:rPr>
              <a:t>Compression</a:t>
            </a: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3021806" y="3971925"/>
            <a:ext cx="1971675" cy="8318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b="1">
                <a:solidFill>
                  <a:srgbClr val="FFFF00"/>
                </a:solidFill>
                <a:ea typeface="宋体" pitchFamily="2" charset="-122"/>
                <a:cs typeface="Times New Roman" pitchFamily="18" charset="0"/>
              </a:rPr>
              <a:t>Image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b="1">
                <a:solidFill>
                  <a:srgbClr val="FFFF00"/>
                </a:solidFill>
                <a:ea typeface="宋体" pitchFamily="2" charset="-122"/>
                <a:cs typeface="Times New Roman" pitchFamily="18" charset="0"/>
              </a:rPr>
              <a:t>Manipulation</a:t>
            </a: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5491956" y="3965575"/>
            <a:ext cx="1295400" cy="8318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b="1">
                <a:solidFill>
                  <a:srgbClr val="FFFF00"/>
                </a:solidFill>
                <a:ea typeface="宋体" pitchFamily="2" charset="-122"/>
                <a:cs typeface="Times New Roman" pitchFamily="18" charset="0"/>
              </a:rPr>
              <a:t>Image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b="1">
                <a:solidFill>
                  <a:srgbClr val="FFFF00"/>
                </a:solidFill>
                <a:ea typeface="宋体" pitchFamily="2" charset="-122"/>
                <a:cs typeface="Times New Roman" pitchFamily="18" charset="0"/>
              </a:rPr>
              <a:t>Analysis</a:t>
            </a: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2432843" y="1527175"/>
            <a:ext cx="1703388" cy="850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b="1">
                <a:solidFill>
                  <a:srgbClr val="FFFF00"/>
                </a:solidFill>
                <a:ea typeface="宋体" pitchFamily="2" charset="-122"/>
                <a:cs typeface="Times New Roman" pitchFamily="18" charset="0"/>
              </a:rPr>
              <a:t>Image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b="1">
                <a:solidFill>
                  <a:srgbClr val="FFFF00"/>
                </a:solidFill>
                <a:ea typeface="宋体" pitchFamily="2" charset="-122"/>
                <a:cs typeface="Times New Roman" pitchFamily="18" charset="0"/>
              </a:rPr>
              <a:t>Acquisition</a:t>
            </a:r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6099968" y="5413375"/>
            <a:ext cx="1597025" cy="8318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1750">
            <a:solidFill>
              <a:srgbClr val="FF0000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b="1">
                <a:solidFill>
                  <a:srgbClr val="FFFF00"/>
                </a:solidFill>
                <a:ea typeface="宋体" pitchFamily="2" charset="-122"/>
                <a:cs typeface="Times New Roman" pitchFamily="18" charset="0"/>
              </a:rPr>
              <a:t>Image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b="1">
                <a:solidFill>
                  <a:srgbClr val="FFFF00"/>
                </a:solidFill>
                <a:ea typeface="宋体" pitchFamily="2" charset="-122"/>
                <a:cs typeface="Times New Roman" pitchFamily="18" charset="0"/>
              </a:rPr>
              <a:t>Perception</a:t>
            </a:r>
          </a:p>
        </p:txBody>
      </p:sp>
      <p:sp>
        <p:nvSpPr>
          <p:cNvPr id="11" name="Text Box 23"/>
          <p:cNvSpPr txBox="1">
            <a:spLocks noChangeArrowheads="1"/>
          </p:cNvSpPr>
          <p:nvPr/>
        </p:nvSpPr>
        <p:spPr bwMode="auto">
          <a:xfrm>
            <a:off x="2467768" y="5413375"/>
            <a:ext cx="1176338" cy="8318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1750">
            <a:solidFill>
              <a:srgbClr val="FF0000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b="1">
                <a:solidFill>
                  <a:srgbClr val="FFFF00"/>
                </a:solidFill>
                <a:ea typeface="宋体" pitchFamily="2" charset="-122"/>
                <a:cs typeface="Times New Roman" pitchFamily="18" charset="0"/>
              </a:rPr>
              <a:t>Image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b="1">
                <a:solidFill>
                  <a:srgbClr val="FFFF00"/>
                </a:solidFill>
                <a:ea typeface="宋体" pitchFamily="2" charset="-122"/>
                <a:cs typeface="Times New Roman" pitchFamily="18" charset="0"/>
              </a:rPr>
              <a:t>Display</a:t>
            </a:r>
          </a:p>
        </p:txBody>
      </p:sp>
      <p:sp>
        <p:nvSpPr>
          <p:cNvPr id="12" name="Text Box 24"/>
          <p:cNvSpPr txBox="1">
            <a:spLocks noChangeArrowheads="1"/>
          </p:cNvSpPr>
          <p:nvPr/>
        </p:nvSpPr>
        <p:spPr bwMode="auto">
          <a:xfrm>
            <a:off x="6166643" y="1527175"/>
            <a:ext cx="1684338" cy="850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b="1">
                <a:solidFill>
                  <a:srgbClr val="FFFF00"/>
                </a:solidFill>
                <a:ea typeface="宋体" pitchFamily="2" charset="-122"/>
                <a:cs typeface="Times New Roman" pitchFamily="18" charset="0"/>
              </a:rPr>
              <a:t>Image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b="1">
                <a:solidFill>
                  <a:srgbClr val="FFFF00"/>
                </a:solidFill>
                <a:ea typeface="宋体" pitchFamily="2" charset="-122"/>
                <a:cs typeface="Times New Roman" pitchFamily="18" charset="0"/>
              </a:rPr>
              <a:t>Generation</a:t>
            </a:r>
          </a:p>
        </p:txBody>
      </p:sp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176667" y="4788898"/>
            <a:ext cx="22365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i="1" dirty="0" smtClean="0">
                <a:solidFill>
                  <a:schemeClr val="bg1"/>
                </a:solidFill>
                <a:ea typeface="宋体" pitchFamily="2" charset="-122"/>
              </a:rPr>
              <a:t>Now Onto These</a:t>
            </a:r>
            <a:endParaRPr lang="en-US" altLang="zh-CN" sz="2400" i="1" dirty="0">
              <a:solidFill>
                <a:schemeClr val="bg1"/>
              </a:solidFill>
              <a:ea typeface="宋体" pitchFamily="2" charset="-122"/>
            </a:endParaRPr>
          </a:p>
        </p:txBody>
      </p:sp>
      <p:sp>
        <p:nvSpPr>
          <p:cNvPr id="14" name="Line 26"/>
          <p:cNvSpPr>
            <a:spLocks noChangeShapeType="1"/>
          </p:cNvSpPr>
          <p:nvPr/>
        </p:nvSpPr>
        <p:spPr bwMode="auto">
          <a:xfrm>
            <a:off x="1493302" y="5250563"/>
            <a:ext cx="487897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 flipV="1">
            <a:off x="1981200" y="4876800"/>
            <a:ext cx="6324600" cy="1828796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199205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Display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types of display devices</a:t>
            </a:r>
          </a:p>
          <a:p>
            <a:pPr lvl="1"/>
            <a:r>
              <a:rPr lang="en-US" dirty="0" smtClean="0"/>
              <a:t>For Digital Images</a:t>
            </a:r>
          </a:p>
          <a:p>
            <a:pPr lvl="2"/>
            <a:r>
              <a:rPr lang="en-US" dirty="0" smtClean="0"/>
              <a:t>CRT, Plasma, </a:t>
            </a:r>
            <a:r>
              <a:rPr lang="en-US" dirty="0"/>
              <a:t>LCD, </a:t>
            </a:r>
            <a:r>
              <a:rPr lang="en-US" dirty="0" smtClean="0"/>
              <a:t>LED…</a:t>
            </a:r>
          </a:p>
          <a:p>
            <a:pPr lvl="2"/>
            <a:r>
              <a:rPr lang="en-US" dirty="0" smtClean="0"/>
              <a:t>HDTV, display wall…</a:t>
            </a:r>
          </a:p>
          <a:p>
            <a:pPr lvl="2"/>
            <a:r>
              <a:rPr lang="en-US" dirty="0" smtClean="0"/>
              <a:t>Tablet, Cell phone, Gameboy…</a:t>
            </a:r>
          </a:p>
          <a:p>
            <a:pPr lvl="2"/>
            <a:r>
              <a:rPr lang="en-US" dirty="0" smtClean="0"/>
              <a:t>Stereoscopic 3D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11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CRT Monitors and TVs</a:t>
            </a:r>
            <a:endParaRPr lang="en-US" dirty="0"/>
          </a:p>
        </p:txBody>
      </p:sp>
      <p:pic>
        <p:nvPicPr>
          <p:cNvPr id="4098" name="Picture 2" descr="http://robonwriting.com/wp-content/uploads/2013/04/OldT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"/>
            <a:ext cx="190500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digitalimage4k.com/wp-content/themes/shopperpress/thumbs/JM-Vintage-T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316" y="1752599"/>
            <a:ext cx="1834241" cy="240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freewtc.com/images/products/crt_tv_21_2568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683" y="4521703"/>
            <a:ext cx="1908074" cy="190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i285.photobucket.com/albums/ll62/eShop-USAcom/Electronics/TV%20Sylvania/SylvaniaCRTTV19RightBac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4093484"/>
            <a:ext cx="2949845" cy="276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i.ytimg.com/vi/dlT-seESkj0/hqdefaul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557" y="914400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2" descr="http://www.bunkerofdoom.com/r9000/1007624.jpg"/>
          <p:cNvSpPr>
            <a:spLocks noChangeAspect="1" noChangeArrowheads="1"/>
          </p:cNvSpPr>
          <p:nvPr/>
        </p:nvSpPr>
        <p:spPr bwMode="auto">
          <a:xfrm>
            <a:off x="63500" y="-136525"/>
            <a:ext cx="5991225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31" y="4038600"/>
            <a:ext cx="3500438" cy="260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640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Plasma TVs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10200"/>
            <a:ext cx="8229600" cy="71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Array of light emitting gas cells sandwiched between 2 glass sheets</a:t>
            </a:r>
          </a:p>
          <a:p>
            <a:pPr lvl="1"/>
            <a:r>
              <a:rPr lang="en-US" dirty="0" smtClean="0"/>
              <a:t>Requires a glass panel, but no “external” light source</a:t>
            </a:r>
            <a:endParaRPr lang="en-US" dirty="0"/>
          </a:p>
        </p:txBody>
      </p:sp>
      <p:pic>
        <p:nvPicPr>
          <p:cNvPr id="5122" name="Picture 2" descr="Plasma T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7889049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10200" y="6550377"/>
            <a:ext cx="35189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http://www.guidingtech.com/26940/led-lcd-plasma-difference/</a:t>
            </a:r>
          </a:p>
        </p:txBody>
      </p:sp>
    </p:spTree>
    <p:extLst>
      <p:ext uri="{BB962C8B-B14F-4D97-AF65-F5344CB8AC3E}">
        <p14:creationId xmlns:p14="http://schemas.microsoft.com/office/powerpoint/2010/main" val="63476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LCD: Liquid Crystal Display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7433" y="6523010"/>
            <a:ext cx="40382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http://www.sharp.net.au/articles/lcd-televisions/why-sharp-lcd-tv/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7434" y="6153678"/>
            <a:ext cx="3536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Sharp’s History of LCD development</a:t>
            </a:r>
            <a:endParaRPr lang="en-US" dirty="0"/>
          </a:p>
        </p:txBody>
      </p:sp>
      <p:pic>
        <p:nvPicPr>
          <p:cNvPr id="2050" name="Picture 2" descr="http://www.sharp.net.au/cms/articles/228/files/lcd-histo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70" y="3133865"/>
            <a:ext cx="3783443" cy="301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mybroadband.co.za/news/wp-content/uploads/2012/09/LG-32-inch-Full-HD-LCD-T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22" y="762000"/>
            <a:ext cx="2057400" cy="160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92242" y="1981200"/>
            <a:ext cx="1066800" cy="551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92242" y="1981200"/>
            <a:ext cx="251703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http://mybroadband.co.za/news/gadgets</a:t>
            </a:r>
            <a:r>
              <a:rPr lang="en-US" sz="1000" dirty="0" smtClean="0"/>
              <a:t>/</a:t>
            </a:r>
          </a:p>
          <a:p>
            <a:r>
              <a:rPr lang="en-US" sz="1000" dirty="0" smtClean="0"/>
              <a:t>59323-cool-tech-deals-this-weekend-4.html/</a:t>
            </a:r>
          </a:p>
          <a:p>
            <a:r>
              <a:rPr lang="en-US" sz="1000" dirty="0" smtClean="0"/>
              <a:t>attachment/lg-32-inch-full-hd-lcd-tv</a:t>
            </a:r>
            <a:endParaRPr lang="en-US" sz="1000" dirty="0"/>
          </a:p>
        </p:txBody>
      </p:sp>
      <p:pic>
        <p:nvPicPr>
          <p:cNvPr id="2056" name="Picture 8" descr="LCD T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278" y="1209286"/>
            <a:ext cx="5217995" cy="343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95800" y="4724400"/>
            <a:ext cx="41624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http://www.guidingtech.com/26940/led-lcd-plasma-difference/</a:t>
            </a:r>
          </a:p>
        </p:txBody>
      </p:sp>
    </p:spTree>
    <p:extLst>
      <p:ext uri="{BB962C8B-B14F-4D97-AF65-F5344CB8AC3E}">
        <p14:creationId xmlns:p14="http://schemas.microsoft.com/office/powerpoint/2010/main" val="218889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1295399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Digital Image Processing (DIP)</a:t>
            </a:r>
          </a:p>
          <a:p>
            <a:pPr lvl="1"/>
            <a:r>
              <a:rPr lang="en-US" b="1" dirty="0" smtClean="0">
                <a:solidFill>
                  <a:srgbClr val="C00000"/>
                </a:solidFill>
              </a:rPr>
              <a:t>Is </a:t>
            </a:r>
            <a:r>
              <a:rPr lang="en-US" b="1" i="1" dirty="0" smtClean="0">
                <a:solidFill>
                  <a:srgbClr val="C00000"/>
                </a:solidFill>
              </a:rPr>
              <a:t>computer</a:t>
            </a:r>
            <a:r>
              <a:rPr lang="en-US" b="1" dirty="0" smtClean="0">
                <a:solidFill>
                  <a:srgbClr val="C00000"/>
                </a:solidFill>
              </a:rPr>
              <a:t> manipulation of pictures, or images, that have been converted into numeric form</a:t>
            </a:r>
          </a:p>
          <a:p>
            <a:pPr lvl="1"/>
            <a:endParaRPr lang="en-US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782222"/>
            <a:ext cx="33909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981575"/>
            <a:ext cx="33813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468022"/>
            <a:ext cx="33813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2575718"/>
            <a:ext cx="4191000" cy="33067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 smtClean="0"/>
          </a:p>
          <a:p>
            <a:pPr lvl="1"/>
            <a:r>
              <a:rPr lang="en-US" dirty="0" smtClean="0"/>
              <a:t>Typical operations include</a:t>
            </a:r>
          </a:p>
          <a:p>
            <a:pPr lvl="2"/>
            <a:r>
              <a:rPr lang="en-US" dirty="0" smtClean="0"/>
              <a:t>Image Compression</a:t>
            </a:r>
          </a:p>
          <a:p>
            <a:pPr lvl="2"/>
            <a:r>
              <a:rPr lang="en-US" dirty="0" smtClean="0"/>
              <a:t>Image Warping</a:t>
            </a:r>
          </a:p>
          <a:p>
            <a:pPr lvl="2"/>
            <a:r>
              <a:rPr lang="en-US" dirty="0" smtClean="0"/>
              <a:t>Contrast Enhancement</a:t>
            </a:r>
          </a:p>
          <a:p>
            <a:pPr lvl="2"/>
            <a:r>
              <a:rPr lang="en-US" dirty="0" smtClean="0"/>
              <a:t>Blur Removal</a:t>
            </a:r>
          </a:p>
          <a:p>
            <a:pPr lvl="2"/>
            <a:r>
              <a:rPr lang="en-US" dirty="0" smtClean="0"/>
              <a:t>Feature Extraction</a:t>
            </a:r>
          </a:p>
          <a:p>
            <a:pPr lvl="2"/>
            <a:r>
              <a:rPr lang="en-US" dirty="0" smtClean="0"/>
              <a:t>Pattern Recognition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4343400" y="2782222"/>
            <a:ext cx="4724400" cy="2904203"/>
            <a:chOff x="4343400" y="2782222"/>
            <a:chExt cx="4724400" cy="2904203"/>
          </a:xfrm>
        </p:grpSpPr>
        <p:sp>
          <p:nvSpPr>
            <p:cNvPr id="9" name="Oval 8"/>
            <p:cNvSpPr/>
            <p:nvPr/>
          </p:nvSpPr>
          <p:spPr>
            <a:xfrm>
              <a:off x="5105400" y="3276600"/>
              <a:ext cx="3962400" cy="1905000"/>
            </a:xfrm>
            <a:prstGeom prst="ellipse">
              <a:avLst/>
            </a:prstGeom>
            <a:solidFill>
              <a:schemeClr val="bg1">
                <a:lumMod val="95000"/>
                <a:alpha val="21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486399" y="2782222"/>
              <a:ext cx="3381375" cy="685800"/>
            </a:xfrm>
            <a:prstGeom prst="rect">
              <a:avLst/>
            </a:prstGeom>
            <a:solidFill>
              <a:schemeClr val="tx2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495925" y="5000625"/>
              <a:ext cx="3381375" cy="685800"/>
            </a:xfrm>
            <a:prstGeom prst="rect">
              <a:avLst/>
            </a:prstGeom>
            <a:solidFill>
              <a:schemeClr val="tx2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Brace 11"/>
            <p:cNvSpPr/>
            <p:nvPr/>
          </p:nvSpPr>
          <p:spPr>
            <a:xfrm>
              <a:off x="4343400" y="2971800"/>
              <a:ext cx="762000" cy="2714625"/>
            </a:xfrm>
            <a:prstGeom prst="rightBrace">
              <a:avLst/>
            </a:prstGeom>
            <a:ln w="3492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5520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LED: Light Emitting Diode</a:t>
            </a:r>
            <a:endParaRPr lang="en-US" dirty="0"/>
          </a:p>
        </p:txBody>
      </p:sp>
      <p:pic>
        <p:nvPicPr>
          <p:cNvPr id="1028" name="Picture 4" descr="http://www.uacommunication.com.pk/wp-content/uploads/2014/01/samsung-led-tv-40-inc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733800"/>
            <a:ext cx="3509537" cy="241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008" y="1021069"/>
            <a:ext cx="1976791" cy="155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46422" y="2362200"/>
            <a:ext cx="17860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https://commons.wikimedia.org/wiki/</a:t>
            </a:r>
          </a:p>
        </p:txBody>
      </p:sp>
      <p:sp>
        <p:nvSpPr>
          <p:cNvPr id="6" name="Rectangle 5"/>
          <p:cNvSpPr/>
          <p:nvPr/>
        </p:nvSpPr>
        <p:spPr>
          <a:xfrm>
            <a:off x="7239000" y="1209858"/>
            <a:ext cx="1828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>
                <a:solidFill>
                  <a:prstClr val="black"/>
                </a:solidFill>
              </a:rPr>
              <a:t>LED TVs draw much lower current </a:t>
            </a:r>
            <a:r>
              <a:rPr lang="en-US" sz="1200" dirty="0" smtClean="0">
                <a:solidFill>
                  <a:prstClr val="black"/>
                </a:solidFill>
              </a:rPr>
              <a:t>than LCD TVs,</a:t>
            </a:r>
          </a:p>
          <a:p>
            <a:pPr lvl="0"/>
            <a:endParaRPr lang="en-US" sz="1200" dirty="0">
              <a:solidFill>
                <a:prstClr val="black"/>
              </a:solidFill>
            </a:endParaRPr>
          </a:p>
          <a:p>
            <a:pPr lvl="0"/>
            <a:r>
              <a:rPr lang="en-US" sz="1200" dirty="0">
                <a:solidFill>
                  <a:prstClr val="black"/>
                </a:solidFill>
              </a:rPr>
              <a:t>thus resulting in lower power consumption</a:t>
            </a:r>
          </a:p>
        </p:txBody>
      </p:sp>
      <p:pic>
        <p:nvPicPr>
          <p:cNvPr id="1031" name="Picture 7" descr="How things works_LED final.qx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9" y="1021068"/>
            <a:ext cx="5132769" cy="520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60167" y="6230957"/>
            <a:ext cx="35189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http://www.guidingtech.com/26940/led-lcd-plasma-difference/</a:t>
            </a:r>
          </a:p>
        </p:txBody>
      </p:sp>
    </p:spTree>
    <p:extLst>
      <p:ext uri="{BB962C8B-B14F-4D97-AF65-F5344CB8AC3E}">
        <p14:creationId xmlns:p14="http://schemas.microsoft.com/office/powerpoint/2010/main" val="344440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Transparent LCD</a:t>
            </a:r>
            <a:endParaRPr lang="en-US" dirty="0"/>
          </a:p>
        </p:txBody>
      </p:sp>
      <p:pic>
        <p:nvPicPr>
          <p:cNvPr id="3074" name="Picture 2" descr="http://www.applianceretailer.com.au/image/UC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88" y="894799"/>
            <a:ext cx="1769997" cy="1179998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assets.inhabitat.com/wp-content/blogs.dir/1/files/2011/03/samsung_lcd2-537x4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18645"/>
            <a:ext cx="4340226" cy="3249109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49967" y="5101112"/>
            <a:ext cx="44743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http://inhabitat.com/samsung-unveils-solar-powered-zero-energy-transparent-tv/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88067" y="4377398"/>
            <a:ext cx="3229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Samsung: Solar-Powered </a:t>
            </a:r>
          </a:p>
          <a:p>
            <a:r>
              <a:rPr lang="en-US" dirty="0" smtClean="0"/>
              <a:t>LCD Transparent TV, March 2011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1685" y="5387429"/>
            <a:ext cx="28055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http://www.bbc.com/news/technology-20957845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4989998"/>
            <a:ext cx="3331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Hisense: Transparent 3D TV, 2013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1685" y="5605551"/>
            <a:ext cx="40655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http://www.applianceretailer.com.au/2013/01/kvvntjtalp/#.VcJkgPmXoXE</a:t>
            </a:r>
          </a:p>
        </p:txBody>
      </p:sp>
      <p:pic>
        <p:nvPicPr>
          <p:cNvPr id="3077" name="Picture 5" descr="C:\Users\dingleb\Desktop\Courses\CS545_ImageProcessing\hisenseTransparent3Dtv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15" y="2124603"/>
            <a:ext cx="3820527" cy="286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80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Various VR and 3D Displays</a:t>
            </a:r>
            <a:endParaRPr lang="en-US" dirty="0"/>
          </a:p>
        </p:txBody>
      </p:sp>
      <p:pic>
        <p:nvPicPr>
          <p:cNvPr id="6148" name="Picture 4" descr="http://www.journaldugamer.com/files/2014/07/1395244373-oculus-rift-development-kit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066800"/>
            <a:ext cx="3810000" cy="214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i.kinja-img.com/gawker-media/image/upload/s--mUBZwxc2--/uniw7ogyimzewkempomi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066800"/>
            <a:ext cx="3781425" cy="197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static3.businessinsider.com/image/53da772a6bb3f780312ed0c5/take-a-peek-under-the-hood-of-the-new-oculus-rift-virtual-reality-headse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764" y="1641054"/>
            <a:ext cx="1570296" cy="117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gl.ict.usc.edu/Research/3ddisplay/images/right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112320"/>
            <a:ext cx="2849810" cy="351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ttps://upload.wikimedia.org/wikipedia/commons/6/65/PerspectaRAD_mouse_Phanto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52884"/>
            <a:ext cx="4024311" cy="301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riftmod.com/wp-content/uploads/2013/07/RiftMod-Skyrim-and-Oculus-Rift-How-To-620x4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764" y="2865425"/>
            <a:ext cx="2659831" cy="171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78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VR and 3D</a:t>
            </a:r>
            <a:endParaRPr lang="en-US" dirty="0"/>
          </a:p>
        </p:txBody>
      </p:sp>
      <p:pic>
        <p:nvPicPr>
          <p:cNvPr id="7170" name="Picture 2" descr="http://a.abcnews.com/images/Technology/ht_inform_machine_ll_131114_16x9_9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990601"/>
            <a:ext cx="4191000" cy="235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firestarters.nl/images/uploads/article/Touchable-3D-technology-Miraisen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063" y="2895600"/>
            <a:ext cx="5000625" cy="333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1" y="6400800"/>
            <a:ext cx="42354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http://www.firestarters.nl/nl/detail/general_article/9x-haptische-technologie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1" y="3349289"/>
            <a:ext cx="2653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http://abcnews.go.com/Technology</a:t>
            </a:r>
            <a:r>
              <a:rPr lang="en-US" sz="1000" dirty="0" smtClean="0"/>
              <a:t>/</a:t>
            </a:r>
          </a:p>
          <a:p>
            <a:r>
              <a:rPr lang="en-US" sz="1000" dirty="0" smtClean="0"/>
              <a:t>3d-display-physically-touch/</a:t>
            </a:r>
            <a:r>
              <a:rPr lang="en-US" sz="1000" dirty="0" err="1" smtClean="0"/>
              <a:t>story?id</a:t>
            </a:r>
            <a:r>
              <a:rPr lang="en-US" sz="1000" dirty="0" smtClean="0"/>
              <a:t>=20891750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4622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Retinal Display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257800"/>
            <a:ext cx="8229600" cy="8683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Virtual Retinal Display </a:t>
            </a:r>
          </a:p>
          <a:p>
            <a:pPr lvl="1"/>
            <a:r>
              <a:rPr lang="en-US" dirty="0" smtClean="0"/>
              <a:t>aka Retinal Scan Display or Retinal Projector</a:t>
            </a:r>
          </a:p>
          <a:p>
            <a:pPr lvl="2"/>
            <a:r>
              <a:rPr lang="en-US" dirty="0" smtClean="0"/>
              <a:t>Draw a raster display directly on the retina of the eye</a:t>
            </a:r>
            <a:endParaRPr lang="en-US" dirty="0"/>
          </a:p>
        </p:txBody>
      </p:sp>
      <p:pic>
        <p:nvPicPr>
          <p:cNvPr id="9218" name="Picture 2" descr="https://upload.wikimedia.org/wikipedia/commons/thumb/6/61/Virtual_Retinal_Display_Diagram.svg/861px-Virtual_Retinal_Display_Diagram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810000"/>
            <a:ext cx="4772025" cy="1679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files.tested.com/photos/2013/11/13/55178-img_65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4176751" cy="235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749" y="3291088"/>
            <a:ext cx="47676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http://www.tested.com/tech/459020-hands-avegants-virtual-retinal-display-prototype/</a:t>
            </a:r>
          </a:p>
        </p:txBody>
      </p:sp>
      <p:pic>
        <p:nvPicPr>
          <p:cNvPr id="9222" name="Picture 6" descr="http://cdn.itechnews.net/wp-content/uploads/2010/07/Brother-AiRScouter-Head-mounted-Retina-Scanning-Displa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49712"/>
            <a:ext cx="3671696" cy="196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55610" y="3001089"/>
            <a:ext cx="28264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http://vandrico.com/wearables/device/air-scouter</a:t>
            </a:r>
          </a:p>
        </p:txBody>
      </p:sp>
    </p:spTree>
    <p:extLst>
      <p:ext uri="{BB962C8B-B14F-4D97-AF65-F5344CB8AC3E}">
        <p14:creationId xmlns:p14="http://schemas.microsoft.com/office/powerpoint/2010/main" val="62794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Images for the Blind</a:t>
            </a:r>
            <a:endParaRPr lang="en-US" dirty="0"/>
          </a:p>
        </p:txBody>
      </p:sp>
      <p:pic>
        <p:nvPicPr>
          <p:cNvPr id="8194" name="Picture 2" descr="C:\Users\dingleb\Desktop\Courses\CS545_ImageProcessing\blitab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319213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6600" y="4888468"/>
            <a:ext cx="1902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http://blitab.com/</a:t>
            </a:r>
          </a:p>
        </p:txBody>
      </p:sp>
    </p:spTree>
    <p:extLst>
      <p:ext uri="{BB962C8B-B14F-4D97-AF65-F5344CB8AC3E}">
        <p14:creationId xmlns:p14="http://schemas.microsoft.com/office/powerpoint/2010/main" val="414045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Display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Many types of display devices</a:t>
            </a:r>
          </a:p>
          <a:p>
            <a:pPr lvl="1"/>
            <a:r>
              <a:rPr lang="en-US" dirty="0" smtClean="0"/>
              <a:t>Each has unique features and requirements</a:t>
            </a:r>
          </a:p>
          <a:p>
            <a:endParaRPr lang="en-US" dirty="0" smtClean="0"/>
          </a:p>
          <a:p>
            <a:r>
              <a:rPr lang="en-US" dirty="0" smtClean="0"/>
              <a:t>Digital Images</a:t>
            </a:r>
            <a:br>
              <a:rPr lang="en-US" dirty="0" smtClean="0"/>
            </a:br>
            <a:r>
              <a:rPr lang="en-US" dirty="0" smtClean="0"/>
              <a:t>must “appear correct” </a:t>
            </a:r>
            <a:br>
              <a:rPr lang="en-US" dirty="0" smtClean="0"/>
            </a:br>
            <a:r>
              <a:rPr lang="en-US" dirty="0" smtClean="0"/>
              <a:t>on all of these</a:t>
            </a:r>
          </a:p>
          <a:p>
            <a:pPr lvl="2"/>
            <a:r>
              <a:rPr lang="en-US" dirty="0" smtClean="0"/>
              <a:t>Standards help</a:t>
            </a:r>
          </a:p>
          <a:p>
            <a:pPr lvl="2"/>
            <a:r>
              <a:rPr lang="en-US" dirty="0" smtClean="0"/>
              <a:t>Yet</a:t>
            </a:r>
          </a:p>
          <a:p>
            <a:pPr lvl="3"/>
            <a:r>
              <a:rPr lang="en-US" dirty="0" smtClean="0"/>
              <a:t>The same image may not inherently display correctly</a:t>
            </a:r>
          </a:p>
          <a:p>
            <a:pPr lvl="3"/>
            <a:r>
              <a:rPr lang="en-US" dirty="0" smtClean="0"/>
              <a:t>Adjustments (image processing) may be required</a:t>
            </a:r>
          </a:p>
          <a:p>
            <a:pPr lvl="3"/>
            <a:endParaRPr lang="en-US" dirty="0"/>
          </a:p>
          <a:p>
            <a:r>
              <a:rPr lang="en-US" dirty="0" smtClean="0"/>
              <a:t>Human Perception adds complications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286000"/>
            <a:ext cx="2438400" cy="2106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67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Perception and the Human Eye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We use our eyes to observe and evaluate images</a:t>
            </a:r>
          </a:p>
          <a:p>
            <a:endParaRPr lang="en-US" dirty="0"/>
          </a:p>
          <a:p>
            <a:r>
              <a:rPr lang="en-US" dirty="0" smtClean="0"/>
              <a:t>We should understand how our eyes work</a:t>
            </a:r>
          </a:p>
          <a:p>
            <a:pPr lvl="2"/>
            <a:r>
              <a:rPr lang="en-US" dirty="0" smtClean="0"/>
              <a:t>What intensity differences can we distinguish?</a:t>
            </a:r>
          </a:p>
          <a:p>
            <a:pPr lvl="2"/>
            <a:r>
              <a:rPr lang="en-US" dirty="0" smtClean="0"/>
              <a:t>What is the spatial resolution of our eye?</a:t>
            </a:r>
          </a:p>
          <a:p>
            <a:pPr lvl="2"/>
            <a:r>
              <a:rPr lang="en-US" dirty="0" smtClean="0"/>
              <a:t>How accurately do we estimate length and area?</a:t>
            </a:r>
          </a:p>
          <a:p>
            <a:pPr lvl="2"/>
            <a:r>
              <a:rPr lang="en-US" dirty="0" smtClean="0"/>
              <a:t>How do we sense colors?</a:t>
            </a:r>
          </a:p>
          <a:p>
            <a:pPr lvl="2"/>
            <a:r>
              <a:rPr lang="en-US" dirty="0" smtClean="0"/>
              <a:t>By which features can we detect/distinguish objects?</a:t>
            </a:r>
          </a:p>
          <a:p>
            <a:pPr lvl="2"/>
            <a:endParaRPr lang="en-US" dirty="0"/>
          </a:p>
          <a:p>
            <a:r>
              <a:rPr lang="en-US" dirty="0" smtClean="0"/>
              <a:t>Gain in Understanding by Examining “oddities”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66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Comparative Length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1143000"/>
          </a:xfrm>
        </p:spPr>
        <p:txBody>
          <a:bodyPr/>
          <a:lstStyle/>
          <a:p>
            <a:r>
              <a:rPr lang="en-US" dirty="0" smtClean="0"/>
              <a:t>Same Length</a:t>
            </a:r>
          </a:p>
          <a:p>
            <a:pPr lvl="1"/>
            <a:r>
              <a:rPr lang="en-US" dirty="0" smtClean="0"/>
              <a:t>Vertical may appear longer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19499"/>
            <a:ext cx="3248025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Tableto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078" y="2867489"/>
            <a:ext cx="4376964" cy="248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894160" y="5399622"/>
            <a:ext cx="4114800" cy="695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Table tops are same size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20485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Comparative </a:t>
            </a:r>
            <a:r>
              <a:rPr lang="en-US" dirty="0" smtClean="0"/>
              <a:t>Length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562600"/>
            <a:ext cx="4281488" cy="838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Horizontal Lines are same length</a:t>
            </a:r>
          </a:p>
          <a:p>
            <a:pPr lvl="1"/>
            <a:r>
              <a:rPr lang="en-US" dirty="0" smtClean="0"/>
              <a:t>Upper line may appear longer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2514600" y="1371600"/>
            <a:ext cx="990600" cy="3526971"/>
          </a:xfrm>
          <a:prstGeom prst="line">
            <a:avLst/>
          </a:prstGeom>
          <a:ln w="698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334000" y="1371600"/>
            <a:ext cx="990600" cy="3526971"/>
          </a:xfrm>
          <a:prstGeom prst="line">
            <a:avLst/>
          </a:prstGeom>
          <a:ln w="698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505200" y="2514600"/>
            <a:ext cx="1828800" cy="0"/>
          </a:xfrm>
          <a:prstGeom prst="line">
            <a:avLst/>
          </a:prstGeom>
          <a:ln w="698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448970" y="3657600"/>
            <a:ext cx="1828800" cy="0"/>
          </a:xfrm>
          <a:prstGeom prst="line">
            <a:avLst/>
          </a:prstGeom>
          <a:ln w="698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016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Recall: Image Processing </a:t>
            </a:r>
            <a:r>
              <a:rPr lang="en-US" b="1" dirty="0" smtClean="0">
                <a:solidFill>
                  <a:srgbClr val="C00000"/>
                </a:solidFill>
              </a:rPr>
              <a:t>Goals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Image processing is 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a </a:t>
            </a:r>
            <a:r>
              <a:rPr lang="en-US" b="1" dirty="0" smtClean="0">
                <a:solidFill>
                  <a:srgbClr val="C00000"/>
                </a:solidFill>
              </a:rPr>
              <a:t>subclass of signal processing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specifically concerned with picture images</a:t>
            </a:r>
          </a:p>
          <a:p>
            <a:endParaRPr lang="en-US" dirty="0"/>
          </a:p>
          <a:p>
            <a:pPr lvl="1"/>
            <a:r>
              <a:rPr lang="en-US" dirty="0" smtClean="0"/>
              <a:t>Goals </a:t>
            </a:r>
          </a:p>
          <a:p>
            <a:pPr lvl="2"/>
            <a:r>
              <a:rPr lang="en-US" dirty="0" smtClean="0"/>
              <a:t>To improve image quality for</a:t>
            </a:r>
          </a:p>
          <a:p>
            <a:pPr lvl="3"/>
            <a:r>
              <a:rPr lang="en-US" dirty="0" smtClean="0"/>
              <a:t>human perception (subjective)</a:t>
            </a:r>
          </a:p>
          <a:p>
            <a:pPr lvl="3"/>
            <a:r>
              <a:rPr lang="en-US" dirty="0" smtClean="0"/>
              <a:t>computer interpretation (objective)</a:t>
            </a:r>
          </a:p>
          <a:p>
            <a:pPr lvl="2"/>
            <a:endParaRPr lang="en-US" dirty="0"/>
          </a:p>
          <a:p>
            <a:pPr lvl="2"/>
            <a:r>
              <a:rPr lang="en-US" dirty="0" smtClean="0"/>
              <a:t>Develop methods and applications</a:t>
            </a:r>
          </a:p>
          <a:p>
            <a:pPr lvl="3"/>
            <a:r>
              <a:rPr lang="en-US" dirty="0" smtClean="0"/>
              <a:t>to compress images </a:t>
            </a:r>
          </a:p>
          <a:p>
            <a:pPr lvl="3"/>
            <a:r>
              <a:rPr lang="en-US" dirty="0" smtClean="0"/>
              <a:t>to provide efficient storage and transmission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65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Simultaneous Contrast: Light vs Dark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82296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52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Similar Perception Errors in Color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38" y="1528763"/>
            <a:ext cx="5191125" cy="380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679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Ambiguous Images</a:t>
            </a:r>
            <a:endParaRPr lang="en-US" dirty="0"/>
          </a:p>
        </p:txBody>
      </p:sp>
      <p:pic>
        <p:nvPicPr>
          <p:cNvPr id="4" name="Picture 3" descr="se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293" y="1219200"/>
            <a:ext cx="235267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aredu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00400"/>
            <a:ext cx="3657600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19200" y="5791200"/>
            <a:ext cx="167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Duck or Rabbit?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57693" y="4800600"/>
            <a:ext cx="1685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Seal or Donkey?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8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Thatcher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10200"/>
            <a:ext cx="8229600" cy="11430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Eyes and mouth are inverted</a:t>
            </a:r>
          </a:p>
          <a:p>
            <a:pPr lvl="1"/>
            <a:r>
              <a:rPr lang="en-US" dirty="0" smtClean="0"/>
              <a:t>But you don’t notice when the entire image is upside down</a:t>
            </a:r>
          </a:p>
          <a:p>
            <a:pPr lvl="2"/>
            <a:r>
              <a:rPr lang="en-US" dirty="0" smtClean="0"/>
              <a:t>because the mouth and eyes are “correct” then</a:t>
            </a:r>
            <a:endParaRPr lang="en-US" dirty="0"/>
          </a:p>
        </p:txBody>
      </p:sp>
      <p:pic>
        <p:nvPicPr>
          <p:cNvPr id="2050" name="Picture 2" descr="Margaret Thatcher optical illu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066798"/>
            <a:ext cx="2914650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argaret Thatcher optical illus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6" y="126669"/>
            <a:ext cx="992223" cy="137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Margaret Thatcher optical illus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14794"/>
            <a:ext cx="992223" cy="137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36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Rotation Illusion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2667000" cy="49831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Rotation occurs in relation to eye motion</a:t>
            </a:r>
          </a:p>
          <a:p>
            <a:endParaRPr lang="en-US" dirty="0" smtClean="0"/>
          </a:p>
          <a:p>
            <a:r>
              <a:rPr lang="en-US" dirty="0" smtClean="0"/>
              <a:t>Effect stops if you fixate your eyes</a:t>
            </a:r>
          </a:p>
          <a:p>
            <a:endParaRPr lang="en-US" dirty="0" smtClean="0"/>
          </a:p>
          <a:p>
            <a:r>
              <a:rPr lang="en-US" dirty="0" smtClean="0"/>
              <a:t>Rotation direction depends on polarity of the luminance steps</a:t>
            </a:r>
          </a:p>
          <a:p>
            <a:endParaRPr lang="en-US" dirty="0" smtClean="0"/>
          </a:p>
          <a:p>
            <a:r>
              <a:rPr lang="en-US" dirty="0" smtClean="0"/>
              <a:t>Asymmetric luminance steps are required to trigger motion detectors </a:t>
            </a:r>
          </a:p>
          <a:p>
            <a:pPr lvl="1"/>
            <a:r>
              <a:rPr lang="en-US" dirty="0" smtClean="0"/>
              <a:t>in eye/brain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169716"/>
            <a:ext cx="5119092" cy="5002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109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Closer “Look”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do these oddities occur?</a:t>
            </a:r>
          </a:p>
          <a:p>
            <a:endParaRPr lang="en-US" dirty="0"/>
          </a:p>
          <a:p>
            <a:r>
              <a:rPr lang="en-US" dirty="0" smtClean="0"/>
              <a:t>We have some ideas…</a:t>
            </a:r>
            <a:endParaRPr lang="en-US" dirty="0"/>
          </a:p>
        </p:txBody>
      </p:sp>
      <p:pic>
        <p:nvPicPr>
          <p:cNvPr id="1026" name="Picture 2" descr="http://cache3.asset-cache.net/gc/200410045-001-girl-holding-microscope-up-to-eye-close-gettyimages.jpg?v=1&amp;c=IWSAsset&amp;k=2&amp;d=Y8qvzsLnPBxG20%2FXFjCHkjYiE2ENpiEuBfnHuseMA65px3bW97ivA8crhgfno8T6bYG4wbzkADAy3KaVUqjHig%3D%3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937264"/>
            <a:ext cx="4495800" cy="333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37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Perception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Human Eye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Lightness Perception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Brightness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Contrast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Illusions</a:t>
            </a:r>
          </a:p>
        </p:txBody>
      </p:sp>
    </p:spTree>
    <p:extLst>
      <p:ext uri="{BB962C8B-B14F-4D97-AF65-F5344CB8AC3E}">
        <p14:creationId xmlns:p14="http://schemas.microsoft.com/office/powerpoint/2010/main" val="352238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62500" y="2844801"/>
            <a:ext cx="4076700" cy="2946399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Eye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6230655" y="285750"/>
            <a:ext cx="2427817" cy="2390758"/>
            <a:chOff x="58455" y="285750"/>
            <a:chExt cx="2427817" cy="2390758"/>
          </a:xfrm>
        </p:grpSpPr>
        <p:pic>
          <p:nvPicPr>
            <p:cNvPr id="4" name="Picture 3" descr="sagitta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3" t="2251" r="3949" b="13750"/>
            <a:stretch>
              <a:fillRect/>
            </a:stretch>
          </p:blipFill>
          <p:spPr bwMode="auto">
            <a:xfrm>
              <a:off x="58455" y="627941"/>
              <a:ext cx="2427817" cy="2048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58455" y="285750"/>
              <a:ext cx="241007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en-US" sz="900" dirty="0" smtClean="0"/>
                <a:t>Image from:</a:t>
              </a:r>
            </a:p>
            <a:p>
              <a:r>
                <a:rPr lang="en-US" altLang="en-US" sz="900" dirty="0" smtClean="0"/>
                <a:t>http</a:t>
              </a:r>
              <a:r>
                <a:rPr lang="en-US" altLang="en-US" sz="900" dirty="0"/>
                <a:t>://webvision.med.utah.edu/anatomy.html 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45339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600699"/>
            <a:ext cx="1219200" cy="874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800078" y="2844801"/>
            <a:ext cx="3778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/>
            <a:r>
              <a:rPr lang="en-US" altLang="en-US"/>
              <a:t>Three membranes enclose the eye:</a:t>
            </a:r>
          </a:p>
          <a:p>
            <a:pPr eaLnBrk="1" hangingPunct="1"/>
            <a:r>
              <a:rPr lang="en-US" altLang="en-US"/>
              <a:t>Cornea and sclera, Choroid, Retina</a:t>
            </a: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 flipH="1">
            <a:off x="6552678" y="3454401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>
            <a:off x="7314678" y="3454401"/>
            <a:ext cx="3810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6095478" y="3987801"/>
            <a:ext cx="768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algn="ctr" eaLnBrk="1" hangingPunct="1"/>
            <a:r>
              <a:rPr lang="en-US" altLang="en-US"/>
              <a:t>ciliary</a:t>
            </a:r>
          </a:p>
          <a:p>
            <a:pPr algn="ctr" eaLnBrk="1" hangingPunct="1"/>
            <a:r>
              <a:rPr lang="en-US" altLang="en-US"/>
              <a:t>body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7086078" y="3987801"/>
            <a:ext cx="1263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algn="ctr" eaLnBrk="1" hangingPunct="1"/>
            <a:r>
              <a:rPr lang="en-US" altLang="en-US"/>
              <a:t>iris</a:t>
            </a:r>
          </a:p>
          <a:p>
            <a:pPr algn="ctr" eaLnBrk="1" hangingPunct="1"/>
            <a:r>
              <a:rPr lang="en-US" altLang="en-US"/>
              <a:t>diaphragm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4857228" y="4786314"/>
            <a:ext cx="2000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/>
            <a:r>
              <a:rPr lang="en-US" altLang="en-US"/>
              <a:t>Pupil size: 2-8mm</a:t>
            </a: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4860403" y="5243514"/>
            <a:ext cx="3689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/>
            <a:r>
              <a:rPr lang="en-US" altLang="en-US"/>
              <a:t>Eye color: melanin (pigment) in iris</a:t>
            </a:r>
          </a:p>
        </p:txBody>
      </p:sp>
    </p:spTree>
    <p:extLst>
      <p:ext uri="{BB962C8B-B14F-4D97-AF65-F5344CB8AC3E}">
        <p14:creationId xmlns:p14="http://schemas.microsoft.com/office/powerpoint/2010/main" val="288539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Retina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When the eye is properly focused, light from an outside object is imaged on the retina</a:t>
            </a:r>
          </a:p>
          <a:p>
            <a:endParaRPr lang="en-US" altLang="en-US" dirty="0" smtClean="0"/>
          </a:p>
          <a:p>
            <a:r>
              <a:rPr lang="en-US" altLang="en-US" b="1" dirty="0" smtClean="0">
                <a:solidFill>
                  <a:srgbClr val="C00000"/>
                </a:solidFill>
              </a:rPr>
              <a:t>Two</a:t>
            </a:r>
            <a:r>
              <a:rPr lang="en-US" altLang="en-US" dirty="0" smtClean="0">
                <a:solidFill>
                  <a:srgbClr val="C00000"/>
                </a:solidFill>
              </a:rPr>
              <a:t> </a:t>
            </a:r>
            <a:r>
              <a:rPr lang="en-US" altLang="en-US" dirty="0"/>
              <a:t>classes of </a:t>
            </a:r>
            <a:r>
              <a:rPr lang="en-US" altLang="en-US" b="1" dirty="0">
                <a:solidFill>
                  <a:srgbClr val="C00000"/>
                </a:solidFill>
              </a:rPr>
              <a:t>receptors</a:t>
            </a:r>
            <a:r>
              <a:rPr lang="en-US" altLang="en-US" dirty="0">
                <a:solidFill>
                  <a:srgbClr val="C00000"/>
                </a:solidFill>
              </a:rPr>
              <a:t> </a:t>
            </a:r>
            <a:r>
              <a:rPr lang="en-US" altLang="en-US" dirty="0"/>
              <a:t>are located over the surface of retina: cones and rods</a:t>
            </a:r>
          </a:p>
          <a:p>
            <a:pPr lvl="1"/>
            <a:r>
              <a:rPr lang="en-US" altLang="en-US" b="1" u="sng" dirty="0">
                <a:solidFill>
                  <a:srgbClr val="C00000"/>
                </a:solidFill>
              </a:rPr>
              <a:t>Cone</a:t>
            </a:r>
            <a:r>
              <a:rPr lang="en-US" altLang="en-US" dirty="0"/>
              <a:t>: 6-7 million in each eye, central part of retina (fovea) and highly sensitive to </a:t>
            </a:r>
            <a:r>
              <a:rPr lang="en-US" altLang="en-US" b="1" u="sng" dirty="0">
                <a:solidFill>
                  <a:srgbClr val="C00000"/>
                </a:solidFill>
              </a:rPr>
              <a:t>color</a:t>
            </a:r>
          </a:p>
          <a:p>
            <a:pPr lvl="1"/>
            <a:r>
              <a:rPr lang="en-US" altLang="en-US" b="1" u="sng" dirty="0">
                <a:solidFill>
                  <a:srgbClr val="C00000"/>
                </a:solidFill>
              </a:rPr>
              <a:t>Rod</a:t>
            </a:r>
            <a:r>
              <a:rPr lang="en-US" altLang="en-US" dirty="0"/>
              <a:t>: 75-150 million, all over the retina surface and sensitive to low levels of </a:t>
            </a:r>
            <a:r>
              <a:rPr lang="en-US" altLang="en-US" b="1" u="sng" dirty="0">
                <a:solidFill>
                  <a:srgbClr val="C00000"/>
                </a:solidFill>
              </a:rPr>
              <a:t>illumination  </a:t>
            </a:r>
            <a:endParaRPr lang="en-US" b="1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7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Rods and Cones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8604647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243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 of Images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3048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Principal source of images </a:t>
            </a:r>
            <a:br>
              <a:rPr lang="en-US" sz="2800" dirty="0" smtClean="0"/>
            </a:br>
            <a:r>
              <a:rPr lang="en-US" sz="2800" dirty="0" smtClean="0"/>
              <a:t>is the electromagnetic (EM) energy spectrum</a:t>
            </a:r>
          </a:p>
          <a:p>
            <a:pPr lvl="1"/>
            <a:r>
              <a:rPr lang="en-US" sz="2400" dirty="0" smtClean="0"/>
              <a:t>EM waves are</a:t>
            </a:r>
            <a:br>
              <a:rPr lang="en-US" sz="2400" dirty="0" smtClean="0"/>
            </a:br>
            <a:r>
              <a:rPr lang="en-US" sz="2400" dirty="0" smtClean="0"/>
              <a:t>stream of massless (proton) particles</a:t>
            </a:r>
            <a:br>
              <a:rPr lang="en-US" sz="2400" dirty="0" smtClean="0"/>
            </a:br>
            <a:r>
              <a:rPr lang="en-US" sz="2400" dirty="0" smtClean="0"/>
              <a:t>each traveling in a wavelike pattern at the speed of light</a:t>
            </a:r>
          </a:p>
          <a:p>
            <a:pPr lvl="2"/>
            <a:r>
              <a:rPr lang="en-US" sz="2000" dirty="0" smtClean="0"/>
              <a:t>Spectral bands are grouped by energy per photon</a:t>
            </a:r>
          </a:p>
          <a:p>
            <a:pPr lvl="3"/>
            <a:r>
              <a:rPr lang="en-US" sz="1800" dirty="0" smtClean="0"/>
              <a:t>Gamma rays, X-rays, UV, Visible, Infrared, Micro, Radio…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94" y="4343400"/>
            <a:ext cx="8229600" cy="125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77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Formation in the Eye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8610600" cy="209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444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Perception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Human Eye</a:t>
            </a:r>
          </a:p>
          <a:p>
            <a:r>
              <a:rPr lang="en-US" b="1" dirty="0"/>
              <a:t>Lightness Perception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Brightness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Contrast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Illusions</a:t>
            </a:r>
          </a:p>
        </p:txBody>
      </p:sp>
      <p:sp>
        <p:nvSpPr>
          <p:cNvPr id="4" name="AutoShape 2" descr="https://s-media-cache-ak0.pinimg.com/236x/25/7e/70/257e70893b2788552054ff25fd4eef2e.jpg"/>
          <p:cNvSpPr>
            <a:spLocks noChangeAspect="1" noChangeArrowheads="1"/>
          </p:cNvSpPr>
          <p:nvPr/>
        </p:nvSpPr>
        <p:spPr bwMode="auto">
          <a:xfrm>
            <a:off x="63500" y="-136525"/>
            <a:ext cx="2066925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267200"/>
            <a:ext cx="20669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843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Perception of Lightness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altLang="en-US" sz="2800" i="1" dirty="0">
                <a:solidFill>
                  <a:srgbClr val="C00000"/>
                </a:solidFill>
              </a:rPr>
              <a:t>Luminance</a:t>
            </a:r>
            <a:r>
              <a:rPr lang="en-US" altLang="en-US" sz="2800" dirty="0">
                <a:solidFill>
                  <a:srgbClr val="C00000"/>
                </a:solidFill>
              </a:rPr>
              <a:t> </a:t>
            </a:r>
            <a:r>
              <a:rPr lang="en-US" altLang="en-US" sz="2800" dirty="0"/>
              <a:t>is the amount of visible light that comes to the eye from a </a:t>
            </a:r>
            <a:r>
              <a:rPr lang="en-US" altLang="en-US" sz="2800" dirty="0" smtClean="0"/>
              <a:t>surface</a:t>
            </a:r>
            <a:endParaRPr lang="en-US" altLang="en-US" sz="2800" dirty="0"/>
          </a:p>
          <a:p>
            <a:endParaRPr lang="en-US" altLang="en-US" sz="2800" b="1" i="1" dirty="0" smtClean="0">
              <a:solidFill>
                <a:srgbClr val="C00000"/>
              </a:solidFill>
            </a:endParaRPr>
          </a:p>
          <a:p>
            <a:r>
              <a:rPr lang="en-US" altLang="en-US" sz="2800" b="1" i="1" dirty="0" smtClean="0">
                <a:solidFill>
                  <a:srgbClr val="C00000"/>
                </a:solidFill>
              </a:rPr>
              <a:t>Illuminance</a:t>
            </a:r>
            <a:r>
              <a:rPr lang="en-US" altLang="en-US" sz="2800" dirty="0" smtClean="0">
                <a:solidFill>
                  <a:srgbClr val="C00000"/>
                </a:solidFill>
              </a:rPr>
              <a:t> </a:t>
            </a:r>
            <a:r>
              <a:rPr lang="en-US" altLang="en-US" sz="2800" dirty="0"/>
              <a:t>is the amount of light incident on a </a:t>
            </a:r>
            <a:r>
              <a:rPr lang="en-US" altLang="en-US" sz="2800" dirty="0" smtClean="0"/>
              <a:t>surface </a:t>
            </a:r>
            <a:endParaRPr lang="en-US" altLang="en-US" sz="2800" dirty="0"/>
          </a:p>
          <a:p>
            <a:endParaRPr lang="en-US" altLang="en-US" sz="2800" b="1" i="1" dirty="0" smtClean="0">
              <a:solidFill>
                <a:srgbClr val="C00000"/>
              </a:solidFill>
            </a:endParaRPr>
          </a:p>
          <a:p>
            <a:r>
              <a:rPr lang="en-US" altLang="en-US" sz="2800" b="1" i="1" dirty="0" smtClean="0">
                <a:solidFill>
                  <a:srgbClr val="C00000"/>
                </a:solidFill>
              </a:rPr>
              <a:t>Reflectance</a:t>
            </a:r>
            <a:r>
              <a:rPr lang="en-US" altLang="en-US" sz="2800" dirty="0" smtClean="0"/>
              <a:t> is </a:t>
            </a:r>
            <a:r>
              <a:rPr lang="en-US" altLang="en-US" sz="2800" dirty="0"/>
              <a:t>the proportion of incident light that is reflected from a </a:t>
            </a:r>
            <a:r>
              <a:rPr lang="en-US" altLang="en-US" sz="2800" dirty="0" smtClean="0"/>
              <a:t>surface </a:t>
            </a:r>
            <a:endParaRPr lang="en-US" altLang="en-US" sz="2800" dirty="0"/>
          </a:p>
          <a:p>
            <a:pPr lvl="1"/>
            <a:r>
              <a:rPr lang="en-US" altLang="en-US" sz="2300" dirty="0" smtClean="0"/>
              <a:t>Varies </a:t>
            </a:r>
            <a:r>
              <a:rPr lang="en-US" altLang="en-US" sz="2300" dirty="0"/>
              <a:t>from 0% to 100% </a:t>
            </a:r>
            <a:endParaRPr lang="en-US" altLang="en-US" sz="2300" dirty="0" smtClean="0"/>
          </a:p>
          <a:p>
            <a:pPr lvl="2"/>
            <a:r>
              <a:rPr lang="en-US" altLang="en-US" sz="1900" dirty="0" smtClean="0"/>
              <a:t>0</a:t>
            </a:r>
            <a:r>
              <a:rPr lang="en-US" altLang="en-US" sz="1900" dirty="0"/>
              <a:t>% is ideal black </a:t>
            </a:r>
            <a:endParaRPr lang="en-US" altLang="en-US" sz="1900" dirty="0" smtClean="0"/>
          </a:p>
          <a:p>
            <a:pPr lvl="2"/>
            <a:r>
              <a:rPr lang="en-US" altLang="en-US" sz="1900" dirty="0" smtClean="0"/>
              <a:t>100</a:t>
            </a:r>
            <a:r>
              <a:rPr lang="en-US" altLang="en-US" sz="1900" dirty="0"/>
              <a:t>% is ideal white. </a:t>
            </a:r>
            <a:endParaRPr lang="en-US" altLang="en-US" sz="1900" dirty="0" smtClean="0"/>
          </a:p>
          <a:p>
            <a:pPr lvl="2"/>
            <a:r>
              <a:rPr lang="en-US" altLang="en-US" sz="1900" dirty="0" smtClean="0"/>
              <a:t>In </a:t>
            </a:r>
            <a:r>
              <a:rPr lang="en-US" altLang="en-US" sz="1900" dirty="0"/>
              <a:t>practice, </a:t>
            </a:r>
            <a:r>
              <a:rPr lang="en-US" altLang="en-US" sz="1900" dirty="0" smtClean="0"/>
              <a:t/>
            </a:r>
            <a:br>
              <a:rPr lang="en-US" altLang="en-US" sz="1900" dirty="0" smtClean="0"/>
            </a:br>
            <a:r>
              <a:rPr lang="en-US" altLang="en-US" sz="1900" dirty="0" smtClean="0"/>
              <a:t>average black </a:t>
            </a:r>
            <a:r>
              <a:rPr lang="en-US" altLang="en-US" sz="1900" dirty="0"/>
              <a:t>paint is about 5% and </a:t>
            </a:r>
            <a:r>
              <a:rPr lang="en-US" altLang="en-US" sz="1900" dirty="0" smtClean="0"/>
              <a:t>average white </a:t>
            </a:r>
            <a:r>
              <a:rPr lang="en-US" altLang="en-US" sz="1900" dirty="0"/>
              <a:t>paint about 85%.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02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Math: Image Formation Model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121919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Image Formation Model</a:t>
            </a:r>
          </a:p>
          <a:p>
            <a:endParaRPr lang="en-US" sz="1800" dirty="0" smtClean="0"/>
          </a:p>
          <a:p>
            <a:pPr marL="457200" lvl="1" indent="0">
              <a:buNone/>
            </a:pPr>
            <a:r>
              <a:rPr lang="en-US" dirty="0" smtClean="0"/>
              <a:t>		f(</a:t>
            </a:r>
            <a:r>
              <a:rPr lang="en-US" dirty="0" err="1" smtClean="0"/>
              <a:t>x,y</a:t>
            </a:r>
            <a:r>
              <a:rPr lang="en-US" dirty="0" smtClean="0"/>
              <a:t>) = </a:t>
            </a:r>
            <a:r>
              <a:rPr lang="en-US" dirty="0" err="1" smtClean="0"/>
              <a:t>i</a:t>
            </a:r>
            <a:r>
              <a:rPr lang="en-US" dirty="0" smtClean="0"/>
              <a:t>(</a:t>
            </a:r>
            <a:r>
              <a:rPr lang="en-US" dirty="0" err="1" smtClean="0"/>
              <a:t>x,y</a:t>
            </a:r>
            <a:r>
              <a:rPr lang="en-US" dirty="0" smtClean="0"/>
              <a:t>) * r(</a:t>
            </a:r>
            <a:r>
              <a:rPr lang="en-US" dirty="0" err="1" smtClean="0"/>
              <a:t>x,y</a:t>
            </a:r>
            <a:r>
              <a:rPr lang="en-US" dirty="0" smtClean="0"/>
              <a:t>) + n(x, y)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0733130"/>
              </p:ext>
            </p:extLst>
          </p:nvPr>
        </p:nvGraphicFramePr>
        <p:xfrm>
          <a:off x="609600" y="2438400"/>
          <a:ext cx="7924800" cy="2788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0727"/>
                <a:gridCol w="2081261"/>
                <a:gridCol w="4642812"/>
              </a:tblGrid>
              <a:tr h="59436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f(x, y)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0 &lt; f(x, y) &lt; </a:t>
                      </a:r>
                      <a:r>
                        <a:rPr lang="en-US" sz="2400" dirty="0" smtClean="0">
                          <a:sym typeface="Symbol"/>
                        </a:rPr>
                        <a:t>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i="1" dirty="0" smtClean="0"/>
                        <a:t>Intensity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1800" baseline="0" dirty="0" smtClean="0"/>
                        <a:t>which is proportional to the energy radiated by a physical source</a:t>
                      </a:r>
                      <a:endParaRPr lang="en-US" sz="2400" dirty="0"/>
                    </a:p>
                  </a:txBody>
                  <a:tcPr/>
                </a:tc>
              </a:tr>
              <a:tr h="59436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i</a:t>
                      </a:r>
                      <a:r>
                        <a:rPr lang="en-US" sz="2400" dirty="0" smtClean="0"/>
                        <a:t>(x, y)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0 &lt; </a:t>
                      </a:r>
                      <a:r>
                        <a:rPr lang="en-US" sz="2400" dirty="0" err="1" smtClean="0"/>
                        <a:t>i</a:t>
                      </a:r>
                      <a:r>
                        <a:rPr lang="en-US" sz="2400" dirty="0" smtClean="0"/>
                        <a:t>(x, y) &lt; </a:t>
                      </a:r>
                      <a:r>
                        <a:rPr lang="en-US" sz="2400" dirty="0" smtClean="0">
                          <a:sym typeface="Symbol"/>
                        </a:rPr>
                        <a:t>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i="1" dirty="0" smtClean="0"/>
                        <a:t>illumination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1800" dirty="0" smtClean="0"/>
                        <a:t>is amount of source illumination incident on the scene being viewed</a:t>
                      </a:r>
                      <a:endParaRPr lang="en-US" sz="2400" dirty="0"/>
                    </a:p>
                  </a:txBody>
                  <a:tcPr/>
                </a:tc>
              </a:tr>
              <a:tr h="59436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r(x, y)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0 &lt; r(x, y) &lt; </a:t>
                      </a:r>
                      <a:r>
                        <a:rPr lang="en-US" sz="2400" dirty="0" smtClean="0">
                          <a:sym typeface="Symbol"/>
                        </a:rPr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i="1" dirty="0" smtClean="0"/>
                        <a:t>reflectance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1800" dirty="0" smtClean="0"/>
                        <a:t>is the amount of illumination reflected by objects in the scene</a:t>
                      </a:r>
                      <a:endParaRPr lang="en-US" sz="2400" dirty="0"/>
                    </a:p>
                  </a:txBody>
                  <a:tcPr/>
                </a:tc>
              </a:tr>
              <a:tr h="59436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n(x, y)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i="1" dirty="0" smtClean="0"/>
                        <a:t>noise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1800" dirty="0" smtClean="0"/>
                        <a:t>is various measurement errors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47803" y="5490576"/>
            <a:ext cx="6793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nature of </a:t>
            </a:r>
            <a:r>
              <a:rPr lang="en-US" dirty="0" err="1" smtClean="0"/>
              <a:t>i</a:t>
            </a:r>
            <a:r>
              <a:rPr lang="en-US" dirty="0" smtClean="0"/>
              <a:t>(x, y) is determined by the illumination source (light source)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60329" y="5859908"/>
            <a:ext cx="5748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nature of </a:t>
            </a:r>
            <a:r>
              <a:rPr lang="en-US" dirty="0"/>
              <a:t>r</a:t>
            </a:r>
            <a:r>
              <a:rPr lang="en-US" dirty="0" smtClean="0"/>
              <a:t>(x, y) is determined by the object(s) in the scene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61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Formation Model: Example</a:t>
            </a:r>
            <a:endParaRPr lang="en-US" dirty="0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139993" y="4100513"/>
            <a:ext cx="704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/>
            <a:r>
              <a:rPr lang="en-US" altLang="en-US" dirty="0"/>
              <a:t>r(</a:t>
            </a:r>
            <a:r>
              <a:rPr lang="en-US" altLang="en-US" dirty="0" err="1"/>
              <a:t>x,y</a:t>
            </a:r>
            <a:r>
              <a:rPr lang="en-US" altLang="en-US" dirty="0"/>
              <a:t>)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7125589" y="4140200"/>
            <a:ext cx="679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/>
            <a:r>
              <a:rPr lang="en-US" altLang="en-US"/>
              <a:t>i(x,y)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597818" y="4064000"/>
            <a:ext cx="69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/>
            <a:r>
              <a:rPr lang="en-US" altLang="en-US" dirty="0"/>
              <a:t>f(</a:t>
            </a:r>
            <a:r>
              <a:rPr lang="en-US" altLang="en-US" dirty="0" err="1"/>
              <a:t>x,y</a:t>
            </a:r>
            <a:r>
              <a:rPr lang="en-US" altLang="en-US" dirty="0"/>
              <a:t>)</a:t>
            </a: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4108323" y="5029200"/>
            <a:ext cx="476284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/>
            <a:r>
              <a:rPr lang="en-US" altLang="en-US" dirty="0" smtClean="0"/>
              <a:t>Question: </a:t>
            </a:r>
          </a:p>
          <a:p>
            <a:pPr eaLnBrk="1" hangingPunct="1"/>
            <a:r>
              <a:rPr lang="en-US" altLang="en-US" dirty="0" smtClean="0"/>
              <a:t>How </a:t>
            </a:r>
            <a:r>
              <a:rPr lang="en-US" altLang="en-US" dirty="0"/>
              <a:t>to separate r(</a:t>
            </a:r>
            <a:r>
              <a:rPr lang="en-US" altLang="en-US" dirty="0" err="1"/>
              <a:t>x,y</a:t>
            </a:r>
            <a:r>
              <a:rPr lang="en-US" altLang="en-US" dirty="0"/>
              <a:t>) and </a:t>
            </a:r>
            <a:r>
              <a:rPr lang="en-US" altLang="en-US" dirty="0" err="1"/>
              <a:t>i</a:t>
            </a:r>
            <a:r>
              <a:rPr lang="en-US" altLang="en-US" dirty="0"/>
              <a:t>(</a:t>
            </a:r>
            <a:r>
              <a:rPr lang="en-US" altLang="en-US" dirty="0" err="1"/>
              <a:t>x,y</a:t>
            </a:r>
            <a:r>
              <a:rPr lang="en-US" altLang="en-US" dirty="0"/>
              <a:t>) from f(</a:t>
            </a:r>
            <a:r>
              <a:rPr lang="en-US" altLang="en-US" dirty="0" err="1"/>
              <a:t>x,y</a:t>
            </a:r>
            <a:r>
              <a:rPr lang="en-US" altLang="en-US" dirty="0"/>
              <a:t>)? </a:t>
            </a:r>
            <a:endParaRPr lang="en-US" altLang="en-US" dirty="0" smtClean="0"/>
          </a:p>
          <a:p>
            <a:pPr eaLnBrk="1" hangingPunct="1"/>
            <a:r>
              <a:rPr lang="en-US" altLang="en-US" i="1" dirty="0" smtClean="0"/>
              <a:t>        For Answer: Google </a:t>
            </a:r>
            <a:r>
              <a:rPr lang="en-US" altLang="en-US" i="1" dirty="0"/>
              <a:t>“intrinsic images</a:t>
            </a:r>
            <a:r>
              <a:rPr lang="en-US" altLang="en-US" i="1" dirty="0" smtClean="0"/>
              <a:t>”</a:t>
            </a:r>
            <a:endParaRPr lang="en-US" alt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4310650" y="4506913"/>
            <a:ext cx="1081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object props</a:t>
            </a:r>
            <a:endParaRPr lang="en-US" sz="14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7324475" y="4519835"/>
            <a:ext cx="11887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lighting props</a:t>
            </a:r>
            <a:endParaRPr lang="en-US" sz="1400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23" y="1071563"/>
            <a:ext cx="7953375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3570" y="6473744"/>
            <a:ext cx="43204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Images from: </a:t>
            </a:r>
            <a:r>
              <a:rPr lang="en-US" sz="1000" i="1" dirty="0" smtClean="0"/>
              <a:t>Deriving intrinsic images from image sequences</a:t>
            </a:r>
            <a:r>
              <a:rPr lang="en-US" sz="1000" dirty="0" smtClean="0"/>
              <a:t>, </a:t>
            </a:r>
            <a:r>
              <a:rPr lang="en-US" sz="1000" dirty="0" err="1" smtClean="0"/>
              <a:t>Yair</a:t>
            </a:r>
            <a:r>
              <a:rPr lang="en-US" sz="1000" dirty="0" smtClean="0"/>
              <a:t> Weiss, 2001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1374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Illustration: Checker-Block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163638"/>
            <a:ext cx="407035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991100" y="1316038"/>
            <a:ext cx="29718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/>
            <a:r>
              <a:rPr lang="en-US" altLang="en-US"/>
              <a:t>Patches p and q have the </a:t>
            </a:r>
            <a:r>
              <a:rPr lang="en-US" altLang="en-US">
                <a:solidFill>
                  <a:srgbClr val="FF3300"/>
                </a:solidFill>
              </a:rPr>
              <a:t>same reflectance</a:t>
            </a:r>
            <a:r>
              <a:rPr lang="en-US" altLang="en-US"/>
              <a:t>, </a:t>
            </a:r>
          </a:p>
          <a:p>
            <a:pPr eaLnBrk="1" hangingPunct="1"/>
            <a:r>
              <a:rPr lang="en-US" altLang="en-US"/>
              <a:t>but </a:t>
            </a:r>
            <a:r>
              <a:rPr lang="en-US" altLang="en-US">
                <a:solidFill>
                  <a:srgbClr val="FF3300"/>
                </a:solidFill>
              </a:rPr>
              <a:t>different luminances</a:t>
            </a:r>
            <a:r>
              <a:rPr lang="en-US" altLang="en-US"/>
              <a:t>. 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991100" y="2459038"/>
            <a:ext cx="35052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/>
            <a:r>
              <a:rPr lang="en-US" altLang="en-US" dirty="0"/>
              <a:t>Patches q and r have </a:t>
            </a:r>
            <a:r>
              <a:rPr lang="en-US" altLang="en-US" dirty="0">
                <a:solidFill>
                  <a:srgbClr val="FF3300"/>
                </a:solidFill>
              </a:rPr>
              <a:t>different </a:t>
            </a:r>
            <a:r>
              <a:rPr lang="en-US" altLang="en-US" dirty="0" err="1">
                <a:solidFill>
                  <a:srgbClr val="FF3300"/>
                </a:solidFill>
              </a:rPr>
              <a:t>reflectances</a:t>
            </a:r>
            <a:r>
              <a:rPr lang="en-US" altLang="en-US" dirty="0">
                <a:solidFill>
                  <a:srgbClr val="FF3300"/>
                </a:solidFill>
              </a:rPr>
              <a:t> and different </a:t>
            </a:r>
            <a:r>
              <a:rPr lang="en-US" altLang="en-US" dirty="0" err="1">
                <a:solidFill>
                  <a:srgbClr val="FF3300"/>
                </a:solidFill>
              </a:rPr>
              <a:t>luminances</a:t>
            </a:r>
            <a:r>
              <a:rPr lang="en-US" altLang="en-US" dirty="0"/>
              <a:t>; they share the </a:t>
            </a:r>
            <a:r>
              <a:rPr lang="en-US" altLang="en-US" dirty="0">
                <a:solidFill>
                  <a:srgbClr val="FF3300"/>
                </a:solidFill>
              </a:rPr>
              <a:t>same illuminance</a:t>
            </a:r>
            <a:r>
              <a:rPr lang="en-US" altLang="en-US" dirty="0"/>
              <a:t>. 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914900" y="3830638"/>
            <a:ext cx="29718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/>
            <a:r>
              <a:rPr lang="en-US" altLang="en-US" dirty="0"/>
              <a:t>Patches p and r </a:t>
            </a:r>
            <a:r>
              <a:rPr lang="en-US" altLang="en-US" u="sng" dirty="0"/>
              <a:t>happen to</a:t>
            </a:r>
            <a:r>
              <a:rPr lang="en-US" altLang="en-US" dirty="0"/>
              <a:t> have the </a:t>
            </a:r>
            <a:r>
              <a:rPr lang="en-US" altLang="en-US" dirty="0">
                <a:solidFill>
                  <a:srgbClr val="FF3300"/>
                </a:solidFill>
              </a:rPr>
              <a:t>same luminance</a:t>
            </a:r>
            <a:r>
              <a:rPr lang="en-US" altLang="en-US" dirty="0"/>
              <a:t>, because the lower reflectance of p is counterbalanced by its higher illuminance. 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2079625" y="3867151"/>
            <a:ext cx="501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3300"/>
                </a:solidFill>
              </a:rPr>
              <a:t>0.1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095500" y="4378326"/>
            <a:ext cx="501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3300"/>
                </a:solidFill>
              </a:rPr>
              <a:t>0.9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1593850" y="4135438"/>
            <a:ext cx="501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3300"/>
                </a:solidFill>
              </a:rPr>
              <a:t>0.9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1562100" y="4668838"/>
            <a:ext cx="501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3300"/>
                </a:solidFill>
              </a:rPr>
              <a:t>0.1</a:t>
            </a: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3422650" y="3616326"/>
            <a:ext cx="43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3300"/>
                </a:solidFill>
              </a:rPr>
              <a:t>90</a:t>
            </a: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3714750" y="4287838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33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69845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Context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1163638"/>
            <a:ext cx="3595688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5186363" y="2905126"/>
            <a:ext cx="2287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/>
            <a:r>
              <a:rPr lang="en-US" altLang="en-US"/>
              <a:t>Importance of edges</a:t>
            </a: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5186363" y="5202238"/>
            <a:ext cx="242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/>
            <a:r>
              <a:rPr lang="en-US" altLang="en-US"/>
              <a:t>Importance of corners</a:t>
            </a:r>
          </a:p>
        </p:txBody>
      </p:sp>
    </p:spTree>
    <p:extLst>
      <p:ext uri="{BB962C8B-B14F-4D97-AF65-F5344CB8AC3E}">
        <p14:creationId xmlns:p14="http://schemas.microsoft.com/office/powerpoint/2010/main" val="422809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Lightness Illusion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1071562"/>
            <a:ext cx="5053013" cy="331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991100" y="968375"/>
            <a:ext cx="3124200" cy="3505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028700" y="992187"/>
            <a:ext cx="3124200" cy="3505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161691" y="4518470"/>
            <a:ext cx="2858217" cy="175432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square" anchor="ctr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/>
            <a:r>
              <a:rPr lang="en-US" altLang="en-US" dirty="0" smtClean="0"/>
              <a:t>If </a:t>
            </a:r>
            <a:r>
              <a:rPr lang="en-US" altLang="en-US" dirty="0"/>
              <a:t>we cover the left side and view the right, it appears that the stripes are due to different lighting on the stair steps (</a:t>
            </a:r>
            <a:r>
              <a:rPr lang="en-US" altLang="en-US" dirty="0">
                <a:solidFill>
                  <a:srgbClr val="C00000"/>
                </a:solidFill>
              </a:rPr>
              <a:t>illumination</a:t>
            </a:r>
            <a:r>
              <a:rPr lang="en-US" altLang="en-US" dirty="0"/>
              <a:t>). 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34000" y="4517044"/>
            <a:ext cx="2667000" cy="147732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square" anchor="ctr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/>
            <a:r>
              <a:rPr lang="en-US" altLang="en-US" dirty="0"/>
              <a:t>If we cover the right side of the figure and view the left side, it appears that the stripes are due to paint (</a:t>
            </a:r>
            <a:r>
              <a:rPr lang="en-US" altLang="en-US" dirty="0">
                <a:solidFill>
                  <a:srgbClr val="C00000"/>
                </a:solidFill>
              </a:rPr>
              <a:t>reflectance</a:t>
            </a:r>
            <a:r>
              <a:rPr lang="en-US" altLang="en-US" dirty="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363855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Illusions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5454134"/>
            <a:ext cx="4350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Squares A and B  --- same value or different?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19800" y="5467611"/>
            <a:ext cx="731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41052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313" y="1266825"/>
            <a:ext cx="4114800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731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Perception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Human Eye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Lightness Perception</a:t>
            </a:r>
          </a:p>
          <a:p>
            <a:r>
              <a:rPr lang="en-US" b="1" dirty="0"/>
              <a:t>Brightness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Contrast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Illusions</a:t>
            </a:r>
          </a:p>
        </p:txBody>
      </p:sp>
    </p:spTree>
    <p:extLst>
      <p:ext uri="{BB962C8B-B14F-4D97-AF65-F5344CB8AC3E}">
        <p14:creationId xmlns:p14="http://schemas.microsoft.com/office/powerpoint/2010/main" val="283275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Aspects of Acquisition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2057400"/>
          </a:xfrm>
        </p:spPr>
        <p:txBody>
          <a:bodyPr/>
          <a:lstStyle/>
          <a:p>
            <a:r>
              <a:rPr lang="en-US" dirty="0" smtClean="0"/>
              <a:t>Improvements extend beyond human eyes</a:t>
            </a:r>
          </a:p>
          <a:p>
            <a:pPr lvl="1"/>
            <a:r>
              <a:rPr lang="en-US" dirty="0" smtClean="0"/>
              <a:t>From visible spectrum to non-visible EM power spectrum</a:t>
            </a:r>
          </a:p>
          <a:p>
            <a:pPr lvl="1"/>
            <a:r>
              <a:rPr lang="en-US" dirty="0" smtClean="0"/>
              <a:t>From close-distance sensing to remote sensing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94" y="4343400"/>
            <a:ext cx="8229600" cy="125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72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Brightness Adaptation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00944"/>
            <a:ext cx="7696200" cy="445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85800" y="3258344"/>
            <a:ext cx="3659976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/>
            <a:r>
              <a:rPr lang="en-US" altLang="en-US" dirty="0" smtClean="0"/>
              <a:t>The </a:t>
            </a:r>
            <a:r>
              <a:rPr lang="en-US" altLang="en-US" b="1" dirty="0" smtClean="0">
                <a:solidFill>
                  <a:srgbClr val="C00000"/>
                </a:solidFill>
              </a:rPr>
              <a:t>human</a:t>
            </a:r>
            <a:r>
              <a:rPr lang="en-US" altLang="en-US" dirty="0" smtClean="0">
                <a:solidFill>
                  <a:srgbClr val="C00000"/>
                </a:solidFill>
              </a:rPr>
              <a:t> </a:t>
            </a:r>
            <a:r>
              <a:rPr lang="en-US" altLang="en-US" dirty="0"/>
              <a:t>visual system </a:t>
            </a:r>
            <a:endParaRPr lang="en-US" altLang="en-US" dirty="0" smtClean="0"/>
          </a:p>
          <a:p>
            <a:pPr eaLnBrk="1" hangingPunct="1"/>
            <a:r>
              <a:rPr lang="en-US" altLang="en-US" b="1" dirty="0" smtClean="0">
                <a:solidFill>
                  <a:srgbClr val="C00000"/>
                </a:solidFill>
              </a:rPr>
              <a:t>cannot operate</a:t>
            </a:r>
            <a:r>
              <a:rPr lang="en-US" altLang="en-US" dirty="0" smtClean="0">
                <a:solidFill>
                  <a:srgbClr val="C00000"/>
                </a:solidFill>
              </a:rPr>
              <a:t> </a:t>
            </a:r>
            <a:r>
              <a:rPr lang="en-US" altLang="en-US" b="1" dirty="0" smtClean="0">
                <a:solidFill>
                  <a:srgbClr val="C00000"/>
                </a:solidFill>
              </a:rPr>
              <a:t>simultaneously</a:t>
            </a:r>
            <a:r>
              <a:rPr lang="en-US" altLang="en-US" dirty="0" smtClean="0"/>
              <a:t>,</a:t>
            </a:r>
          </a:p>
          <a:p>
            <a:r>
              <a:rPr lang="en-US" altLang="en-US" b="1" dirty="0">
                <a:solidFill>
                  <a:srgbClr val="C00000"/>
                </a:solidFill>
              </a:rPr>
              <a:t>over</a:t>
            </a:r>
            <a:r>
              <a:rPr lang="en-US" altLang="en-US" dirty="0">
                <a:solidFill>
                  <a:srgbClr val="C00000"/>
                </a:solidFill>
              </a:rPr>
              <a:t> </a:t>
            </a:r>
            <a:r>
              <a:rPr lang="en-US" altLang="en-US" dirty="0"/>
              <a:t>such a </a:t>
            </a:r>
            <a:r>
              <a:rPr lang="en-US" altLang="en-US" b="1" dirty="0" smtClean="0">
                <a:solidFill>
                  <a:srgbClr val="C00000"/>
                </a:solidFill>
              </a:rPr>
              <a:t>high dynamic </a:t>
            </a:r>
            <a:r>
              <a:rPr lang="en-US" altLang="en-US" b="1" dirty="0">
                <a:solidFill>
                  <a:srgbClr val="C00000"/>
                </a:solidFill>
              </a:rPr>
              <a:t>range</a:t>
            </a:r>
          </a:p>
          <a:p>
            <a:pPr eaLnBrk="1" hangingPunct="1"/>
            <a:r>
              <a:rPr lang="en-US" altLang="en-US" dirty="0"/>
              <a:t>But </a:t>
            </a:r>
            <a:r>
              <a:rPr lang="en-US" altLang="en-US" b="1" dirty="0" smtClean="0">
                <a:solidFill>
                  <a:srgbClr val="C00000"/>
                </a:solidFill>
              </a:rPr>
              <a:t>manages</a:t>
            </a:r>
            <a:r>
              <a:rPr lang="en-US" altLang="en-US" dirty="0" smtClean="0">
                <a:solidFill>
                  <a:srgbClr val="C00000"/>
                </a:solidFill>
              </a:rPr>
              <a:t> </a:t>
            </a:r>
            <a:r>
              <a:rPr lang="en-US" altLang="en-US" dirty="0" smtClean="0"/>
              <a:t>such a large</a:t>
            </a:r>
            <a:endParaRPr lang="en-US" altLang="en-US" dirty="0"/>
          </a:p>
          <a:p>
            <a:pPr eaLnBrk="1" hangingPunct="1"/>
            <a:r>
              <a:rPr lang="en-US" altLang="en-US" dirty="0"/>
              <a:t>variation </a:t>
            </a:r>
            <a:r>
              <a:rPr lang="en-US" altLang="en-US" b="1" dirty="0">
                <a:solidFill>
                  <a:srgbClr val="C00000"/>
                </a:solidFill>
              </a:rPr>
              <a:t>by</a:t>
            </a:r>
            <a:r>
              <a:rPr lang="en-US" altLang="en-US" dirty="0">
                <a:solidFill>
                  <a:srgbClr val="C00000"/>
                </a:solidFill>
              </a:rPr>
              <a:t> </a:t>
            </a:r>
            <a:r>
              <a:rPr lang="en-US" altLang="en-US" b="1" dirty="0" smtClean="0">
                <a:solidFill>
                  <a:srgbClr val="C00000"/>
                </a:solidFill>
              </a:rPr>
              <a:t>changing</a:t>
            </a:r>
            <a:endParaRPr lang="en-US" altLang="en-US" b="1" dirty="0">
              <a:solidFill>
                <a:srgbClr val="C00000"/>
              </a:solidFill>
            </a:endParaRPr>
          </a:p>
          <a:p>
            <a:pPr eaLnBrk="1" hangingPunct="1"/>
            <a:r>
              <a:rPr lang="en-US" altLang="en-US" b="1" dirty="0" smtClean="0">
                <a:solidFill>
                  <a:srgbClr val="C00000"/>
                </a:solidFill>
              </a:rPr>
              <a:t>its </a:t>
            </a:r>
            <a:r>
              <a:rPr lang="en-US" altLang="en-US" b="1" dirty="0">
                <a:solidFill>
                  <a:srgbClr val="C00000"/>
                </a:solidFill>
              </a:rPr>
              <a:t>overall sensitivity</a:t>
            </a:r>
            <a:r>
              <a:rPr lang="en-US" altLang="en-US" dirty="0"/>
              <a:t>, </a:t>
            </a:r>
            <a:endParaRPr lang="en-US" altLang="en-US" dirty="0" smtClean="0"/>
          </a:p>
          <a:p>
            <a:pPr eaLnBrk="1" hangingPunct="1"/>
            <a:r>
              <a:rPr lang="en-US" altLang="en-US" dirty="0" smtClean="0"/>
              <a:t>a phenomenon </a:t>
            </a:r>
            <a:r>
              <a:rPr lang="en-US" altLang="en-US" dirty="0"/>
              <a:t>called </a:t>
            </a:r>
            <a:endParaRPr lang="en-US" altLang="en-US" dirty="0" smtClean="0"/>
          </a:p>
          <a:p>
            <a:pPr eaLnBrk="1" hangingPunct="1"/>
            <a:r>
              <a:rPr lang="en-US" altLang="en-US" b="1" dirty="0" smtClean="0"/>
              <a:t>“brightness adaptation</a:t>
            </a:r>
            <a:r>
              <a:rPr lang="en-US" altLang="en-US" b="1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718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 Bands</a:t>
            </a:r>
            <a:endParaRPr lang="en-US" dirty="0"/>
          </a:p>
        </p:txBody>
      </p:sp>
      <p:pic>
        <p:nvPicPr>
          <p:cNvPr id="4" name="Picture 3" descr="machb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02506"/>
            <a:ext cx="3168394" cy="2655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s://upload.wikimedia.org/wikipedia/commons/e/e8/Mach_bands_-_animatio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1082278"/>
            <a:ext cx="3169099" cy="211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43304" y="6553200"/>
            <a:ext cx="19575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Image: Public Domain from Wikipedia</a:t>
            </a:r>
            <a:endParaRPr lang="en-US" sz="900" dirty="0"/>
          </a:p>
        </p:txBody>
      </p:sp>
      <p:sp>
        <p:nvSpPr>
          <p:cNvPr id="6" name="TextBox 5"/>
          <p:cNvSpPr txBox="1"/>
          <p:nvPr/>
        </p:nvSpPr>
        <p:spPr>
          <a:xfrm>
            <a:off x="4952999" y="3505200"/>
            <a:ext cx="366010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 soon as rectangles touch:</a:t>
            </a:r>
          </a:p>
          <a:p>
            <a:r>
              <a:rPr lang="en-US" dirty="0" smtClean="0"/>
              <a:t>Contrast between them becomes </a:t>
            </a:r>
          </a:p>
          <a:p>
            <a:r>
              <a:rPr lang="en-US" dirty="0" smtClean="0"/>
              <a:t>more exaggerated</a:t>
            </a:r>
          </a:p>
          <a:p>
            <a:endParaRPr lang="en-US" dirty="0" smtClean="0"/>
          </a:p>
          <a:p>
            <a:r>
              <a:rPr lang="en-US" dirty="0" smtClean="0"/>
              <a:t>i.e. Dark band at top looks more dark</a:t>
            </a:r>
          </a:p>
          <a:p>
            <a:r>
              <a:rPr lang="en-US" dirty="0" smtClean="0"/>
              <a:t>when it touches the middle band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51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Brightness Discrimination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362366"/>
            <a:ext cx="4846638" cy="135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39839" y="977361"/>
            <a:ext cx="211051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/>
            <a:r>
              <a:rPr lang="en-US" altLang="en-US" dirty="0"/>
              <a:t>Weber </a:t>
            </a:r>
            <a:r>
              <a:rPr lang="en-US" altLang="en-US" dirty="0" smtClean="0"/>
              <a:t>ratio = </a:t>
            </a:r>
            <a:r>
              <a:rPr lang="en-US" altLang="en-US" dirty="0" smtClean="0">
                <a:latin typeface="Times New Roman" pitchFamily="18" charset="0"/>
                <a:sym typeface="Symbol" pitchFamily="18" charset="2"/>
              </a:rPr>
              <a:t>I / I</a:t>
            </a:r>
            <a:endParaRPr lang="en-US" altLang="en-US" dirty="0">
              <a:latin typeface="Times New Roman" pitchFamily="18" charset="0"/>
              <a:sym typeface="Symbol" pitchFamily="18" charset="2"/>
            </a:endParaRPr>
          </a:p>
        </p:txBody>
      </p:sp>
      <p:pic>
        <p:nvPicPr>
          <p:cNvPr id="6" name="Picture 5" descr="http://upload.wikimedia.org/wikipedia/commons/thumb/d/dc/Grid_illusion.svg/220px-Grid_illusion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250864"/>
            <a:ext cx="3018631" cy="301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45369" y="3288135"/>
            <a:ext cx="29670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bright white dots at intersection </a:t>
            </a:r>
          </a:p>
          <a:p>
            <a:r>
              <a:rPr lang="en-US" sz="1600" b="1" dirty="0" smtClean="0">
                <a:solidFill>
                  <a:srgbClr val="C00000"/>
                </a:solidFill>
              </a:rPr>
              <a:t>when you look directly at them,</a:t>
            </a:r>
          </a:p>
          <a:p>
            <a:endParaRPr lang="en-US" sz="1600" b="1" dirty="0" smtClean="0">
              <a:solidFill>
                <a:srgbClr val="C00000"/>
              </a:solidFill>
            </a:endParaRPr>
          </a:p>
          <a:p>
            <a:r>
              <a:rPr lang="en-US" sz="1600" b="1" dirty="0" smtClean="0">
                <a:solidFill>
                  <a:srgbClr val="C00000"/>
                </a:solidFill>
              </a:rPr>
              <a:t>black dots when you are not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3505200"/>
            <a:ext cx="215283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Weber’s Law</a:t>
            </a:r>
          </a:p>
          <a:p>
            <a:r>
              <a:rPr lang="en-US" dirty="0" smtClean="0"/>
              <a:t>The ratio of the </a:t>
            </a:r>
          </a:p>
          <a:p>
            <a:r>
              <a:rPr lang="en-US" dirty="0" smtClean="0"/>
              <a:t>increment threshold</a:t>
            </a:r>
          </a:p>
          <a:p>
            <a:r>
              <a:rPr lang="en-US" dirty="0" smtClean="0"/>
              <a:t>to the </a:t>
            </a:r>
          </a:p>
          <a:p>
            <a:r>
              <a:rPr lang="en-US" dirty="0" smtClean="0"/>
              <a:t>background intensity</a:t>
            </a:r>
          </a:p>
          <a:p>
            <a:r>
              <a:rPr lang="en-US" dirty="0" smtClean="0"/>
              <a:t>is constant</a:t>
            </a:r>
          </a:p>
          <a:p>
            <a:endParaRPr lang="en-US" dirty="0"/>
          </a:p>
          <a:p>
            <a:r>
              <a:rPr lang="en-US" altLang="en-US" dirty="0">
                <a:latin typeface="Times New Roman" pitchFamily="18" charset="0"/>
                <a:sym typeface="Symbol" pitchFamily="18" charset="2"/>
              </a:rPr>
              <a:t>I / </a:t>
            </a:r>
            <a:r>
              <a:rPr lang="en-US" altLang="en-US" dirty="0" smtClean="0">
                <a:latin typeface="Times New Roman" pitchFamily="18" charset="0"/>
                <a:sym typeface="Symbol" pitchFamily="18" charset="2"/>
              </a:rPr>
              <a:t>I  =  K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122" name="Picture 2" descr="http://www.cis.rit.edu/people/faculty/montag/vandplite/images/chapter_3/webplo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3" y="1362366"/>
            <a:ext cx="1676400" cy="166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45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Perception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Human Eye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Lightness Perception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Brightness</a:t>
            </a:r>
          </a:p>
          <a:p>
            <a:r>
              <a:rPr lang="en-US" b="1" dirty="0"/>
              <a:t>Contrast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Illusions</a:t>
            </a:r>
          </a:p>
        </p:txBody>
      </p:sp>
    </p:spTree>
    <p:extLst>
      <p:ext uri="{BB962C8B-B14F-4D97-AF65-F5344CB8AC3E}">
        <p14:creationId xmlns:p14="http://schemas.microsoft.com/office/powerpoint/2010/main" val="92597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Contrast Effects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C00000"/>
                </a:solidFill>
              </a:rPr>
              <a:t>contrast effect is</a:t>
            </a:r>
          </a:p>
          <a:p>
            <a:pPr lvl="1"/>
            <a:r>
              <a:rPr lang="en-US" dirty="0" smtClean="0"/>
              <a:t>the </a:t>
            </a:r>
            <a:r>
              <a:rPr lang="en-US" b="1" dirty="0" smtClean="0">
                <a:solidFill>
                  <a:srgbClr val="C00000"/>
                </a:solidFill>
              </a:rPr>
              <a:t>enhancement or diminishment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relative to the ‘normal’</a:t>
            </a:r>
            <a:br>
              <a:rPr lang="en-US" dirty="0" smtClean="0"/>
            </a:br>
            <a:r>
              <a:rPr lang="en-US" b="1" dirty="0" smtClean="0">
                <a:solidFill>
                  <a:srgbClr val="C00000"/>
                </a:solidFill>
              </a:rPr>
              <a:t>of perception</a:t>
            </a:r>
            <a:r>
              <a:rPr lang="en-US" dirty="0" smtClean="0"/>
              <a:t> or cognition</a:t>
            </a:r>
            <a:br>
              <a:rPr lang="en-US" dirty="0" smtClean="0"/>
            </a:br>
            <a:r>
              <a:rPr lang="en-US" b="1" dirty="0" smtClean="0">
                <a:solidFill>
                  <a:srgbClr val="C00000"/>
                </a:solidFill>
              </a:rPr>
              <a:t>as a result of</a:t>
            </a:r>
            <a:r>
              <a:rPr lang="en-US" dirty="0" smtClean="0"/>
              <a:t> successive or simultaneous exposure</a:t>
            </a:r>
            <a:br>
              <a:rPr lang="en-US" dirty="0" smtClean="0"/>
            </a:br>
            <a:r>
              <a:rPr lang="en-US" dirty="0" smtClean="0"/>
              <a:t>to </a:t>
            </a:r>
            <a:r>
              <a:rPr lang="en-US" b="1" dirty="0" smtClean="0">
                <a:solidFill>
                  <a:srgbClr val="C00000"/>
                </a:solidFill>
              </a:rPr>
              <a:t>a stimulus of lesser or greater value</a:t>
            </a:r>
          </a:p>
          <a:p>
            <a:pPr lvl="1"/>
            <a:endParaRPr lang="en-US" dirty="0"/>
          </a:p>
          <a:p>
            <a:pPr lvl="2"/>
            <a:r>
              <a:rPr lang="en-US" dirty="0" smtClean="0"/>
              <a:t>‘normal’ here means </a:t>
            </a:r>
            <a:br>
              <a:rPr lang="en-US" dirty="0" smtClean="0"/>
            </a:br>
            <a:r>
              <a:rPr lang="en-US" dirty="0" smtClean="0"/>
              <a:t>the perception or cognition that would occur if the other stimulus was not present</a:t>
            </a:r>
          </a:p>
          <a:p>
            <a:pPr lvl="3"/>
            <a:r>
              <a:rPr lang="en-US" dirty="0" smtClean="0"/>
              <a:t>i.e. what it would appear to be “normally”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34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Simultaneous Contrast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1423194"/>
            <a:ext cx="8305800" cy="401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466850" y="4166394"/>
            <a:ext cx="6496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/>
            <a:r>
              <a:rPr lang="en-US" altLang="en-US"/>
              <a:t>Same luminance but varying brightness (perceived luminance)</a:t>
            </a:r>
          </a:p>
        </p:txBody>
      </p:sp>
    </p:spTree>
    <p:extLst>
      <p:ext uri="{BB962C8B-B14F-4D97-AF65-F5344CB8AC3E}">
        <p14:creationId xmlns:p14="http://schemas.microsoft.com/office/powerpoint/2010/main" val="113494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Successive Contrast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106679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Stare at the dot in one of the two top circles</a:t>
            </a:r>
          </a:p>
          <a:p>
            <a:r>
              <a:rPr lang="en-US" dirty="0" smtClean="0"/>
              <a:t>Then look at bottom circles</a:t>
            </a:r>
          </a:p>
          <a:p>
            <a:pPr lvl="1"/>
            <a:r>
              <a:rPr lang="en-US" dirty="0" smtClean="0"/>
              <a:t>They will appear different colors/shades (but are the same)</a:t>
            </a:r>
            <a:endParaRPr lang="en-US" dirty="0"/>
          </a:p>
        </p:txBody>
      </p:sp>
      <p:pic>
        <p:nvPicPr>
          <p:cNvPr id="1026" name="Picture 2" descr="https://upload.wikimedia.org/wikipedia/commons/thumb/e/e2/Successive_contrast.svg/240px-Successive_contrast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310008"/>
            <a:ext cx="411480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11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Issues with Contrast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05" y="1447800"/>
            <a:ext cx="876300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4038600"/>
            <a:ext cx="1905000" cy="201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09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Perception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Human Eye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Lightness Perception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Brightness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Contrast</a:t>
            </a:r>
          </a:p>
          <a:p>
            <a:r>
              <a:rPr lang="en-US" b="1" dirty="0"/>
              <a:t>Illusions</a:t>
            </a:r>
          </a:p>
        </p:txBody>
      </p:sp>
    </p:spTree>
    <p:extLst>
      <p:ext uri="{BB962C8B-B14F-4D97-AF65-F5344CB8AC3E}">
        <p14:creationId xmlns:p14="http://schemas.microsoft.com/office/powerpoint/2010/main" val="200386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Illusions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775" y="1066800"/>
            <a:ext cx="639445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502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Gamma-Ray Imaging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3962400" cy="3810000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 smtClean="0"/>
              <a:t>Used in</a:t>
            </a:r>
          </a:p>
          <a:p>
            <a:pPr lvl="1"/>
            <a:r>
              <a:rPr lang="en-US" sz="2400" dirty="0" smtClean="0"/>
              <a:t>Astronomy and Medicine</a:t>
            </a:r>
          </a:p>
          <a:p>
            <a:endParaRPr lang="en-US" sz="2800" dirty="0" smtClean="0"/>
          </a:p>
          <a:p>
            <a:r>
              <a:rPr lang="en-US" sz="2800" dirty="0" smtClean="0"/>
              <a:t>Medicine</a:t>
            </a:r>
          </a:p>
          <a:p>
            <a:pPr lvl="1"/>
            <a:r>
              <a:rPr lang="en-US" sz="2400" dirty="0" smtClean="0"/>
              <a:t>Positron Emission Tomography</a:t>
            </a:r>
          </a:p>
          <a:p>
            <a:pPr lvl="1"/>
            <a:r>
              <a:rPr lang="en-US" sz="2400" dirty="0" smtClean="0"/>
              <a:t>Radioactive isotope injected into patient</a:t>
            </a:r>
          </a:p>
          <a:p>
            <a:pPr lvl="2"/>
            <a:r>
              <a:rPr lang="en-US" sz="2000" dirty="0" smtClean="0"/>
              <a:t>Emits gamma rays as it decays</a:t>
            </a:r>
          </a:p>
          <a:p>
            <a:pPr lvl="2"/>
            <a:r>
              <a:rPr lang="en-US" sz="2000" dirty="0" smtClean="0"/>
              <a:t>Allowing creation of medical images via detectors</a:t>
            </a:r>
            <a:endParaRPr lang="en-US" sz="2000" dirty="0"/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257800"/>
            <a:ext cx="8229600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>
            <a:off x="685800" y="5844040"/>
            <a:ext cx="990600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arrow" w="med" len="med"/>
            <a:tailEnd type="arrow" w="med" len="med"/>
          </a:ln>
        </p:spPr>
      </p:cxnSp>
      <p:grpSp>
        <p:nvGrpSpPr>
          <p:cNvPr id="6" name="Group 5"/>
          <p:cNvGrpSpPr/>
          <p:nvPr/>
        </p:nvGrpSpPr>
        <p:grpSpPr>
          <a:xfrm>
            <a:off x="4755533" y="1143000"/>
            <a:ext cx="4147878" cy="4378625"/>
            <a:chOff x="4755533" y="1143000"/>
            <a:chExt cx="4147878" cy="4378625"/>
          </a:xfrm>
        </p:grpSpPr>
        <p:grpSp>
          <p:nvGrpSpPr>
            <p:cNvPr id="4" name="Group 3"/>
            <p:cNvGrpSpPr/>
            <p:nvPr/>
          </p:nvGrpSpPr>
          <p:grpSpPr>
            <a:xfrm>
              <a:off x="4755533" y="1143000"/>
              <a:ext cx="4147878" cy="3971926"/>
              <a:chOff x="4755533" y="1143000"/>
              <a:chExt cx="4147878" cy="3971926"/>
            </a:xfrm>
          </p:grpSpPr>
          <p:pic>
            <p:nvPicPr>
              <p:cNvPr id="2052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17345" y="1143000"/>
                <a:ext cx="3086066" cy="39719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3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17345" y="1143000"/>
                <a:ext cx="180975" cy="200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4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03386" y="1162049"/>
                <a:ext cx="200025" cy="161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5" name="Picture 7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52069" y="4953001"/>
                <a:ext cx="171450" cy="161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7673" y="4953000"/>
                <a:ext cx="171450" cy="161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7" name="Picture 9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55533" y="1600200"/>
                <a:ext cx="1076280" cy="3124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" name="TextBox 4"/>
            <p:cNvSpPr txBox="1"/>
            <p:nvPr/>
          </p:nvSpPr>
          <p:spPr>
            <a:xfrm>
              <a:off x="6172200" y="5090738"/>
              <a:ext cx="1600200" cy="43088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Cygnus Loop is in the </a:t>
              </a:r>
            </a:p>
            <a:p>
              <a:r>
                <a:rPr lang="en-US" sz="1100" dirty="0" smtClean="0"/>
                <a:t>constellation of Cygnus</a:t>
              </a:r>
              <a:endParaRPr lang="en-US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9371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Lastly</a:t>
            </a:r>
            <a:endParaRPr lang="en-US" dirty="0"/>
          </a:p>
        </p:txBody>
      </p:sp>
      <p:pic>
        <p:nvPicPr>
          <p:cNvPr id="6148" name="Picture 4" descr="https://upload.wikimedia.org/wikipedia/en/a/a8/The_Dress_%28viral_phenomenon%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43000"/>
            <a:ext cx="3962400" cy="528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6800" y="2209800"/>
            <a:ext cx="2519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color is this dress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69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81600" y="2286000"/>
            <a:ext cx="3505200" cy="365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 Human Perception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Human Eye</a:t>
            </a:r>
          </a:p>
          <a:p>
            <a:r>
              <a:rPr lang="en-US" sz="2800" dirty="0"/>
              <a:t>Lightness Perception</a:t>
            </a:r>
          </a:p>
          <a:p>
            <a:r>
              <a:rPr lang="en-US" sz="2800" dirty="0"/>
              <a:t>Brightness</a:t>
            </a:r>
          </a:p>
          <a:p>
            <a:r>
              <a:rPr lang="en-US" sz="2800" dirty="0"/>
              <a:t>Contrast</a:t>
            </a:r>
          </a:p>
          <a:p>
            <a:r>
              <a:rPr lang="en-US" sz="2800" dirty="0"/>
              <a:t>Illusions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338" y="2743200"/>
            <a:ext cx="235267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rot="21021225">
            <a:off x="606667" y="3647163"/>
            <a:ext cx="3861570" cy="1200329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Now we understand </a:t>
            </a:r>
          </a:p>
          <a:p>
            <a:r>
              <a:rPr lang="en-US" dirty="0" smtClean="0"/>
              <a:t>    the technical details of digital images</a:t>
            </a:r>
          </a:p>
          <a:p>
            <a:r>
              <a:rPr lang="en-US" dirty="0" smtClean="0"/>
              <a:t>AND</a:t>
            </a:r>
          </a:p>
          <a:p>
            <a:r>
              <a:rPr lang="en-US" dirty="0" smtClean="0"/>
              <a:t>    how the images are perceived</a:t>
            </a:r>
          </a:p>
        </p:txBody>
      </p:sp>
      <p:sp>
        <p:nvSpPr>
          <p:cNvPr id="7" name="TextBox 6"/>
          <p:cNvSpPr txBox="1"/>
          <p:nvPr/>
        </p:nvSpPr>
        <p:spPr>
          <a:xfrm rot="21021225">
            <a:off x="254159" y="5056230"/>
            <a:ext cx="4044505" cy="646331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Next Time:</a:t>
            </a:r>
          </a:p>
          <a:p>
            <a:r>
              <a:rPr lang="en-US" dirty="0"/>
              <a:t> </a:t>
            </a:r>
            <a:r>
              <a:rPr lang="en-US" dirty="0" smtClean="0"/>
              <a:t>  Let’s start messing with them images =)</a:t>
            </a:r>
          </a:p>
        </p:txBody>
      </p:sp>
    </p:spTree>
    <p:extLst>
      <p:ext uri="{BB962C8B-B14F-4D97-AF65-F5344CB8AC3E}">
        <p14:creationId xmlns:p14="http://schemas.microsoft.com/office/powerpoint/2010/main" val="229623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Beyond D2L</a:t>
            </a:r>
          </a:p>
          <a:p>
            <a:pPr lvl="1"/>
            <a:r>
              <a:rPr lang="en-US" dirty="0" smtClean="0"/>
              <a:t>Examples and information</a:t>
            </a:r>
            <a:br>
              <a:rPr lang="en-US" dirty="0" smtClean="0"/>
            </a:br>
            <a:r>
              <a:rPr lang="en-US" dirty="0" smtClean="0"/>
              <a:t>can be found online at:</a:t>
            </a:r>
          </a:p>
          <a:p>
            <a:pPr lvl="2"/>
            <a:r>
              <a:rPr lang="en-US" i="1" dirty="0"/>
              <a:t>http://docdingle.com/teaching/cs.html</a:t>
            </a:r>
            <a:endParaRPr lang="en-US" i="1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lvl="2"/>
            <a:r>
              <a:rPr lang="en-US" i="1" dirty="0" smtClean="0"/>
              <a:t>Continue to more stuff as needed</a:t>
            </a:r>
            <a:endParaRPr lang="en-US" i="1" dirty="0"/>
          </a:p>
        </p:txBody>
      </p:sp>
      <p:pic>
        <p:nvPicPr>
          <p:cNvPr id="2050" name="Picture 2" descr="http://www.just-riddles.net/_images/_illusions/moving_illus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770" y="4038600"/>
            <a:ext cx="309562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60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Reference Stuff Follows</a:t>
            </a:r>
            <a:endParaRPr lang="en-US" dirty="0"/>
          </a:p>
        </p:txBody>
      </p:sp>
      <p:pic>
        <p:nvPicPr>
          <p:cNvPr id="3074" name="Picture 2" descr="http://www.just-riddles.net/_images/_illusions/moving_circles_2_illus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89038"/>
            <a:ext cx="4168343" cy="307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://www.just-riddles.net/_images/_illusions/moving_circles_illusion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 descr="http://www.just-riddles.net/_images/_illusions/moving_circles_illus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114800"/>
            <a:ext cx="4502727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62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Much of the content derived/based on slides for use with the book:</a:t>
            </a:r>
          </a:p>
          <a:p>
            <a:pPr lvl="1"/>
            <a:r>
              <a:rPr lang="en-US" sz="1800" i="1" dirty="0"/>
              <a:t>Digital Image Processing, </a:t>
            </a:r>
            <a:r>
              <a:rPr lang="en-US" sz="1800" dirty="0" smtClean="0"/>
              <a:t>Gonzalez and Woods</a:t>
            </a:r>
          </a:p>
          <a:p>
            <a:pPr lvl="1"/>
            <a:endParaRPr lang="en-US" sz="1800" dirty="0"/>
          </a:p>
          <a:p>
            <a:r>
              <a:rPr lang="en-US" sz="2000" dirty="0" smtClean="0"/>
              <a:t>Some layout and presentation style derived/based on presentations by</a:t>
            </a:r>
          </a:p>
          <a:p>
            <a:pPr lvl="1"/>
            <a:r>
              <a:rPr lang="en-US" sz="1800" dirty="0" smtClean="0"/>
              <a:t>Donald House, Texas A&amp;M University, 1999</a:t>
            </a:r>
          </a:p>
          <a:p>
            <a:pPr lvl="1"/>
            <a:r>
              <a:rPr lang="en-US" sz="1800" dirty="0" smtClean="0"/>
              <a:t>Bernd </a:t>
            </a:r>
            <a:r>
              <a:rPr lang="en-US" sz="1800" dirty="0" err="1" smtClean="0"/>
              <a:t>Girod</a:t>
            </a:r>
            <a:r>
              <a:rPr lang="en-US" sz="1800" dirty="0" smtClean="0"/>
              <a:t>, Stanford University, 2007</a:t>
            </a:r>
          </a:p>
          <a:p>
            <a:pPr lvl="1"/>
            <a:r>
              <a:rPr lang="en-US" sz="1800" dirty="0" err="1" smtClean="0"/>
              <a:t>Shreekanth</a:t>
            </a:r>
            <a:r>
              <a:rPr lang="en-US" sz="1800" dirty="0" smtClean="0"/>
              <a:t> </a:t>
            </a:r>
            <a:r>
              <a:rPr lang="en-US" sz="1800" dirty="0" err="1" smtClean="0"/>
              <a:t>Mandayam</a:t>
            </a:r>
            <a:r>
              <a:rPr lang="en-US" sz="1800" dirty="0" smtClean="0"/>
              <a:t>, Rowan University, 2009</a:t>
            </a:r>
          </a:p>
          <a:p>
            <a:pPr lvl="1"/>
            <a:r>
              <a:rPr lang="en-US" sz="1800" dirty="0" smtClean="0"/>
              <a:t>Igor Aizenberg, TAMUT, 2013</a:t>
            </a:r>
          </a:p>
          <a:p>
            <a:pPr lvl="1"/>
            <a:r>
              <a:rPr lang="en-US" sz="1800" dirty="0" smtClean="0"/>
              <a:t>Xin Li, WVU, 2014</a:t>
            </a:r>
          </a:p>
          <a:p>
            <a:pPr lvl="1"/>
            <a:r>
              <a:rPr lang="en-US" sz="1800" dirty="0" smtClean="0"/>
              <a:t>George </a:t>
            </a:r>
            <a:r>
              <a:rPr lang="en-US" sz="1800" dirty="0" err="1" smtClean="0"/>
              <a:t>Wolberg</a:t>
            </a:r>
            <a:r>
              <a:rPr lang="en-US" sz="1800" dirty="0" smtClean="0"/>
              <a:t>, City College of New York, 2015</a:t>
            </a:r>
          </a:p>
          <a:p>
            <a:pPr lvl="1"/>
            <a:r>
              <a:rPr lang="en-US" sz="1800" dirty="0" smtClean="0"/>
              <a:t>Yao Wang and Zhu Liu, NYU-Poly, 2015</a:t>
            </a:r>
          </a:p>
          <a:p>
            <a:pPr lvl="1"/>
            <a:r>
              <a:rPr lang="en-US" sz="1800" dirty="0" err="1" smtClean="0"/>
              <a:t>Sinisa</a:t>
            </a:r>
            <a:r>
              <a:rPr lang="en-US" sz="1800" dirty="0" smtClean="0"/>
              <a:t> </a:t>
            </a:r>
            <a:r>
              <a:rPr lang="en-US" sz="1800" dirty="0" err="1" smtClean="0"/>
              <a:t>Todorovic</a:t>
            </a:r>
            <a:r>
              <a:rPr lang="en-US" sz="1800" dirty="0" smtClean="0"/>
              <a:t>, Oregon State, 2015</a:t>
            </a:r>
            <a:endParaRPr lang="en-US" sz="1800" dirty="0"/>
          </a:p>
        </p:txBody>
      </p:sp>
      <p:pic>
        <p:nvPicPr>
          <p:cNvPr id="4" name="Picture 2" descr="http://reviewanygame.com/content/images/products/thrillville-off-the-rails-xbox-360-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572000"/>
            <a:ext cx="2995613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50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X-Ray Imaging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3886200" cy="2743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Oldest source of EM radiation for imaging</a:t>
            </a:r>
          </a:p>
          <a:p>
            <a:pPr lvl="1"/>
            <a:r>
              <a:rPr lang="en-US" dirty="0" smtClean="0"/>
              <a:t>CAT scans</a:t>
            </a:r>
          </a:p>
          <a:p>
            <a:pPr lvl="1"/>
            <a:r>
              <a:rPr lang="en-US" dirty="0" smtClean="0"/>
              <a:t>angiograms</a:t>
            </a:r>
          </a:p>
          <a:p>
            <a:pPr lvl="1"/>
            <a:r>
              <a:rPr lang="en-US" dirty="0" smtClean="0"/>
              <a:t>industrial inspection of circuit boards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990600" y="990600"/>
            <a:ext cx="7989469" cy="4295775"/>
            <a:chOff x="990600" y="990600"/>
            <a:chExt cx="7989469" cy="4295775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990600"/>
              <a:ext cx="2884069" cy="4295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993494"/>
              <a:ext cx="123825" cy="142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7575" y="2209800"/>
              <a:ext cx="142875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7100" y="3886200"/>
              <a:ext cx="133350" cy="12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6800" y="1007962"/>
              <a:ext cx="152400" cy="161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6149" y="3886199"/>
              <a:ext cx="152400" cy="12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0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3935392"/>
              <a:ext cx="4981575" cy="790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257800"/>
            <a:ext cx="8229600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>
            <a:off x="1600200" y="5856368"/>
            <a:ext cx="1143000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arrow" w="med" len="med"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45494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Ultraviolet Imaging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4114800" cy="34290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Used for</a:t>
            </a:r>
          </a:p>
          <a:p>
            <a:pPr lvl="1"/>
            <a:r>
              <a:rPr lang="en-US" dirty="0" smtClean="0"/>
              <a:t>lithography</a:t>
            </a:r>
          </a:p>
          <a:p>
            <a:pPr lvl="1"/>
            <a:r>
              <a:rPr lang="en-US" dirty="0" smtClean="0"/>
              <a:t>industrial inspection</a:t>
            </a:r>
          </a:p>
          <a:p>
            <a:pPr lvl="1"/>
            <a:r>
              <a:rPr lang="en-US" dirty="0" smtClean="0"/>
              <a:t>biological imaging</a:t>
            </a:r>
          </a:p>
          <a:p>
            <a:pPr lvl="1"/>
            <a:r>
              <a:rPr lang="en-US" dirty="0" smtClean="0"/>
              <a:t>astronomy</a:t>
            </a:r>
          </a:p>
          <a:p>
            <a:pPr lvl="1"/>
            <a:r>
              <a:rPr lang="en-US" dirty="0" smtClean="0"/>
              <a:t>lasers</a:t>
            </a:r>
          </a:p>
          <a:p>
            <a:pPr lvl="1"/>
            <a:r>
              <a:rPr lang="en-US" dirty="0" err="1" smtClean="0"/>
              <a:t>flourescence</a:t>
            </a:r>
            <a:r>
              <a:rPr lang="en-US" dirty="0" smtClean="0"/>
              <a:t> microscopy</a:t>
            </a:r>
          </a:p>
          <a:p>
            <a:pPr lvl="2"/>
            <a:r>
              <a:rPr lang="en-US" dirty="0" smtClean="0"/>
              <a:t>Shown to the right</a:t>
            </a:r>
          </a:p>
          <a:p>
            <a:pPr lvl="2"/>
            <a:r>
              <a:rPr lang="en-US" dirty="0" smtClean="0"/>
              <a:t>Photon of UV light collides with electron of fluorescent material to elevate its energy</a:t>
            </a:r>
          </a:p>
          <a:p>
            <a:pPr lvl="2"/>
            <a:r>
              <a:rPr lang="en-US" dirty="0" smtClean="0"/>
              <a:t>As energy falls it emits red light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257800"/>
            <a:ext cx="8229600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>
            <a:cxnSpLocks noChangeShapeType="1"/>
          </p:cNvCxnSpPr>
          <p:nvPr/>
        </p:nvCxnSpPr>
        <p:spPr bwMode="auto">
          <a:xfrm>
            <a:off x="2667000" y="5867521"/>
            <a:ext cx="990600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arrow" w="med" len="med"/>
            <a:tailEnd type="arrow" w="med" len="med"/>
          </a:ln>
        </p:spPr>
      </p:cxnSp>
      <p:grpSp>
        <p:nvGrpSpPr>
          <p:cNvPr id="9" name="Group 8"/>
          <p:cNvGrpSpPr/>
          <p:nvPr/>
        </p:nvGrpSpPr>
        <p:grpSpPr>
          <a:xfrm>
            <a:off x="4600846" y="1447800"/>
            <a:ext cx="4245934" cy="2286000"/>
            <a:chOff x="4600846" y="1447800"/>
            <a:chExt cx="4245934" cy="2286000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8459" y="1447800"/>
              <a:ext cx="3028321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0846" y="1600200"/>
              <a:ext cx="1217613" cy="1123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5080" y="2801315"/>
              <a:ext cx="887329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8459" y="1447800"/>
              <a:ext cx="219075" cy="24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7230" y="1447800"/>
              <a:ext cx="209550" cy="209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2356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2249</TotalTime>
  <Words>1811</Words>
  <Application>Microsoft Office PowerPoint</Application>
  <PresentationFormat>On-screen Show (4:3)</PresentationFormat>
  <Paragraphs>469</Paragraphs>
  <Slides>74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5" baseType="lpstr">
      <vt:lpstr>Office Theme</vt:lpstr>
      <vt:lpstr>Image  Acquisition, Display, and Perception </vt:lpstr>
      <vt:lpstr>Lecture Objectives</vt:lpstr>
      <vt:lpstr>Recall</vt:lpstr>
      <vt:lpstr>Recall: Image Processing Goals</vt:lpstr>
      <vt:lpstr>Sources of Images</vt:lpstr>
      <vt:lpstr>Physical Aspects of Acquisition</vt:lpstr>
      <vt:lpstr>Gamma-Ray Imaging</vt:lpstr>
      <vt:lpstr>X-Ray Imaging</vt:lpstr>
      <vt:lpstr>Ultraviolet Imaging</vt:lpstr>
      <vt:lpstr>Visible Imaging: Photography</vt:lpstr>
      <vt:lpstr>Visible Imaging: Motion Pictures</vt:lpstr>
      <vt:lpstr>Visible Imaging: Biometrics &amp; Forensics</vt:lpstr>
      <vt:lpstr>Visible Imaging: Light Microscopy</vt:lpstr>
      <vt:lpstr>Visible Imaging: Remote Sensing</vt:lpstr>
      <vt:lpstr>Infrared (thermal) Imaging</vt:lpstr>
      <vt:lpstr>Microwave Imaging: Radar</vt:lpstr>
      <vt:lpstr>Radio Wave Imaging: MRI and Astronomy</vt:lpstr>
      <vt:lpstr>Non-EM Imaging Sources</vt:lpstr>
      <vt:lpstr>Acoustic Imaging</vt:lpstr>
      <vt:lpstr>Electron Microscope</vt:lpstr>
      <vt:lpstr>Cartoon Images</vt:lpstr>
      <vt:lpstr>Images from Video Games</vt:lpstr>
      <vt:lpstr>Summary: Acquisition &amp; Generation</vt:lpstr>
      <vt:lpstr>PowerPoint Presentation</vt:lpstr>
      <vt:lpstr>PowerPoint Presentation</vt:lpstr>
      <vt:lpstr>Image Display</vt:lpstr>
      <vt:lpstr>CRT Monitors and TVs</vt:lpstr>
      <vt:lpstr>Plasma TVs</vt:lpstr>
      <vt:lpstr>LCD: Liquid Crystal Display</vt:lpstr>
      <vt:lpstr>LED: Light Emitting Diode</vt:lpstr>
      <vt:lpstr>Transparent LCD</vt:lpstr>
      <vt:lpstr>Various VR and 3D Displays</vt:lpstr>
      <vt:lpstr>More VR and 3D</vt:lpstr>
      <vt:lpstr>Virtual Retinal Display</vt:lpstr>
      <vt:lpstr>Images for the Blind</vt:lpstr>
      <vt:lpstr>Display Summary</vt:lpstr>
      <vt:lpstr>Perception and the Human Eye</vt:lpstr>
      <vt:lpstr>Comparative Length</vt:lpstr>
      <vt:lpstr>Comparative Length 2</vt:lpstr>
      <vt:lpstr>Simultaneous Contrast: Light vs Dark</vt:lpstr>
      <vt:lpstr>Similar Perception Errors in Color</vt:lpstr>
      <vt:lpstr>Ambiguous Images</vt:lpstr>
      <vt:lpstr>Thatcher</vt:lpstr>
      <vt:lpstr>Rotation Illusion</vt:lpstr>
      <vt:lpstr>Closer “Look”</vt:lpstr>
      <vt:lpstr>Human Perception</vt:lpstr>
      <vt:lpstr>Human Eye</vt:lpstr>
      <vt:lpstr>Retina</vt:lpstr>
      <vt:lpstr>Rods and Cones</vt:lpstr>
      <vt:lpstr>Image Formation in the Eye</vt:lpstr>
      <vt:lpstr>Human Perception</vt:lpstr>
      <vt:lpstr>Perception of Lightness</vt:lpstr>
      <vt:lpstr>Math: Image Formation Model</vt:lpstr>
      <vt:lpstr>Formation Model: Example</vt:lpstr>
      <vt:lpstr>Illustration: Checker-Block</vt:lpstr>
      <vt:lpstr>Visual Context</vt:lpstr>
      <vt:lpstr>Lightness Illusion</vt:lpstr>
      <vt:lpstr>More Illusions</vt:lpstr>
      <vt:lpstr>Human Perception</vt:lpstr>
      <vt:lpstr>Brightness Adaptation</vt:lpstr>
      <vt:lpstr>Mach Bands</vt:lpstr>
      <vt:lpstr>Brightness Discrimination</vt:lpstr>
      <vt:lpstr>Human Perception</vt:lpstr>
      <vt:lpstr>Contrast Effects</vt:lpstr>
      <vt:lpstr>Example: Simultaneous Contrast</vt:lpstr>
      <vt:lpstr>Example: Successive Contrast</vt:lpstr>
      <vt:lpstr>Common Issues with Contrast</vt:lpstr>
      <vt:lpstr>Human Perception</vt:lpstr>
      <vt:lpstr>Optical Illusions</vt:lpstr>
      <vt:lpstr>Lastly</vt:lpstr>
      <vt:lpstr>Summary: Human Perception</vt:lpstr>
      <vt:lpstr>Questions?</vt:lpstr>
      <vt:lpstr>Extra Reference Stuff Follows</vt:lpstr>
      <vt:lpstr>Credits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Prototyping</dc:title>
  <dc:creator>Dingle, Brent</dc:creator>
  <cp:lastModifiedBy>Dingle, Brent</cp:lastModifiedBy>
  <cp:revision>568</cp:revision>
  <dcterms:created xsi:type="dcterms:W3CDTF">2006-08-16T00:00:00Z</dcterms:created>
  <dcterms:modified xsi:type="dcterms:W3CDTF">2015-10-04T16:35:45Z</dcterms:modified>
</cp:coreProperties>
</file>