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331" r:id="rId3"/>
    <p:sldId id="376" r:id="rId4"/>
    <p:sldId id="377" r:id="rId5"/>
    <p:sldId id="378" r:id="rId6"/>
    <p:sldId id="365" r:id="rId7"/>
    <p:sldId id="379" r:id="rId8"/>
    <p:sldId id="383" r:id="rId9"/>
    <p:sldId id="384" r:id="rId10"/>
    <p:sldId id="385" r:id="rId11"/>
    <p:sldId id="386" r:id="rId12"/>
    <p:sldId id="387" r:id="rId13"/>
    <p:sldId id="366" r:id="rId14"/>
    <p:sldId id="388" r:id="rId15"/>
    <p:sldId id="389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70" r:id="rId24"/>
    <p:sldId id="368" r:id="rId25"/>
    <p:sldId id="397" r:id="rId26"/>
    <p:sldId id="398" r:id="rId27"/>
    <p:sldId id="399" r:id="rId28"/>
    <p:sldId id="369" r:id="rId29"/>
    <p:sldId id="400" r:id="rId30"/>
    <p:sldId id="401" r:id="rId31"/>
    <p:sldId id="408" r:id="rId32"/>
    <p:sldId id="409" r:id="rId33"/>
    <p:sldId id="371" r:id="rId34"/>
    <p:sldId id="372" r:id="rId35"/>
    <p:sldId id="373" r:id="rId36"/>
    <p:sldId id="374" r:id="rId37"/>
    <p:sldId id="367" r:id="rId38"/>
    <p:sldId id="402" r:id="rId39"/>
    <p:sldId id="404" r:id="rId40"/>
    <p:sldId id="405" r:id="rId41"/>
    <p:sldId id="406" r:id="rId42"/>
    <p:sldId id="407" r:id="rId43"/>
    <p:sldId id="403" r:id="rId44"/>
    <p:sldId id="375" r:id="rId45"/>
    <p:sldId id="306" r:id="rId46"/>
    <p:sldId id="364" r:id="rId47"/>
    <p:sldId id="32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DD"/>
    <a:srgbClr val="FFFFCC"/>
    <a:srgbClr val="E3DE00"/>
    <a:srgbClr val="FBCFAB"/>
    <a:srgbClr val="ACB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65" autoAdjust="0"/>
  </p:normalViewPr>
  <p:slideViewPr>
    <p:cSldViewPr>
      <p:cViewPr varScale="1">
        <p:scale>
          <a:sx n="80" d="100"/>
          <a:sy n="80" d="100"/>
        </p:scale>
        <p:origin x="-3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80ABE-452A-4AFD-9D76-50CDA118E67B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015B-B547-4095-B1BD-E46E72669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8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Aside: </a:t>
            </a:r>
          </a:p>
          <a:p>
            <a:r>
              <a:rPr lang="en-US" dirty="0" smtClean="0"/>
              <a:t>For what we will be doing this approach</a:t>
            </a:r>
            <a:r>
              <a:rPr lang="en-US" baseline="0" dirty="0" smtClean="0"/>
              <a:t> is ok… we control the entire page and all things that it will load</a:t>
            </a:r>
          </a:p>
          <a:p>
            <a:endParaRPr lang="en-US" dirty="0" smtClean="0"/>
          </a:p>
          <a:p>
            <a:r>
              <a:rPr lang="en-US" dirty="0" smtClean="0"/>
              <a:t>However…</a:t>
            </a:r>
          </a:p>
          <a:p>
            <a:r>
              <a:rPr lang="en-US" dirty="0" smtClean="0"/>
              <a:t>if you are making plugins, you may not want to just take over the </a:t>
            </a:r>
            <a:r>
              <a:rPr lang="en-US" dirty="0" err="1" smtClean="0"/>
              <a:t>window.onload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Instead check if another already has (to avoid race conditions on whose plugin loads first),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which means you must hard code </a:t>
            </a:r>
          </a:p>
          <a:p>
            <a:r>
              <a:rPr lang="en-US" baseline="0" dirty="0" smtClean="0"/>
              <a:t>a function call directly into the </a:t>
            </a:r>
            <a:r>
              <a:rPr lang="en-US" baseline="0" dirty="0" err="1" smtClean="0"/>
              <a:t>javaScript</a:t>
            </a:r>
            <a:r>
              <a:rPr lang="en-US" baseline="0" dirty="0" smtClean="0"/>
              <a:t> as it is being loaded (which may have issues too)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would look something like:</a:t>
            </a:r>
          </a:p>
          <a:p>
            <a:endParaRPr lang="en-US" dirty="0" smtClean="0"/>
          </a:p>
          <a:p>
            <a:r>
              <a:rPr lang="en-US" dirty="0" smtClean="0"/>
              <a:t>function </a:t>
            </a:r>
            <a:r>
              <a:rPr lang="en-US" dirty="0" err="1" smtClean="0"/>
              <a:t>addLoadEvent</a:t>
            </a:r>
            <a:r>
              <a:rPr lang="en-US" dirty="0" smtClean="0"/>
              <a:t>(</a:t>
            </a:r>
            <a:r>
              <a:rPr lang="en-US" dirty="0" err="1" smtClean="0"/>
              <a:t>func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oldonload</a:t>
            </a:r>
            <a:r>
              <a:rPr lang="en-US" dirty="0" smtClean="0"/>
              <a:t> = </a:t>
            </a:r>
            <a:r>
              <a:rPr lang="en-US" dirty="0" err="1" smtClean="0"/>
              <a:t>window.onload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typeof</a:t>
            </a:r>
            <a:r>
              <a:rPr lang="en-US" dirty="0" smtClean="0"/>
              <a:t> </a:t>
            </a:r>
            <a:r>
              <a:rPr lang="en-US" dirty="0" err="1" smtClean="0"/>
              <a:t>window.onload</a:t>
            </a:r>
            <a:r>
              <a:rPr lang="en-US" dirty="0" smtClean="0"/>
              <a:t> != 'function')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window.onload</a:t>
            </a:r>
            <a:r>
              <a:rPr lang="en-US" dirty="0" smtClean="0"/>
              <a:t> = </a:t>
            </a:r>
            <a:r>
              <a:rPr lang="en-US" dirty="0" err="1" smtClean="0"/>
              <a:t>func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} else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window.onload</a:t>
            </a:r>
            <a:r>
              <a:rPr lang="en-US" dirty="0" smtClean="0"/>
              <a:t> = function() {</a:t>
            </a:r>
          </a:p>
          <a:p>
            <a:r>
              <a:rPr lang="en-US" dirty="0" smtClean="0"/>
              <a:t>      if (</a:t>
            </a:r>
            <a:r>
              <a:rPr lang="en-US" dirty="0" err="1" smtClean="0"/>
              <a:t>oldonload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oldonload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func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r>
              <a:rPr lang="en-US" dirty="0" err="1" smtClean="0"/>
              <a:t>addLoadEvent</a:t>
            </a:r>
            <a:r>
              <a:rPr lang="en-US" dirty="0" smtClean="0"/>
              <a:t>(</a:t>
            </a:r>
            <a:r>
              <a:rPr lang="en-US" dirty="0" err="1" smtClean="0"/>
              <a:t>nameOfSomeFunctionToRunOnPageLoad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addLoadEvent</a:t>
            </a:r>
            <a:r>
              <a:rPr lang="en-US" dirty="0" smtClean="0"/>
              <a:t>(function() {</a:t>
            </a:r>
          </a:p>
          <a:p>
            <a:r>
              <a:rPr lang="en-US" dirty="0" smtClean="0"/>
              <a:t>  /* more code to run on page load */</a:t>
            </a:r>
          </a:p>
          <a:p>
            <a:r>
              <a:rPr lang="en-US" dirty="0" smtClean="0"/>
              <a:t>});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14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14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14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14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14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14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14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14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825" y="6518787"/>
            <a:ext cx="93784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791200" y="57912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Brent M. Dingle, Ph.D.	               	2015</a:t>
            </a:r>
          </a:p>
          <a:p>
            <a:pPr algn="l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Game Design and Development Program</a:t>
            </a:r>
          </a:p>
          <a:p>
            <a:pPr algn="l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Mathematics, Statistics and Computer Science</a:t>
            </a:r>
          </a:p>
          <a:p>
            <a:pPr algn="l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University of Wisconsin - Stout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441574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HTML5 – Canvas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JavaScript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 Drawing</a:t>
            </a:r>
          </a:p>
        </p:txBody>
      </p:sp>
      <p:sp>
        <p:nvSpPr>
          <p:cNvPr id="3" name="AutoShape 2" descr="https://encrypted-tbn3.gstatic.com/images?q=tbn:ANd9GcTZMvsu5eXlNdCDN0pTONDpdW8dInFA5n1yfNOv7swtSOdJgMh9"/>
          <p:cNvSpPr>
            <a:spLocks noChangeAspect="1" noChangeArrowheads="1"/>
          </p:cNvSpPr>
          <p:nvPr/>
        </p:nvSpPr>
        <p:spPr bwMode="auto">
          <a:xfrm>
            <a:off x="63500" y="-136525"/>
            <a:ext cx="5991225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104900"/>
          </a:xfrm>
        </p:spPr>
        <p:txBody>
          <a:bodyPr/>
          <a:lstStyle/>
          <a:p>
            <a:r>
              <a:rPr lang="en-US" b="1" smtClean="0"/>
              <a:t>Image </a:t>
            </a:r>
            <a:r>
              <a:rPr lang="en-US" b="1" smtClean="0"/>
              <a:t>Processing</a:t>
            </a:r>
            <a:endParaRPr lang="en-US" b="1" dirty="0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41" y="5181600"/>
            <a:ext cx="2298089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20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HTML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6346802" cy="424731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&lt;!DOCTYPE html&gt;</a:t>
            </a:r>
          </a:p>
          <a:p>
            <a:r>
              <a:rPr lang="en-US" dirty="0"/>
              <a:t>&lt;html </a:t>
            </a:r>
            <a:r>
              <a:rPr lang="en-US" dirty="0" err="1"/>
              <a:t>lang</a:t>
            </a:r>
            <a:r>
              <a:rPr lang="en-US" dirty="0"/>
              <a:t>="</a:t>
            </a:r>
            <a:r>
              <a:rPr lang="en-US" dirty="0" err="1"/>
              <a:t>en</a:t>
            </a:r>
            <a:r>
              <a:rPr lang="en-US" dirty="0"/>
              <a:t>"&gt;</a:t>
            </a:r>
          </a:p>
          <a:p>
            <a:r>
              <a:rPr lang="en-US" dirty="0"/>
              <a:t>&lt;head&gt;</a:t>
            </a:r>
          </a:p>
          <a:p>
            <a:r>
              <a:rPr lang="en-US" dirty="0" smtClean="0"/>
              <a:t>   &lt;</a:t>
            </a:r>
            <a:r>
              <a:rPr lang="en-US" dirty="0"/>
              <a:t>script </a:t>
            </a:r>
            <a:r>
              <a:rPr lang="en-US" dirty="0" err="1"/>
              <a:t>src</a:t>
            </a:r>
            <a:r>
              <a:rPr lang="en-US" dirty="0"/>
              <a:t>="simpleRectangle.js" type="text/</a:t>
            </a:r>
            <a:r>
              <a:rPr lang="en-US" dirty="0" err="1"/>
              <a:t>javascript</a:t>
            </a:r>
            <a:r>
              <a:rPr lang="en-US" dirty="0"/>
              <a:t>"&gt;&lt;/script&gt;</a:t>
            </a:r>
          </a:p>
          <a:p>
            <a:r>
              <a:rPr lang="en-US" dirty="0"/>
              <a:t>&lt;/head&gt;</a:t>
            </a:r>
          </a:p>
          <a:p>
            <a:endParaRPr lang="en-US" dirty="0"/>
          </a:p>
          <a:p>
            <a:r>
              <a:rPr lang="en-US" dirty="0"/>
              <a:t>&lt;body&gt;</a:t>
            </a:r>
          </a:p>
          <a:p>
            <a:r>
              <a:rPr lang="en-US" dirty="0"/>
              <a:t>    &lt;div&gt;</a:t>
            </a:r>
          </a:p>
          <a:p>
            <a:r>
              <a:rPr lang="en-US" dirty="0" smtClean="0"/>
              <a:t>        &lt;canvas id="</a:t>
            </a:r>
            <a:r>
              <a:rPr lang="en-US" dirty="0" err="1" smtClean="0"/>
              <a:t>myCanvas</a:t>
            </a:r>
            <a:r>
              <a:rPr lang="en-US" dirty="0" smtClean="0"/>
              <a:t>" width="300" height="200"&gt;</a:t>
            </a:r>
          </a:p>
          <a:p>
            <a:r>
              <a:rPr lang="en-US" dirty="0" smtClean="0"/>
              <a:t>        </a:t>
            </a:r>
            <a:r>
              <a:rPr lang="en-US" dirty="0"/>
              <a:t>Your browser does NOT support canvas!</a:t>
            </a:r>
          </a:p>
          <a:p>
            <a:r>
              <a:rPr lang="en-US" dirty="0"/>
              <a:t>        &lt;/canvas&gt;</a:t>
            </a:r>
          </a:p>
          <a:p>
            <a:r>
              <a:rPr lang="en-US" dirty="0"/>
              <a:t>    &lt;/div&gt;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258264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HTML File: simpleRectangle.html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84463" y="3733800"/>
            <a:ext cx="6705600" cy="914400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6200" y="3065708"/>
            <a:ext cx="1066800" cy="2115891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95400" y="2533471"/>
            <a:ext cx="6818470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Creates a canvas on your webpage</a:t>
            </a:r>
          </a:p>
          <a:p>
            <a:r>
              <a:rPr lang="en-US" dirty="0" smtClean="0"/>
              <a:t>The id=“</a:t>
            </a:r>
            <a:r>
              <a:rPr lang="en-US" dirty="0" err="1" smtClean="0"/>
              <a:t>myCanvas</a:t>
            </a:r>
            <a:r>
              <a:rPr lang="en-US" dirty="0" smtClean="0"/>
              <a:t>” is important as your </a:t>
            </a:r>
            <a:r>
              <a:rPr lang="en-US" dirty="0" err="1" smtClean="0"/>
              <a:t>javaScript</a:t>
            </a:r>
            <a:r>
              <a:rPr lang="en-US" dirty="0" smtClean="0"/>
              <a:t> code will use that id</a:t>
            </a:r>
          </a:p>
          <a:p>
            <a:r>
              <a:rPr lang="en-US" dirty="0" smtClean="0"/>
              <a:t>Width and Height are also important to note, </a:t>
            </a:r>
            <a:endParaRPr lang="en-US" dirty="0"/>
          </a:p>
          <a:p>
            <a:r>
              <a:rPr lang="en-US" dirty="0" smtClean="0"/>
              <a:t>They define the size of the canvas display (in pixels) on the webpage</a:t>
            </a:r>
          </a:p>
        </p:txBody>
      </p:sp>
    </p:spTree>
    <p:extLst>
      <p:ext uri="{BB962C8B-B14F-4D97-AF65-F5344CB8AC3E}">
        <p14:creationId xmlns:p14="http://schemas.microsoft.com/office/powerpoint/2010/main" val="73495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HTML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6346802" cy="424731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&lt;!DOCTYPE html&gt;</a:t>
            </a:r>
          </a:p>
          <a:p>
            <a:r>
              <a:rPr lang="en-US" dirty="0"/>
              <a:t>&lt;html </a:t>
            </a:r>
            <a:r>
              <a:rPr lang="en-US" dirty="0" err="1"/>
              <a:t>lang</a:t>
            </a:r>
            <a:r>
              <a:rPr lang="en-US" dirty="0"/>
              <a:t>="</a:t>
            </a:r>
            <a:r>
              <a:rPr lang="en-US" dirty="0" err="1"/>
              <a:t>en</a:t>
            </a:r>
            <a:r>
              <a:rPr lang="en-US" dirty="0"/>
              <a:t>"&gt;</a:t>
            </a:r>
          </a:p>
          <a:p>
            <a:r>
              <a:rPr lang="en-US" dirty="0"/>
              <a:t>&lt;head&gt;</a:t>
            </a:r>
          </a:p>
          <a:p>
            <a:r>
              <a:rPr lang="en-US" dirty="0" smtClean="0"/>
              <a:t>   &lt;</a:t>
            </a:r>
            <a:r>
              <a:rPr lang="en-US" dirty="0"/>
              <a:t>script </a:t>
            </a:r>
            <a:r>
              <a:rPr lang="en-US" dirty="0" err="1"/>
              <a:t>src</a:t>
            </a:r>
            <a:r>
              <a:rPr lang="en-US" dirty="0"/>
              <a:t>="simpleRectangle.js" type="text/</a:t>
            </a:r>
            <a:r>
              <a:rPr lang="en-US" dirty="0" err="1"/>
              <a:t>javascript</a:t>
            </a:r>
            <a:r>
              <a:rPr lang="en-US" dirty="0"/>
              <a:t>"&gt;&lt;/script&gt;</a:t>
            </a:r>
          </a:p>
          <a:p>
            <a:r>
              <a:rPr lang="en-US" dirty="0"/>
              <a:t>&lt;/head&gt;</a:t>
            </a:r>
          </a:p>
          <a:p>
            <a:endParaRPr lang="en-US" dirty="0"/>
          </a:p>
          <a:p>
            <a:r>
              <a:rPr lang="en-US" dirty="0"/>
              <a:t>&lt;body&gt;</a:t>
            </a:r>
          </a:p>
          <a:p>
            <a:r>
              <a:rPr lang="en-US" dirty="0"/>
              <a:t>    &lt;div&gt;</a:t>
            </a:r>
          </a:p>
          <a:p>
            <a:r>
              <a:rPr lang="en-US" dirty="0" smtClean="0"/>
              <a:t>        &lt;canvas id="</a:t>
            </a:r>
            <a:r>
              <a:rPr lang="en-US" dirty="0" err="1" smtClean="0"/>
              <a:t>myCanvas</a:t>
            </a:r>
            <a:r>
              <a:rPr lang="en-US" dirty="0" smtClean="0"/>
              <a:t>" width="300" height="200"&gt;</a:t>
            </a:r>
          </a:p>
          <a:p>
            <a:r>
              <a:rPr lang="en-US" dirty="0" smtClean="0"/>
              <a:t>        </a:t>
            </a:r>
            <a:r>
              <a:rPr lang="en-US" dirty="0"/>
              <a:t>Your browser does NOT support canvas!</a:t>
            </a:r>
          </a:p>
          <a:p>
            <a:r>
              <a:rPr lang="en-US" dirty="0"/>
              <a:t>        &lt;/canvas&gt;</a:t>
            </a:r>
          </a:p>
          <a:p>
            <a:r>
              <a:rPr lang="en-US" dirty="0"/>
              <a:t>    &lt;/div&gt;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258264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HTML File: simpleRectangle.html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84463" y="3733800"/>
            <a:ext cx="6705600" cy="914400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6200" y="5029200"/>
            <a:ext cx="1066800" cy="457199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143000" y="3201673"/>
            <a:ext cx="6060762" cy="2031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end of your document</a:t>
            </a:r>
          </a:p>
          <a:p>
            <a:endParaRPr lang="en-US" dirty="0"/>
          </a:p>
          <a:p>
            <a:r>
              <a:rPr lang="en-US" dirty="0" smtClean="0"/>
              <a:t>This HTML file is typical of the ones you will use for this class</a:t>
            </a:r>
          </a:p>
          <a:p>
            <a:r>
              <a:rPr lang="en-US" dirty="0" smtClean="0"/>
              <a:t>Most of the changes will be in </a:t>
            </a:r>
          </a:p>
          <a:p>
            <a:r>
              <a:rPr lang="en-US" dirty="0"/>
              <a:t> </a:t>
            </a:r>
            <a:r>
              <a:rPr lang="en-US" dirty="0" smtClean="0"/>
              <a:t>     the size of the canvas, </a:t>
            </a:r>
          </a:p>
          <a:p>
            <a:r>
              <a:rPr lang="en-US" dirty="0"/>
              <a:t> </a:t>
            </a:r>
            <a:r>
              <a:rPr lang="en-US" dirty="0" smtClean="0"/>
              <a:t>     any words/text you want on the page</a:t>
            </a:r>
          </a:p>
          <a:p>
            <a:r>
              <a:rPr lang="en-US" dirty="0"/>
              <a:t> </a:t>
            </a:r>
            <a:r>
              <a:rPr lang="en-US" dirty="0" smtClean="0"/>
              <a:t>      and the rest will (typically) be in the </a:t>
            </a:r>
            <a:r>
              <a:rPr lang="en-US" dirty="0" err="1" smtClean="0"/>
              <a:t>javaScript</a:t>
            </a:r>
            <a:r>
              <a:rPr lang="en-US" dirty="0" smtClean="0"/>
              <a:t> code file(s)…</a:t>
            </a:r>
          </a:p>
        </p:txBody>
      </p:sp>
    </p:spTree>
    <p:extLst>
      <p:ext uri="{BB962C8B-B14F-4D97-AF65-F5344CB8AC3E}">
        <p14:creationId xmlns:p14="http://schemas.microsoft.com/office/powerpoint/2010/main" val="127039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HTML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6346802" cy="424731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&lt;!DOCTYPE html&gt;</a:t>
            </a:r>
          </a:p>
          <a:p>
            <a:r>
              <a:rPr lang="en-US" dirty="0"/>
              <a:t>&lt;html </a:t>
            </a:r>
            <a:r>
              <a:rPr lang="en-US" dirty="0" err="1"/>
              <a:t>lang</a:t>
            </a:r>
            <a:r>
              <a:rPr lang="en-US" dirty="0"/>
              <a:t>="</a:t>
            </a:r>
            <a:r>
              <a:rPr lang="en-US" dirty="0" err="1"/>
              <a:t>en</a:t>
            </a:r>
            <a:r>
              <a:rPr lang="en-US" dirty="0"/>
              <a:t>"&gt;</a:t>
            </a:r>
          </a:p>
          <a:p>
            <a:r>
              <a:rPr lang="en-US" dirty="0"/>
              <a:t>&lt;head&gt;</a:t>
            </a:r>
          </a:p>
          <a:p>
            <a:r>
              <a:rPr lang="en-US" dirty="0" smtClean="0"/>
              <a:t>   &lt;</a:t>
            </a:r>
            <a:r>
              <a:rPr lang="en-US" dirty="0"/>
              <a:t>script </a:t>
            </a:r>
            <a:r>
              <a:rPr lang="en-US" dirty="0" err="1"/>
              <a:t>src</a:t>
            </a:r>
            <a:r>
              <a:rPr lang="en-US" dirty="0"/>
              <a:t>="simpleRectangle.js" type="text/</a:t>
            </a:r>
            <a:r>
              <a:rPr lang="en-US" dirty="0" err="1"/>
              <a:t>javascript</a:t>
            </a:r>
            <a:r>
              <a:rPr lang="en-US" dirty="0"/>
              <a:t>"&gt;&lt;/script&gt;</a:t>
            </a:r>
          </a:p>
          <a:p>
            <a:r>
              <a:rPr lang="en-US" dirty="0"/>
              <a:t>&lt;/head&gt;</a:t>
            </a:r>
          </a:p>
          <a:p>
            <a:endParaRPr lang="en-US" dirty="0"/>
          </a:p>
          <a:p>
            <a:r>
              <a:rPr lang="en-US" dirty="0"/>
              <a:t>&lt;body&gt;</a:t>
            </a:r>
          </a:p>
          <a:p>
            <a:r>
              <a:rPr lang="en-US" dirty="0"/>
              <a:t>    &lt;div&gt;</a:t>
            </a:r>
          </a:p>
          <a:p>
            <a:r>
              <a:rPr lang="en-US" dirty="0" smtClean="0"/>
              <a:t>        &lt;canvas id="</a:t>
            </a:r>
            <a:r>
              <a:rPr lang="en-US" dirty="0" err="1" smtClean="0"/>
              <a:t>myCanvas</a:t>
            </a:r>
            <a:r>
              <a:rPr lang="en-US" dirty="0" smtClean="0"/>
              <a:t>" width="300" height="200"&gt;</a:t>
            </a:r>
          </a:p>
          <a:p>
            <a:r>
              <a:rPr lang="en-US" dirty="0" smtClean="0"/>
              <a:t>        </a:t>
            </a:r>
            <a:r>
              <a:rPr lang="en-US" dirty="0"/>
              <a:t>Your browser does NOT support canvas!</a:t>
            </a:r>
          </a:p>
          <a:p>
            <a:r>
              <a:rPr lang="en-US" dirty="0"/>
              <a:t>        &lt;/canvas&gt;</a:t>
            </a:r>
          </a:p>
          <a:p>
            <a:r>
              <a:rPr lang="en-US" dirty="0"/>
              <a:t>    &lt;/div&gt;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258264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HTML File: simpleRectangle.html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76200" y="5029200"/>
            <a:ext cx="1066800" cy="457199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225651" y="3080266"/>
            <a:ext cx="3337517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Questions on the HTML ?</a:t>
            </a:r>
          </a:p>
        </p:txBody>
      </p:sp>
    </p:spTree>
    <p:extLst>
      <p:ext uri="{BB962C8B-B14F-4D97-AF65-F5344CB8AC3E}">
        <p14:creationId xmlns:p14="http://schemas.microsoft.com/office/powerpoint/2010/main" val="399359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JS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5625001" cy="480131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theProgram</a:t>
            </a:r>
            <a:r>
              <a:rPr lang="en-US" dirty="0"/>
              <a:t> = 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Main</a:t>
            </a:r>
            <a:r>
              <a:rPr lang="en-US" dirty="0"/>
              <a:t>: function() </a:t>
            </a:r>
          </a:p>
          <a:p>
            <a:r>
              <a:rPr lang="en-US" dirty="0"/>
              <a:t>    {</a:t>
            </a:r>
          </a:p>
          <a:p>
            <a:r>
              <a:rPr lang="en-US" dirty="0" smtClean="0"/>
              <a:t>        </a:t>
            </a:r>
            <a:r>
              <a:rPr lang="en-US" dirty="0" err="1"/>
              <a:t>theCanvas</a:t>
            </a:r>
            <a:r>
              <a:rPr lang="en-US" dirty="0"/>
              <a:t> = </a:t>
            </a:r>
            <a:r>
              <a:rPr lang="en-US" dirty="0" err="1" smtClean="0"/>
              <a:t>document.getElementById</a:t>
            </a:r>
            <a:r>
              <a:rPr lang="en-US" dirty="0" smtClean="0"/>
              <a:t>("</a:t>
            </a:r>
            <a:r>
              <a:rPr lang="en-US" dirty="0" err="1" smtClean="0"/>
              <a:t>myCanvas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ctx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theCanvas.getContext</a:t>
            </a:r>
            <a:r>
              <a:rPr lang="en-US" dirty="0"/>
              <a:t>("2d");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ctx.fillStyle</a:t>
            </a:r>
            <a:r>
              <a:rPr lang="en-US" dirty="0" smtClean="0"/>
              <a:t> </a:t>
            </a:r>
            <a:r>
              <a:rPr lang="en-US" dirty="0"/>
              <a:t>= "#</a:t>
            </a:r>
            <a:r>
              <a:rPr lang="en-US" dirty="0" err="1"/>
              <a:t>aaaaaa</a:t>
            </a:r>
            <a:r>
              <a:rPr lang="en-US" dirty="0"/>
              <a:t>";</a:t>
            </a:r>
          </a:p>
          <a:p>
            <a:r>
              <a:rPr lang="en-US" dirty="0"/>
              <a:t>        </a:t>
            </a:r>
            <a:r>
              <a:rPr lang="en-US" dirty="0" err="1" smtClean="0"/>
              <a:t>ctx.fillRect</a:t>
            </a:r>
            <a:r>
              <a:rPr lang="en-US" dirty="0" smtClean="0"/>
              <a:t>(0</a:t>
            </a:r>
            <a:r>
              <a:rPr lang="en-US" dirty="0"/>
              <a:t>, 0, 300, 200); </a:t>
            </a:r>
            <a:r>
              <a:rPr lang="en-US" dirty="0" smtClean="0"/>
              <a:t>        </a:t>
            </a:r>
            <a:r>
              <a:rPr lang="en-US" sz="1400" i="1" dirty="0" smtClean="0"/>
              <a:t>// </a:t>
            </a:r>
            <a:r>
              <a:rPr lang="en-US" sz="1400" i="1" dirty="0"/>
              <a:t>draw a grey background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ctx.strokeRect</a:t>
            </a:r>
            <a:r>
              <a:rPr lang="en-US" dirty="0" smtClean="0"/>
              <a:t>(20</a:t>
            </a:r>
            <a:r>
              <a:rPr lang="en-US" dirty="0"/>
              <a:t>, 10, 80, 60); </a:t>
            </a:r>
            <a:r>
              <a:rPr lang="en-US" dirty="0" smtClean="0"/>
              <a:t> </a:t>
            </a:r>
            <a:r>
              <a:rPr lang="en-US" sz="1400" i="1" dirty="0" smtClean="0"/>
              <a:t>// </a:t>
            </a:r>
            <a:r>
              <a:rPr lang="en-US" sz="1400" i="1" dirty="0"/>
              <a:t>draw a black rectangle</a:t>
            </a:r>
            <a:endParaRPr lang="en-US" i="1" dirty="0"/>
          </a:p>
          <a:p>
            <a:r>
              <a:rPr lang="en-US" dirty="0" smtClean="0"/>
              <a:t>    },</a:t>
            </a:r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};  </a:t>
            </a:r>
            <a:r>
              <a:rPr lang="en-US" sz="1400" i="1" dirty="0"/>
              <a:t>// end </a:t>
            </a:r>
            <a:r>
              <a:rPr lang="en-US" sz="1400" i="1" dirty="0" err="1"/>
              <a:t>theProgram</a:t>
            </a:r>
            <a:r>
              <a:rPr lang="en-US" sz="1400" i="1" dirty="0"/>
              <a:t> variable</a:t>
            </a:r>
            <a:endParaRPr lang="en-US" i="1" dirty="0"/>
          </a:p>
          <a:p>
            <a:endParaRPr lang="en-US" dirty="0"/>
          </a:p>
          <a:p>
            <a:r>
              <a:rPr lang="en-US" dirty="0" err="1" smtClean="0"/>
              <a:t>window.onload</a:t>
            </a:r>
            <a:r>
              <a:rPr lang="en-US" dirty="0" smtClean="0"/>
              <a:t> </a:t>
            </a:r>
            <a:r>
              <a:rPr lang="en-US" dirty="0"/>
              <a:t>= function()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</a:t>
            </a:r>
            <a:r>
              <a:rPr lang="en-US" dirty="0" err="1"/>
              <a:t>theProgram.Main</a:t>
            </a:r>
            <a:r>
              <a:rPr lang="en-US" dirty="0"/>
              <a:t>();</a:t>
            </a:r>
          </a:p>
          <a:p>
            <a:r>
              <a:rPr lang="en-US" dirty="0"/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34347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JavaScript File: simpleRectangle.js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228600" y="1524000"/>
            <a:ext cx="2286000" cy="457199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1712578"/>
            <a:ext cx="5634556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i="1" dirty="0" err="1" smtClean="0"/>
              <a:t>theProgram</a:t>
            </a:r>
            <a:r>
              <a:rPr lang="en-US" dirty="0" smtClean="0"/>
              <a:t> is a Singleton variable object</a:t>
            </a:r>
          </a:p>
          <a:p>
            <a:r>
              <a:rPr lang="en-US" dirty="0" smtClean="0"/>
              <a:t>     Useful for isolating your functions and ‘global’ variables</a:t>
            </a:r>
          </a:p>
          <a:p>
            <a:r>
              <a:rPr lang="en-US" dirty="0" smtClean="0"/>
              <a:t>     from other “stuff” that might be on the webpage</a:t>
            </a:r>
          </a:p>
        </p:txBody>
      </p:sp>
    </p:spTree>
    <p:extLst>
      <p:ext uri="{BB962C8B-B14F-4D97-AF65-F5344CB8AC3E}">
        <p14:creationId xmlns:p14="http://schemas.microsoft.com/office/powerpoint/2010/main" val="133969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JS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5625001" cy="480131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theProgram</a:t>
            </a:r>
            <a:r>
              <a:rPr lang="en-US" dirty="0"/>
              <a:t> = 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Main</a:t>
            </a:r>
            <a:r>
              <a:rPr lang="en-US" dirty="0"/>
              <a:t>: function() </a:t>
            </a:r>
          </a:p>
          <a:p>
            <a:r>
              <a:rPr lang="en-US" dirty="0"/>
              <a:t>    {</a:t>
            </a:r>
          </a:p>
          <a:p>
            <a:r>
              <a:rPr lang="en-US" dirty="0" smtClean="0"/>
              <a:t>        </a:t>
            </a:r>
            <a:r>
              <a:rPr lang="en-US" dirty="0" err="1"/>
              <a:t>theCanvas</a:t>
            </a:r>
            <a:r>
              <a:rPr lang="en-US" dirty="0"/>
              <a:t> = </a:t>
            </a:r>
            <a:r>
              <a:rPr lang="en-US" dirty="0" err="1" smtClean="0"/>
              <a:t>document.getElementById</a:t>
            </a:r>
            <a:r>
              <a:rPr lang="en-US" dirty="0" smtClean="0"/>
              <a:t>("</a:t>
            </a:r>
            <a:r>
              <a:rPr lang="en-US" dirty="0" err="1" smtClean="0"/>
              <a:t>myCanvas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ctx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theCanvas.getContext</a:t>
            </a:r>
            <a:r>
              <a:rPr lang="en-US" dirty="0"/>
              <a:t>("2d");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ctx.fillStyle</a:t>
            </a:r>
            <a:r>
              <a:rPr lang="en-US" dirty="0" smtClean="0"/>
              <a:t> </a:t>
            </a:r>
            <a:r>
              <a:rPr lang="en-US" dirty="0"/>
              <a:t>= "#</a:t>
            </a:r>
            <a:r>
              <a:rPr lang="en-US" dirty="0" err="1"/>
              <a:t>aaaaaa</a:t>
            </a:r>
            <a:r>
              <a:rPr lang="en-US" dirty="0"/>
              <a:t>";</a:t>
            </a:r>
          </a:p>
          <a:p>
            <a:r>
              <a:rPr lang="en-US" dirty="0"/>
              <a:t>        </a:t>
            </a:r>
            <a:r>
              <a:rPr lang="en-US" dirty="0" err="1" smtClean="0"/>
              <a:t>ctx.fillRect</a:t>
            </a:r>
            <a:r>
              <a:rPr lang="en-US" dirty="0" smtClean="0"/>
              <a:t>(0</a:t>
            </a:r>
            <a:r>
              <a:rPr lang="en-US" dirty="0"/>
              <a:t>, 0, 300, 200); </a:t>
            </a:r>
            <a:r>
              <a:rPr lang="en-US" dirty="0" smtClean="0"/>
              <a:t>        </a:t>
            </a:r>
            <a:r>
              <a:rPr lang="en-US" sz="1400" i="1" dirty="0" smtClean="0"/>
              <a:t>// </a:t>
            </a:r>
            <a:r>
              <a:rPr lang="en-US" sz="1400" i="1" dirty="0"/>
              <a:t>draw a grey background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ctx.strokeRect</a:t>
            </a:r>
            <a:r>
              <a:rPr lang="en-US" dirty="0" smtClean="0"/>
              <a:t>(20</a:t>
            </a:r>
            <a:r>
              <a:rPr lang="en-US" dirty="0"/>
              <a:t>, 10, 80, 60); </a:t>
            </a:r>
            <a:r>
              <a:rPr lang="en-US" dirty="0" smtClean="0"/>
              <a:t> </a:t>
            </a:r>
            <a:r>
              <a:rPr lang="en-US" sz="1400" i="1" dirty="0" smtClean="0"/>
              <a:t>// </a:t>
            </a:r>
            <a:r>
              <a:rPr lang="en-US" sz="1400" i="1" dirty="0"/>
              <a:t>draw a black rectangle</a:t>
            </a:r>
            <a:endParaRPr lang="en-US" i="1" dirty="0"/>
          </a:p>
          <a:p>
            <a:r>
              <a:rPr lang="en-US" dirty="0" smtClean="0"/>
              <a:t>    },</a:t>
            </a:r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};  </a:t>
            </a:r>
            <a:r>
              <a:rPr lang="en-US" sz="1400" i="1" dirty="0"/>
              <a:t>// end </a:t>
            </a:r>
            <a:r>
              <a:rPr lang="en-US" sz="1400" i="1" dirty="0" err="1"/>
              <a:t>theProgram</a:t>
            </a:r>
            <a:r>
              <a:rPr lang="en-US" sz="1400" i="1" dirty="0"/>
              <a:t> variable</a:t>
            </a:r>
            <a:endParaRPr lang="en-US" i="1" dirty="0"/>
          </a:p>
          <a:p>
            <a:endParaRPr lang="en-US" dirty="0"/>
          </a:p>
          <a:p>
            <a:r>
              <a:rPr lang="en-US" dirty="0" err="1" smtClean="0"/>
              <a:t>window.onload</a:t>
            </a:r>
            <a:r>
              <a:rPr lang="en-US" dirty="0" smtClean="0"/>
              <a:t> </a:t>
            </a:r>
            <a:r>
              <a:rPr lang="en-US" dirty="0"/>
              <a:t>= function()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</a:t>
            </a:r>
            <a:r>
              <a:rPr lang="en-US" dirty="0" err="1"/>
              <a:t>theProgram.Main</a:t>
            </a:r>
            <a:r>
              <a:rPr lang="en-US" dirty="0"/>
              <a:t>();</a:t>
            </a:r>
          </a:p>
          <a:p>
            <a:r>
              <a:rPr lang="en-US" dirty="0"/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34347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JavaScript File: simpleRectangle.js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228600" y="2057400"/>
            <a:ext cx="2286000" cy="604777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80631" y="1712578"/>
            <a:ext cx="4603889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Main</a:t>
            </a:r>
            <a:r>
              <a:rPr lang="en-US" dirty="0" smtClean="0"/>
              <a:t> is a ‘member’ function of </a:t>
            </a:r>
            <a:r>
              <a:rPr lang="en-US" i="1" dirty="0" err="1" smtClean="0"/>
              <a:t>theProgram</a:t>
            </a:r>
            <a:endParaRPr lang="en-US" i="1" dirty="0" smtClean="0"/>
          </a:p>
          <a:p>
            <a:r>
              <a:rPr lang="en-US" dirty="0" smtClean="0"/>
              <a:t>     This helps identify the entry point function</a:t>
            </a:r>
          </a:p>
          <a:p>
            <a:r>
              <a:rPr lang="en-US" dirty="0"/>
              <a:t> </a:t>
            </a:r>
            <a:r>
              <a:rPr lang="en-US" dirty="0" smtClean="0"/>
              <a:t>     which is first called after the webpage loads</a:t>
            </a:r>
          </a:p>
        </p:txBody>
      </p:sp>
    </p:spTree>
    <p:extLst>
      <p:ext uri="{BB962C8B-B14F-4D97-AF65-F5344CB8AC3E}">
        <p14:creationId xmlns:p14="http://schemas.microsoft.com/office/powerpoint/2010/main" val="339538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JS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5625001" cy="480131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theProgram</a:t>
            </a:r>
            <a:r>
              <a:rPr lang="en-US" dirty="0"/>
              <a:t> = 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Main</a:t>
            </a:r>
            <a:r>
              <a:rPr lang="en-US" dirty="0"/>
              <a:t>: function() </a:t>
            </a:r>
          </a:p>
          <a:p>
            <a:r>
              <a:rPr lang="en-US" dirty="0"/>
              <a:t>    {</a:t>
            </a:r>
          </a:p>
          <a:p>
            <a:r>
              <a:rPr lang="en-US" dirty="0" smtClean="0"/>
              <a:t>        </a:t>
            </a:r>
            <a:r>
              <a:rPr lang="en-US" dirty="0" err="1"/>
              <a:t>theCanvas</a:t>
            </a:r>
            <a:r>
              <a:rPr lang="en-US" dirty="0"/>
              <a:t> = </a:t>
            </a:r>
            <a:r>
              <a:rPr lang="en-US" dirty="0" err="1" smtClean="0"/>
              <a:t>document.getElementById</a:t>
            </a:r>
            <a:r>
              <a:rPr lang="en-US" dirty="0" smtClean="0"/>
              <a:t>("</a:t>
            </a:r>
            <a:r>
              <a:rPr lang="en-US" dirty="0" err="1" smtClean="0"/>
              <a:t>myCanvas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ctx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theCanvas.getContext</a:t>
            </a:r>
            <a:r>
              <a:rPr lang="en-US" dirty="0"/>
              <a:t>("2d");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ctx.fillStyle</a:t>
            </a:r>
            <a:r>
              <a:rPr lang="en-US" dirty="0" smtClean="0"/>
              <a:t> </a:t>
            </a:r>
            <a:r>
              <a:rPr lang="en-US" dirty="0"/>
              <a:t>= "#</a:t>
            </a:r>
            <a:r>
              <a:rPr lang="en-US" dirty="0" err="1"/>
              <a:t>aaaaaa</a:t>
            </a:r>
            <a:r>
              <a:rPr lang="en-US" dirty="0"/>
              <a:t>";</a:t>
            </a:r>
          </a:p>
          <a:p>
            <a:r>
              <a:rPr lang="en-US" dirty="0"/>
              <a:t>        </a:t>
            </a:r>
            <a:r>
              <a:rPr lang="en-US" dirty="0" err="1" smtClean="0"/>
              <a:t>ctx.fillRect</a:t>
            </a:r>
            <a:r>
              <a:rPr lang="en-US" dirty="0" smtClean="0"/>
              <a:t>(0</a:t>
            </a:r>
            <a:r>
              <a:rPr lang="en-US" dirty="0"/>
              <a:t>, 0, 300, 200); </a:t>
            </a:r>
            <a:r>
              <a:rPr lang="en-US" dirty="0" smtClean="0"/>
              <a:t>        </a:t>
            </a:r>
            <a:r>
              <a:rPr lang="en-US" sz="1400" i="1" dirty="0" smtClean="0"/>
              <a:t>// </a:t>
            </a:r>
            <a:r>
              <a:rPr lang="en-US" sz="1400" i="1" dirty="0"/>
              <a:t>draw a grey background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ctx.strokeRect</a:t>
            </a:r>
            <a:r>
              <a:rPr lang="en-US" dirty="0" smtClean="0"/>
              <a:t>(20</a:t>
            </a:r>
            <a:r>
              <a:rPr lang="en-US" dirty="0"/>
              <a:t>, 10, 80, 60); </a:t>
            </a:r>
            <a:r>
              <a:rPr lang="en-US" dirty="0" smtClean="0"/>
              <a:t> </a:t>
            </a:r>
            <a:r>
              <a:rPr lang="en-US" sz="1400" i="1" dirty="0" smtClean="0"/>
              <a:t>// </a:t>
            </a:r>
            <a:r>
              <a:rPr lang="en-US" sz="1400" i="1" dirty="0"/>
              <a:t>draw a black rectangle</a:t>
            </a:r>
            <a:endParaRPr lang="en-US" i="1" dirty="0"/>
          </a:p>
          <a:p>
            <a:r>
              <a:rPr lang="en-US" dirty="0" smtClean="0"/>
              <a:t>    },</a:t>
            </a:r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};  </a:t>
            </a:r>
            <a:r>
              <a:rPr lang="en-US" sz="1400" i="1" dirty="0"/>
              <a:t>// end </a:t>
            </a:r>
            <a:r>
              <a:rPr lang="en-US" sz="1400" i="1" dirty="0" err="1"/>
              <a:t>theProgram</a:t>
            </a:r>
            <a:r>
              <a:rPr lang="en-US" sz="1400" i="1" dirty="0"/>
              <a:t> variable</a:t>
            </a:r>
            <a:endParaRPr lang="en-US" i="1" dirty="0"/>
          </a:p>
          <a:p>
            <a:endParaRPr lang="en-US" dirty="0"/>
          </a:p>
          <a:p>
            <a:r>
              <a:rPr lang="en-US" dirty="0" err="1" smtClean="0"/>
              <a:t>window.onload</a:t>
            </a:r>
            <a:r>
              <a:rPr lang="en-US" dirty="0" smtClean="0"/>
              <a:t> </a:t>
            </a:r>
            <a:r>
              <a:rPr lang="en-US" dirty="0"/>
              <a:t>= function()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</a:t>
            </a:r>
            <a:r>
              <a:rPr lang="en-US" dirty="0" err="1"/>
              <a:t>theProgram.Main</a:t>
            </a:r>
            <a:r>
              <a:rPr lang="en-US" dirty="0"/>
              <a:t>();</a:t>
            </a:r>
          </a:p>
          <a:p>
            <a:r>
              <a:rPr lang="en-US" dirty="0"/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34347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JavaScript File: simpleRectangle.js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194630" y="5029200"/>
            <a:ext cx="2846469" cy="129611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1099" y="4567535"/>
            <a:ext cx="5726311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i="1" dirty="0" err="1" smtClean="0"/>
              <a:t>window.onload</a:t>
            </a:r>
            <a:r>
              <a:rPr lang="en-US" dirty="0" smtClean="0"/>
              <a:t> is automatically called by the browser</a:t>
            </a:r>
            <a:endParaRPr lang="en-US" i="1" dirty="0" smtClean="0"/>
          </a:p>
          <a:p>
            <a:r>
              <a:rPr lang="en-US" dirty="0" smtClean="0"/>
              <a:t>     This event occurs “after” the html page has been loaded</a:t>
            </a:r>
          </a:p>
          <a:p>
            <a:r>
              <a:rPr lang="en-US" dirty="0" smtClean="0"/>
              <a:t>      including all the page’s content: images, </a:t>
            </a:r>
            <a:r>
              <a:rPr lang="en-US" dirty="0" err="1" smtClean="0"/>
              <a:t>css</a:t>
            </a:r>
            <a:r>
              <a:rPr lang="en-US" dirty="0" smtClean="0"/>
              <a:t>, scripts…</a:t>
            </a:r>
          </a:p>
        </p:txBody>
      </p:sp>
    </p:spTree>
    <p:extLst>
      <p:ext uri="{BB962C8B-B14F-4D97-AF65-F5344CB8AC3E}">
        <p14:creationId xmlns:p14="http://schemas.microsoft.com/office/powerpoint/2010/main" val="175142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JS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5625001" cy="480131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theProgram</a:t>
            </a:r>
            <a:r>
              <a:rPr lang="en-US" dirty="0"/>
              <a:t> = 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Main</a:t>
            </a:r>
            <a:r>
              <a:rPr lang="en-US" dirty="0"/>
              <a:t>: function() </a:t>
            </a:r>
          </a:p>
          <a:p>
            <a:r>
              <a:rPr lang="en-US" dirty="0"/>
              <a:t>    {</a:t>
            </a:r>
          </a:p>
          <a:p>
            <a:r>
              <a:rPr lang="en-US" dirty="0" smtClean="0"/>
              <a:t>        </a:t>
            </a:r>
            <a:r>
              <a:rPr lang="en-US" dirty="0" err="1"/>
              <a:t>theCanvas</a:t>
            </a:r>
            <a:r>
              <a:rPr lang="en-US" dirty="0"/>
              <a:t> = </a:t>
            </a:r>
            <a:r>
              <a:rPr lang="en-US" dirty="0" err="1" smtClean="0"/>
              <a:t>document.getElementById</a:t>
            </a:r>
            <a:r>
              <a:rPr lang="en-US" dirty="0" smtClean="0"/>
              <a:t>("</a:t>
            </a:r>
            <a:r>
              <a:rPr lang="en-US" dirty="0" err="1" smtClean="0"/>
              <a:t>myCanvas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ctx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theCanvas.getContext</a:t>
            </a:r>
            <a:r>
              <a:rPr lang="en-US" dirty="0"/>
              <a:t>("2d");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ctx.fillStyle</a:t>
            </a:r>
            <a:r>
              <a:rPr lang="en-US" dirty="0" smtClean="0"/>
              <a:t> </a:t>
            </a:r>
            <a:r>
              <a:rPr lang="en-US" dirty="0"/>
              <a:t>= "#</a:t>
            </a:r>
            <a:r>
              <a:rPr lang="en-US" dirty="0" err="1"/>
              <a:t>aaaaaa</a:t>
            </a:r>
            <a:r>
              <a:rPr lang="en-US" dirty="0"/>
              <a:t>";</a:t>
            </a:r>
          </a:p>
          <a:p>
            <a:r>
              <a:rPr lang="en-US" dirty="0"/>
              <a:t>        </a:t>
            </a:r>
            <a:r>
              <a:rPr lang="en-US" dirty="0" err="1" smtClean="0"/>
              <a:t>ctx.fillRect</a:t>
            </a:r>
            <a:r>
              <a:rPr lang="en-US" dirty="0" smtClean="0"/>
              <a:t>(0</a:t>
            </a:r>
            <a:r>
              <a:rPr lang="en-US" dirty="0"/>
              <a:t>, 0, 300, 200); </a:t>
            </a:r>
            <a:r>
              <a:rPr lang="en-US" dirty="0" smtClean="0"/>
              <a:t>        </a:t>
            </a:r>
            <a:r>
              <a:rPr lang="en-US" sz="1400" i="1" dirty="0" smtClean="0"/>
              <a:t>// </a:t>
            </a:r>
            <a:r>
              <a:rPr lang="en-US" sz="1400" i="1" dirty="0"/>
              <a:t>draw a grey background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ctx.strokeRect</a:t>
            </a:r>
            <a:r>
              <a:rPr lang="en-US" dirty="0" smtClean="0"/>
              <a:t>(20</a:t>
            </a:r>
            <a:r>
              <a:rPr lang="en-US" dirty="0"/>
              <a:t>, 10, 80, 60); </a:t>
            </a:r>
            <a:r>
              <a:rPr lang="en-US" dirty="0" smtClean="0"/>
              <a:t> </a:t>
            </a:r>
            <a:r>
              <a:rPr lang="en-US" sz="1400" i="1" dirty="0" smtClean="0"/>
              <a:t>// </a:t>
            </a:r>
            <a:r>
              <a:rPr lang="en-US" sz="1400" i="1" dirty="0"/>
              <a:t>draw a black rectangle</a:t>
            </a:r>
            <a:endParaRPr lang="en-US" i="1" dirty="0"/>
          </a:p>
          <a:p>
            <a:r>
              <a:rPr lang="en-US" dirty="0" smtClean="0"/>
              <a:t>    },</a:t>
            </a:r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};  </a:t>
            </a:r>
            <a:r>
              <a:rPr lang="en-US" sz="1400" i="1" dirty="0"/>
              <a:t>// end </a:t>
            </a:r>
            <a:r>
              <a:rPr lang="en-US" sz="1400" i="1" dirty="0" err="1"/>
              <a:t>theProgram</a:t>
            </a:r>
            <a:r>
              <a:rPr lang="en-US" sz="1400" i="1" dirty="0"/>
              <a:t> variable</a:t>
            </a:r>
            <a:endParaRPr lang="en-US" i="1" dirty="0"/>
          </a:p>
          <a:p>
            <a:endParaRPr lang="en-US" dirty="0"/>
          </a:p>
          <a:p>
            <a:r>
              <a:rPr lang="en-US" dirty="0" err="1" smtClean="0"/>
              <a:t>window.onload</a:t>
            </a:r>
            <a:r>
              <a:rPr lang="en-US" dirty="0" smtClean="0"/>
              <a:t> </a:t>
            </a:r>
            <a:r>
              <a:rPr lang="en-US" dirty="0"/>
              <a:t>= function()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</a:t>
            </a:r>
            <a:r>
              <a:rPr lang="en-US" dirty="0" err="1"/>
              <a:t>theProgram.Main</a:t>
            </a:r>
            <a:r>
              <a:rPr lang="en-US" dirty="0"/>
              <a:t>();</a:t>
            </a:r>
          </a:p>
          <a:p>
            <a:r>
              <a:rPr lang="en-US" dirty="0"/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34347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JavaScript File: simpleRectangle.js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228600" y="2133600"/>
            <a:ext cx="5791200" cy="2286000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330370" y="4419600"/>
            <a:ext cx="5440848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So…</a:t>
            </a:r>
          </a:p>
          <a:p>
            <a:r>
              <a:rPr lang="en-US" dirty="0" smtClean="0"/>
              <a:t> This function’s code</a:t>
            </a:r>
          </a:p>
          <a:p>
            <a:r>
              <a:rPr lang="en-US" dirty="0" smtClean="0"/>
              <a:t>  is what will be executed when the page finishes loading</a:t>
            </a:r>
          </a:p>
        </p:txBody>
      </p:sp>
    </p:spTree>
    <p:extLst>
      <p:ext uri="{BB962C8B-B14F-4D97-AF65-F5344CB8AC3E}">
        <p14:creationId xmlns:p14="http://schemas.microsoft.com/office/powerpoint/2010/main" val="97675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JS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5625001" cy="480131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theProgram</a:t>
            </a:r>
            <a:r>
              <a:rPr lang="en-US" dirty="0"/>
              <a:t> = 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Main</a:t>
            </a:r>
            <a:r>
              <a:rPr lang="en-US" dirty="0"/>
              <a:t>: function() </a:t>
            </a:r>
          </a:p>
          <a:p>
            <a:r>
              <a:rPr lang="en-US" dirty="0"/>
              <a:t>    {</a:t>
            </a:r>
          </a:p>
          <a:p>
            <a:r>
              <a:rPr lang="en-US" dirty="0" smtClean="0"/>
              <a:t>        </a:t>
            </a:r>
            <a:r>
              <a:rPr lang="en-US" dirty="0" err="1"/>
              <a:t>theCanvas</a:t>
            </a:r>
            <a:r>
              <a:rPr lang="en-US" dirty="0"/>
              <a:t> = </a:t>
            </a:r>
            <a:r>
              <a:rPr lang="en-US" dirty="0" err="1" smtClean="0"/>
              <a:t>document.getElementById</a:t>
            </a:r>
            <a:r>
              <a:rPr lang="en-US" dirty="0" smtClean="0"/>
              <a:t>("</a:t>
            </a:r>
            <a:r>
              <a:rPr lang="en-US" dirty="0" err="1" smtClean="0"/>
              <a:t>myCanvas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ctx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theCanvas.getContext</a:t>
            </a:r>
            <a:r>
              <a:rPr lang="en-US" dirty="0"/>
              <a:t>("2d");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ctx.fillStyle</a:t>
            </a:r>
            <a:r>
              <a:rPr lang="en-US" dirty="0" smtClean="0"/>
              <a:t> </a:t>
            </a:r>
            <a:r>
              <a:rPr lang="en-US" dirty="0"/>
              <a:t>= "#</a:t>
            </a:r>
            <a:r>
              <a:rPr lang="en-US" dirty="0" err="1"/>
              <a:t>aaaaaa</a:t>
            </a:r>
            <a:r>
              <a:rPr lang="en-US" dirty="0"/>
              <a:t>";</a:t>
            </a:r>
          </a:p>
          <a:p>
            <a:r>
              <a:rPr lang="en-US" dirty="0"/>
              <a:t>        </a:t>
            </a:r>
            <a:r>
              <a:rPr lang="en-US" dirty="0" err="1" smtClean="0"/>
              <a:t>ctx.fillRect</a:t>
            </a:r>
            <a:r>
              <a:rPr lang="en-US" dirty="0" smtClean="0"/>
              <a:t>(0</a:t>
            </a:r>
            <a:r>
              <a:rPr lang="en-US" dirty="0"/>
              <a:t>, 0, 300, 200); </a:t>
            </a:r>
            <a:r>
              <a:rPr lang="en-US" dirty="0" smtClean="0"/>
              <a:t>        </a:t>
            </a:r>
            <a:r>
              <a:rPr lang="en-US" sz="1400" i="1" dirty="0" smtClean="0"/>
              <a:t>// </a:t>
            </a:r>
            <a:r>
              <a:rPr lang="en-US" sz="1400" i="1" dirty="0"/>
              <a:t>draw a grey background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ctx.strokeRect</a:t>
            </a:r>
            <a:r>
              <a:rPr lang="en-US" dirty="0" smtClean="0"/>
              <a:t>(20</a:t>
            </a:r>
            <a:r>
              <a:rPr lang="en-US" dirty="0"/>
              <a:t>, 10, 80, 60); </a:t>
            </a:r>
            <a:r>
              <a:rPr lang="en-US" dirty="0" smtClean="0"/>
              <a:t> </a:t>
            </a:r>
            <a:r>
              <a:rPr lang="en-US" sz="1400" i="1" dirty="0" smtClean="0"/>
              <a:t>// </a:t>
            </a:r>
            <a:r>
              <a:rPr lang="en-US" sz="1400" i="1" dirty="0"/>
              <a:t>draw a black rectangle</a:t>
            </a:r>
            <a:endParaRPr lang="en-US" i="1" dirty="0"/>
          </a:p>
          <a:p>
            <a:r>
              <a:rPr lang="en-US" dirty="0" smtClean="0"/>
              <a:t>    },</a:t>
            </a:r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};  </a:t>
            </a:r>
            <a:r>
              <a:rPr lang="en-US" sz="1400" i="1" dirty="0"/>
              <a:t>// end </a:t>
            </a:r>
            <a:r>
              <a:rPr lang="en-US" sz="1400" i="1" dirty="0" err="1"/>
              <a:t>theProgram</a:t>
            </a:r>
            <a:r>
              <a:rPr lang="en-US" sz="1400" i="1" dirty="0"/>
              <a:t> variable</a:t>
            </a:r>
            <a:endParaRPr lang="en-US" i="1" dirty="0"/>
          </a:p>
          <a:p>
            <a:endParaRPr lang="en-US" dirty="0"/>
          </a:p>
          <a:p>
            <a:r>
              <a:rPr lang="en-US" dirty="0" err="1" smtClean="0"/>
              <a:t>window.onload</a:t>
            </a:r>
            <a:r>
              <a:rPr lang="en-US" dirty="0" smtClean="0"/>
              <a:t> </a:t>
            </a:r>
            <a:r>
              <a:rPr lang="en-US" dirty="0"/>
              <a:t>= function()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</a:t>
            </a:r>
            <a:r>
              <a:rPr lang="en-US" dirty="0" err="1"/>
              <a:t>theProgram.Main</a:t>
            </a:r>
            <a:r>
              <a:rPr lang="en-US" dirty="0"/>
              <a:t>();</a:t>
            </a:r>
          </a:p>
          <a:p>
            <a:r>
              <a:rPr lang="en-US" dirty="0"/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34347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JavaScript File: simpleRectangle.js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228600" y="2590800"/>
            <a:ext cx="5791200" cy="533400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14600" y="3124200"/>
            <a:ext cx="6295698" cy="2031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Gets a “handle” to the canvas element on the webpage</a:t>
            </a:r>
          </a:p>
          <a:p>
            <a:endParaRPr lang="en-US" dirty="0"/>
          </a:p>
          <a:p>
            <a:r>
              <a:rPr lang="en-US" dirty="0" smtClean="0"/>
              <a:t>It is important that the HTML file has a canvas element with</a:t>
            </a:r>
          </a:p>
          <a:p>
            <a:r>
              <a:rPr lang="en-US" dirty="0"/>
              <a:t> </a:t>
            </a:r>
            <a:r>
              <a:rPr lang="en-US" dirty="0" smtClean="0"/>
              <a:t>   id = “</a:t>
            </a:r>
            <a:r>
              <a:rPr lang="en-US" dirty="0" err="1" smtClean="0"/>
              <a:t>myCanvas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r>
              <a:rPr lang="en-US" dirty="0" smtClean="0"/>
              <a:t>If not, then the variable </a:t>
            </a:r>
            <a:r>
              <a:rPr lang="en-US" i="1" dirty="0" err="1" smtClean="0"/>
              <a:t>theCanvas</a:t>
            </a:r>
            <a:r>
              <a:rPr lang="en-US" dirty="0" smtClean="0"/>
              <a:t> will be assigned a non-value</a:t>
            </a:r>
          </a:p>
          <a:p>
            <a:r>
              <a:rPr lang="en-US" dirty="0" smtClean="0"/>
              <a:t>and the rest of the code will not run</a:t>
            </a:r>
          </a:p>
        </p:txBody>
      </p:sp>
    </p:spTree>
    <p:extLst>
      <p:ext uri="{BB962C8B-B14F-4D97-AF65-F5344CB8AC3E}">
        <p14:creationId xmlns:p14="http://schemas.microsoft.com/office/powerpoint/2010/main" val="241536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JS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5625001" cy="480131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theProgram</a:t>
            </a:r>
            <a:r>
              <a:rPr lang="en-US" dirty="0"/>
              <a:t> = 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Main</a:t>
            </a:r>
            <a:r>
              <a:rPr lang="en-US" dirty="0"/>
              <a:t>: function() </a:t>
            </a:r>
          </a:p>
          <a:p>
            <a:r>
              <a:rPr lang="en-US" dirty="0"/>
              <a:t>    {</a:t>
            </a:r>
          </a:p>
          <a:p>
            <a:r>
              <a:rPr lang="en-US" dirty="0" smtClean="0"/>
              <a:t>        </a:t>
            </a:r>
            <a:r>
              <a:rPr lang="en-US" dirty="0" err="1"/>
              <a:t>theCanvas</a:t>
            </a:r>
            <a:r>
              <a:rPr lang="en-US" dirty="0"/>
              <a:t> = </a:t>
            </a:r>
            <a:r>
              <a:rPr lang="en-US" dirty="0" err="1" smtClean="0"/>
              <a:t>document.getElementById</a:t>
            </a:r>
            <a:r>
              <a:rPr lang="en-US" dirty="0" smtClean="0"/>
              <a:t>("</a:t>
            </a:r>
            <a:r>
              <a:rPr lang="en-US" dirty="0" err="1" smtClean="0"/>
              <a:t>myCanvas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ctx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theCanvas.getContext</a:t>
            </a:r>
            <a:r>
              <a:rPr lang="en-US" dirty="0"/>
              <a:t>("2d");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ctx.fillStyle</a:t>
            </a:r>
            <a:r>
              <a:rPr lang="en-US" dirty="0" smtClean="0"/>
              <a:t> </a:t>
            </a:r>
            <a:r>
              <a:rPr lang="en-US" dirty="0"/>
              <a:t>= "#</a:t>
            </a:r>
            <a:r>
              <a:rPr lang="en-US" dirty="0" err="1"/>
              <a:t>aaaaaa</a:t>
            </a:r>
            <a:r>
              <a:rPr lang="en-US" dirty="0"/>
              <a:t>";</a:t>
            </a:r>
          </a:p>
          <a:p>
            <a:r>
              <a:rPr lang="en-US" dirty="0"/>
              <a:t>        </a:t>
            </a:r>
            <a:r>
              <a:rPr lang="en-US" dirty="0" err="1" smtClean="0"/>
              <a:t>ctx.fillRect</a:t>
            </a:r>
            <a:r>
              <a:rPr lang="en-US" dirty="0" smtClean="0"/>
              <a:t>(0</a:t>
            </a:r>
            <a:r>
              <a:rPr lang="en-US" dirty="0"/>
              <a:t>, 0, 300, 200); </a:t>
            </a:r>
            <a:r>
              <a:rPr lang="en-US" dirty="0" smtClean="0"/>
              <a:t>        </a:t>
            </a:r>
            <a:r>
              <a:rPr lang="en-US" sz="1400" i="1" dirty="0" smtClean="0"/>
              <a:t>// </a:t>
            </a:r>
            <a:r>
              <a:rPr lang="en-US" sz="1400" i="1" dirty="0"/>
              <a:t>draw a grey background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ctx.strokeRect</a:t>
            </a:r>
            <a:r>
              <a:rPr lang="en-US" dirty="0" smtClean="0"/>
              <a:t>(20</a:t>
            </a:r>
            <a:r>
              <a:rPr lang="en-US" dirty="0"/>
              <a:t>, 10, 80, 60); </a:t>
            </a:r>
            <a:r>
              <a:rPr lang="en-US" dirty="0" smtClean="0"/>
              <a:t> </a:t>
            </a:r>
            <a:r>
              <a:rPr lang="en-US" sz="1400" i="1" dirty="0" smtClean="0"/>
              <a:t>// </a:t>
            </a:r>
            <a:r>
              <a:rPr lang="en-US" sz="1400" i="1" dirty="0"/>
              <a:t>draw a black rectangle</a:t>
            </a:r>
            <a:endParaRPr lang="en-US" i="1" dirty="0"/>
          </a:p>
          <a:p>
            <a:r>
              <a:rPr lang="en-US" dirty="0" smtClean="0"/>
              <a:t>    },</a:t>
            </a:r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};  </a:t>
            </a:r>
            <a:r>
              <a:rPr lang="en-US" sz="1400" i="1" dirty="0"/>
              <a:t>// end </a:t>
            </a:r>
            <a:r>
              <a:rPr lang="en-US" sz="1400" i="1" dirty="0" err="1"/>
              <a:t>theProgram</a:t>
            </a:r>
            <a:r>
              <a:rPr lang="en-US" sz="1400" i="1" dirty="0"/>
              <a:t> variable</a:t>
            </a:r>
            <a:endParaRPr lang="en-US" i="1" dirty="0"/>
          </a:p>
          <a:p>
            <a:endParaRPr lang="en-US" dirty="0"/>
          </a:p>
          <a:p>
            <a:r>
              <a:rPr lang="en-US" dirty="0" err="1" smtClean="0"/>
              <a:t>window.onload</a:t>
            </a:r>
            <a:r>
              <a:rPr lang="en-US" dirty="0" smtClean="0"/>
              <a:t> </a:t>
            </a:r>
            <a:r>
              <a:rPr lang="en-US" dirty="0"/>
              <a:t>= function()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</a:t>
            </a:r>
            <a:r>
              <a:rPr lang="en-US" dirty="0" err="1"/>
              <a:t>theProgram.Main</a:t>
            </a:r>
            <a:r>
              <a:rPr lang="en-US" dirty="0"/>
              <a:t>();</a:t>
            </a:r>
          </a:p>
          <a:p>
            <a:r>
              <a:rPr lang="en-US" dirty="0"/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34347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JavaScript File: simpleRectangle.js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228600" y="2857500"/>
            <a:ext cx="5791200" cy="533400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00200" y="3390900"/>
            <a:ext cx="5472075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Gets a “handle” to the drawing context of </a:t>
            </a:r>
            <a:r>
              <a:rPr lang="en-US" i="1" dirty="0" err="1" smtClean="0"/>
              <a:t>theCanvas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This context defines where “stuff” will actually be drawn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4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JS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5625001" cy="480131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theProgram</a:t>
            </a:r>
            <a:r>
              <a:rPr lang="en-US" dirty="0"/>
              <a:t> = 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Main</a:t>
            </a:r>
            <a:r>
              <a:rPr lang="en-US" dirty="0"/>
              <a:t>: function() </a:t>
            </a:r>
          </a:p>
          <a:p>
            <a:r>
              <a:rPr lang="en-US" dirty="0"/>
              <a:t>    {</a:t>
            </a:r>
          </a:p>
          <a:p>
            <a:r>
              <a:rPr lang="en-US" dirty="0" smtClean="0"/>
              <a:t>        </a:t>
            </a:r>
            <a:r>
              <a:rPr lang="en-US" dirty="0" err="1"/>
              <a:t>theCanvas</a:t>
            </a:r>
            <a:r>
              <a:rPr lang="en-US" dirty="0"/>
              <a:t> = </a:t>
            </a:r>
            <a:r>
              <a:rPr lang="en-US" dirty="0" err="1" smtClean="0"/>
              <a:t>document.getElementById</a:t>
            </a:r>
            <a:r>
              <a:rPr lang="en-US" dirty="0" smtClean="0"/>
              <a:t>("</a:t>
            </a:r>
            <a:r>
              <a:rPr lang="en-US" dirty="0" err="1" smtClean="0"/>
              <a:t>myCanvas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ctx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theCanvas.getContext</a:t>
            </a:r>
            <a:r>
              <a:rPr lang="en-US" dirty="0"/>
              <a:t>("2d");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ctx.fillStyle</a:t>
            </a:r>
            <a:r>
              <a:rPr lang="en-US" dirty="0" smtClean="0"/>
              <a:t> </a:t>
            </a:r>
            <a:r>
              <a:rPr lang="en-US" dirty="0"/>
              <a:t>= "#</a:t>
            </a:r>
            <a:r>
              <a:rPr lang="en-US" dirty="0" err="1"/>
              <a:t>aaaaaa</a:t>
            </a:r>
            <a:r>
              <a:rPr lang="en-US" dirty="0"/>
              <a:t>";</a:t>
            </a:r>
          </a:p>
          <a:p>
            <a:r>
              <a:rPr lang="en-US" dirty="0"/>
              <a:t>        </a:t>
            </a:r>
            <a:r>
              <a:rPr lang="en-US" dirty="0" err="1" smtClean="0"/>
              <a:t>ctx.fillRect</a:t>
            </a:r>
            <a:r>
              <a:rPr lang="en-US" dirty="0" smtClean="0"/>
              <a:t>(0</a:t>
            </a:r>
            <a:r>
              <a:rPr lang="en-US" dirty="0"/>
              <a:t>, 0, 300, 200); </a:t>
            </a:r>
            <a:r>
              <a:rPr lang="en-US" dirty="0" smtClean="0"/>
              <a:t>        </a:t>
            </a:r>
            <a:r>
              <a:rPr lang="en-US" sz="1400" i="1" dirty="0" smtClean="0"/>
              <a:t>// </a:t>
            </a:r>
            <a:r>
              <a:rPr lang="en-US" sz="1400" i="1" dirty="0"/>
              <a:t>draw a grey background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ctx.strokeRect</a:t>
            </a:r>
            <a:r>
              <a:rPr lang="en-US" dirty="0" smtClean="0"/>
              <a:t>(20</a:t>
            </a:r>
            <a:r>
              <a:rPr lang="en-US" dirty="0"/>
              <a:t>, 10, 80, 60); </a:t>
            </a:r>
            <a:r>
              <a:rPr lang="en-US" dirty="0" smtClean="0"/>
              <a:t> </a:t>
            </a:r>
            <a:r>
              <a:rPr lang="en-US" sz="1400" i="1" dirty="0" smtClean="0"/>
              <a:t>// </a:t>
            </a:r>
            <a:r>
              <a:rPr lang="en-US" sz="1400" i="1" dirty="0"/>
              <a:t>draw a black rectangle</a:t>
            </a:r>
            <a:endParaRPr lang="en-US" i="1" dirty="0"/>
          </a:p>
          <a:p>
            <a:r>
              <a:rPr lang="en-US" dirty="0" smtClean="0"/>
              <a:t>    },</a:t>
            </a:r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};  </a:t>
            </a:r>
            <a:r>
              <a:rPr lang="en-US" sz="1400" i="1" dirty="0"/>
              <a:t>// end </a:t>
            </a:r>
            <a:r>
              <a:rPr lang="en-US" sz="1400" i="1" dirty="0" err="1"/>
              <a:t>theProgram</a:t>
            </a:r>
            <a:r>
              <a:rPr lang="en-US" sz="1400" i="1" dirty="0"/>
              <a:t> variable</a:t>
            </a:r>
            <a:endParaRPr lang="en-US" i="1" dirty="0"/>
          </a:p>
          <a:p>
            <a:endParaRPr lang="en-US" dirty="0"/>
          </a:p>
          <a:p>
            <a:r>
              <a:rPr lang="en-US" dirty="0" err="1" smtClean="0"/>
              <a:t>window.onload</a:t>
            </a:r>
            <a:r>
              <a:rPr lang="en-US" dirty="0" smtClean="0"/>
              <a:t> </a:t>
            </a:r>
            <a:r>
              <a:rPr lang="en-US" dirty="0"/>
              <a:t>= function()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</a:t>
            </a:r>
            <a:r>
              <a:rPr lang="en-US" dirty="0" err="1"/>
              <a:t>theProgram.Main</a:t>
            </a:r>
            <a:r>
              <a:rPr lang="en-US" dirty="0"/>
              <a:t>();</a:t>
            </a:r>
          </a:p>
          <a:p>
            <a:r>
              <a:rPr lang="en-US" dirty="0"/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34347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JavaScript File: simpleRectangle.js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228600" y="3124200"/>
            <a:ext cx="5791200" cy="533400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05739" y="3657600"/>
            <a:ext cx="3461973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Sets the drawing </a:t>
            </a:r>
            <a:r>
              <a:rPr lang="en-US" dirty="0" err="1" smtClean="0"/>
              <a:t>fillstyle</a:t>
            </a:r>
            <a:r>
              <a:rPr lang="en-US" dirty="0" smtClean="0"/>
              <a:t> to be grey</a:t>
            </a:r>
          </a:p>
          <a:p>
            <a:endParaRPr lang="en-US" dirty="0"/>
          </a:p>
          <a:p>
            <a:r>
              <a:rPr lang="en-US" dirty="0" smtClean="0"/>
              <a:t>The numbers are hex: RRGGBB</a:t>
            </a:r>
            <a:endParaRPr lang="en-US" dirty="0"/>
          </a:p>
        </p:txBody>
      </p:sp>
      <p:pic>
        <p:nvPicPr>
          <p:cNvPr id="9218" name="Picture 2" descr="https://gastonsanchez.files.wordpress.com/2012/08/colorwhee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662" y="4038600"/>
            <a:ext cx="3237315" cy="269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95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Identify a text editor for coding</a:t>
            </a:r>
          </a:p>
          <a:p>
            <a:endParaRPr lang="en-US" dirty="0" smtClean="0"/>
          </a:p>
          <a:p>
            <a:r>
              <a:rPr lang="en-US" dirty="0"/>
              <a:t>Identify </a:t>
            </a:r>
            <a:r>
              <a:rPr lang="en-US" dirty="0" smtClean="0"/>
              <a:t>a web browser for testing</a:t>
            </a:r>
          </a:p>
          <a:p>
            <a:endParaRPr lang="en-US" dirty="0"/>
          </a:p>
          <a:p>
            <a:r>
              <a:rPr lang="en-US" dirty="0" smtClean="0"/>
              <a:t>Provide Examples</a:t>
            </a:r>
          </a:p>
          <a:p>
            <a:pPr lvl="1"/>
            <a:r>
              <a:rPr lang="en-US" dirty="0" smtClean="0"/>
              <a:t>Basic HTML5 canvas</a:t>
            </a:r>
          </a:p>
          <a:p>
            <a:pPr lvl="1"/>
            <a:r>
              <a:rPr lang="en-US" dirty="0" smtClean="0"/>
              <a:t>Simple Drawing and Manipulation in JavaScript</a:t>
            </a:r>
          </a:p>
        </p:txBody>
      </p:sp>
    </p:spTree>
    <p:extLst>
      <p:ext uri="{BB962C8B-B14F-4D97-AF65-F5344CB8AC3E}">
        <p14:creationId xmlns:p14="http://schemas.microsoft.com/office/powerpoint/2010/main" val="380645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JS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5625001" cy="480131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theProgram</a:t>
            </a:r>
            <a:r>
              <a:rPr lang="en-US" dirty="0"/>
              <a:t> = 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Main</a:t>
            </a:r>
            <a:r>
              <a:rPr lang="en-US" dirty="0"/>
              <a:t>: function() </a:t>
            </a:r>
          </a:p>
          <a:p>
            <a:r>
              <a:rPr lang="en-US" dirty="0"/>
              <a:t>    {</a:t>
            </a:r>
          </a:p>
          <a:p>
            <a:r>
              <a:rPr lang="en-US" dirty="0" smtClean="0"/>
              <a:t>        </a:t>
            </a:r>
            <a:r>
              <a:rPr lang="en-US" dirty="0" err="1"/>
              <a:t>theCanvas</a:t>
            </a:r>
            <a:r>
              <a:rPr lang="en-US" dirty="0"/>
              <a:t> = </a:t>
            </a:r>
            <a:r>
              <a:rPr lang="en-US" dirty="0" err="1" smtClean="0"/>
              <a:t>document.getElementById</a:t>
            </a:r>
            <a:r>
              <a:rPr lang="en-US" dirty="0" smtClean="0"/>
              <a:t>("</a:t>
            </a:r>
            <a:r>
              <a:rPr lang="en-US" dirty="0" err="1" smtClean="0"/>
              <a:t>myCanvas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ctx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theCanvas.getContext</a:t>
            </a:r>
            <a:r>
              <a:rPr lang="en-US" dirty="0"/>
              <a:t>("2d");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ctx.fillStyle</a:t>
            </a:r>
            <a:r>
              <a:rPr lang="en-US" dirty="0" smtClean="0"/>
              <a:t> </a:t>
            </a:r>
            <a:r>
              <a:rPr lang="en-US" dirty="0"/>
              <a:t>= "#</a:t>
            </a:r>
            <a:r>
              <a:rPr lang="en-US" dirty="0" err="1"/>
              <a:t>aaaaaa</a:t>
            </a:r>
            <a:r>
              <a:rPr lang="en-US" dirty="0"/>
              <a:t>";</a:t>
            </a:r>
          </a:p>
          <a:p>
            <a:r>
              <a:rPr lang="en-US" dirty="0"/>
              <a:t>        </a:t>
            </a:r>
            <a:r>
              <a:rPr lang="en-US" dirty="0" err="1" smtClean="0"/>
              <a:t>ctx.fillRect</a:t>
            </a:r>
            <a:r>
              <a:rPr lang="en-US" dirty="0" smtClean="0"/>
              <a:t>(0</a:t>
            </a:r>
            <a:r>
              <a:rPr lang="en-US" dirty="0"/>
              <a:t>, 0, 300, 200); </a:t>
            </a:r>
            <a:r>
              <a:rPr lang="en-US" dirty="0" smtClean="0"/>
              <a:t>        </a:t>
            </a:r>
            <a:r>
              <a:rPr lang="en-US" sz="1400" i="1" dirty="0" smtClean="0"/>
              <a:t>// </a:t>
            </a:r>
            <a:r>
              <a:rPr lang="en-US" sz="1400" i="1" dirty="0"/>
              <a:t>draw a grey background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ctx.strokeRect</a:t>
            </a:r>
            <a:r>
              <a:rPr lang="en-US" dirty="0" smtClean="0"/>
              <a:t>(20</a:t>
            </a:r>
            <a:r>
              <a:rPr lang="en-US" dirty="0"/>
              <a:t>, 10, 80, 60); </a:t>
            </a:r>
            <a:r>
              <a:rPr lang="en-US" dirty="0" smtClean="0"/>
              <a:t> </a:t>
            </a:r>
            <a:r>
              <a:rPr lang="en-US" sz="1400" i="1" dirty="0" smtClean="0"/>
              <a:t>// </a:t>
            </a:r>
            <a:r>
              <a:rPr lang="en-US" sz="1400" i="1" dirty="0"/>
              <a:t>draw a black rectangle</a:t>
            </a:r>
            <a:endParaRPr lang="en-US" i="1" dirty="0"/>
          </a:p>
          <a:p>
            <a:r>
              <a:rPr lang="en-US" dirty="0" smtClean="0"/>
              <a:t>    },</a:t>
            </a:r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};  </a:t>
            </a:r>
            <a:r>
              <a:rPr lang="en-US" sz="1400" i="1" dirty="0"/>
              <a:t>// end </a:t>
            </a:r>
            <a:r>
              <a:rPr lang="en-US" sz="1400" i="1" dirty="0" err="1"/>
              <a:t>theProgram</a:t>
            </a:r>
            <a:r>
              <a:rPr lang="en-US" sz="1400" i="1" dirty="0"/>
              <a:t> variable</a:t>
            </a:r>
            <a:endParaRPr lang="en-US" i="1" dirty="0"/>
          </a:p>
          <a:p>
            <a:endParaRPr lang="en-US" dirty="0"/>
          </a:p>
          <a:p>
            <a:r>
              <a:rPr lang="en-US" dirty="0" err="1" smtClean="0"/>
              <a:t>window.onload</a:t>
            </a:r>
            <a:r>
              <a:rPr lang="en-US" dirty="0" smtClean="0"/>
              <a:t> </a:t>
            </a:r>
            <a:r>
              <a:rPr lang="en-US" dirty="0"/>
              <a:t>= function()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</a:t>
            </a:r>
            <a:r>
              <a:rPr lang="en-US" dirty="0" err="1"/>
              <a:t>theProgram.Main</a:t>
            </a:r>
            <a:r>
              <a:rPr lang="en-US" dirty="0"/>
              <a:t>();</a:t>
            </a:r>
          </a:p>
          <a:p>
            <a:r>
              <a:rPr lang="en-US" dirty="0"/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34347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JavaScript File: simpleRectangle.js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228600" y="3390900"/>
            <a:ext cx="5791200" cy="533400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3924300"/>
            <a:ext cx="6443495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Draws a filled rectangle with </a:t>
            </a:r>
          </a:p>
          <a:p>
            <a:r>
              <a:rPr lang="en-US" dirty="0" smtClean="0"/>
              <a:t>diagonally opposed corners at (0, 0) and (300, 200)</a:t>
            </a:r>
          </a:p>
          <a:p>
            <a:endParaRPr lang="en-US" dirty="0"/>
          </a:p>
          <a:p>
            <a:r>
              <a:rPr lang="en-US" dirty="0" smtClean="0"/>
              <a:t>In this case this matches the size of the canvas (hence background)</a:t>
            </a:r>
          </a:p>
          <a:p>
            <a:endParaRPr lang="en-US" dirty="0" smtClean="0"/>
          </a:p>
          <a:p>
            <a:r>
              <a:rPr lang="en-US" dirty="0" smtClean="0"/>
              <a:t>The fill color is whatever the current </a:t>
            </a:r>
            <a:r>
              <a:rPr lang="en-US" dirty="0" err="1" smtClean="0"/>
              <a:t>fillstyle</a:t>
            </a:r>
            <a:r>
              <a:rPr lang="en-US" dirty="0" smtClean="0"/>
              <a:t> is set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35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JS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5625001" cy="480131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theProgram</a:t>
            </a:r>
            <a:r>
              <a:rPr lang="en-US" dirty="0"/>
              <a:t> = 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Main</a:t>
            </a:r>
            <a:r>
              <a:rPr lang="en-US" dirty="0"/>
              <a:t>: function() </a:t>
            </a:r>
          </a:p>
          <a:p>
            <a:r>
              <a:rPr lang="en-US" dirty="0"/>
              <a:t>    {</a:t>
            </a:r>
          </a:p>
          <a:p>
            <a:r>
              <a:rPr lang="en-US" dirty="0" smtClean="0"/>
              <a:t>        </a:t>
            </a:r>
            <a:r>
              <a:rPr lang="en-US" dirty="0" err="1"/>
              <a:t>theCanvas</a:t>
            </a:r>
            <a:r>
              <a:rPr lang="en-US" dirty="0"/>
              <a:t> = </a:t>
            </a:r>
            <a:r>
              <a:rPr lang="en-US" dirty="0" err="1" smtClean="0"/>
              <a:t>document.getElementById</a:t>
            </a:r>
            <a:r>
              <a:rPr lang="en-US" dirty="0" smtClean="0"/>
              <a:t>("</a:t>
            </a:r>
            <a:r>
              <a:rPr lang="en-US" dirty="0" err="1" smtClean="0"/>
              <a:t>myCanvas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ctx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theCanvas.getContext</a:t>
            </a:r>
            <a:r>
              <a:rPr lang="en-US" dirty="0"/>
              <a:t>("2d");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ctx.fillStyle</a:t>
            </a:r>
            <a:r>
              <a:rPr lang="en-US" dirty="0" smtClean="0"/>
              <a:t> </a:t>
            </a:r>
            <a:r>
              <a:rPr lang="en-US" dirty="0"/>
              <a:t>= "#</a:t>
            </a:r>
            <a:r>
              <a:rPr lang="en-US" dirty="0" err="1"/>
              <a:t>aaaaaa</a:t>
            </a:r>
            <a:r>
              <a:rPr lang="en-US" dirty="0"/>
              <a:t>";</a:t>
            </a:r>
          </a:p>
          <a:p>
            <a:r>
              <a:rPr lang="en-US" dirty="0"/>
              <a:t>        </a:t>
            </a:r>
            <a:r>
              <a:rPr lang="en-US" dirty="0" err="1" smtClean="0"/>
              <a:t>ctx.fillRect</a:t>
            </a:r>
            <a:r>
              <a:rPr lang="en-US" dirty="0" smtClean="0"/>
              <a:t>(0</a:t>
            </a:r>
            <a:r>
              <a:rPr lang="en-US" dirty="0"/>
              <a:t>, 0, 300, 200); </a:t>
            </a:r>
            <a:r>
              <a:rPr lang="en-US" dirty="0" smtClean="0"/>
              <a:t>        </a:t>
            </a:r>
            <a:r>
              <a:rPr lang="en-US" sz="1400" i="1" dirty="0" smtClean="0"/>
              <a:t>// </a:t>
            </a:r>
            <a:r>
              <a:rPr lang="en-US" sz="1400" i="1" dirty="0"/>
              <a:t>draw a grey background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ctx.strokeRect</a:t>
            </a:r>
            <a:r>
              <a:rPr lang="en-US" dirty="0" smtClean="0"/>
              <a:t>(20</a:t>
            </a:r>
            <a:r>
              <a:rPr lang="en-US" dirty="0"/>
              <a:t>, 10, 80, 60); </a:t>
            </a:r>
            <a:r>
              <a:rPr lang="en-US" dirty="0" smtClean="0"/>
              <a:t> </a:t>
            </a:r>
            <a:r>
              <a:rPr lang="en-US" sz="1400" i="1" dirty="0" smtClean="0"/>
              <a:t>// </a:t>
            </a:r>
            <a:r>
              <a:rPr lang="en-US" sz="1400" i="1" dirty="0"/>
              <a:t>draw a black rectangle</a:t>
            </a:r>
            <a:endParaRPr lang="en-US" i="1" dirty="0"/>
          </a:p>
          <a:p>
            <a:r>
              <a:rPr lang="en-US" dirty="0" smtClean="0"/>
              <a:t>    },</a:t>
            </a:r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};  </a:t>
            </a:r>
            <a:r>
              <a:rPr lang="en-US" sz="1400" i="1" dirty="0"/>
              <a:t>// end </a:t>
            </a:r>
            <a:r>
              <a:rPr lang="en-US" sz="1400" i="1" dirty="0" err="1"/>
              <a:t>theProgram</a:t>
            </a:r>
            <a:r>
              <a:rPr lang="en-US" sz="1400" i="1" dirty="0"/>
              <a:t> variable</a:t>
            </a:r>
            <a:endParaRPr lang="en-US" i="1" dirty="0"/>
          </a:p>
          <a:p>
            <a:endParaRPr lang="en-US" dirty="0"/>
          </a:p>
          <a:p>
            <a:r>
              <a:rPr lang="en-US" dirty="0" err="1" smtClean="0"/>
              <a:t>window.onload</a:t>
            </a:r>
            <a:r>
              <a:rPr lang="en-US" dirty="0" smtClean="0"/>
              <a:t> </a:t>
            </a:r>
            <a:r>
              <a:rPr lang="en-US" dirty="0"/>
              <a:t>= function()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</a:t>
            </a:r>
            <a:r>
              <a:rPr lang="en-US" dirty="0" err="1"/>
              <a:t>theProgram.Main</a:t>
            </a:r>
            <a:r>
              <a:rPr lang="en-US" dirty="0"/>
              <a:t>();</a:t>
            </a:r>
          </a:p>
          <a:p>
            <a:r>
              <a:rPr lang="en-US" dirty="0"/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34347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JavaScript File: simpleRectangle.js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228600" y="3657600"/>
            <a:ext cx="5791200" cy="533400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4191000"/>
            <a:ext cx="5537542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Draws the edges of a rectangle with </a:t>
            </a:r>
          </a:p>
          <a:p>
            <a:r>
              <a:rPr lang="en-US" dirty="0" smtClean="0"/>
              <a:t>diagonally opposed corners at (20, 10) and (80, 60)</a:t>
            </a:r>
          </a:p>
          <a:p>
            <a:endParaRPr lang="en-US" dirty="0"/>
          </a:p>
          <a:p>
            <a:r>
              <a:rPr lang="en-US" dirty="0" smtClean="0"/>
              <a:t>The line color is whatever the current </a:t>
            </a:r>
            <a:r>
              <a:rPr lang="en-US" dirty="0" err="1" smtClean="0"/>
              <a:t>strokestyle</a:t>
            </a:r>
            <a:r>
              <a:rPr lang="en-US" dirty="0" smtClean="0"/>
              <a:t> is set to</a:t>
            </a:r>
          </a:p>
          <a:p>
            <a:r>
              <a:rPr lang="en-US" dirty="0" smtClean="0"/>
              <a:t>(it defaults to 000000 = black)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95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JS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5625001" cy="480131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theProgram</a:t>
            </a:r>
            <a:r>
              <a:rPr lang="en-US" dirty="0"/>
              <a:t> = 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Main</a:t>
            </a:r>
            <a:r>
              <a:rPr lang="en-US" dirty="0"/>
              <a:t>: function() </a:t>
            </a:r>
          </a:p>
          <a:p>
            <a:r>
              <a:rPr lang="en-US" dirty="0"/>
              <a:t>    {</a:t>
            </a:r>
          </a:p>
          <a:p>
            <a:r>
              <a:rPr lang="en-US" dirty="0" smtClean="0"/>
              <a:t>        </a:t>
            </a:r>
            <a:r>
              <a:rPr lang="en-US" dirty="0" err="1"/>
              <a:t>theCanvas</a:t>
            </a:r>
            <a:r>
              <a:rPr lang="en-US" dirty="0"/>
              <a:t> = </a:t>
            </a:r>
            <a:r>
              <a:rPr lang="en-US" dirty="0" err="1" smtClean="0"/>
              <a:t>document.getElementById</a:t>
            </a:r>
            <a:r>
              <a:rPr lang="en-US" dirty="0" smtClean="0"/>
              <a:t>("</a:t>
            </a:r>
            <a:r>
              <a:rPr lang="en-US" dirty="0" err="1" smtClean="0"/>
              <a:t>myCanvas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ctx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theCanvas.getContext</a:t>
            </a:r>
            <a:r>
              <a:rPr lang="en-US" dirty="0"/>
              <a:t>("2d");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ctx.fillStyle</a:t>
            </a:r>
            <a:r>
              <a:rPr lang="en-US" dirty="0" smtClean="0"/>
              <a:t> </a:t>
            </a:r>
            <a:r>
              <a:rPr lang="en-US" dirty="0"/>
              <a:t>= "#</a:t>
            </a:r>
            <a:r>
              <a:rPr lang="en-US" dirty="0" err="1"/>
              <a:t>aaaaaa</a:t>
            </a:r>
            <a:r>
              <a:rPr lang="en-US" dirty="0"/>
              <a:t>";</a:t>
            </a:r>
          </a:p>
          <a:p>
            <a:r>
              <a:rPr lang="en-US" dirty="0"/>
              <a:t>        </a:t>
            </a:r>
            <a:r>
              <a:rPr lang="en-US" dirty="0" err="1" smtClean="0"/>
              <a:t>ctx.fillRect</a:t>
            </a:r>
            <a:r>
              <a:rPr lang="en-US" dirty="0" smtClean="0"/>
              <a:t>(0</a:t>
            </a:r>
            <a:r>
              <a:rPr lang="en-US" dirty="0"/>
              <a:t>, 0, 300, 200); </a:t>
            </a:r>
            <a:r>
              <a:rPr lang="en-US" dirty="0" smtClean="0"/>
              <a:t>        </a:t>
            </a:r>
            <a:r>
              <a:rPr lang="en-US" sz="1400" i="1" dirty="0" smtClean="0"/>
              <a:t>// </a:t>
            </a:r>
            <a:r>
              <a:rPr lang="en-US" sz="1400" i="1" dirty="0"/>
              <a:t>draw a grey background</a:t>
            </a:r>
            <a:endParaRPr lang="en-US" i="1" dirty="0"/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ctx.strokeRect</a:t>
            </a:r>
            <a:r>
              <a:rPr lang="en-US" dirty="0" smtClean="0"/>
              <a:t>(20</a:t>
            </a:r>
            <a:r>
              <a:rPr lang="en-US" dirty="0"/>
              <a:t>, 10, 80, 60); </a:t>
            </a:r>
            <a:r>
              <a:rPr lang="en-US" dirty="0" smtClean="0"/>
              <a:t> </a:t>
            </a:r>
            <a:r>
              <a:rPr lang="en-US" sz="1400" i="1" dirty="0" smtClean="0"/>
              <a:t>// </a:t>
            </a:r>
            <a:r>
              <a:rPr lang="en-US" sz="1400" i="1" dirty="0"/>
              <a:t>draw a black rectangle</a:t>
            </a:r>
            <a:endParaRPr lang="en-US" i="1" dirty="0"/>
          </a:p>
          <a:p>
            <a:r>
              <a:rPr lang="en-US" dirty="0" smtClean="0"/>
              <a:t>    },</a:t>
            </a:r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};  </a:t>
            </a:r>
            <a:r>
              <a:rPr lang="en-US" sz="1400" i="1" dirty="0"/>
              <a:t>// end </a:t>
            </a:r>
            <a:r>
              <a:rPr lang="en-US" sz="1400" i="1" dirty="0" err="1"/>
              <a:t>theProgram</a:t>
            </a:r>
            <a:r>
              <a:rPr lang="en-US" sz="1400" i="1" dirty="0"/>
              <a:t> variable</a:t>
            </a:r>
            <a:endParaRPr lang="en-US" i="1" dirty="0"/>
          </a:p>
          <a:p>
            <a:endParaRPr lang="en-US" dirty="0"/>
          </a:p>
          <a:p>
            <a:r>
              <a:rPr lang="en-US" dirty="0" err="1" smtClean="0"/>
              <a:t>window.onload</a:t>
            </a:r>
            <a:r>
              <a:rPr lang="en-US" dirty="0" smtClean="0"/>
              <a:t> </a:t>
            </a:r>
            <a:r>
              <a:rPr lang="en-US" dirty="0"/>
              <a:t>= function()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  </a:t>
            </a:r>
            <a:r>
              <a:rPr lang="en-US" dirty="0" err="1"/>
              <a:t>theProgram.Main</a:t>
            </a:r>
            <a:r>
              <a:rPr lang="en-US" dirty="0"/>
              <a:t>();</a:t>
            </a:r>
          </a:p>
          <a:p>
            <a:r>
              <a:rPr lang="en-US" dirty="0"/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34347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JavaScript File: simpleRectangle.js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191000" y="4114799"/>
            <a:ext cx="3767378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Questions on the JavaScript?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685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Code is available online (zipped)</a:t>
            </a:r>
          </a:p>
          <a:p>
            <a:endParaRPr lang="en-US" dirty="0" smtClean="0"/>
          </a:p>
          <a:p>
            <a:r>
              <a:rPr lang="en-US" dirty="0" smtClean="0"/>
              <a:t>Download and attempt the following</a:t>
            </a:r>
          </a:p>
          <a:p>
            <a:pPr lvl="1"/>
            <a:r>
              <a:rPr lang="en-US" dirty="0" smtClean="0"/>
              <a:t>Change </a:t>
            </a:r>
            <a:r>
              <a:rPr lang="en-US" dirty="0"/>
              <a:t>the background rectangle to </a:t>
            </a:r>
            <a:r>
              <a:rPr lang="en-US" dirty="0" smtClean="0"/>
              <a:t>be</a:t>
            </a:r>
            <a:br>
              <a:rPr lang="en-US" dirty="0" smtClean="0"/>
            </a:br>
            <a:r>
              <a:rPr lang="en-US" dirty="0" smtClean="0"/>
              <a:t>size: 0</a:t>
            </a:r>
            <a:r>
              <a:rPr lang="en-US" dirty="0"/>
              <a:t>, 0, 300, 100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ctx.scale</a:t>
            </a:r>
            <a:r>
              <a:rPr lang="en-US" dirty="0" smtClean="0"/>
              <a:t>(s1, s2) 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scale the </a:t>
            </a:r>
            <a:r>
              <a:rPr lang="en-US" dirty="0" smtClean="0"/>
              <a:t>drawn </a:t>
            </a:r>
            <a:r>
              <a:rPr lang="en-US" dirty="0"/>
              <a:t>rectangle to be bigger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Alter </a:t>
            </a:r>
            <a:r>
              <a:rPr lang="en-US" dirty="0"/>
              <a:t>the </a:t>
            </a:r>
            <a:r>
              <a:rPr lang="en-US" dirty="0" smtClean="0"/>
              <a:t>drawn rectangle to be filled 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7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Rotating a Rectangle: HTML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709250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loopRotate.html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28600" y="1524000"/>
            <a:ext cx="5897448" cy="424731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&lt;!DOCTYPE html&gt;</a:t>
            </a:r>
          </a:p>
          <a:p>
            <a:r>
              <a:rPr lang="en-US" dirty="0"/>
              <a:t>&lt;html </a:t>
            </a:r>
            <a:r>
              <a:rPr lang="en-US" dirty="0" err="1"/>
              <a:t>lang</a:t>
            </a:r>
            <a:r>
              <a:rPr lang="en-US" dirty="0"/>
              <a:t>="</a:t>
            </a:r>
            <a:r>
              <a:rPr lang="en-US" dirty="0" err="1"/>
              <a:t>en</a:t>
            </a:r>
            <a:r>
              <a:rPr lang="en-US" dirty="0"/>
              <a:t>"&gt;</a:t>
            </a:r>
          </a:p>
          <a:p>
            <a:r>
              <a:rPr lang="en-US" dirty="0"/>
              <a:t>&lt;head&gt;</a:t>
            </a:r>
          </a:p>
          <a:p>
            <a:r>
              <a:rPr lang="en-US" dirty="0" smtClean="0"/>
              <a:t>   &lt;</a:t>
            </a:r>
            <a:r>
              <a:rPr lang="en-US" dirty="0"/>
              <a:t>script </a:t>
            </a:r>
            <a:r>
              <a:rPr lang="en-US" dirty="0" err="1"/>
              <a:t>src</a:t>
            </a:r>
            <a:r>
              <a:rPr lang="en-US" dirty="0" smtClean="0"/>
              <a:t>="</a:t>
            </a:r>
            <a:r>
              <a:rPr lang="en-US" dirty="0"/>
              <a:t>loopRotate</a:t>
            </a:r>
            <a:r>
              <a:rPr lang="en-US" dirty="0" smtClean="0"/>
              <a:t>.js</a:t>
            </a:r>
            <a:r>
              <a:rPr lang="en-US" dirty="0"/>
              <a:t>" type="text/</a:t>
            </a:r>
            <a:r>
              <a:rPr lang="en-US" dirty="0" err="1"/>
              <a:t>javascript</a:t>
            </a:r>
            <a:r>
              <a:rPr lang="en-US" dirty="0"/>
              <a:t>"&gt;&lt;/script&gt;</a:t>
            </a:r>
          </a:p>
          <a:p>
            <a:r>
              <a:rPr lang="en-US" dirty="0"/>
              <a:t>&lt;/head&gt;</a:t>
            </a:r>
          </a:p>
          <a:p>
            <a:endParaRPr lang="en-US" dirty="0"/>
          </a:p>
          <a:p>
            <a:r>
              <a:rPr lang="en-US" dirty="0"/>
              <a:t>&lt;body&gt;</a:t>
            </a:r>
          </a:p>
          <a:p>
            <a:r>
              <a:rPr lang="en-US" dirty="0"/>
              <a:t>    &lt;div&gt;</a:t>
            </a:r>
          </a:p>
          <a:p>
            <a:r>
              <a:rPr lang="en-US" dirty="0" smtClean="0"/>
              <a:t>        &lt;canvas id="</a:t>
            </a:r>
            <a:r>
              <a:rPr lang="en-US" dirty="0" err="1" smtClean="0"/>
              <a:t>myCanvas</a:t>
            </a:r>
            <a:r>
              <a:rPr lang="en-US" dirty="0" smtClean="0"/>
              <a:t>" width="320" height="240"&gt;</a:t>
            </a:r>
          </a:p>
          <a:p>
            <a:r>
              <a:rPr lang="en-US" dirty="0" smtClean="0"/>
              <a:t>        </a:t>
            </a:r>
            <a:r>
              <a:rPr lang="en-US" dirty="0"/>
              <a:t>Your browser does NOT support canvas!</a:t>
            </a:r>
          </a:p>
          <a:p>
            <a:r>
              <a:rPr lang="en-US" dirty="0"/>
              <a:t>        &lt;/canvas&gt;</a:t>
            </a:r>
          </a:p>
          <a:p>
            <a:r>
              <a:rPr lang="en-US" dirty="0"/>
              <a:t>    &lt;/div&gt;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61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Rotating a Rectangle: HTML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709250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loopRotate.html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28600" y="1524000"/>
            <a:ext cx="5897448" cy="424731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&lt;!DOCTYPE html&gt;</a:t>
            </a:r>
          </a:p>
          <a:p>
            <a:r>
              <a:rPr lang="en-US" dirty="0"/>
              <a:t>&lt;html </a:t>
            </a:r>
            <a:r>
              <a:rPr lang="en-US" dirty="0" err="1"/>
              <a:t>lang</a:t>
            </a:r>
            <a:r>
              <a:rPr lang="en-US" dirty="0"/>
              <a:t>="</a:t>
            </a:r>
            <a:r>
              <a:rPr lang="en-US" dirty="0" err="1"/>
              <a:t>en</a:t>
            </a:r>
            <a:r>
              <a:rPr lang="en-US" dirty="0"/>
              <a:t>"&gt;</a:t>
            </a:r>
          </a:p>
          <a:p>
            <a:r>
              <a:rPr lang="en-US" dirty="0"/>
              <a:t>&lt;head&gt;</a:t>
            </a:r>
          </a:p>
          <a:p>
            <a:r>
              <a:rPr lang="en-US" dirty="0" smtClean="0"/>
              <a:t>   &lt;</a:t>
            </a:r>
            <a:r>
              <a:rPr lang="en-US" dirty="0"/>
              <a:t>script </a:t>
            </a:r>
            <a:r>
              <a:rPr lang="en-US" dirty="0" err="1"/>
              <a:t>src</a:t>
            </a:r>
            <a:r>
              <a:rPr lang="en-US" dirty="0" smtClean="0"/>
              <a:t>="</a:t>
            </a:r>
            <a:r>
              <a:rPr lang="en-US" dirty="0"/>
              <a:t>loopRotate</a:t>
            </a:r>
            <a:r>
              <a:rPr lang="en-US" dirty="0" smtClean="0"/>
              <a:t>.js</a:t>
            </a:r>
            <a:r>
              <a:rPr lang="en-US" dirty="0"/>
              <a:t>" type="text/</a:t>
            </a:r>
            <a:r>
              <a:rPr lang="en-US" dirty="0" err="1"/>
              <a:t>javascript</a:t>
            </a:r>
            <a:r>
              <a:rPr lang="en-US" dirty="0"/>
              <a:t>"&gt;&lt;/script&gt;</a:t>
            </a:r>
          </a:p>
          <a:p>
            <a:r>
              <a:rPr lang="en-US" dirty="0"/>
              <a:t>&lt;/head&gt;</a:t>
            </a:r>
          </a:p>
          <a:p>
            <a:endParaRPr lang="en-US" dirty="0"/>
          </a:p>
          <a:p>
            <a:r>
              <a:rPr lang="en-US" dirty="0"/>
              <a:t>&lt;body&gt;</a:t>
            </a:r>
          </a:p>
          <a:p>
            <a:r>
              <a:rPr lang="en-US" dirty="0"/>
              <a:t>    &lt;div&gt;</a:t>
            </a:r>
          </a:p>
          <a:p>
            <a:r>
              <a:rPr lang="en-US" dirty="0" smtClean="0"/>
              <a:t>        &lt;canvas id="</a:t>
            </a:r>
            <a:r>
              <a:rPr lang="en-US" dirty="0" err="1" smtClean="0"/>
              <a:t>myCanvas</a:t>
            </a:r>
            <a:r>
              <a:rPr lang="en-US" dirty="0" smtClean="0"/>
              <a:t>" width="320" height="240"&gt;</a:t>
            </a:r>
          </a:p>
          <a:p>
            <a:r>
              <a:rPr lang="en-US" dirty="0" smtClean="0"/>
              <a:t>        </a:t>
            </a:r>
            <a:r>
              <a:rPr lang="en-US" dirty="0"/>
              <a:t>Your browser does NOT support canvas!</a:t>
            </a:r>
          </a:p>
          <a:p>
            <a:r>
              <a:rPr lang="en-US" dirty="0"/>
              <a:t>        &lt;/canvas&gt;</a:t>
            </a:r>
          </a:p>
          <a:p>
            <a:r>
              <a:rPr lang="en-US" dirty="0"/>
              <a:t>    &lt;/div&gt;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7200" y="2362200"/>
            <a:ext cx="5791200" cy="533400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47800" y="2895600"/>
            <a:ext cx="5044907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JavaScript filename changed from previous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17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Rotating a Rectangle: HTML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709250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loopRotate.html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28600" y="1524000"/>
            <a:ext cx="5897448" cy="424731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&lt;!DOCTYPE html&gt;</a:t>
            </a:r>
          </a:p>
          <a:p>
            <a:r>
              <a:rPr lang="en-US" dirty="0"/>
              <a:t>&lt;html </a:t>
            </a:r>
            <a:r>
              <a:rPr lang="en-US" dirty="0" err="1"/>
              <a:t>lang</a:t>
            </a:r>
            <a:r>
              <a:rPr lang="en-US" dirty="0"/>
              <a:t>="</a:t>
            </a:r>
            <a:r>
              <a:rPr lang="en-US" dirty="0" err="1"/>
              <a:t>en</a:t>
            </a:r>
            <a:r>
              <a:rPr lang="en-US" dirty="0"/>
              <a:t>"&gt;</a:t>
            </a:r>
          </a:p>
          <a:p>
            <a:r>
              <a:rPr lang="en-US" dirty="0"/>
              <a:t>&lt;head&gt;</a:t>
            </a:r>
          </a:p>
          <a:p>
            <a:r>
              <a:rPr lang="en-US" dirty="0" smtClean="0"/>
              <a:t>   &lt;</a:t>
            </a:r>
            <a:r>
              <a:rPr lang="en-US" dirty="0"/>
              <a:t>script </a:t>
            </a:r>
            <a:r>
              <a:rPr lang="en-US" dirty="0" err="1"/>
              <a:t>src</a:t>
            </a:r>
            <a:r>
              <a:rPr lang="en-US" dirty="0" smtClean="0"/>
              <a:t>="</a:t>
            </a:r>
            <a:r>
              <a:rPr lang="en-US" dirty="0"/>
              <a:t>loopRotate</a:t>
            </a:r>
            <a:r>
              <a:rPr lang="en-US" dirty="0" smtClean="0"/>
              <a:t>.js</a:t>
            </a:r>
            <a:r>
              <a:rPr lang="en-US" dirty="0"/>
              <a:t>" type="text/</a:t>
            </a:r>
            <a:r>
              <a:rPr lang="en-US" dirty="0" err="1"/>
              <a:t>javascript</a:t>
            </a:r>
            <a:r>
              <a:rPr lang="en-US" dirty="0"/>
              <a:t>"&gt;&lt;/script&gt;</a:t>
            </a:r>
          </a:p>
          <a:p>
            <a:r>
              <a:rPr lang="en-US" dirty="0"/>
              <a:t>&lt;/head&gt;</a:t>
            </a:r>
          </a:p>
          <a:p>
            <a:endParaRPr lang="en-US" dirty="0"/>
          </a:p>
          <a:p>
            <a:r>
              <a:rPr lang="en-US" dirty="0"/>
              <a:t>&lt;body&gt;</a:t>
            </a:r>
          </a:p>
          <a:p>
            <a:r>
              <a:rPr lang="en-US" dirty="0"/>
              <a:t>    &lt;div&gt;</a:t>
            </a:r>
          </a:p>
          <a:p>
            <a:r>
              <a:rPr lang="en-US" dirty="0" smtClean="0"/>
              <a:t>        &lt;canvas id="</a:t>
            </a:r>
            <a:r>
              <a:rPr lang="en-US" dirty="0" err="1" smtClean="0"/>
              <a:t>myCanvas</a:t>
            </a:r>
            <a:r>
              <a:rPr lang="en-US" dirty="0" smtClean="0"/>
              <a:t>" width="320" height="240"&gt;</a:t>
            </a:r>
          </a:p>
          <a:p>
            <a:r>
              <a:rPr lang="en-US" dirty="0" smtClean="0"/>
              <a:t>        </a:t>
            </a:r>
            <a:r>
              <a:rPr lang="en-US" dirty="0"/>
              <a:t>Your browser does NOT support canvas!</a:t>
            </a:r>
          </a:p>
          <a:p>
            <a:r>
              <a:rPr lang="en-US" dirty="0"/>
              <a:t>        &lt;/canvas&gt;</a:t>
            </a:r>
          </a:p>
          <a:p>
            <a:r>
              <a:rPr lang="en-US" dirty="0"/>
              <a:t>    &lt;/div&gt;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68489" y="3664591"/>
            <a:ext cx="5791200" cy="533400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19400" y="4197991"/>
            <a:ext cx="4292137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Canvas size changed from previous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38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Rotating a Rectangle: HTML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709250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loopRotate.html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28600" y="1524000"/>
            <a:ext cx="5897448" cy="424731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&lt;!DOCTYPE html&gt;</a:t>
            </a:r>
          </a:p>
          <a:p>
            <a:r>
              <a:rPr lang="en-US" dirty="0"/>
              <a:t>&lt;html </a:t>
            </a:r>
            <a:r>
              <a:rPr lang="en-US" dirty="0" err="1"/>
              <a:t>lang</a:t>
            </a:r>
            <a:r>
              <a:rPr lang="en-US" dirty="0"/>
              <a:t>="</a:t>
            </a:r>
            <a:r>
              <a:rPr lang="en-US" dirty="0" err="1"/>
              <a:t>en</a:t>
            </a:r>
            <a:r>
              <a:rPr lang="en-US" dirty="0"/>
              <a:t>"&gt;</a:t>
            </a:r>
          </a:p>
          <a:p>
            <a:r>
              <a:rPr lang="en-US" dirty="0"/>
              <a:t>&lt;head&gt;</a:t>
            </a:r>
          </a:p>
          <a:p>
            <a:r>
              <a:rPr lang="en-US" dirty="0" smtClean="0"/>
              <a:t>   &lt;</a:t>
            </a:r>
            <a:r>
              <a:rPr lang="en-US" dirty="0"/>
              <a:t>script </a:t>
            </a:r>
            <a:r>
              <a:rPr lang="en-US" dirty="0" err="1"/>
              <a:t>src</a:t>
            </a:r>
            <a:r>
              <a:rPr lang="en-US" dirty="0" smtClean="0"/>
              <a:t>="</a:t>
            </a:r>
            <a:r>
              <a:rPr lang="en-US" dirty="0"/>
              <a:t>loopRotate</a:t>
            </a:r>
            <a:r>
              <a:rPr lang="en-US" dirty="0" smtClean="0"/>
              <a:t>.js</a:t>
            </a:r>
            <a:r>
              <a:rPr lang="en-US" dirty="0"/>
              <a:t>" type="text/</a:t>
            </a:r>
            <a:r>
              <a:rPr lang="en-US" dirty="0" err="1"/>
              <a:t>javascript</a:t>
            </a:r>
            <a:r>
              <a:rPr lang="en-US" dirty="0"/>
              <a:t>"&gt;&lt;/script&gt;</a:t>
            </a:r>
          </a:p>
          <a:p>
            <a:r>
              <a:rPr lang="en-US" dirty="0"/>
              <a:t>&lt;/head&gt;</a:t>
            </a:r>
          </a:p>
          <a:p>
            <a:endParaRPr lang="en-US" dirty="0"/>
          </a:p>
          <a:p>
            <a:r>
              <a:rPr lang="en-US" dirty="0"/>
              <a:t>&lt;body&gt;</a:t>
            </a:r>
          </a:p>
          <a:p>
            <a:r>
              <a:rPr lang="en-US" dirty="0"/>
              <a:t>    &lt;div&gt;</a:t>
            </a:r>
          </a:p>
          <a:p>
            <a:r>
              <a:rPr lang="en-US" dirty="0" smtClean="0"/>
              <a:t>        &lt;canvas id="</a:t>
            </a:r>
            <a:r>
              <a:rPr lang="en-US" dirty="0" err="1" smtClean="0"/>
              <a:t>myCanvas</a:t>
            </a:r>
            <a:r>
              <a:rPr lang="en-US" dirty="0" smtClean="0"/>
              <a:t>" width="320" height="240"&gt;</a:t>
            </a:r>
          </a:p>
          <a:p>
            <a:r>
              <a:rPr lang="en-US" dirty="0" smtClean="0"/>
              <a:t>        </a:t>
            </a:r>
            <a:r>
              <a:rPr lang="en-US" dirty="0"/>
              <a:t>Your browser does NOT support canvas!</a:t>
            </a:r>
          </a:p>
          <a:p>
            <a:r>
              <a:rPr lang="en-US" dirty="0"/>
              <a:t>        &lt;/canvas&gt;</a:t>
            </a:r>
          </a:p>
          <a:p>
            <a:r>
              <a:rPr lang="en-US" dirty="0"/>
              <a:t>    &lt;/div&gt;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038600" y="4419600"/>
            <a:ext cx="3337517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Questions on the HTML ?</a:t>
            </a:r>
          </a:p>
        </p:txBody>
      </p:sp>
    </p:spTree>
    <p:extLst>
      <p:ext uri="{BB962C8B-B14F-4D97-AF65-F5344CB8AC3E}">
        <p14:creationId xmlns:p14="http://schemas.microsoft.com/office/powerpoint/2010/main" val="278059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Rotating a Rectangle: JS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09343"/>
            <a:ext cx="4412555" cy="267765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theProgram</a:t>
            </a:r>
            <a:r>
              <a:rPr lang="en-US" sz="1400" dirty="0"/>
              <a:t> = 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Main</a:t>
            </a:r>
            <a:r>
              <a:rPr lang="en-US" sz="1400" dirty="0"/>
              <a:t>: function() </a:t>
            </a:r>
          </a:p>
          <a:p>
            <a:r>
              <a:rPr lang="en-US" sz="1400" dirty="0"/>
              <a:t>    {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theCanvas</a:t>
            </a:r>
            <a:r>
              <a:rPr lang="en-US" sz="1400" dirty="0"/>
              <a:t> = </a:t>
            </a:r>
            <a:r>
              <a:rPr lang="en-US" sz="1400" dirty="0" err="1"/>
              <a:t>document.getElementById</a:t>
            </a:r>
            <a:r>
              <a:rPr lang="en-US" sz="1400" dirty="0"/>
              <a:t>("</a:t>
            </a:r>
            <a:r>
              <a:rPr lang="en-US" sz="1400" dirty="0" err="1"/>
              <a:t>myCanvas</a:t>
            </a:r>
            <a:r>
              <a:rPr lang="en-US" sz="1400" dirty="0"/>
              <a:t>");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</a:t>
            </a:r>
            <a:r>
              <a:rPr lang="en-US" sz="1400" dirty="0"/>
              <a:t> = </a:t>
            </a:r>
            <a:r>
              <a:rPr lang="en-US" sz="1400" dirty="0" err="1"/>
              <a:t>theCanvas.getContext</a:t>
            </a:r>
            <a:r>
              <a:rPr lang="en-US" sz="1400" dirty="0"/>
              <a:t>("2d");</a:t>
            </a:r>
          </a:p>
          <a:p>
            <a:r>
              <a:rPr lang="en-US" sz="1400" i="1" dirty="0" smtClean="0"/>
              <a:t>        // grey background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</a:t>
            </a:r>
            <a:r>
              <a:rPr lang="en-US" sz="1400" dirty="0" err="1"/>
              <a:t>aaaaaa</a:t>
            </a:r>
            <a:r>
              <a:rPr lang="en-US" sz="1400" dirty="0"/>
              <a:t>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ctx.fillRect</a:t>
            </a:r>
            <a:r>
              <a:rPr lang="en-US" sz="1400" dirty="0"/>
              <a:t>(0, 0, 320, 240);</a:t>
            </a:r>
          </a:p>
          <a:p>
            <a:r>
              <a:rPr lang="en-US" sz="1400" i="1" dirty="0" smtClean="0"/>
              <a:t>        </a:t>
            </a:r>
            <a:r>
              <a:rPr lang="en-US" sz="1400" i="1" dirty="0"/>
              <a:t>// for subsequent boxes: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="#00ffff";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ctx.lineWidth</a:t>
            </a:r>
            <a:r>
              <a:rPr lang="en-US" sz="1400" dirty="0"/>
              <a:t> = 3</a:t>
            </a:r>
            <a:r>
              <a:rPr lang="en-US" sz="1400" dirty="0" smtClean="0"/>
              <a:t>;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41961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loopRotate.js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5694478"/>
            <a:ext cx="2195473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window.onload</a:t>
            </a:r>
            <a:r>
              <a:rPr lang="en-US" sz="1400" dirty="0" smtClean="0"/>
              <a:t> </a:t>
            </a:r>
            <a:r>
              <a:rPr lang="en-US" sz="1400" dirty="0"/>
              <a:t>= function()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</a:t>
            </a:r>
            <a:r>
              <a:rPr lang="en-US" sz="1400" dirty="0" err="1"/>
              <a:t>theProgram.Main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228600" y="1309342"/>
            <a:ext cx="4800600" cy="1967257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883131" y="3276599"/>
            <a:ext cx="2458109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Much the same</a:t>
            </a:r>
          </a:p>
          <a:p>
            <a:r>
              <a:rPr lang="en-US" dirty="0" smtClean="0"/>
              <a:t>        as in the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previous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example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267201" y="4476928"/>
            <a:ext cx="4519120" cy="220117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5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1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Rotating a Rectangle: JS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09343"/>
            <a:ext cx="4412555" cy="267765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theProgram</a:t>
            </a:r>
            <a:r>
              <a:rPr lang="en-US" sz="1400" dirty="0"/>
              <a:t> = 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Main</a:t>
            </a:r>
            <a:r>
              <a:rPr lang="en-US" sz="1400" dirty="0"/>
              <a:t>: function() </a:t>
            </a:r>
          </a:p>
          <a:p>
            <a:r>
              <a:rPr lang="en-US" sz="1400" dirty="0"/>
              <a:t>    {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theCanvas</a:t>
            </a:r>
            <a:r>
              <a:rPr lang="en-US" sz="1400" dirty="0"/>
              <a:t> = </a:t>
            </a:r>
            <a:r>
              <a:rPr lang="en-US" sz="1400" dirty="0" err="1"/>
              <a:t>document.getElementById</a:t>
            </a:r>
            <a:r>
              <a:rPr lang="en-US" sz="1400" dirty="0"/>
              <a:t>("</a:t>
            </a:r>
            <a:r>
              <a:rPr lang="en-US" sz="1400" dirty="0" err="1"/>
              <a:t>myCanvas</a:t>
            </a:r>
            <a:r>
              <a:rPr lang="en-US" sz="1400" dirty="0"/>
              <a:t>");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</a:t>
            </a:r>
            <a:r>
              <a:rPr lang="en-US" sz="1400" dirty="0"/>
              <a:t> = </a:t>
            </a:r>
            <a:r>
              <a:rPr lang="en-US" sz="1400" dirty="0" err="1"/>
              <a:t>theCanvas.getContext</a:t>
            </a:r>
            <a:r>
              <a:rPr lang="en-US" sz="1400" dirty="0"/>
              <a:t>("2d");</a:t>
            </a:r>
          </a:p>
          <a:p>
            <a:r>
              <a:rPr lang="en-US" sz="1400" i="1" dirty="0" smtClean="0"/>
              <a:t>        // grey background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</a:t>
            </a:r>
            <a:r>
              <a:rPr lang="en-US" sz="1400" dirty="0" err="1"/>
              <a:t>aaaaaa</a:t>
            </a:r>
            <a:r>
              <a:rPr lang="en-US" sz="1400" dirty="0"/>
              <a:t>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ctx.fillRect</a:t>
            </a:r>
            <a:r>
              <a:rPr lang="en-US" sz="1400" dirty="0"/>
              <a:t>(0, 0, 320, 240);</a:t>
            </a:r>
          </a:p>
          <a:p>
            <a:r>
              <a:rPr lang="en-US" sz="1400" i="1" dirty="0" smtClean="0"/>
              <a:t>        </a:t>
            </a:r>
            <a:r>
              <a:rPr lang="en-US" sz="1400" i="1" dirty="0"/>
              <a:t>// for subsequent boxes: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="#00ffff";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ctx.lineWidth</a:t>
            </a:r>
            <a:r>
              <a:rPr lang="en-US" sz="1400" dirty="0"/>
              <a:t> = 3</a:t>
            </a:r>
            <a:r>
              <a:rPr lang="en-US" sz="1400" dirty="0" smtClean="0"/>
              <a:t>;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41961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loopRotate.js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5694478"/>
            <a:ext cx="2195473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window.onload</a:t>
            </a:r>
            <a:r>
              <a:rPr lang="en-US" sz="1400" dirty="0" smtClean="0"/>
              <a:t> </a:t>
            </a:r>
            <a:r>
              <a:rPr lang="en-US" sz="1400" dirty="0"/>
              <a:t>= function()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</a:t>
            </a:r>
            <a:r>
              <a:rPr lang="en-US" sz="1400" dirty="0" err="1"/>
              <a:t>theProgram.Main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228600" y="3290709"/>
            <a:ext cx="3505200" cy="824091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183046" y="4114800"/>
            <a:ext cx="3993594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We will be drawing a series of rectangles</a:t>
            </a:r>
          </a:p>
          <a:p>
            <a:endParaRPr lang="en-US" dirty="0"/>
          </a:p>
          <a:p>
            <a:r>
              <a:rPr lang="en-US" dirty="0" smtClean="0"/>
              <a:t>Each will be colored light-blue / cyan</a:t>
            </a:r>
          </a:p>
          <a:p>
            <a:r>
              <a:rPr lang="en-US" dirty="0" smtClean="0"/>
              <a:t>with a thick border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0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is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complete your projects</a:t>
            </a:r>
          </a:p>
          <a:p>
            <a:pPr lvl="1"/>
            <a:r>
              <a:rPr lang="en-US" dirty="0" smtClean="0"/>
              <a:t>You must learn more about HTML5 and JavaScript than </a:t>
            </a:r>
            <a:r>
              <a:rPr lang="en-US" dirty="0"/>
              <a:t>what is about to be </a:t>
            </a:r>
            <a:r>
              <a:rPr lang="en-US" dirty="0" smtClean="0"/>
              <a:t>shown</a:t>
            </a:r>
          </a:p>
          <a:p>
            <a:pPr lvl="2"/>
            <a:r>
              <a:rPr lang="en-US" dirty="0" smtClean="0"/>
              <a:t>This is an “on-your-own” activity</a:t>
            </a:r>
          </a:p>
          <a:p>
            <a:pPr lvl="3"/>
            <a:r>
              <a:rPr lang="en-US" dirty="0" smtClean="0"/>
              <a:t>Instructor can help, but you must try on your own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A </a:t>
            </a:r>
            <a:r>
              <a:rPr lang="en-US" dirty="0" err="1" smtClean="0"/>
              <a:t>prereq</a:t>
            </a:r>
            <a:r>
              <a:rPr lang="en-US" dirty="0" smtClean="0"/>
              <a:t> to this course is CS 244</a:t>
            </a:r>
          </a:p>
          <a:p>
            <a:pPr lvl="3"/>
            <a:r>
              <a:rPr lang="en-US" dirty="0" smtClean="0"/>
              <a:t>So you have programmed before</a:t>
            </a:r>
          </a:p>
          <a:p>
            <a:pPr lvl="3"/>
            <a:r>
              <a:rPr lang="en-US" dirty="0" smtClean="0"/>
              <a:t>This stuff is “easy” compared to that  =)</a:t>
            </a:r>
          </a:p>
          <a:p>
            <a:pPr lvl="3"/>
            <a:r>
              <a:rPr lang="en-US" dirty="0" smtClean="0"/>
              <a:t>Likewise on the math topics</a:t>
            </a:r>
          </a:p>
          <a:p>
            <a:endParaRPr lang="en-US" dirty="0"/>
          </a:p>
          <a:p>
            <a:r>
              <a:rPr lang="en-US" dirty="0" smtClean="0"/>
              <a:t>In Sum: The following is just a place to start</a:t>
            </a:r>
          </a:p>
          <a:p>
            <a:pPr lvl="1"/>
            <a:r>
              <a:rPr lang="en-US" dirty="0" smtClean="0"/>
              <a:t>More examples will follow throughout the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61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setTransform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09343"/>
            <a:ext cx="4412555" cy="267765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theProgram</a:t>
            </a:r>
            <a:r>
              <a:rPr lang="en-US" sz="1400" dirty="0"/>
              <a:t> = 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Main</a:t>
            </a:r>
            <a:r>
              <a:rPr lang="en-US" sz="1400" dirty="0"/>
              <a:t>: function() </a:t>
            </a:r>
          </a:p>
          <a:p>
            <a:r>
              <a:rPr lang="en-US" sz="1400" dirty="0"/>
              <a:t>    {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theCanvas</a:t>
            </a:r>
            <a:r>
              <a:rPr lang="en-US" sz="1400" dirty="0"/>
              <a:t> = </a:t>
            </a:r>
            <a:r>
              <a:rPr lang="en-US" sz="1400" dirty="0" err="1"/>
              <a:t>document.getElementById</a:t>
            </a:r>
            <a:r>
              <a:rPr lang="en-US" sz="1400" dirty="0"/>
              <a:t>("</a:t>
            </a:r>
            <a:r>
              <a:rPr lang="en-US" sz="1400" dirty="0" err="1"/>
              <a:t>myCanvas</a:t>
            </a:r>
            <a:r>
              <a:rPr lang="en-US" sz="1400" dirty="0"/>
              <a:t>");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</a:t>
            </a:r>
            <a:r>
              <a:rPr lang="en-US" sz="1400" dirty="0"/>
              <a:t> = </a:t>
            </a:r>
            <a:r>
              <a:rPr lang="en-US" sz="1400" dirty="0" err="1"/>
              <a:t>theCanvas.getContext</a:t>
            </a:r>
            <a:r>
              <a:rPr lang="en-US" sz="1400" dirty="0"/>
              <a:t>("2d");</a:t>
            </a:r>
          </a:p>
          <a:p>
            <a:r>
              <a:rPr lang="en-US" sz="1400" i="1" dirty="0" smtClean="0"/>
              <a:t>        // grey background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</a:t>
            </a:r>
            <a:r>
              <a:rPr lang="en-US" sz="1400" dirty="0" err="1"/>
              <a:t>aaaaaa</a:t>
            </a:r>
            <a:r>
              <a:rPr lang="en-US" sz="1400" dirty="0"/>
              <a:t>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ctx.fillRect</a:t>
            </a:r>
            <a:r>
              <a:rPr lang="en-US" sz="1400" dirty="0"/>
              <a:t>(0, 0, 320, 240);</a:t>
            </a:r>
          </a:p>
          <a:p>
            <a:r>
              <a:rPr lang="en-US" sz="1400" i="1" dirty="0" smtClean="0"/>
              <a:t>        </a:t>
            </a:r>
            <a:r>
              <a:rPr lang="en-US" sz="1400" i="1" dirty="0"/>
              <a:t>// for subsequent boxes: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="#00ffff";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ctx.lineWidth</a:t>
            </a:r>
            <a:r>
              <a:rPr lang="en-US" sz="1400" dirty="0"/>
              <a:t> = 3</a:t>
            </a:r>
            <a:r>
              <a:rPr lang="en-US" sz="1400" dirty="0" smtClean="0"/>
              <a:t>;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41961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loopRotate.js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2877118"/>
            <a:ext cx="3848746" cy="375487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for (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/>
              <a:t>= 0; </a:t>
            </a:r>
            <a:r>
              <a:rPr lang="en-US" sz="1400" dirty="0" err="1"/>
              <a:t>i</a:t>
            </a:r>
            <a:r>
              <a:rPr lang="en-US" sz="1400" dirty="0"/>
              <a:t> &lt; 50; </a:t>
            </a:r>
            <a:r>
              <a:rPr lang="en-US" sz="1400" dirty="0" err="1"/>
              <a:t>i</a:t>
            </a:r>
            <a:r>
              <a:rPr lang="en-US" sz="1400" dirty="0"/>
              <a:t>++) {</a:t>
            </a:r>
          </a:p>
          <a:p>
            <a:r>
              <a:rPr lang="en-US" sz="1400" dirty="0"/>
              <a:t>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t </a:t>
            </a:r>
            <a:r>
              <a:rPr lang="en-US" sz="1400" dirty="0"/>
              <a:t>= </a:t>
            </a:r>
            <a:r>
              <a:rPr lang="en-US" sz="1400" dirty="0" err="1"/>
              <a:t>i</a:t>
            </a:r>
            <a:r>
              <a:rPr lang="en-US" sz="1400" dirty="0"/>
              <a:t> / 50.0; </a:t>
            </a:r>
            <a:r>
              <a:rPr lang="en-US" sz="1400" dirty="0" smtClean="0"/>
              <a:t>  </a:t>
            </a:r>
            <a:r>
              <a:rPr lang="en-US" sz="1050" i="1" dirty="0" smtClean="0"/>
              <a:t>// </a:t>
            </a:r>
            <a:r>
              <a:rPr lang="en-US" sz="1050" i="1" dirty="0"/>
              <a:t>time parameter [0..</a:t>
            </a:r>
            <a:r>
              <a:rPr lang="en-US" sz="1050" i="1" dirty="0" smtClean="0"/>
              <a:t>1)</a:t>
            </a:r>
            <a:endParaRPr lang="en-US" sz="105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ctx.setTransform</a:t>
            </a:r>
            <a:r>
              <a:rPr lang="en-US" sz="1400" dirty="0"/>
              <a:t>(1,0,0,1,0,0); </a:t>
            </a:r>
            <a:r>
              <a:rPr lang="en-US" sz="1050" i="1" dirty="0"/>
              <a:t>// reset to identity</a:t>
            </a:r>
            <a:endParaRPr lang="en-US" sz="140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ctx.translate</a:t>
            </a:r>
            <a:r>
              <a:rPr lang="en-US" sz="1400" dirty="0"/>
              <a:t>(10 + 270 * t, 210 - 120 * t);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ctx.scale</a:t>
            </a:r>
            <a:r>
              <a:rPr lang="en-US" sz="1400" dirty="0"/>
              <a:t>(1 + t * 1.5, 1 + t * 1.5);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ctx.rotate</a:t>
            </a:r>
            <a:r>
              <a:rPr lang="en-US" sz="1400" dirty="0"/>
              <a:t>(3.5 * t);</a:t>
            </a:r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ctx.beginPath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ctx.rect</a:t>
            </a:r>
            <a:r>
              <a:rPr lang="en-US" sz="1400" dirty="0"/>
              <a:t>(0, 0, 30, 20);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ctx.stroke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ctx.fill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ctx.closePath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}        </a:t>
            </a:r>
          </a:p>
          <a:p>
            <a:r>
              <a:rPr lang="en-US" sz="1400" dirty="0"/>
              <a:t>    },</a:t>
            </a:r>
          </a:p>
          <a:p>
            <a:r>
              <a:rPr lang="en-US" sz="1400" dirty="0" smtClean="0"/>
              <a:t>};  </a:t>
            </a:r>
            <a:r>
              <a:rPr lang="en-US" sz="1050" i="1" dirty="0"/>
              <a:t>// end </a:t>
            </a:r>
            <a:r>
              <a:rPr lang="en-US" sz="1050" i="1" dirty="0" err="1"/>
              <a:t>theProgram</a:t>
            </a:r>
            <a:r>
              <a:rPr lang="en-US" sz="1050" i="1" dirty="0"/>
              <a:t> variable</a:t>
            </a:r>
            <a:endParaRPr lang="en-US" sz="1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5694478"/>
            <a:ext cx="2195473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window.onload</a:t>
            </a:r>
            <a:r>
              <a:rPr lang="en-US" sz="1400" dirty="0" smtClean="0"/>
              <a:t> </a:t>
            </a:r>
            <a:r>
              <a:rPr lang="en-US" sz="1400" dirty="0"/>
              <a:t>= function()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</a:t>
            </a:r>
            <a:r>
              <a:rPr lang="en-US" sz="1400" dirty="0" err="1"/>
              <a:t>theProgram.Main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24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setTransform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09343"/>
            <a:ext cx="4412555" cy="267765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theProgram</a:t>
            </a:r>
            <a:r>
              <a:rPr lang="en-US" sz="1400" dirty="0"/>
              <a:t> = 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Main</a:t>
            </a:r>
            <a:r>
              <a:rPr lang="en-US" sz="1400" dirty="0"/>
              <a:t>: function() </a:t>
            </a:r>
          </a:p>
          <a:p>
            <a:r>
              <a:rPr lang="en-US" sz="1400" dirty="0"/>
              <a:t>    {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theCanvas</a:t>
            </a:r>
            <a:r>
              <a:rPr lang="en-US" sz="1400" dirty="0"/>
              <a:t> = </a:t>
            </a:r>
            <a:r>
              <a:rPr lang="en-US" sz="1400" dirty="0" err="1"/>
              <a:t>document.getElementById</a:t>
            </a:r>
            <a:r>
              <a:rPr lang="en-US" sz="1400" dirty="0"/>
              <a:t>("</a:t>
            </a:r>
            <a:r>
              <a:rPr lang="en-US" sz="1400" dirty="0" err="1"/>
              <a:t>myCanvas</a:t>
            </a:r>
            <a:r>
              <a:rPr lang="en-US" sz="1400" dirty="0"/>
              <a:t>");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</a:t>
            </a:r>
            <a:r>
              <a:rPr lang="en-US" sz="1400" dirty="0"/>
              <a:t> = </a:t>
            </a:r>
            <a:r>
              <a:rPr lang="en-US" sz="1400" dirty="0" err="1"/>
              <a:t>theCanvas.getContext</a:t>
            </a:r>
            <a:r>
              <a:rPr lang="en-US" sz="1400" dirty="0"/>
              <a:t>("2d");</a:t>
            </a:r>
          </a:p>
          <a:p>
            <a:r>
              <a:rPr lang="en-US" sz="1400" i="1" dirty="0" smtClean="0"/>
              <a:t>        // grey background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</a:t>
            </a:r>
            <a:r>
              <a:rPr lang="en-US" sz="1400" dirty="0" err="1"/>
              <a:t>aaaaaa</a:t>
            </a:r>
            <a:r>
              <a:rPr lang="en-US" sz="1400" dirty="0"/>
              <a:t>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ctx.fillRect</a:t>
            </a:r>
            <a:r>
              <a:rPr lang="en-US" sz="1400" dirty="0"/>
              <a:t>(0, 0, 320, 240);</a:t>
            </a:r>
          </a:p>
          <a:p>
            <a:r>
              <a:rPr lang="en-US" sz="1400" i="1" dirty="0" smtClean="0"/>
              <a:t>        </a:t>
            </a:r>
            <a:r>
              <a:rPr lang="en-US" sz="1400" i="1" dirty="0"/>
              <a:t>// for subsequent boxes: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="#00ffff";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ctx.lineWidth</a:t>
            </a:r>
            <a:r>
              <a:rPr lang="en-US" sz="1400" dirty="0"/>
              <a:t> = 3</a:t>
            </a:r>
            <a:r>
              <a:rPr lang="en-US" sz="1400" dirty="0" smtClean="0"/>
              <a:t>;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41961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loopRotate.js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2877118"/>
            <a:ext cx="3848746" cy="375487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for (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/>
              <a:t>= 0; </a:t>
            </a:r>
            <a:r>
              <a:rPr lang="en-US" sz="1400" dirty="0" err="1"/>
              <a:t>i</a:t>
            </a:r>
            <a:r>
              <a:rPr lang="en-US" sz="1400" dirty="0"/>
              <a:t> &lt; 50; </a:t>
            </a:r>
            <a:r>
              <a:rPr lang="en-US" sz="1400" dirty="0" err="1"/>
              <a:t>i</a:t>
            </a:r>
            <a:r>
              <a:rPr lang="en-US" sz="1400" dirty="0"/>
              <a:t>++) {</a:t>
            </a:r>
          </a:p>
          <a:p>
            <a:r>
              <a:rPr lang="en-US" sz="1400" dirty="0"/>
              <a:t>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t </a:t>
            </a:r>
            <a:r>
              <a:rPr lang="en-US" sz="1400" dirty="0"/>
              <a:t>= </a:t>
            </a:r>
            <a:r>
              <a:rPr lang="en-US" sz="1400" dirty="0" err="1"/>
              <a:t>i</a:t>
            </a:r>
            <a:r>
              <a:rPr lang="en-US" sz="1400" dirty="0"/>
              <a:t> / 50.0; </a:t>
            </a:r>
            <a:r>
              <a:rPr lang="en-US" sz="1400" dirty="0" smtClean="0"/>
              <a:t>  </a:t>
            </a:r>
            <a:r>
              <a:rPr lang="en-US" sz="1050" i="1" dirty="0" smtClean="0"/>
              <a:t>// </a:t>
            </a:r>
            <a:r>
              <a:rPr lang="en-US" sz="1050" i="1" dirty="0"/>
              <a:t>time parameter [0..</a:t>
            </a:r>
            <a:r>
              <a:rPr lang="en-US" sz="1050" i="1" dirty="0" smtClean="0"/>
              <a:t>1)</a:t>
            </a:r>
            <a:endParaRPr lang="en-US" sz="105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ctx.setTransform</a:t>
            </a:r>
            <a:r>
              <a:rPr lang="en-US" sz="1400" dirty="0"/>
              <a:t>(1,0,0,1,0,0); </a:t>
            </a:r>
            <a:r>
              <a:rPr lang="en-US" sz="1050" i="1" dirty="0"/>
              <a:t>// reset to identity</a:t>
            </a:r>
            <a:endParaRPr lang="en-US" sz="140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ctx.translate</a:t>
            </a:r>
            <a:r>
              <a:rPr lang="en-US" sz="1400" dirty="0"/>
              <a:t>(10 + 270 * t, 210 - 120 * t);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ctx.scale</a:t>
            </a:r>
            <a:r>
              <a:rPr lang="en-US" sz="1400" dirty="0"/>
              <a:t>(1 + t * 1.5, 1 + t * 1.5);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ctx.rotate</a:t>
            </a:r>
            <a:r>
              <a:rPr lang="en-US" sz="1400" dirty="0"/>
              <a:t>(3.5 * t);</a:t>
            </a:r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ctx.beginPath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ctx.rect</a:t>
            </a:r>
            <a:r>
              <a:rPr lang="en-US" sz="1400" dirty="0"/>
              <a:t>(0, 0, 30, 20);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ctx.stroke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ctx.fill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ctx.closePath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}        </a:t>
            </a:r>
          </a:p>
          <a:p>
            <a:r>
              <a:rPr lang="en-US" sz="1400" dirty="0"/>
              <a:t>    },</a:t>
            </a:r>
          </a:p>
          <a:p>
            <a:r>
              <a:rPr lang="en-US" sz="1400" dirty="0" smtClean="0"/>
              <a:t>};  </a:t>
            </a:r>
            <a:r>
              <a:rPr lang="en-US" sz="1050" i="1" dirty="0"/>
              <a:t>// end </a:t>
            </a:r>
            <a:r>
              <a:rPr lang="en-US" sz="1050" i="1" dirty="0" err="1"/>
              <a:t>theProgram</a:t>
            </a:r>
            <a:r>
              <a:rPr lang="en-US" sz="1050" i="1" dirty="0"/>
              <a:t> variable</a:t>
            </a:r>
            <a:endParaRPr lang="en-US" sz="1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5694478"/>
            <a:ext cx="2195473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window.onload</a:t>
            </a:r>
            <a:r>
              <a:rPr lang="en-US" sz="1400" dirty="0" smtClean="0"/>
              <a:t> </a:t>
            </a:r>
            <a:r>
              <a:rPr lang="en-US" sz="1400" dirty="0"/>
              <a:t>= function()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</a:t>
            </a:r>
            <a:r>
              <a:rPr lang="en-US" sz="1400" dirty="0" err="1"/>
              <a:t>theProgram.Main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2667000" y="2822221"/>
            <a:ext cx="3042356" cy="412046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1871" y="2337051"/>
            <a:ext cx="2345129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Iterative for-loop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 err="1" smtClean="0"/>
              <a:t>i</a:t>
            </a:r>
            <a:r>
              <a:rPr lang="en-US" dirty="0" smtClean="0"/>
              <a:t> counts from 0 to 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33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setTransform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09343"/>
            <a:ext cx="4412555" cy="267765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theProgram</a:t>
            </a:r>
            <a:r>
              <a:rPr lang="en-US" sz="1400" dirty="0"/>
              <a:t> = 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Main</a:t>
            </a:r>
            <a:r>
              <a:rPr lang="en-US" sz="1400" dirty="0"/>
              <a:t>: function() </a:t>
            </a:r>
          </a:p>
          <a:p>
            <a:r>
              <a:rPr lang="en-US" sz="1400" dirty="0"/>
              <a:t>    {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theCanvas</a:t>
            </a:r>
            <a:r>
              <a:rPr lang="en-US" sz="1400" dirty="0"/>
              <a:t> = </a:t>
            </a:r>
            <a:r>
              <a:rPr lang="en-US" sz="1400" dirty="0" err="1"/>
              <a:t>document.getElementById</a:t>
            </a:r>
            <a:r>
              <a:rPr lang="en-US" sz="1400" dirty="0"/>
              <a:t>("</a:t>
            </a:r>
            <a:r>
              <a:rPr lang="en-US" sz="1400" dirty="0" err="1"/>
              <a:t>myCanvas</a:t>
            </a:r>
            <a:r>
              <a:rPr lang="en-US" sz="1400" dirty="0"/>
              <a:t>");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</a:t>
            </a:r>
            <a:r>
              <a:rPr lang="en-US" sz="1400" dirty="0"/>
              <a:t> = </a:t>
            </a:r>
            <a:r>
              <a:rPr lang="en-US" sz="1400" dirty="0" err="1"/>
              <a:t>theCanvas.getContext</a:t>
            </a:r>
            <a:r>
              <a:rPr lang="en-US" sz="1400" dirty="0"/>
              <a:t>("2d");</a:t>
            </a:r>
          </a:p>
          <a:p>
            <a:r>
              <a:rPr lang="en-US" sz="1400" i="1" dirty="0" smtClean="0"/>
              <a:t>        // grey background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</a:t>
            </a:r>
            <a:r>
              <a:rPr lang="en-US" sz="1400" dirty="0" err="1"/>
              <a:t>aaaaaa</a:t>
            </a:r>
            <a:r>
              <a:rPr lang="en-US" sz="1400" dirty="0"/>
              <a:t>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ctx.fillRect</a:t>
            </a:r>
            <a:r>
              <a:rPr lang="en-US" sz="1400" dirty="0"/>
              <a:t>(0, 0, 320, 240);</a:t>
            </a:r>
          </a:p>
          <a:p>
            <a:r>
              <a:rPr lang="en-US" sz="1400" i="1" dirty="0" smtClean="0"/>
              <a:t>        </a:t>
            </a:r>
            <a:r>
              <a:rPr lang="en-US" sz="1400" i="1" dirty="0"/>
              <a:t>// for subsequent boxes: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="#00ffff";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ctx.lineWidth</a:t>
            </a:r>
            <a:r>
              <a:rPr lang="en-US" sz="1400" dirty="0"/>
              <a:t> = 3</a:t>
            </a:r>
            <a:r>
              <a:rPr lang="en-US" sz="1400" dirty="0" smtClean="0"/>
              <a:t>;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41961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loopRotate.js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2877118"/>
            <a:ext cx="3848746" cy="375487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for (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/>
              <a:t>= 0; </a:t>
            </a:r>
            <a:r>
              <a:rPr lang="en-US" sz="1400" dirty="0" err="1"/>
              <a:t>i</a:t>
            </a:r>
            <a:r>
              <a:rPr lang="en-US" sz="1400" dirty="0"/>
              <a:t> &lt; 50; </a:t>
            </a:r>
            <a:r>
              <a:rPr lang="en-US" sz="1400" dirty="0" err="1"/>
              <a:t>i</a:t>
            </a:r>
            <a:r>
              <a:rPr lang="en-US" sz="1400" dirty="0"/>
              <a:t>++) {</a:t>
            </a:r>
          </a:p>
          <a:p>
            <a:r>
              <a:rPr lang="en-US" sz="1400" dirty="0"/>
              <a:t>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t </a:t>
            </a:r>
            <a:r>
              <a:rPr lang="en-US" sz="1400" dirty="0"/>
              <a:t>= </a:t>
            </a:r>
            <a:r>
              <a:rPr lang="en-US" sz="1400" dirty="0" err="1"/>
              <a:t>i</a:t>
            </a:r>
            <a:r>
              <a:rPr lang="en-US" sz="1400" dirty="0"/>
              <a:t> / 50.0; </a:t>
            </a:r>
            <a:r>
              <a:rPr lang="en-US" sz="1400" dirty="0" smtClean="0"/>
              <a:t>  </a:t>
            </a:r>
            <a:r>
              <a:rPr lang="en-US" sz="1050" i="1" dirty="0" smtClean="0"/>
              <a:t>// </a:t>
            </a:r>
            <a:r>
              <a:rPr lang="en-US" sz="1050" i="1" dirty="0"/>
              <a:t>time parameter [0..</a:t>
            </a:r>
            <a:r>
              <a:rPr lang="en-US" sz="1050" i="1" dirty="0" smtClean="0"/>
              <a:t>1)</a:t>
            </a:r>
            <a:endParaRPr lang="en-US" sz="105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ctx.setTransform</a:t>
            </a:r>
            <a:r>
              <a:rPr lang="en-US" sz="1400" dirty="0"/>
              <a:t>(1,0,0,1,0,0); </a:t>
            </a:r>
            <a:r>
              <a:rPr lang="en-US" sz="1050" i="1" dirty="0"/>
              <a:t>// reset to identity</a:t>
            </a:r>
            <a:endParaRPr lang="en-US" sz="140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ctx.translate</a:t>
            </a:r>
            <a:r>
              <a:rPr lang="en-US" sz="1400" dirty="0"/>
              <a:t>(10 + 270 * t, 210 - 120 * t);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ctx.scale</a:t>
            </a:r>
            <a:r>
              <a:rPr lang="en-US" sz="1400" dirty="0"/>
              <a:t>(1 + t * 1.5, 1 + t * 1.5);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ctx.rotate</a:t>
            </a:r>
            <a:r>
              <a:rPr lang="en-US" sz="1400" dirty="0"/>
              <a:t>(3.5 * t);</a:t>
            </a:r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ctx.beginPath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ctx.rect</a:t>
            </a:r>
            <a:r>
              <a:rPr lang="en-US" sz="1400" dirty="0"/>
              <a:t>(0, 0, 30, 20);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ctx.stroke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ctx.fill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ctx.closePath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}        </a:t>
            </a:r>
          </a:p>
          <a:p>
            <a:r>
              <a:rPr lang="en-US" sz="1400" dirty="0"/>
              <a:t>    },</a:t>
            </a:r>
          </a:p>
          <a:p>
            <a:r>
              <a:rPr lang="en-US" sz="1400" dirty="0" smtClean="0"/>
              <a:t>};  </a:t>
            </a:r>
            <a:r>
              <a:rPr lang="en-US" sz="1050" i="1" dirty="0"/>
              <a:t>// end </a:t>
            </a:r>
            <a:r>
              <a:rPr lang="en-US" sz="1050" i="1" dirty="0" err="1"/>
              <a:t>theProgram</a:t>
            </a:r>
            <a:r>
              <a:rPr lang="en-US" sz="1050" i="1" dirty="0"/>
              <a:t> variable</a:t>
            </a:r>
            <a:endParaRPr lang="en-US" sz="1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5694478"/>
            <a:ext cx="2195473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window.onload</a:t>
            </a:r>
            <a:r>
              <a:rPr lang="en-US" sz="1400" dirty="0" smtClean="0"/>
              <a:t> </a:t>
            </a:r>
            <a:r>
              <a:rPr lang="en-US" sz="1400" dirty="0"/>
              <a:t>= function()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</a:t>
            </a:r>
            <a:r>
              <a:rPr lang="en-US" sz="1400" dirty="0" err="1"/>
              <a:t>theProgram.Main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2204156" y="3064934"/>
            <a:ext cx="3505200" cy="412046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" y="2325004"/>
            <a:ext cx="4375172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‘time’ parameter 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     controls translation and rotation amounts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06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setTransform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09343"/>
            <a:ext cx="4412555" cy="267765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theProgram</a:t>
            </a:r>
            <a:r>
              <a:rPr lang="en-US" sz="1400" dirty="0"/>
              <a:t> = 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Main</a:t>
            </a:r>
            <a:r>
              <a:rPr lang="en-US" sz="1400" dirty="0"/>
              <a:t>: function() </a:t>
            </a:r>
          </a:p>
          <a:p>
            <a:r>
              <a:rPr lang="en-US" sz="1400" dirty="0"/>
              <a:t>    {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theCanvas</a:t>
            </a:r>
            <a:r>
              <a:rPr lang="en-US" sz="1400" dirty="0"/>
              <a:t> = </a:t>
            </a:r>
            <a:r>
              <a:rPr lang="en-US" sz="1400" dirty="0" err="1"/>
              <a:t>document.getElementById</a:t>
            </a:r>
            <a:r>
              <a:rPr lang="en-US" sz="1400" dirty="0"/>
              <a:t>("</a:t>
            </a:r>
            <a:r>
              <a:rPr lang="en-US" sz="1400" dirty="0" err="1"/>
              <a:t>myCanvas</a:t>
            </a:r>
            <a:r>
              <a:rPr lang="en-US" sz="1400" dirty="0"/>
              <a:t>");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</a:t>
            </a:r>
            <a:r>
              <a:rPr lang="en-US" sz="1400" dirty="0"/>
              <a:t> = </a:t>
            </a:r>
            <a:r>
              <a:rPr lang="en-US" sz="1400" dirty="0" err="1"/>
              <a:t>theCanvas.getContext</a:t>
            </a:r>
            <a:r>
              <a:rPr lang="en-US" sz="1400" dirty="0"/>
              <a:t>("2d");</a:t>
            </a:r>
          </a:p>
          <a:p>
            <a:r>
              <a:rPr lang="en-US" sz="1400" i="1" dirty="0" smtClean="0"/>
              <a:t>        // grey background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</a:t>
            </a:r>
            <a:r>
              <a:rPr lang="en-US" sz="1400" dirty="0" err="1"/>
              <a:t>aaaaaa</a:t>
            </a:r>
            <a:r>
              <a:rPr lang="en-US" sz="1400" dirty="0"/>
              <a:t>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ctx.fillRect</a:t>
            </a:r>
            <a:r>
              <a:rPr lang="en-US" sz="1400" dirty="0"/>
              <a:t>(0, 0, 320, 240);</a:t>
            </a:r>
          </a:p>
          <a:p>
            <a:r>
              <a:rPr lang="en-US" sz="1400" i="1" dirty="0" smtClean="0"/>
              <a:t>        </a:t>
            </a:r>
            <a:r>
              <a:rPr lang="en-US" sz="1400" i="1" dirty="0"/>
              <a:t>// for subsequent boxes: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="#00ffff";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ctx.lineWidth</a:t>
            </a:r>
            <a:r>
              <a:rPr lang="en-US" sz="1400" dirty="0"/>
              <a:t> = 3</a:t>
            </a:r>
            <a:r>
              <a:rPr lang="en-US" sz="1400" dirty="0" smtClean="0"/>
              <a:t>;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41961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loopRotate.js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2877118"/>
            <a:ext cx="3848746" cy="375487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for (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/>
              <a:t>= 0; </a:t>
            </a:r>
            <a:r>
              <a:rPr lang="en-US" sz="1400" dirty="0" err="1"/>
              <a:t>i</a:t>
            </a:r>
            <a:r>
              <a:rPr lang="en-US" sz="1400" dirty="0"/>
              <a:t> &lt; 50; </a:t>
            </a:r>
            <a:r>
              <a:rPr lang="en-US" sz="1400" dirty="0" err="1"/>
              <a:t>i</a:t>
            </a:r>
            <a:r>
              <a:rPr lang="en-US" sz="1400" dirty="0"/>
              <a:t>++) {</a:t>
            </a:r>
          </a:p>
          <a:p>
            <a:r>
              <a:rPr lang="en-US" sz="1400" dirty="0"/>
              <a:t>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t </a:t>
            </a:r>
            <a:r>
              <a:rPr lang="en-US" sz="1400" dirty="0"/>
              <a:t>= </a:t>
            </a:r>
            <a:r>
              <a:rPr lang="en-US" sz="1400" dirty="0" err="1"/>
              <a:t>i</a:t>
            </a:r>
            <a:r>
              <a:rPr lang="en-US" sz="1400" dirty="0"/>
              <a:t> / 50.0; </a:t>
            </a:r>
            <a:r>
              <a:rPr lang="en-US" sz="1400" dirty="0" smtClean="0"/>
              <a:t>  </a:t>
            </a:r>
            <a:r>
              <a:rPr lang="en-US" sz="1050" i="1" dirty="0" smtClean="0"/>
              <a:t>// </a:t>
            </a:r>
            <a:r>
              <a:rPr lang="en-US" sz="1050" i="1" dirty="0"/>
              <a:t>time parameter [0..</a:t>
            </a:r>
            <a:r>
              <a:rPr lang="en-US" sz="1050" i="1" dirty="0" smtClean="0"/>
              <a:t>1)</a:t>
            </a:r>
            <a:endParaRPr lang="en-US" sz="105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ctx.setTransform</a:t>
            </a:r>
            <a:r>
              <a:rPr lang="en-US" sz="1400" dirty="0"/>
              <a:t>(1,0,0,1,0,0); </a:t>
            </a:r>
            <a:r>
              <a:rPr lang="en-US" sz="1050" i="1" dirty="0"/>
              <a:t>// reset to identity</a:t>
            </a:r>
            <a:endParaRPr lang="en-US" sz="140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ctx.translate</a:t>
            </a:r>
            <a:r>
              <a:rPr lang="en-US" sz="1400" dirty="0"/>
              <a:t>(10 + 270 * t, 210 - 120 * t);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ctx.scale</a:t>
            </a:r>
            <a:r>
              <a:rPr lang="en-US" sz="1400" dirty="0"/>
              <a:t>(1 + t * 1.5, 1 + t * 1.5);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ctx.rotate</a:t>
            </a:r>
            <a:r>
              <a:rPr lang="en-US" sz="1400" dirty="0"/>
              <a:t>(3.5 * t);</a:t>
            </a:r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ctx.beginPath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ctx.rect</a:t>
            </a:r>
            <a:r>
              <a:rPr lang="en-US" sz="1400" dirty="0"/>
              <a:t>(0, 0, 30, 20);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ctx.stroke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ctx.fill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ctx.closePath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}        </a:t>
            </a:r>
          </a:p>
          <a:p>
            <a:r>
              <a:rPr lang="en-US" sz="1400" dirty="0"/>
              <a:t>    },</a:t>
            </a:r>
          </a:p>
          <a:p>
            <a:r>
              <a:rPr lang="en-US" sz="1400" dirty="0" smtClean="0"/>
              <a:t>};  </a:t>
            </a:r>
            <a:r>
              <a:rPr lang="en-US" sz="1050" i="1" dirty="0"/>
              <a:t>// end </a:t>
            </a:r>
            <a:r>
              <a:rPr lang="en-US" sz="1050" i="1" dirty="0" err="1"/>
              <a:t>theProgram</a:t>
            </a:r>
            <a:r>
              <a:rPr lang="en-US" sz="1050" i="1" dirty="0"/>
              <a:t> variable</a:t>
            </a:r>
            <a:endParaRPr lang="en-US" sz="1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5694478"/>
            <a:ext cx="2195473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window.onload</a:t>
            </a:r>
            <a:r>
              <a:rPr lang="en-US" sz="1400" dirty="0" smtClean="0"/>
              <a:t> </a:t>
            </a:r>
            <a:r>
              <a:rPr lang="en-US" sz="1400" dirty="0"/>
              <a:t>= function()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</a:t>
            </a:r>
            <a:r>
              <a:rPr lang="en-US" sz="1400" dirty="0" err="1"/>
              <a:t>theProgram.Main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2971800" y="3429000"/>
            <a:ext cx="3810000" cy="457200"/>
          </a:xfrm>
          <a:prstGeom prst="round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781800" y="3701534"/>
            <a:ext cx="181274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This is interesting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68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667000" y="3503711"/>
            <a:ext cx="3848746" cy="30777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            </a:t>
            </a:r>
            <a:r>
              <a:rPr lang="en-US" sz="1400" dirty="0" err="1" smtClean="0"/>
              <a:t>ctx.setTransform</a:t>
            </a:r>
            <a:r>
              <a:rPr lang="en-US" sz="1400" dirty="0" smtClean="0"/>
              <a:t>(1,0,0,1,0,0); </a:t>
            </a:r>
            <a:r>
              <a:rPr lang="en-US" sz="1050" i="1" dirty="0" smtClean="0"/>
              <a:t>// reset to identity</a:t>
            </a:r>
            <a:endParaRPr lang="en-US" sz="14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setTransform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41961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loopRotate.js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28600" y="1309343"/>
            <a:ext cx="8139073" cy="5339242"/>
            <a:chOff x="228600" y="1309343"/>
            <a:chExt cx="8139073" cy="5339242"/>
          </a:xfrm>
        </p:grpSpPr>
        <p:sp>
          <p:nvSpPr>
            <p:cNvPr id="5" name="TextBox 4"/>
            <p:cNvSpPr txBox="1"/>
            <p:nvPr/>
          </p:nvSpPr>
          <p:spPr>
            <a:xfrm>
              <a:off x="228600" y="1309343"/>
              <a:ext cx="4412555" cy="267765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var</a:t>
              </a:r>
              <a:r>
                <a:rPr lang="en-US" sz="1400" dirty="0"/>
                <a:t> </a:t>
              </a:r>
              <a:r>
                <a:rPr lang="en-US" sz="1400" dirty="0" err="1"/>
                <a:t>theProgram</a:t>
              </a:r>
              <a:r>
                <a:rPr lang="en-US" sz="1400" dirty="0"/>
                <a:t> = </a:t>
              </a:r>
            </a:p>
            <a:p>
              <a:r>
                <a:rPr lang="en-US" sz="1400" dirty="0"/>
                <a:t>{</a:t>
              </a:r>
            </a:p>
            <a:p>
              <a:r>
                <a:rPr lang="en-US" sz="1400" dirty="0" smtClean="0"/>
                <a:t>    Main</a:t>
              </a:r>
              <a:r>
                <a:rPr lang="en-US" sz="1400" dirty="0"/>
                <a:t>: function() </a:t>
              </a:r>
            </a:p>
            <a:p>
              <a:r>
                <a:rPr lang="en-US" sz="1400" dirty="0"/>
                <a:t>    {</a:t>
              </a:r>
            </a:p>
            <a:p>
              <a:r>
                <a:rPr lang="en-US" sz="1400" dirty="0" smtClean="0"/>
                <a:t>        </a:t>
              </a:r>
              <a:r>
                <a:rPr lang="en-US" sz="1400" dirty="0" err="1"/>
                <a:t>theCanvas</a:t>
              </a:r>
              <a:r>
                <a:rPr lang="en-US" sz="1400" dirty="0"/>
                <a:t> = </a:t>
              </a:r>
              <a:r>
                <a:rPr lang="en-US" sz="1400" dirty="0" err="1"/>
                <a:t>document.getElementById</a:t>
              </a:r>
              <a:r>
                <a:rPr lang="en-US" sz="1400" dirty="0"/>
                <a:t>("</a:t>
              </a:r>
              <a:r>
                <a:rPr lang="en-US" sz="1400" dirty="0" err="1"/>
                <a:t>myCanvas</a:t>
              </a:r>
              <a:r>
                <a:rPr lang="en-US" sz="1400" dirty="0"/>
                <a:t>");</a:t>
              </a:r>
            </a:p>
            <a:p>
              <a:r>
                <a:rPr lang="en-US" sz="1400" dirty="0"/>
                <a:t>        </a:t>
              </a:r>
              <a:r>
                <a:rPr lang="en-US" sz="1400" dirty="0" err="1"/>
                <a:t>ctx</a:t>
              </a:r>
              <a:r>
                <a:rPr lang="en-US" sz="1400" dirty="0"/>
                <a:t> = </a:t>
              </a:r>
              <a:r>
                <a:rPr lang="en-US" sz="1400" dirty="0" err="1"/>
                <a:t>theCanvas.getContext</a:t>
              </a:r>
              <a:r>
                <a:rPr lang="en-US" sz="1400" dirty="0"/>
                <a:t>("2d");</a:t>
              </a:r>
            </a:p>
            <a:p>
              <a:r>
                <a:rPr lang="en-US" sz="1400" i="1" dirty="0" smtClean="0"/>
                <a:t>        // grey background</a:t>
              </a:r>
            </a:p>
            <a:p>
              <a:r>
                <a:rPr lang="en-US" sz="1400" dirty="0" smtClean="0"/>
                <a:t>        </a:t>
              </a:r>
              <a:r>
                <a:rPr lang="en-US" sz="1400" dirty="0" err="1"/>
                <a:t>ctx.fillStyle</a:t>
              </a:r>
              <a:r>
                <a:rPr lang="en-US" sz="1400" dirty="0"/>
                <a:t>="#</a:t>
              </a:r>
              <a:r>
                <a:rPr lang="en-US" sz="1400" dirty="0" err="1"/>
                <a:t>aaaaaa</a:t>
              </a:r>
              <a:r>
                <a:rPr lang="en-US" sz="1400" dirty="0"/>
                <a:t>";</a:t>
              </a:r>
            </a:p>
            <a:p>
              <a:r>
                <a:rPr lang="en-US" sz="1400" dirty="0"/>
                <a:t>        </a:t>
              </a:r>
              <a:r>
                <a:rPr lang="en-US" sz="1400" dirty="0" err="1"/>
                <a:t>ctx.fillRect</a:t>
              </a:r>
              <a:r>
                <a:rPr lang="en-US" sz="1400" dirty="0"/>
                <a:t>(0, 0, 320, 240);</a:t>
              </a:r>
            </a:p>
            <a:p>
              <a:r>
                <a:rPr lang="en-US" sz="1400" i="1" dirty="0" smtClean="0"/>
                <a:t>        </a:t>
              </a:r>
              <a:r>
                <a:rPr lang="en-US" sz="1400" i="1" dirty="0"/>
                <a:t>// for subsequent boxes:</a:t>
              </a:r>
            </a:p>
            <a:p>
              <a:r>
                <a:rPr lang="en-US" sz="1400" dirty="0"/>
                <a:t>        </a:t>
              </a:r>
              <a:r>
                <a:rPr lang="en-US" sz="1400" dirty="0" err="1"/>
                <a:t>ctx.fillStyle</a:t>
              </a:r>
              <a:r>
                <a:rPr lang="en-US" sz="1400" dirty="0"/>
                <a:t>="#00ffff";</a:t>
              </a:r>
            </a:p>
            <a:p>
              <a:r>
                <a:rPr lang="en-US" sz="1400" dirty="0"/>
                <a:t>        </a:t>
              </a:r>
              <a:r>
                <a:rPr lang="en-US" sz="1400" dirty="0" err="1"/>
                <a:t>ctx.lineWidth</a:t>
              </a:r>
              <a:r>
                <a:rPr lang="en-US" sz="1400" dirty="0"/>
                <a:t> = 3</a:t>
              </a:r>
              <a:r>
                <a:rPr lang="en-US" sz="1400" dirty="0" smtClean="0"/>
                <a:t>;</a:t>
              </a:r>
              <a:endParaRPr lang="en-US" sz="1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67000" y="2877118"/>
              <a:ext cx="3848746" cy="375487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for (</a:t>
              </a:r>
              <a:r>
                <a:rPr lang="en-US" sz="1400" dirty="0" err="1" smtClean="0"/>
                <a:t>var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</a:t>
              </a:r>
              <a:r>
                <a:rPr lang="en-US" sz="1400" dirty="0" smtClean="0"/>
                <a:t> </a:t>
              </a:r>
              <a:r>
                <a:rPr lang="en-US" sz="1400" dirty="0"/>
                <a:t>= 0; </a:t>
              </a:r>
              <a:r>
                <a:rPr lang="en-US" sz="1400" dirty="0" err="1"/>
                <a:t>i</a:t>
              </a:r>
              <a:r>
                <a:rPr lang="en-US" sz="1400" dirty="0"/>
                <a:t> &lt; 50; </a:t>
              </a:r>
              <a:r>
                <a:rPr lang="en-US" sz="1400" dirty="0" err="1"/>
                <a:t>i</a:t>
              </a:r>
              <a:r>
                <a:rPr lang="en-US" sz="1400" dirty="0"/>
                <a:t>++) {</a:t>
              </a:r>
            </a:p>
            <a:p>
              <a:r>
                <a:rPr lang="en-US" sz="1400" dirty="0"/>
                <a:t>            </a:t>
              </a:r>
              <a:r>
                <a:rPr lang="en-US" sz="1400" dirty="0" err="1" smtClean="0"/>
                <a:t>var</a:t>
              </a:r>
              <a:r>
                <a:rPr lang="en-US" sz="1400" dirty="0" smtClean="0"/>
                <a:t> t </a:t>
              </a:r>
              <a:r>
                <a:rPr lang="en-US" sz="1400" dirty="0"/>
                <a:t>= </a:t>
              </a:r>
              <a:r>
                <a:rPr lang="en-US" sz="1400" dirty="0" err="1"/>
                <a:t>i</a:t>
              </a:r>
              <a:r>
                <a:rPr lang="en-US" sz="1400" dirty="0"/>
                <a:t> / 50.0; </a:t>
              </a:r>
              <a:r>
                <a:rPr lang="en-US" sz="1400" dirty="0" smtClean="0"/>
                <a:t>  </a:t>
              </a:r>
              <a:r>
                <a:rPr lang="en-US" sz="1050" i="1" dirty="0" smtClean="0"/>
                <a:t>// </a:t>
              </a:r>
              <a:r>
                <a:rPr lang="en-US" sz="1050" i="1" dirty="0"/>
                <a:t>time parameter [0..</a:t>
              </a:r>
              <a:r>
                <a:rPr lang="en-US" sz="1050" i="1" dirty="0" smtClean="0"/>
                <a:t>1)</a:t>
              </a:r>
              <a:endParaRPr lang="en-US" sz="1050" i="1" dirty="0"/>
            </a:p>
            <a:p>
              <a:endParaRPr lang="en-US" sz="1400" dirty="0"/>
            </a:p>
            <a:p>
              <a:r>
                <a:rPr lang="en-US" sz="1400" dirty="0"/>
                <a:t>            </a:t>
              </a:r>
              <a:r>
                <a:rPr lang="en-US" sz="1400" dirty="0" err="1"/>
                <a:t>ctx.setTransform</a:t>
              </a:r>
              <a:r>
                <a:rPr lang="en-US" sz="1400" dirty="0"/>
                <a:t>(1,0,0,1,0,0); </a:t>
              </a:r>
              <a:r>
                <a:rPr lang="en-US" sz="1050" i="1" dirty="0"/>
                <a:t>// reset to identity</a:t>
              </a:r>
              <a:endParaRPr lang="en-US" sz="1400" i="1" dirty="0"/>
            </a:p>
            <a:p>
              <a:endParaRPr lang="en-US" sz="1400" dirty="0"/>
            </a:p>
            <a:p>
              <a:r>
                <a:rPr lang="en-US" sz="1400" dirty="0"/>
                <a:t>            </a:t>
              </a:r>
              <a:r>
                <a:rPr lang="en-US" sz="1400" dirty="0" err="1"/>
                <a:t>ctx.translate</a:t>
              </a:r>
              <a:r>
                <a:rPr lang="en-US" sz="1400" dirty="0"/>
                <a:t>(10 + 270 * t, 210 - 120 * t);</a:t>
              </a:r>
            </a:p>
            <a:p>
              <a:r>
                <a:rPr lang="en-US" sz="1400" dirty="0"/>
                <a:t>            </a:t>
              </a:r>
              <a:r>
                <a:rPr lang="en-US" sz="1400" dirty="0" err="1"/>
                <a:t>ctx.scale</a:t>
              </a:r>
              <a:r>
                <a:rPr lang="en-US" sz="1400" dirty="0"/>
                <a:t>(1 + t * 1.5, 1 + t * 1.5);</a:t>
              </a:r>
            </a:p>
            <a:p>
              <a:r>
                <a:rPr lang="en-US" sz="1400" dirty="0"/>
                <a:t>            </a:t>
              </a:r>
              <a:r>
                <a:rPr lang="en-US" sz="1400" dirty="0" err="1"/>
                <a:t>ctx.rotate</a:t>
              </a:r>
              <a:r>
                <a:rPr lang="en-US" sz="1400" dirty="0"/>
                <a:t>(3.5 * t);</a:t>
              </a:r>
            </a:p>
            <a:p>
              <a:endParaRPr lang="en-US" sz="1400" dirty="0"/>
            </a:p>
            <a:p>
              <a:r>
                <a:rPr lang="en-US" sz="1400" dirty="0"/>
                <a:t>            </a:t>
              </a:r>
              <a:r>
                <a:rPr lang="en-US" sz="1400" dirty="0" err="1"/>
                <a:t>ctx.beginPath</a:t>
              </a:r>
              <a:r>
                <a:rPr lang="en-US" sz="1400" dirty="0"/>
                <a:t>();</a:t>
              </a:r>
            </a:p>
            <a:p>
              <a:r>
                <a:rPr lang="en-US" sz="1400" dirty="0"/>
                <a:t>            </a:t>
              </a:r>
              <a:r>
                <a:rPr lang="en-US" sz="1400" dirty="0" err="1"/>
                <a:t>ctx.rect</a:t>
              </a:r>
              <a:r>
                <a:rPr lang="en-US" sz="1400" dirty="0"/>
                <a:t>(0, 0, 30, 20);</a:t>
              </a:r>
            </a:p>
            <a:p>
              <a:r>
                <a:rPr lang="en-US" sz="1400" dirty="0"/>
                <a:t>            </a:t>
              </a:r>
              <a:r>
                <a:rPr lang="en-US" sz="1400" dirty="0" err="1"/>
                <a:t>ctx.stroke</a:t>
              </a:r>
              <a:r>
                <a:rPr lang="en-US" sz="1400" dirty="0"/>
                <a:t>();</a:t>
              </a:r>
            </a:p>
            <a:p>
              <a:r>
                <a:rPr lang="en-US" sz="1400" dirty="0"/>
                <a:t>            </a:t>
              </a:r>
              <a:r>
                <a:rPr lang="en-US" sz="1400" dirty="0" err="1"/>
                <a:t>ctx.fill</a:t>
              </a:r>
              <a:r>
                <a:rPr lang="en-US" sz="1400" dirty="0"/>
                <a:t>();</a:t>
              </a:r>
            </a:p>
            <a:p>
              <a:r>
                <a:rPr lang="en-US" sz="1400" dirty="0"/>
                <a:t>            </a:t>
              </a:r>
              <a:r>
                <a:rPr lang="en-US" sz="1400" dirty="0" err="1"/>
                <a:t>ctx.closePath</a:t>
              </a:r>
              <a:r>
                <a:rPr lang="en-US" sz="1400" dirty="0"/>
                <a:t>();</a:t>
              </a:r>
            </a:p>
            <a:p>
              <a:r>
                <a:rPr lang="en-US" sz="1400" dirty="0"/>
                <a:t>        }        </a:t>
              </a:r>
            </a:p>
            <a:p>
              <a:r>
                <a:rPr lang="en-US" sz="1400" dirty="0"/>
                <a:t>    },</a:t>
              </a:r>
            </a:p>
            <a:p>
              <a:r>
                <a:rPr lang="en-US" sz="1400" dirty="0" smtClean="0"/>
                <a:t>};  </a:t>
              </a:r>
              <a:r>
                <a:rPr lang="en-US" sz="1050" i="1" dirty="0"/>
                <a:t>// end </a:t>
              </a:r>
              <a:r>
                <a:rPr lang="en-US" sz="1050" i="1" dirty="0" err="1"/>
                <a:t>theProgram</a:t>
              </a:r>
              <a:r>
                <a:rPr lang="en-US" sz="1050" i="1" dirty="0"/>
                <a:t> variable</a:t>
              </a:r>
              <a:endParaRPr lang="en-US" sz="1400" i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72200" y="5694478"/>
              <a:ext cx="2195473" cy="95410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window.onload</a:t>
              </a:r>
              <a:r>
                <a:rPr lang="en-US" sz="1400" dirty="0" smtClean="0"/>
                <a:t> </a:t>
              </a:r>
              <a:r>
                <a:rPr lang="en-US" sz="1400" dirty="0"/>
                <a:t>= function()</a:t>
              </a:r>
            </a:p>
            <a:p>
              <a:r>
                <a:rPr lang="en-US" sz="1400" dirty="0"/>
                <a:t>{</a:t>
              </a:r>
            </a:p>
            <a:p>
              <a:r>
                <a:rPr lang="en-US" sz="1400" dirty="0" smtClean="0"/>
                <a:t>    </a:t>
              </a:r>
              <a:r>
                <a:rPr lang="en-US" sz="1400" dirty="0" err="1"/>
                <a:t>theProgram.Main</a:t>
              </a:r>
              <a:r>
                <a:rPr lang="en-US" sz="1400" dirty="0"/>
                <a:t>();</a:t>
              </a:r>
            </a:p>
            <a:p>
              <a:r>
                <a:rPr lang="en-US" sz="1400" dirty="0"/>
                <a:t>};</a:t>
              </a:r>
            </a:p>
          </p:txBody>
        </p:sp>
      </p:grp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2971800" y="3429000"/>
            <a:ext cx="3810000" cy="457200"/>
          </a:xfrm>
          <a:prstGeom prst="round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781800" y="3701534"/>
            <a:ext cx="181274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This is interesting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5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setTransform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41961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loopRotate.js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667000" y="3503711"/>
            <a:ext cx="3848746" cy="30777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            </a:t>
            </a:r>
            <a:r>
              <a:rPr lang="en-US" sz="1400" dirty="0" err="1" smtClean="0"/>
              <a:t>ctx.setTransform</a:t>
            </a:r>
            <a:r>
              <a:rPr lang="en-US" sz="1400" dirty="0" smtClean="0"/>
              <a:t>(1,0,0,1,0,0); </a:t>
            </a:r>
            <a:r>
              <a:rPr lang="en-US" sz="1050" i="1" dirty="0" smtClean="0"/>
              <a:t>// reset to identity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23147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028E-8 L -0.27708 -0.299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54" y="-14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setTransform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41961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loopRotate.js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5896" y="1447800"/>
            <a:ext cx="3848746" cy="30777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            </a:t>
            </a:r>
            <a:r>
              <a:rPr lang="en-US" sz="1400" dirty="0" err="1" smtClean="0"/>
              <a:t>ctx.setTransform</a:t>
            </a:r>
            <a:r>
              <a:rPr lang="en-US" sz="1400" dirty="0" smtClean="0"/>
              <a:t>(1,0,0,1,0,0); </a:t>
            </a:r>
            <a:r>
              <a:rPr lang="en-US" sz="1050" i="1" dirty="0" smtClean="0"/>
              <a:t>// reset to identity</a:t>
            </a:r>
            <a:endParaRPr lang="en-US" sz="1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901672"/>
            <a:ext cx="489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Resets the transform matrix to the identity matrix: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2276475"/>
            <a:ext cx="19526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968" y="4191000"/>
            <a:ext cx="18764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28600" y="3483777"/>
            <a:ext cx="3664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Its parameter order is a little strange: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setTransform</a:t>
            </a:r>
            <a:r>
              <a:rPr lang="en-US" dirty="0" smtClean="0"/>
              <a:t>(A, b, c, D, e, f)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67200" y="3622276"/>
            <a:ext cx="1467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Conceptually: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007992"/>
              </p:ext>
            </p:extLst>
          </p:nvPr>
        </p:nvGraphicFramePr>
        <p:xfrm>
          <a:off x="4293310" y="4114501"/>
          <a:ext cx="47244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9605"/>
                <a:gridCol w="40747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Scales the drawings horizontally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Skews the drawings horizontally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Skews the drawings vertically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Scales the drawings vertically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Moves the drawings horizontally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Moves the drawings vertically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50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Transforms 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setTransform</a:t>
            </a:r>
            <a:r>
              <a:rPr lang="en-US" dirty="0" smtClean="0"/>
              <a:t>() </a:t>
            </a:r>
          </a:p>
          <a:p>
            <a:pPr lvl="1"/>
            <a:r>
              <a:rPr lang="en-US" dirty="0" smtClean="0"/>
              <a:t>good for clearing transform matrix back to identity</a:t>
            </a:r>
          </a:p>
          <a:p>
            <a:endParaRPr lang="en-US" dirty="0" smtClean="0"/>
          </a:p>
          <a:p>
            <a:r>
              <a:rPr lang="en-US" dirty="0" smtClean="0"/>
              <a:t>rotate(), translate(), and scale()</a:t>
            </a:r>
          </a:p>
          <a:p>
            <a:pPr lvl="1"/>
            <a:r>
              <a:rPr lang="en-US" dirty="0" smtClean="0"/>
              <a:t>tend to be more intuitive to use</a:t>
            </a:r>
          </a:p>
          <a:p>
            <a:pPr lvl="1"/>
            <a:r>
              <a:rPr lang="en-US" dirty="0" smtClean="0"/>
              <a:t>HOWEVER</a:t>
            </a:r>
          </a:p>
          <a:p>
            <a:pPr lvl="2"/>
            <a:r>
              <a:rPr lang="en-US" dirty="0" smtClean="0"/>
              <a:t>they are cumulative</a:t>
            </a:r>
          </a:p>
          <a:p>
            <a:pPr lvl="2"/>
            <a:r>
              <a:rPr lang="en-US" dirty="0" smtClean="0"/>
              <a:t>so ORDER matters</a:t>
            </a:r>
          </a:p>
          <a:p>
            <a:pPr lvl="2"/>
            <a:r>
              <a:rPr lang="en-US" dirty="0" smtClean="0"/>
              <a:t>and what you ALREADY DID matters</a:t>
            </a:r>
          </a:p>
          <a:p>
            <a:pPr lvl="3"/>
            <a:r>
              <a:rPr lang="en-US" dirty="0" smtClean="0"/>
              <a:t>thus resetting transform matrix back to identity </a:t>
            </a:r>
            <a:br>
              <a:rPr lang="en-US" dirty="0" smtClean="0"/>
            </a:br>
            <a:r>
              <a:rPr lang="en-US" dirty="0" smtClean="0"/>
              <a:t>becomes important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47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translate, scale, rotate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41961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loopRotate.js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28600" y="1309343"/>
            <a:ext cx="4412555" cy="267765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theProgram</a:t>
            </a:r>
            <a:r>
              <a:rPr lang="en-US" sz="1400" dirty="0"/>
              <a:t> = 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Main</a:t>
            </a:r>
            <a:r>
              <a:rPr lang="en-US" sz="1400" dirty="0"/>
              <a:t>: function() </a:t>
            </a:r>
          </a:p>
          <a:p>
            <a:r>
              <a:rPr lang="en-US" sz="1400" dirty="0"/>
              <a:t>    {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theCanvas</a:t>
            </a:r>
            <a:r>
              <a:rPr lang="en-US" sz="1400" dirty="0"/>
              <a:t> = </a:t>
            </a:r>
            <a:r>
              <a:rPr lang="en-US" sz="1400" dirty="0" err="1"/>
              <a:t>document.getElementById</a:t>
            </a:r>
            <a:r>
              <a:rPr lang="en-US" sz="1400" dirty="0"/>
              <a:t>("</a:t>
            </a:r>
            <a:r>
              <a:rPr lang="en-US" sz="1400" dirty="0" err="1"/>
              <a:t>myCanvas</a:t>
            </a:r>
            <a:r>
              <a:rPr lang="en-US" sz="1400" dirty="0"/>
              <a:t>");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</a:t>
            </a:r>
            <a:r>
              <a:rPr lang="en-US" sz="1400" dirty="0"/>
              <a:t> = </a:t>
            </a:r>
            <a:r>
              <a:rPr lang="en-US" sz="1400" dirty="0" err="1"/>
              <a:t>theCanvas.getContext</a:t>
            </a:r>
            <a:r>
              <a:rPr lang="en-US" sz="1400" dirty="0"/>
              <a:t>("2d");</a:t>
            </a:r>
          </a:p>
          <a:p>
            <a:r>
              <a:rPr lang="en-US" sz="1400" i="1" dirty="0" smtClean="0"/>
              <a:t>        // grey background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</a:t>
            </a:r>
            <a:r>
              <a:rPr lang="en-US" sz="1400" dirty="0" err="1"/>
              <a:t>aaaaaa</a:t>
            </a:r>
            <a:r>
              <a:rPr lang="en-US" sz="1400" dirty="0"/>
              <a:t>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ctx.fillRect</a:t>
            </a:r>
            <a:r>
              <a:rPr lang="en-US" sz="1400" dirty="0"/>
              <a:t>(0, 0, 320, 240);</a:t>
            </a:r>
          </a:p>
          <a:p>
            <a:r>
              <a:rPr lang="en-US" sz="1400" i="1" dirty="0" smtClean="0"/>
              <a:t>        </a:t>
            </a:r>
            <a:r>
              <a:rPr lang="en-US" sz="1400" i="1" dirty="0"/>
              <a:t>// for subsequent boxes: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="#00ffff";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ctx.lineWidth</a:t>
            </a:r>
            <a:r>
              <a:rPr lang="en-US" sz="1400" dirty="0"/>
              <a:t> = 3</a:t>
            </a:r>
            <a:r>
              <a:rPr lang="en-US" sz="1400" dirty="0" smtClean="0"/>
              <a:t>;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2667000" y="2877118"/>
            <a:ext cx="3848746" cy="375487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for (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/>
              <a:t>= 0; </a:t>
            </a:r>
            <a:r>
              <a:rPr lang="en-US" sz="1400" dirty="0" err="1"/>
              <a:t>i</a:t>
            </a:r>
            <a:r>
              <a:rPr lang="en-US" sz="1400" dirty="0"/>
              <a:t> &lt; 50; </a:t>
            </a:r>
            <a:r>
              <a:rPr lang="en-US" sz="1400" dirty="0" err="1"/>
              <a:t>i</a:t>
            </a:r>
            <a:r>
              <a:rPr lang="en-US" sz="1400" dirty="0"/>
              <a:t>++) {</a:t>
            </a:r>
          </a:p>
          <a:p>
            <a:r>
              <a:rPr lang="en-US" sz="1400" dirty="0"/>
              <a:t>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t </a:t>
            </a:r>
            <a:r>
              <a:rPr lang="en-US" sz="1400" dirty="0"/>
              <a:t>= </a:t>
            </a:r>
            <a:r>
              <a:rPr lang="en-US" sz="1400" dirty="0" err="1"/>
              <a:t>i</a:t>
            </a:r>
            <a:r>
              <a:rPr lang="en-US" sz="1400" dirty="0"/>
              <a:t> / 50.0; </a:t>
            </a:r>
            <a:r>
              <a:rPr lang="en-US" sz="1400" dirty="0" smtClean="0"/>
              <a:t>  </a:t>
            </a:r>
            <a:r>
              <a:rPr lang="en-US" sz="1050" i="1" dirty="0" smtClean="0"/>
              <a:t>// </a:t>
            </a:r>
            <a:r>
              <a:rPr lang="en-US" sz="1050" i="1" dirty="0"/>
              <a:t>time parameter [0..</a:t>
            </a:r>
            <a:r>
              <a:rPr lang="en-US" sz="1050" i="1" dirty="0" smtClean="0"/>
              <a:t>1)</a:t>
            </a:r>
            <a:endParaRPr lang="en-US" sz="105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ctx.setTransform</a:t>
            </a:r>
            <a:r>
              <a:rPr lang="en-US" sz="1400" dirty="0"/>
              <a:t>(1,0,0,1,0,0); </a:t>
            </a:r>
            <a:r>
              <a:rPr lang="en-US" sz="1050" i="1" dirty="0"/>
              <a:t>// reset to identity</a:t>
            </a:r>
            <a:endParaRPr lang="en-US" sz="140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ctx.translate</a:t>
            </a:r>
            <a:r>
              <a:rPr lang="en-US" sz="1400" dirty="0"/>
              <a:t>(10 + 270 * t, 210 - 120 * t);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ctx.scale</a:t>
            </a:r>
            <a:r>
              <a:rPr lang="en-US" sz="1400" dirty="0"/>
              <a:t>(1 + t * 1.5, 1 + t * 1.5);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ctx.rotate</a:t>
            </a:r>
            <a:r>
              <a:rPr lang="en-US" sz="1400" dirty="0"/>
              <a:t>(3.5 * t);</a:t>
            </a:r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ctx.beginPath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ctx.rect</a:t>
            </a:r>
            <a:r>
              <a:rPr lang="en-US" sz="1400" dirty="0"/>
              <a:t>(0, 0, 30, 20);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ctx.stroke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ctx.fill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ctx.closePath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}        </a:t>
            </a:r>
          </a:p>
          <a:p>
            <a:r>
              <a:rPr lang="en-US" sz="1400" dirty="0"/>
              <a:t>    },</a:t>
            </a:r>
          </a:p>
          <a:p>
            <a:r>
              <a:rPr lang="en-US" sz="1400" dirty="0" smtClean="0"/>
              <a:t>};  </a:t>
            </a:r>
            <a:r>
              <a:rPr lang="en-US" sz="1050" i="1" dirty="0"/>
              <a:t>// end </a:t>
            </a:r>
            <a:r>
              <a:rPr lang="en-US" sz="1050" i="1" dirty="0" err="1"/>
              <a:t>theProgram</a:t>
            </a:r>
            <a:r>
              <a:rPr lang="en-US" sz="1050" i="1" dirty="0"/>
              <a:t> variable</a:t>
            </a:r>
            <a:endParaRPr lang="en-US" sz="1400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6172200" y="5694478"/>
            <a:ext cx="2195473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window.onload</a:t>
            </a:r>
            <a:r>
              <a:rPr lang="en-US" sz="1400" dirty="0" smtClean="0"/>
              <a:t> </a:t>
            </a:r>
            <a:r>
              <a:rPr lang="en-US" sz="1400" dirty="0"/>
              <a:t>= function()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</a:t>
            </a:r>
            <a:r>
              <a:rPr lang="en-US" sz="1400" dirty="0" err="1"/>
              <a:t>theProgram.Main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101525" y="3891928"/>
            <a:ext cx="3756475" cy="868355"/>
          </a:xfrm>
          <a:prstGeom prst="round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874933" y="3970149"/>
            <a:ext cx="1365117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Examples of </a:t>
            </a:r>
          </a:p>
          <a:p>
            <a:r>
              <a:rPr lang="en-US" dirty="0"/>
              <a:t> </a:t>
            </a:r>
            <a:r>
              <a:rPr lang="en-US" dirty="0" smtClean="0"/>
              <a:t>   translate()</a:t>
            </a:r>
          </a:p>
          <a:p>
            <a:r>
              <a:rPr lang="en-US" dirty="0"/>
              <a:t> </a:t>
            </a:r>
            <a:r>
              <a:rPr lang="en-US" dirty="0" smtClean="0"/>
              <a:t>   scale()</a:t>
            </a:r>
          </a:p>
          <a:p>
            <a:r>
              <a:rPr lang="en-US" dirty="0"/>
              <a:t> </a:t>
            </a:r>
            <a:r>
              <a:rPr lang="en-US" dirty="0" smtClean="0"/>
              <a:t>   rotate()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18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translate, scale, rotate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41961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loopRotate.js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28600" y="1309343"/>
            <a:ext cx="4412555" cy="267765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theProgram</a:t>
            </a:r>
            <a:r>
              <a:rPr lang="en-US" sz="1400" dirty="0"/>
              <a:t> = 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Main</a:t>
            </a:r>
            <a:r>
              <a:rPr lang="en-US" sz="1400" dirty="0"/>
              <a:t>: function() </a:t>
            </a:r>
          </a:p>
          <a:p>
            <a:r>
              <a:rPr lang="en-US" sz="1400" dirty="0"/>
              <a:t>    {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theCanvas</a:t>
            </a:r>
            <a:r>
              <a:rPr lang="en-US" sz="1400" dirty="0"/>
              <a:t> = </a:t>
            </a:r>
            <a:r>
              <a:rPr lang="en-US" sz="1400" dirty="0" err="1"/>
              <a:t>document.getElementById</a:t>
            </a:r>
            <a:r>
              <a:rPr lang="en-US" sz="1400" dirty="0"/>
              <a:t>("</a:t>
            </a:r>
            <a:r>
              <a:rPr lang="en-US" sz="1400" dirty="0" err="1"/>
              <a:t>myCanvas</a:t>
            </a:r>
            <a:r>
              <a:rPr lang="en-US" sz="1400" dirty="0"/>
              <a:t>");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</a:t>
            </a:r>
            <a:r>
              <a:rPr lang="en-US" sz="1400" dirty="0"/>
              <a:t> = </a:t>
            </a:r>
            <a:r>
              <a:rPr lang="en-US" sz="1400" dirty="0" err="1"/>
              <a:t>theCanvas.getContext</a:t>
            </a:r>
            <a:r>
              <a:rPr lang="en-US" sz="1400" dirty="0"/>
              <a:t>("2d");</a:t>
            </a:r>
          </a:p>
          <a:p>
            <a:r>
              <a:rPr lang="en-US" sz="1400" i="1" dirty="0" smtClean="0"/>
              <a:t>        // grey background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</a:t>
            </a:r>
            <a:r>
              <a:rPr lang="en-US" sz="1400" dirty="0" err="1"/>
              <a:t>aaaaaa</a:t>
            </a:r>
            <a:r>
              <a:rPr lang="en-US" sz="1400" dirty="0"/>
              <a:t>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ctx.fillRect</a:t>
            </a:r>
            <a:r>
              <a:rPr lang="en-US" sz="1400" dirty="0"/>
              <a:t>(0, 0, 320, 240);</a:t>
            </a:r>
          </a:p>
          <a:p>
            <a:r>
              <a:rPr lang="en-US" sz="1400" i="1" dirty="0" smtClean="0"/>
              <a:t>        </a:t>
            </a:r>
            <a:r>
              <a:rPr lang="en-US" sz="1400" i="1" dirty="0"/>
              <a:t>// for subsequent boxes: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="#00ffff";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ctx.lineWidth</a:t>
            </a:r>
            <a:r>
              <a:rPr lang="en-US" sz="1400" dirty="0"/>
              <a:t> = 3</a:t>
            </a:r>
            <a:r>
              <a:rPr lang="en-US" sz="1400" dirty="0" smtClean="0"/>
              <a:t>;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2667000" y="2877118"/>
            <a:ext cx="3848746" cy="375487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for (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/>
              <a:t>= 0; </a:t>
            </a:r>
            <a:r>
              <a:rPr lang="en-US" sz="1400" dirty="0" err="1"/>
              <a:t>i</a:t>
            </a:r>
            <a:r>
              <a:rPr lang="en-US" sz="1400" dirty="0"/>
              <a:t> &lt; 50; </a:t>
            </a:r>
            <a:r>
              <a:rPr lang="en-US" sz="1400" dirty="0" err="1"/>
              <a:t>i</a:t>
            </a:r>
            <a:r>
              <a:rPr lang="en-US" sz="1400" dirty="0"/>
              <a:t>++) {</a:t>
            </a:r>
          </a:p>
          <a:p>
            <a:r>
              <a:rPr lang="en-US" sz="1400" dirty="0"/>
              <a:t>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t </a:t>
            </a:r>
            <a:r>
              <a:rPr lang="en-US" sz="1400" dirty="0"/>
              <a:t>= </a:t>
            </a:r>
            <a:r>
              <a:rPr lang="en-US" sz="1400" dirty="0" err="1"/>
              <a:t>i</a:t>
            </a:r>
            <a:r>
              <a:rPr lang="en-US" sz="1400" dirty="0"/>
              <a:t> / 50.0; </a:t>
            </a:r>
            <a:r>
              <a:rPr lang="en-US" sz="1400" dirty="0" smtClean="0"/>
              <a:t>  </a:t>
            </a:r>
            <a:r>
              <a:rPr lang="en-US" sz="1050" i="1" dirty="0" smtClean="0"/>
              <a:t>// </a:t>
            </a:r>
            <a:r>
              <a:rPr lang="en-US" sz="1050" i="1" dirty="0"/>
              <a:t>time parameter [0..</a:t>
            </a:r>
            <a:r>
              <a:rPr lang="en-US" sz="1050" i="1" dirty="0" smtClean="0"/>
              <a:t>1)</a:t>
            </a:r>
            <a:endParaRPr lang="en-US" sz="105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ctx.setTransform</a:t>
            </a:r>
            <a:r>
              <a:rPr lang="en-US" sz="1400" dirty="0"/>
              <a:t>(1,0,0,1,0,0); </a:t>
            </a:r>
            <a:r>
              <a:rPr lang="en-US" sz="1050" i="1" dirty="0"/>
              <a:t>// reset to identity</a:t>
            </a:r>
            <a:endParaRPr lang="en-US" sz="140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ctx.translate</a:t>
            </a:r>
            <a:r>
              <a:rPr lang="en-US" sz="1400" dirty="0"/>
              <a:t>(10 + 270 * t, 210 - 120 * t);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ctx.scale</a:t>
            </a:r>
            <a:r>
              <a:rPr lang="en-US" sz="1400" dirty="0"/>
              <a:t>(1 + t * 1.5, 1 + t * 1.5);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ctx.rotate</a:t>
            </a:r>
            <a:r>
              <a:rPr lang="en-US" sz="1400" dirty="0"/>
              <a:t>(3.5 * t);</a:t>
            </a:r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ctx.beginPath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ctx.rect</a:t>
            </a:r>
            <a:r>
              <a:rPr lang="en-US" sz="1400" dirty="0"/>
              <a:t>(0, 0, 30, 20);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ctx.stroke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ctx.fill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ctx.closePath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}        </a:t>
            </a:r>
          </a:p>
          <a:p>
            <a:r>
              <a:rPr lang="en-US" sz="1400" dirty="0"/>
              <a:t>    },</a:t>
            </a:r>
          </a:p>
          <a:p>
            <a:r>
              <a:rPr lang="en-US" sz="1400" dirty="0" smtClean="0"/>
              <a:t>};  </a:t>
            </a:r>
            <a:r>
              <a:rPr lang="en-US" sz="1050" i="1" dirty="0"/>
              <a:t>// end </a:t>
            </a:r>
            <a:r>
              <a:rPr lang="en-US" sz="1050" i="1" dirty="0" err="1"/>
              <a:t>theProgram</a:t>
            </a:r>
            <a:r>
              <a:rPr lang="en-US" sz="1050" i="1" dirty="0"/>
              <a:t> variable</a:t>
            </a:r>
            <a:endParaRPr lang="en-US" sz="1400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6172200" y="5694478"/>
            <a:ext cx="2195473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window.onload</a:t>
            </a:r>
            <a:r>
              <a:rPr lang="en-US" sz="1400" dirty="0" smtClean="0"/>
              <a:t> </a:t>
            </a:r>
            <a:r>
              <a:rPr lang="en-US" sz="1400" dirty="0"/>
              <a:t>= function()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</a:t>
            </a:r>
            <a:r>
              <a:rPr lang="en-US" sz="1400" dirty="0" err="1"/>
              <a:t>theProgram.Main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101525" y="4876800"/>
            <a:ext cx="3756475" cy="311932"/>
          </a:xfrm>
          <a:prstGeom prst="round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419600" y="3955741"/>
            <a:ext cx="3133102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Begins or resets a path</a:t>
            </a:r>
          </a:p>
          <a:p>
            <a:r>
              <a:rPr lang="en-US" dirty="0" smtClean="0"/>
              <a:t>   Needed here to make certain </a:t>
            </a:r>
          </a:p>
          <a:p>
            <a:r>
              <a:rPr lang="en-US" dirty="0" smtClean="0"/>
              <a:t>   each box is fully drawn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76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Text 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Notepad works in Windows</a:t>
            </a:r>
          </a:p>
          <a:p>
            <a:r>
              <a:rPr lang="en-US" dirty="0" err="1" smtClean="0"/>
              <a:t>TextEdit</a:t>
            </a:r>
            <a:r>
              <a:rPr lang="en-US" dirty="0" smtClean="0"/>
              <a:t> works on Macs</a:t>
            </a:r>
          </a:p>
          <a:p>
            <a:r>
              <a:rPr lang="en-US" dirty="0" smtClean="0"/>
              <a:t>vi and </a:t>
            </a:r>
            <a:r>
              <a:rPr lang="en-US" dirty="0" err="1" smtClean="0"/>
              <a:t>emacs</a:t>
            </a:r>
            <a:r>
              <a:rPr lang="en-US" dirty="0" smtClean="0"/>
              <a:t> work on LINUX</a:t>
            </a:r>
          </a:p>
          <a:p>
            <a:endParaRPr lang="en-US" dirty="0"/>
          </a:p>
          <a:p>
            <a:r>
              <a:rPr lang="en-US" dirty="0" smtClean="0"/>
              <a:t>Notepad++ has worked well for students in the past</a:t>
            </a:r>
          </a:p>
          <a:p>
            <a:pPr lvl="1"/>
            <a:r>
              <a:rPr lang="en-US" dirty="0"/>
              <a:t>https://notepad-plus-plus.org</a:t>
            </a:r>
            <a:r>
              <a:rPr lang="en-US" dirty="0" smtClean="0"/>
              <a:t>/</a:t>
            </a:r>
          </a:p>
          <a:p>
            <a:pPr lvl="1"/>
            <a:endParaRPr lang="en-US" dirty="0"/>
          </a:p>
          <a:p>
            <a:pPr lvl="3"/>
            <a:r>
              <a:rPr lang="en-US" i="1" dirty="0"/>
              <a:t>Let the instructor know outside of class if </a:t>
            </a:r>
            <a:r>
              <a:rPr lang="en-US" i="1" dirty="0" smtClean="0"/>
              <a:t>obtaining an editor </a:t>
            </a:r>
            <a:r>
              <a:rPr lang="en-US" i="1" dirty="0"/>
              <a:t>will be problematic for </a:t>
            </a:r>
            <a:r>
              <a:rPr lang="en-US" i="1" dirty="0" smtClean="0"/>
              <a:t>you</a:t>
            </a:r>
          </a:p>
          <a:p>
            <a:pPr lvl="4"/>
            <a:r>
              <a:rPr lang="en-US" i="1" dirty="0" smtClean="0"/>
              <a:t>You may use what you are comfortable with, but it must result in clean and easy to read (by humans) HTML and </a:t>
            </a:r>
            <a:r>
              <a:rPr lang="en-US" i="1" dirty="0" err="1" smtClean="0"/>
              <a:t>javaScript</a:t>
            </a:r>
            <a:r>
              <a:rPr lang="en-US" i="1" dirty="0" smtClean="0"/>
              <a:t> files</a:t>
            </a:r>
          </a:p>
          <a:p>
            <a:pPr lvl="5"/>
            <a:r>
              <a:rPr lang="en-US" i="1" dirty="0" smtClean="0"/>
              <a:t>when the files are opened using editors such as the above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3646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translate, scale, rotate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41961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loopRotate.js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28600" y="1309343"/>
            <a:ext cx="4412555" cy="267765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theProgram</a:t>
            </a:r>
            <a:r>
              <a:rPr lang="en-US" sz="1400" dirty="0"/>
              <a:t> = 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Main</a:t>
            </a:r>
            <a:r>
              <a:rPr lang="en-US" sz="1400" dirty="0"/>
              <a:t>: function() </a:t>
            </a:r>
          </a:p>
          <a:p>
            <a:r>
              <a:rPr lang="en-US" sz="1400" dirty="0"/>
              <a:t>    {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theCanvas</a:t>
            </a:r>
            <a:r>
              <a:rPr lang="en-US" sz="1400" dirty="0"/>
              <a:t> = </a:t>
            </a:r>
            <a:r>
              <a:rPr lang="en-US" sz="1400" dirty="0" err="1"/>
              <a:t>document.getElementById</a:t>
            </a:r>
            <a:r>
              <a:rPr lang="en-US" sz="1400" dirty="0"/>
              <a:t>("</a:t>
            </a:r>
            <a:r>
              <a:rPr lang="en-US" sz="1400" dirty="0" err="1"/>
              <a:t>myCanvas</a:t>
            </a:r>
            <a:r>
              <a:rPr lang="en-US" sz="1400" dirty="0"/>
              <a:t>");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</a:t>
            </a:r>
            <a:r>
              <a:rPr lang="en-US" sz="1400" dirty="0"/>
              <a:t> = </a:t>
            </a:r>
            <a:r>
              <a:rPr lang="en-US" sz="1400" dirty="0" err="1"/>
              <a:t>theCanvas.getContext</a:t>
            </a:r>
            <a:r>
              <a:rPr lang="en-US" sz="1400" dirty="0"/>
              <a:t>("2d");</a:t>
            </a:r>
          </a:p>
          <a:p>
            <a:r>
              <a:rPr lang="en-US" sz="1400" i="1" dirty="0" smtClean="0"/>
              <a:t>        // grey background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</a:t>
            </a:r>
            <a:r>
              <a:rPr lang="en-US" sz="1400" dirty="0" err="1"/>
              <a:t>aaaaaa</a:t>
            </a:r>
            <a:r>
              <a:rPr lang="en-US" sz="1400" dirty="0"/>
              <a:t>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ctx.fillRect</a:t>
            </a:r>
            <a:r>
              <a:rPr lang="en-US" sz="1400" dirty="0"/>
              <a:t>(0, 0, 320, 240);</a:t>
            </a:r>
          </a:p>
          <a:p>
            <a:r>
              <a:rPr lang="en-US" sz="1400" i="1" dirty="0" smtClean="0"/>
              <a:t>        </a:t>
            </a:r>
            <a:r>
              <a:rPr lang="en-US" sz="1400" i="1" dirty="0"/>
              <a:t>// for subsequent boxes: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="#00ffff";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ctx.lineWidth</a:t>
            </a:r>
            <a:r>
              <a:rPr lang="en-US" sz="1400" dirty="0"/>
              <a:t> = 3</a:t>
            </a:r>
            <a:r>
              <a:rPr lang="en-US" sz="1400" dirty="0" smtClean="0"/>
              <a:t>;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2667000" y="2877118"/>
            <a:ext cx="3848746" cy="375487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for (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/>
              <a:t>= 0; </a:t>
            </a:r>
            <a:r>
              <a:rPr lang="en-US" sz="1400" dirty="0" err="1"/>
              <a:t>i</a:t>
            </a:r>
            <a:r>
              <a:rPr lang="en-US" sz="1400" dirty="0"/>
              <a:t> &lt; 50; </a:t>
            </a:r>
            <a:r>
              <a:rPr lang="en-US" sz="1400" dirty="0" err="1"/>
              <a:t>i</a:t>
            </a:r>
            <a:r>
              <a:rPr lang="en-US" sz="1400" dirty="0"/>
              <a:t>++) {</a:t>
            </a:r>
          </a:p>
          <a:p>
            <a:r>
              <a:rPr lang="en-US" sz="1400" dirty="0"/>
              <a:t>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t </a:t>
            </a:r>
            <a:r>
              <a:rPr lang="en-US" sz="1400" dirty="0"/>
              <a:t>= </a:t>
            </a:r>
            <a:r>
              <a:rPr lang="en-US" sz="1400" dirty="0" err="1"/>
              <a:t>i</a:t>
            </a:r>
            <a:r>
              <a:rPr lang="en-US" sz="1400" dirty="0"/>
              <a:t> / 50.0; </a:t>
            </a:r>
            <a:r>
              <a:rPr lang="en-US" sz="1400" dirty="0" smtClean="0"/>
              <a:t>  </a:t>
            </a:r>
            <a:r>
              <a:rPr lang="en-US" sz="1050" i="1" dirty="0" smtClean="0"/>
              <a:t>// </a:t>
            </a:r>
            <a:r>
              <a:rPr lang="en-US" sz="1050" i="1" dirty="0"/>
              <a:t>time parameter [0..</a:t>
            </a:r>
            <a:r>
              <a:rPr lang="en-US" sz="1050" i="1" dirty="0" smtClean="0"/>
              <a:t>1)</a:t>
            </a:r>
            <a:endParaRPr lang="en-US" sz="105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ctx.setTransform</a:t>
            </a:r>
            <a:r>
              <a:rPr lang="en-US" sz="1400" dirty="0"/>
              <a:t>(1,0,0,1,0,0); </a:t>
            </a:r>
            <a:r>
              <a:rPr lang="en-US" sz="1050" i="1" dirty="0"/>
              <a:t>// reset to identity</a:t>
            </a:r>
            <a:endParaRPr lang="en-US" sz="140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ctx.translate</a:t>
            </a:r>
            <a:r>
              <a:rPr lang="en-US" sz="1400" dirty="0"/>
              <a:t>(10 + 270 * t, 210 - 120 * t);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ctx.scale</a:t>
            </a:r>
            <a:r>
              <a:rPr lang="en-US" sz="1400" dirty="0"/>
              <a:t>(1 + t * 1.5, 1 + t * 1.5);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ctx.rotate</a:t>
            </a:r>
            <a:r>
              <a:rPr lang="en-US" sz="1400" dirty="0"/>
              <a:t>(3.5 * t);</a:t>
            </a:r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ctx.beginPath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ctx.rect</a:t>
            </a:r>
            <a:r>
              <a:rPr lang="en-US" sz="1400" dirty="0"/>
              <a:t>(0, 0, 30, 20);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ctx.stroke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ctx.fill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ctx.closePath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}        </a:t>
            </a:r>
          </a:p>
          <a:p>
            <a:r>
              <a:rPr lang="en-US" sz="1400" dirty="0"/>
              <a:t>    },</a:t>
            </a:r>
          </a:p>
          <a:p>
            <a:r>
              <a:rPr lang="en-US" sz="1400" dirty="0" smtClean="0"/>
              <a:t>};  </a:t>
            </a:r>
            <a:r>
              <a:rPr lang="en-US" sz="1050" i="1" dirty="0"/>
              <a:t>// end </a:t>
            </a:r>
            <a:r>
              <a:rPr lang="en-US" sz="1050" i="1" dirty="0" err="1"/>
              <a:t>theProgram</a:t>
            </a:r>
            <a:r>
              <a:rPr lang="en-US" sz="1050" i="1" dirty="0"/>
              <a:t> variable</a:t>
            </a:r>
            <a:endParaRPr lang="en-US" sz="1400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6172200" y="5694478"/>
            <a:ext cx="2195473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window.onload</a:t>
            </a:r>
            <a:r>
              <a:rPr lang="en-US" sz="1400" dirty="0" smtClean="0"/>
              <a:t> </a:t>
            </a:r>
            <a:r>
              <a:rPr lang="en-US" sz="1400" dirty="0"/>
              <a:t>= function()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</a:t>
            </a:r>
            <a:r>
              <a:rPr lang="en-US" sz="1400" dirty="0" err="1"/>
              <a:t>theProgram.Main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648219" y="5694478"/>
            <a:ext cx="3756475" cy="311932"/>
          </a:xfrm>
          <a:prstGeom prst="round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1668" y="4754555"/>
            <a:ext cx="3133102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Closes a path</a:t>
            </a:r>
          </a:p>
          <a:p>
            <a:r>
              <a:rPr lang="en-US" dirty="0" smtClean="0"/>
              <a:t>   Needed here to make certain </a:t>
            </a:r>
          </a:p>
          <a:p>
            <a:r>
              <a:rPr lang="en-US" dirty="0" smtClean="0"/>
              <a:t>   each box is fully drawn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63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translate, scale, rotate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41961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loopRotate.js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" y="1309343"/>
            <a:ext cx="4412555" cy="267765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theProgram</a:t>
            </a:r>
            <a:r>
              <a:rPr lang="en-US" sz="1400" dirty="0"/>
              <a:t> = 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Main</a:t>
            </a:r>
            <a:r>
              <a:rPr lang="en-US" sz="1400" dirty="0"/>
              <a:t>: function() </a:t>
            </a:r>
          </a:p>
          <a:p>
            <a:r>
              <a:rPr lang="en-US" sz="1400" dirty="0"/>
              <a:t>    {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theCanvas</a:t>
            </a:r>
            <a:r>
              <a:rPr lang="en-US" sz="1400" dirty="0"/>
              <a:t> = </a:t>
            </a:r>
            <a:r>
              <a:rPr lang="en-US" sz="1400" dirty="0" err="1"/>
              <a:t>document.getElementById</a:t>
            </a:r>
            <a:r>
              <a:rPr lang="en-US" sz="1400" dirty="0"/>
              <a:t>("</a:t>
            </a:r>
            <a:r>
              <a:rPr lang="en-US" sz="1400" dirty="0" err="1"/>
              <a:t>myCanvas</a:t>
            </a:r>
            <a:r>
              <a:rPr lang="en-US" sz="1400" dirty="0"/>
              <a:t>");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</a:t>
            </a:r>
            <a:r>
              <a:rPr lang="en-US" sz="1400" dirty="0"/>
              <a:t> = </a:t>
            </a:r>
            <a:r>
              <a:rPr lang="en-US" sz="1400" dirty="0" err="1"/>
              <a:t>theCanvas.getContext</a:t>
            </a:r>
            <a:r>
              <a:rPr lang="en-US" sz="1400" dirty="0"/>
              <a:t>("2d");</a:t>
            </a:r>
          </a:p>
          <a:p>
            <a:r>
              <a:rPr lang="en-US" sz="1400" i="1" dirty="0" smtClean="0"/>
              <a:t>        // grey background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</a:t>
            </a:r>
            <a:r>
              <a:rPr lang="en-US" sz="1400" dirty="0" err="1"/>
              <a:t>aaaaaa</a:t>
            </a:r>
            <a:r>
              <a:rPr lang="en-US" sz="1400" dirty="0"/>
              <a:t>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ctx.fillRect</a:t>
            </a:r>
            <a:r>
              <a:rPr lang="en-US" sz="1400" dirty="0"/>
              <a:t>(0, 0, 320, 240);</a:t>
            </a:r>
          </a:p>
          <a:p>
            <a:r>
              <a:rPr lang="en-US" sz="1400" i="1" dirty="0" smtClean="0"/>
              <a:t>        </a:t>
            </a:r>
            <a:r>
              <a:rPr lang="en-US" sz="1400" i="1" dirty="0"/>
              <a:t>// for subsequent boxes: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="#00ffff";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ctx.lineWidth</a:t>
            </a:r>
            <a:r>
              <a:rPr lang="en-US" sz="1400" dirty="0"/>
              <a:t> = 3</a:t>
            </a:r>
            <a:r>
              <a:rPr lang="en-US" sz="1400" dirty="0" smtClean="0"/>
              <a:t>;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2667000" y="2877118"/>
            <a:ext cx="3848746" cy="375487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for (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/>
              <a:t>= 0; </a:t>
            </a:r>
            <a:r>
              <a:rPr lang="en-US" sz="1400" dirty="0" err="1"/>
              <a:t>i</a:t>
            </a:r>
            <a:r>
              <a:rPr lang="en-US" sz="1400" dirty="0"/>
              <a:t> &lt; 50; </a:t>
            </a:r>
            <a:r>
              <a:rPr lang="en-US" sz="1400" dirty="0" err="1"/>
              <a:t>i</a:t>
            </a:r>
            <a:r>
              <a:rPr lang="en-US" sz="1400" dirty="0"/>
              <a:t>++) {</a:t>
            </a:r>
          </a:p>
          <a:p>
            <a:r>
              <a:rPr lang="en-US" sz="1400" dirty="0"/>
              <a:t>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t </a:t>
            </a:r>
            <a:r>
              <a:rPr lang="en-US" sz="1400" dirty="0"/>
              <a:t>= </a:t>
            </a:r>
            <a:r>
              <a:rPr lang="en-US" sz="1400" dirty="0" err="1"/>
              <a:t>i</a:t>
            </a:r>
            <a:r>
              <a:rPr lang="en-US" sz="1400" dirty="0"/>
              <a:t> / 50.0; </a:t>
            </a:r>
            <a:r>
              <a:rPr lang="en-US" sz="1400" dirty="0" smtClean="0"/>
              <a:t>  </a:t>
            </a:r>
            <a:r>
              <a:rPr lang="en-US" sz="1050" i="1" dirty="0" smtClean="0"/>
              <a:t>// </a:t>
            </a:r>
            <a:r>
              <a:rPr lang="en-US" sz="1050" i="1" dirty="0"/>
              <a:t>time parameter [0..</a:t>
            </a:r>
            <a:r>
              <a:rPr lang="en-US" sz="1050" i="1" dirty="0" smtClean="0"/>
              <a:t>1)</a:t>
            </a:r>
            <a:endParaRPr lang="en-US" sz="105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ctx.setTransform</a:t>
            </a:r>
            <a:r>
              <a:rPr lang="en-US" sz="1400" dirty="0"/>
              <a:t>(1,0,0,1,0,0); </a:t>
            </a:r>
            <a:r>
              <a:rPr lang="en-US" sz="1050" i="1" dirty="0"/>
              <a:t>// reset to identity</a:t>
            </a:r>
            <a:endParaRPr lang="en-US" sz="140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ctx.translate</a:t>
            </a:r>
            <a:r>
              <a:rPr lang="en-US" sz="1400" dirty="0"/>
              <a:t>(10 + 270 * t, 210 - 120 * t);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ctx.scale</a:t>
            </a:r>
            <a:r>
              <a:rPr lang="en-US" sz="1400" dirty="0"/>
              <a:t>(1 + t * 1.5, 1 + t * 1.5);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ctx.rotate</a:t>
            </a:r>
            <a:r>
              <a:rPr lang="en-US" sz="1400" dirty="0"/>
              <a:t>(3.5 * t);</a:t>
            </a:r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ctx.beginPath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ctx.rect</a:t>
            </a:r>
            <a:r>
              <a:rPr lang="en-US" sz="1400" dirty="0"/>
              <a:t>(0, 0, 30, 20);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ctx.stroke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ctx.fill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ctx.closePath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}        </a:t>
            </a:r>
          </a:p>
          <a:p>
            <a:r>
              <a:rPr lang="en-US" sz="1400" dirty="0"/>
              <a:t>    },</a:t>
            </a:r>
          </a:p>
          <a:p>
            <a:r>
              <a:rPr lang="en-US" sz="1400" dirty="0" smtClean="0"/>
              <a:t>};  </a:t>
            </a:r>
            <a:r>
              <a:rPr lang="en-US" sz="1050" i="1" dirty="0"/>
              <a:t>// end </a:t>
            </a:r>
            <a:r>
              <a:rPr lang="en-US" sz="1050" i="1" dirty="0" err="1"/>
              <a:t>theProgram</a:t>
            </a:r>
            <a:r>
              <a:rPr lang="en-US" sz="1050" i="1" dirty="0"/>
              <a:t> variable</a:t>
            </a:r>
            <a:endParaRPr lang="en-US" sz="1400" i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6172200" y="5694478"/>
            <a:ext cx="2195473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window.onload</a:t>
            </a:r>
            <a:r>
              <a:rPr lang="en-US" sz="1400" dirty="0" smtClean="0"/>
              <a:t> </a:t>
            </a:r>
            <a:r>
              <a:rPr lang="en-US" sz="1400" dirty="0"/>
              <a:t>= function()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</a:t>
            </a:r>
            <a:r>
              <a:rPr lang="en-US" sz="1400" dirty="0" err="1"/>
              <a:t>theProgram.Main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209800" y="5589002"/>
            <a:ext cx="3347293" cy="311932"/>
          </a:xfrm>
          <a:prstGeom prst="round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446" y="3831225"/>
            <a:ext cx="4305538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Without the </a:t>
            </a:r>
            <a:r>
              <a:rPr lang="en-US" dirty="0" err="1" smtClean="0"/>
              <a:t>beginPath</a:t>
            </a:r>
            <a:r>
              <a:rPr lang="en-US" dirty="0" smtClean="0"/>
              <a:t> and </a:t>
            </a:r>
            <a:r>
              <a:rPr lang="en-US" dirty="0" err="1" smtClean="0"/>
              <a:t>closePath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The boxes are all drawn ‘at the same time’</a:t>
            </a:r>
          </a:p>
          <a:p>
            <a:r>
              <a:rPr lang="en-US" dirty="0"/>
              <a:t> </a:t>
            </a:r>
            <a:r>
              <a:rPr lang="en-US" dirty="0" smtClean="0"/>
              <a:t>  Resulting in a different image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209800" y="4800448"/>
            <a:ext cx="3347292" cy="311932"/>
          </a:xfrm>
          <a:prstGeom prst="round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062" y="3124200"/>
            <a:ext cx="2662238" cy="19862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53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translate, scale, rotate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41961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loopRotate.js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" y="1309343"/>
            <a:ext cx="4412555" cy="267765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theProgram</a:t>
            </a:r>
            <a:r>
              <a:rPr lang="en-US" sz="1400" dirty="0"/>
              <a:t> = 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Main</a:t>
            </a:r>
            <a:r>
              <a:rPr lang="en-US" sz="1400" dirty="0"/>
              <a:t>: function() </a:t>
            </a:r>
          </a:p>
          <a:p>
            <a:r>
              <a:rPr lang="en-US" sz="1400" dirty="0"/>
              <a:t>    {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theCanvas</a:t>
            </a:r>
            <a:r>
              <a:rPr lang="en-US" sz="1400" dirty="0"/>
              <a:t> = </a:t>
            </a:r>
            <a:r>
              <a:rPr lang="en-US" sz="1400" dirty="0" err="1"/>
              <a:t>document.getElementById</a:t>
            </a:r>
            <a:r>
              <a:rPr lang="en-US" sz="1400" dirty="0"/>
              <a:t>("</a:t>
            </a:r>
            <a:r>
              <a:rPr lang="en-US" sz="1400" dirty="0" err="1"/>
              <a:t>myCanvas</a:t>
            </a:r>
            <a:r>
              <a:rPr lang="en-US" sz="1400" dirty="0"/>
              <a:t>");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</a:t>
            </a:r>
            <a:r>
              <a:rPr lang="en-US" sz="1400" dirty="0"/>
              <a:t> = </a:t>
            </a:r>
            <a:r>
              <a:rPr lang="en-US" sz="1400" dirty="0" err="1"/>
              <a:t>theCanvas.getContext</a:t>
            </a:r>
            <a:r>
              <a:rPr lang="en-US" sz="1400" dirty="0"/>
              <a:t>("2d");</a:t>
            </a:r>
          </a:p>
          <a:p>
            <a:r>
              <a:rPr lang="en-US" sz="1400" i="1" dirty="0" smtClean="0"/>
              <a:t>        // grey background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</a:t>
            </a:r>
            <a:r>
              <a:rPr lang="en-US" sz="1400" dirty="0" err="1"/>
              <a:t>aaaaaa</a:t>
            </a:r>
            <a:r>
              <a:rPr lang="en-US" sz="1400" dirty="0"/>
              <a:t>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ctx.fillRect</a:t>
            </a:r>
            <a:r>
              <a:rPr lang="en-US" sz="1400" dirty="0"/>
              <a:t>(0, 0, 320, 240);</a:t>
            </a:r>
          </a:p>
          <a:p>
            <a:r>
              <a:rPr lang="en-US" sz="1400" i="1" dirty="0" smtClean="0"/>
              <a:t>        </a:t>
            </a:r>
            <a:r>
              <a:rPr lang="en-US" sz="1400" i="1" dirty="0"/>
              <a:t>// for subsequent boxes: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="#00ffff";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ctx.lineWidth</a:t>
            </a:r>
            <a:r>
              <a:rPr lang="en-US" sz="1400" dirty="0"/>
              <a:t> = 3</a:t>
            </a:r>
            <a:r>
              <a:rPr lang="en-US" sz="1400" dirty="0" smtClean="0"/>
              <a:t>;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2667000" y="2877118"/>
            <a:ext cx="3848746" cy="375487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for (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/>
              <a:t>= 0; </a:t>
            </a:r>
            <a:r>
              <a:rPr lang="en-US" sz="1400" dirty="0" err="1"/>
              <a:t>i</a:t>
            </a:r>
            <a:r>
              <a:rPr lang="en-US" sz="1400" dirty="0"/>
              <a:t> &lt; 50; </a:t>
            </a:r>
            <a:r>
              <a:rPr lang="en-US" sz="1400" dirty="0" err="1"/>
              <a:t>i</a:t>
            </a:r>
            <a:r>
              <a:rPr lang="en-US" sz="1400" dirty="0"/>
              <a:t>++) {</a:t>
            </a:r>
          </a:p>
          <a:p>
            <a:r>
              <a:rPr lang="en-US" sz="1400" dirty="0"/>
              <a:t>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t </a:t>
            </a:r>
            <a:r>
              <a:rPr lang="en-US" sz="1400" dirty="0"/>
              <a:t>= </a:t>
            </a:r>
            <a:r>
              <a:rPr lang="en-US" sz="1400" dirty="0" err="1"/>
              <a:t>i</a:t>
            </a:r>
            <a:r>
              <a:rPr lang="en-US" sz="1400" dirty="0"/>
              <a:t> / 50.0; </a:t>
            </a:r>
            <a:r>
              <a:rPr lang="en-US" sz="1400" dirty="0" smtClean="0"/>
              <a:t>  </a:t>
            </a:r>
            <a:r>
              <a:rPr lang="en-US" sz="1050" i="1" dirty="0" smtClean="0"/>
              <a:t>// </a:t>
            </a:r>
            <a:r>
              <a:rPr lang="en-US" sz="1050" i="1" dirty="0"/>
              <a:t>time parameter [0..</a:t>
            </a:r>
            <a:r>
              <a:rPr lang="en-US" sz="1050" i="1" dirty="0" smtClean="0"/>
              <a:t>1)</a:t>
            </a:r>
            <a:endParaRPr lang="en-US" sz="105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ctx.setTransform</a:t>
            </a:r>
            <a:r>
              <a:rPr lang="en-US" sz="1400" dirty="0"/>
              <a:t>(1,0,0,1,0,0); </a:t>
            </a:r>
            <a:r>
              <a:rPr lang="en-US" sz="1050" i="1" dirty="0"/>
              <a:t>// reset to identity</a:t>
            </a:r>
            <a:endParaRPr lang="en-US" sz="140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ctx.translate</a:t>
            </a:r>
            <a:r>
              <a:rPr lang="en-US" sz="1400" dirty="0"/>
              <a:t>(10 + 270 * t, 210 - 120 * t);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ctx.scale</a:t>
            </a:r>
            <a:r>
              <a:rPr lang="en-US" sz="1400" dirty="0"/>
              <a:t>(1 + t * 1.5, 1 + t * 1.5);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ctx.rotate</a:t>
            </a:r>
            <a:r>
              <a:rPr lang="en-US" sz="1400" dirty="0"/>
              <a:t>(3.5 * t);</a:t>
            </a:r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ctx.beginPath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ctx.rect</a:t>
            </a:r>
            <a:r>
              <a:rPr lang="en-US" sz="1400" dirty="0"/>
              <a:t>(0, 0, 30, 20);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ctx.stroke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ctx.fill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ctx.closePath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}        </a:t>
            </a:r>
          </a:p>
          <a:p>
            <a:r>
              <a:rPr lang="en-US" sz="1400" dirty="0"/>
              <a:t>    },</a:t>
            </a:r>
          </a:p>
          <a:p>
            <a:r>
              <a:rPr lang="en-US" sz="1400" dirty="0" smtClean="0"/>
              <a:t>};  </a:t>
            </a:r>
            <a:r>
              <a:rPr lang="en-US" sz="1050" i="1" dirty="0"/>
              <a:t>// end </a:t>
            </a:r>
            <a:r>
              <a:rPr lang="en-US" sz="1050" i="1" dirty="0" err="1"/>
              <a:t>theProgram</a:t>
            </a:r>
            <a:r>
              <a:rPr lang="en-US" sz="1050" i="1" dirty="0"/>
              <a:t> variable</a:t>
            </a:r>
            <a:endParaRPr lang="en-US" sz="1400" i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6172200" y="5694478"/>
            <a:ext cx="2195473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window.onload</a:t>
            </a:r>
            <a:r>
              <a:rPr lang="en-US" sz="1400" dirty="0" smtClean="0"/>
              <a:t> </a:t>
            </a:r>
            <a:r>
              <a:rPr lang="en-US" sz="1400" dirty="0"/>
              <a:t>= function()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</a:t>
            </a:r>
            <a:r>
              <a:rPr lang="en-US" sz="1400" dirty="0" err="1"/>
              <a:t>theProgram.Main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446" y="3851444"/>
            <a:ext cx="6093912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Draws a rectangle with opposing </a:t>
            </a:r>
          </a:p>
          <a:p>
            <a:r>
              <a:rPr lang="en-US" dirty="0" smtClean="0"/>
              <a:t>diagonal corners of (0, 0) and (30, 20)</a:t>
            </a:r>
          </a:p>
          <a:p>
            <a:endParaRPr lang="en-US" dirty="0"/>
          </a:p>
          <a:p>
            <a:r>
              <a:rPr lang="en-US" dirty="0" smtClean="0"/>
              <a:t>Note: It will be transformed based on current Transform Matrix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800619" y="5105400"/>
            <a:ext cx="3756475" cy="685800"/>
          </a:xfrm>
          <a:prstGeom prst="round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translate, scale, rotate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0020"/>
            <a:ext cx="1419619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loopRotate.js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021" y="1124677"/>
            <a:ext cx="2636279" cy="1923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28600" y="1309343"/>
            <a:ext cx="4412555" cy="267765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theProgram</a:t>
            </a:r>
            <a:r>
              <a:rPr lang="en-US" sz="1400" dirty="0"/>
              <a:t> = 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Main</a:t>
            </a:r>
            <a:r>
              <a:rPr lang="en-US" sz="1400" dirty="0"/>
              <a:t>: function() </a:t>
            </a:r>
          </a:p>
          <a:p>
            <a:r>
              <a:rPr lang="en-US" sz="1400" dirty="0"/>
              <a:t>    {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theCanvas</a:t>
            </a:r>
            <a:r>
              <a:rPr lang="en-US" sz="1400" dirty="0"/>
              <a:t> = </a:t>
            </a:r>
            <a:r>
              <a:rPr lang="en-US" sz="1400" dirty="0" err="1"/>
              <a:t>document.getElementById</a:t>
            </a:r>
            <a:r>
              <a:rPr lang="en-US" sz="1400" dirty="0"/>
              <a:t>("</a:t>
            </a:r>
            <a:r>
              <a:rPr lang="en-US" sz="1400" dirty="0" err="1"/>
              <a:t>myCanvas</a:t>
            </a:r>
            <a:r>
              <a:rPr lang="en-US" sz="1400" dirty="0"/>
              <a:t>");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</a:t>
            </a:r>
            <a:r>
              <a:rPr lang="en-US" sz="1400" dirty="0"/>
              <a:t> = </a:t>
            </a:r>
            <a:r>
              <a:rPr lang="en-US" sz="1400" dirty="0" err="1"/>
              <a:t>theCanvas.getContext</a:t>
            </a:r>
            <a:r>
              <a:rPr lang="en-US" sz="1400" dirty="0"/>
              <a:t>("2d");</a:t>
            </a:r>
          </a:p>
          <a:p>
            <a:r>
              <a:rPr lang="en-US" sz="1400" i="1" dirty="0" smtClean="0"/>
              <a:t>        // grey background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</a:t>
            </a:r>
            <a:r>
              <a:rPr lang="en-US" sz="1400" dirty="0" err="1"/>
              <a:t>aaaaaa</a:t>
            </a:r>
            <a:r>
              <a:rPr lang="en-US" sz="1400" dirty="0"/>
              <a:t>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ctx.fillRect</a:t>
            </a:r>
            <a:r>
              <a:rPr lang="en-US" sz="1400" dirty="0"/>
              <a:t>(0, 0, 320, 240);</a:t>
            </a:r>
          </a:p>
          <a:p>
            <a:r>
              <a:rPr lang="en-US" sz="1400" i="1" dirty="0" smtClean="0"/>
              <a:t>        </a:t>
            </a:r>
            <a:r>
              <a:rPr lang="en-US" sz="1400" i="1" dirty="0"/>
              <a:t>// for subsequent boxes: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ctx.fillStyle</a:t>
            </a:r>
            <a:r>
              <a:rPr lang="en-US" sz="1400" dirty="0"/>
              <a:t>="#00ffff";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ctx.lineWidth</a:t>
            </a:r>
            <a:r>
              <a:rPr lang="en-US" sz="1400" dirty="0"/>
              <a:t> = 3</a:t>
            </a:r>
            <a:r>
              <a:rPr lang="en-US" sz="1400" dirty="0" smtClean="0"/>
              <a:t>;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2667000" y="2877118"/>
            <a:ext cx="3848746" cy="375487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for (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/>
              <a:t>= 0; </a:t>
            </a:r>
            <a:r>
              <a:rPr lang="en-US" sz="1400" dirty="0" err="1"/>
              <a:t>i</a:t>
            </a:r>
            <a:r>
              <a:rPr lang="en-US" sz="1400" dirty="0"/>
              <a:t> &lt; 50; </a:t>
            </a:r>
            <a:r>
              <a:rPr lang="en-US" sz="1400" dirty="0" err="1"/>
              <a:t>i</a:t>
            </a:r>
            <a:r>
              <a:rPr lang="en-US" sz="1400" dirty="0"/>
              <a:t>++) {</a:t>
            </a:r>
          </a:p>
          <a:p>
            <a:r>
              <a:rPr lang="en-US" sz="1400" dirty="0"/>
              <a:t>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t </a:t>
            </a:r>
            <a:r>
              <a:rPr lang="en-US" sz="1400" dirty="0"/>
              <a:t>= </a:t>
            </a:r>
            <a:r>
              <a:rPr lang="en-US" sz="1400" dirty="0" err="1"/>
              <a:t>i</a:t>
            </a:r>
            <a:r>
              <a:rPr lang="en-US" sz="1400" dirty="0"/>
              <a:t> / 50.0; </a:t>
            </a:r>
            <a:r>
              <a:rPr lang="en-US" sz="1400" dirty="0" smtClean="0"/>
              <a:t>  </a:t>
            </a:r>
            <a:r>
              <a:rPr lang="en-US" sz="1050" i="1" dirty="0" smtClean="0"/>
              <a:t>// </a:t>
            </a:r>
            <a:r>
              <a:rPr lang="en-US" sz="1050" i="1" dirty="0"/>
              <a:t>time parameter [0..</a:t>
            </a:r>
            <a:r>
              <a:rPr lang="en-US" sz="1050" i="1" dirty="0" smtClean="0"/>
              <a:t>1)</a:t>
            </a:r>
            <a:endParaRPr lang="en-US" sz="105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ctx.setTransform</a:t>
            </a:r>
            <a:r>
              <a:rPr lang="en-US" sz="1400" dirty="0"/>
              <a:t>(1,0,0,1,0,0); </a:t>
            </a:r>
            <a:r>
              <a:rPr lang="en-US" sz="1050" i="1" dirty="0"/>
              <a:t>// reset to identity</a:t>
            </a:r>
            <a:endParaRPr lang="en-US" sz="1400" i="1" dirty="0"/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ctx.translate</a:t>
            </a:r>
            <a:r>
              <a:rPr lang="en-US" sz="1400" dirty="0"/>
              <a:t>(10 + 270 * t, 210 - 120 * t);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ctx.scale</a:t>
            </a:r>
            <a:r>
              <a:rPr lang="en-US" sz="1400" dirty="0"/>
              <a:t>(1 + t * 1.5, 1 + t * 1.5);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ctx.rotate</a:t>
            </a:r>
            <a:r>
              <a:rPr lang="en-US" sz="1400" dirty="0"/>
              <a:t>(3.5 * t);</a:t>
            </a:r>
          </a:p>
          <a:p>
            <a:endParaRPr lang="en-US" sz="1400" dirty="0"/>
          </a:p>
          <a:p>
            <a:r>
              <a:rPr lang="en-US" sz="1400" dirty="0"/>
              <a:t>            </a:t>
            </a:r>
            <a:r>
              <a:rPr lang="en-US" sz="1400" dirty="0" err="1"/>
              <a:t>ctx.beginPath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ctx.rect</a:t>
            </a:r>
            <a:r>
              <a:rPr lang="en-US" sz="1400" dirty="0"/>
              <a:t>(0, 0, 30, 20);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ctx.stroke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ctx.fill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ctx.closePath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}        </a:t>
            </a:r>
          </a:p>
          <a:p>
            <a:r>
              <a:rPr lang="en-US" sz="1400" dirty="0"/>
              <a:t>    },</a:t>
            </a:r>
          </a:p>
          <a:p>
            <a:r>
              <a:rPr lang="en-US" sz="1400" dirty="0" smtClean="0"/>
              <a:t>};  </a:t>
            </a:r>
            <a:r>
              <a:rPr lang="en-US" sz="1050" i="1" dirty="0"/>
              <a:t>// end </a:t>
            </a:r>
            <a:r>
              <a:rPr lang="en-US" sz="1050" i="1" dirty="0" err="1"/>
              <a:t>theProgram</a:t>
            </a:r>
            <a:r>
              <a:rPr lang="en-US" sz="1050" i="1" dirty="0"/>
              <a:t> variable</a:t>
            </a:r>
            <a:endParaRPr lang="en-US" sz="1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6172200" y="5694478"/>
            <a:ext cx="2195473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window.onload</a:t>
            </a:r>
            <a:r>
              <a:rPr lang="en-US" sz="1400" dirty="0" smtClean="0"/>
              <a:t> </a:t>
            </a:r>
            <a:r>
              <a:rPr lang="en-US" sz="1400" dirty="0"/>
              <a:t>= function()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 smtClean="0"/>
              <a:t>    </a:t>
            </a:r>
            <a:r>
              <a:rPr lang="en-US" sz="1400" dirty="0" err="1"/>
              <a:t>theProgram.Main</a:t>
            </a:r>
            <a:r>
              <a:rPr lang="en-US" sz="1400" dirty="0"/>
              <a:t>();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76800" y="4523722"/>
            <a:ext cx="3767378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Questions on the JavaScript?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502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Code is available online (zipped)</a:t>
            </a:r>
          </a:p>
          <a:p>
            <a:pPr lvl="1"/>
            <a:r>
              <a:rPr lang="en-US" dirty="0" smtClean="0"/>
              <a:t>Download it and experiment</a:t>
            </a:r>
          </a:p>
          <a:p>
            <a:endParaRPr lang="en-US" dirty="0"/>
          </a:p>
          <a:p>
            <a:r>
              <a:rPr lang="en-US" dirty="0" smtClean="0"/>
              <a:t>Try adding a </a:t>
            </a:r>
            <a:r>
              <a:rPr lang="en-US" dirty="0" err="1" smtClean="0"/>
              <a:t>ctx.transform</a:t>
            </a:r>
            <a:r>
              <a:rPr lang="en-US" dirty="0" smtClean="0"/>
              <a:t>() call to skew each rectangle before it is drawn</a:t>
            </a:r>
          </a:p>
          <a:p>
            <a:endParaRPr lang="en-US" dirty="0"/>
          </a:p>
          <a:p>
            <a:r>
              <a:rPr lang="en-US" dirty="0" smtClean="0"/>
              <a:t>Try using </a:t>
            </a:r>
            <a:r>
              <a:rPr lang="en-US" dirty="0" err="1" smtClean="0"/>
              <a:t>ctx.save</a:t>
            </a:r>
            <a:r>
              <a:rPr lang="en-US" dirty="0" smtClean="0"/>
              <a:t>() and </a:t>
            </a:r>
            <a:r>
              <a:rPr lang="en-US" dirty="0" err="1" smtClean="0"/>
              <a:t>ctx.store</a:t>
            </a:r>
            <a:r>
              <a:rPr lang="en-US" dirty="0" smtClean="0"/>
              <a:t>() to “push” and “pop” the transform matrix’s state</a:t>
            </a:r>
          </a:p>
          <a:p>
            <a:pPr lvl="1"/>
            <a:r>
              <a:rPr lang="en-US" dirty="0" smtClean="0"/>
              <a:t>instead of explicitly resetting it to the identity</a:t>
            </a:r>
          </a:p>
          <a:p>
            <a:pPr lvl="1"/>
            <a:endParaRPr lang="en-US" dirty="0"/>
          </a:p>
          <a:p>
            <a:r>
              <a:rPr lang="en-US" dirty="0" smtClean="0"/>
              <a:t>Try other things</a:t>
            </a:r>
          </a:p>
          <a:p>
            <a:pPr lvl="1"/>
            <a:r>
              <a:rPr lang="en-US" dirty="0" smtClean="0"/>
              <a:t>arcs, gradients, pixel manipulation, pattern fills</a:t>
            </a:r>
          </a:p>
        </p:txBody>
      </p:sp>
    </p:spTree>
    <p:extLst>
      <p:ext uri="{BB962C8B-B14F-4D97-AF65-F5344CB8AC3E}">
        <p14:creationId xmlns:p14="http://schemas.microsoft.com/office/powerpoint/2010/main" val="221764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Beyond D2L</a:t>
            </a:r>
          </a:p>
          <a:p>
            <a:pPr lvl="1"/>
            <a:r>
              <a:rPr lang="en-US" dirty="0" smtClean="0"/>
              <a:t>Examples and information</a:t>
            </a:r>
            <a:br>
              <a:rPr lang="en-US" dirty="0" smtClean="0"/>
            </a:br>
            <a:r>
              <a:rPr lang="en-US" dirty="0" smtClean="0"/>
              <a:t>can be found online at:</a:t>
            </a:r>
          </a:p>
          <a:p>
            <a:pPr lvl="2"/>
            <a:r>
              <a:rPr lang="en-US" i="1" dirty="0"/>
              <a:t>http://docdingle.com/teaching/cs.html</a:t>
            </a:r>
            <a:endParaRPr lang="en-US" i="1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2"/>
            <a:r>
              <a:rPr lang="en-US" i="1" dirty="0" smtClean="0"/>
              <a:t>Continue to more stuff as needed</a:t>
            </a:r>
            <a:endParaRPr lang="en-US" i="1" dirty="0"/>
          </a:p>
        </p:txBody>
      </p:sp>
      <p:pic>
        <p:nvPicPr>
          <p:cNvPr id="4" name="Picture 2" descr="http://files.softicons.com/download/social-media-icons/brushed-metal-icons-by-mebaze/png/512x512/HTML5-0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85800"/>
            <a:ext cx="1689610" cy="1689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96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Reference Stuff Follows</a:t>
            </a:r>
            <a:endParaRPr lang="en-US" dirty="0"/>
          </a:p>
        </p:txBody>
      </p:sp>
      <p:pic>
        <p:nvPicPr>
          <p:cNvPr id="3" name="Picture 8" descr="http://html5beginners.com/wp-content/uploads/2014/09/j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427693" cy="3184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62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Much of the content derived/based on slides for use with the book:</a:t>
            </a:r>
          </a:p>
          <a:p>
            <a:pPr lvl="1"/>
            <a:r>
              <a:rPr lang="en-US" sz="1800" i="1" dirty="0"/>
              <a:t>Digital Image Processing, </a:t>
            </a:r>
            <a:r>
              <a:rPr lang="en-US" sz="1800" dirty="0" smtClean="0"/>
              <a:t>Gonzalez and Woods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Some layout and presentation style derived/based on presentations by</a:t>
            </a:r>
          </a:p>
          <a:p>
            <a:pPr lvl="1"/>
            <a:r>
              <a:rPr lang="en-US" sz="1800" dirty="0" smtClean="0"/>
              <a:t>Donald House, Texas A&amp;M University, 1999</a:t>
            </a:r>
          </a:p>
          <a:p>
            <a:pPr lvl="1"/>
            <a:r>
              <a:rPr lang="en-US" sz="1800" dirty="0" smtClean="0"/>
              <a:t>Bernd </a:t>
            </a:r>
            <a:r>
              <a:rPr lang="en-US" sz="1800" dirty="0" err="1" smtClean="0"/>
              <a:t>Girod</a:t>
            </a:r>
            <a:r>
              <a:rPr lang="en-US" sz="1800" dirty="0" smtClean="0"/>
              <a:t>, Stanford University, 2007</a:t>
            </a:r>
          </a:p>
          <a:p>
            <a:pPr lvl="1"/>
            <a:r>
              <a:rPr lang="en-US" sz="1800" dirty="0" err="1" smtClean="0"/>
              <a:t>Shreekanth</a:t>
            </a:r>
            <a:r>
              <a:rPr lang="en-US" sz="1800" dirty="0" smtClean="0"/>
              <a:t> </a:t>
            </a:r>
            <a:r>
              <a:rPr lang="en-US" sz="1800" dirty="0" err="1" smtClean="0"/>
              <a:t>Mandayam</a:t>
            </a:r>
            <a:r>
              <a:rPr lang="en-US" sz="1800" dirty="0" smtClean="0"/>
              <a:t>, Rowan University, 2009</a:t>
            </a:r>
          </a:p>
          <a:p>
            <a:pPr lvl="1"/>
            <a:r>
              <a:rPr lang="en-US" sz="1800" dirty="0" smtClean="0"/>
              <a:t>Igor Aizenberg, TAMUT, 2013</a:t>
            </a:r>
          </a:p>
          <a:p>
            <a:pPr lvl="1"/>
            <a:r>
              <a:rPr lang="en-US" sz="1800" dirty="0" smtClean="0"/>
              <a:t>Xin Li, WVU, 2014</a:t>
            </a:r>
          </a:p>
          <a:p>
            <a:pPr lvl="1"/>
            <a:r>
              <a:rPr lang="en-US" sz="1800" dirty="0" smtClean="0"/>
              <a:t>George </a:t>
            </a:r>
            <a:r>
              <a:rPr lang="en-US" sz="1800" dirty="0" err="1" smtClean="0"/>
              <a:t>Wolberg</a:t>
            </a:r>
            <a:r>
              <a:rPr lang="en-US" sz="1800" dirty="0" smtClean="0"/>
              <a:t>, City College of New York, 2015</a:t>
            </a:r>
          </a:p>
          <a:p>
            <a:pPr lvl="1"/>
            <a:r>
              <a:rPr lang="en-US" sz="1800" dirty="0" smtClean="0"/>
              <a:t>Yao Wang and Zhu Liu, NYU-Poly, 2015</a:t>
            </a:r>
          </a:p>
          <a:p>
            <a:pPr lvl="1"/>
            <a:r>
              <a:rPr lang="en-US" sz="1800" dirty="0" err="1" smtClean="0"/>
              <a:t>Sinisa</a:t>
            </a:r>
            <a:r>
              <a:rPr lang="en-US" sz="1800" dirty="0" smtClean="0"/>
              <a:t> </a:t>
            </a:r>
            <a:r>
              <a:rPr lang="en-US" sz="1800" dirty="0" err="1" smtClean="0"/>
              <a:t>Todorovic</a:t>
            </a:r>
            <a:r>
              <a:rPr lang="en-US" sz="1800" dirty="0" smtClean="0"/>
              <a:t>, Oregon State, 2015</a:t>
            </a:r>
          </a:p>
          <a:p>
            <a:pPr lvl="1"/>
            <a:r>
              <a:rPr lang="en-US" sz="1800" dirty="0" smtClean="0"/>
              <a:t>Beej’s Bit Bucket / Tech and Programming Fun</a:t>
            </a:r>
          </a:p>
          <a:p>
            <a:pPr lvl="2"/>
            <a:r>
              <a:rPr lang="en-US" sz="1400" dirty="0"/>
              <a:t>http://beej.us/blog</a:t>
            </a:r>
            <a:r>
              <a:rPr lang="en-US" sz="1400" dirty="0" smtClean="0"/>
              <a:t>/</a:t>
            </a:r>
          </a:p>
          <a:p>
            <a:pPr lvl="1"/>
            <a:r>
              <a:rPr lang="en-US" sz="1800" dirty="0" smtClean="0"/>
              <a:t>w3schools.com</a:t>
            </a:r>
            <a:endParaRPr lang="en-US" sz="1800" dirty="0"/>
          </a:p>
        </p:txBody>
      </p:sp>
      <p:pic>
        <p:nvPicPr>
          <p:cNvPr id="4" name="Picture 2" descr="http://reviewanygame.com/content/images/products/thrillville-off-the-rails-xbox-360-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572000"/>
            <a:ext cx="2995613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50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Browsers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Instructor tends to use Firefox</a:t>
            </a:r>
          </a:p>
          <a:p>
            <a:pPr lvl="1"/>
            <a:r>
              <a:rPr lang="en-US" dirty="0" smtClean="0"/>
              <a:t>used for grading</a:t>
            </a:r>
          </a:p>
          <a:p>
            <a:endParaRPr lang="en-US" dirty="0"/>
          </a:p>
          <a:p>
            <a:r>
              <a:rPr lang="en-US" dirty="0" smtClean="0"/>
              <a:t>Others that you should test your stuff with</a:t>
            </a:r>
          </a:p>
          <a:p>
            <a:pPr lvl="1"/>
            <a:r>
              <a:rPr lang="en-US" dirty="0" smtClean="0"/>
              <a:t>Safari, Chrome, IE…</a:t>
            </a:r>
          </a:p>
          <a:p>
            <a:pPr lvl="2"/>
            <a:r>
              <a:rPr lang="en-US" dirty="0" smtClean="0"/>
              <a:t>variations of mobile devices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4"/>
            <a:r>
              <a:rPr lang="en-US" i="1" dirty="0" smtClean="0"/>
              <a:t>Let the instructor know outside of class if testing using Firefox will be problematic for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22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HTML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6346802" cy="424731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&lt;!DOCTYPE html&gt;</a:t>
            </a:r>
          </a:p>
          <a:p>
            <a:r>
              <a:rPr lang="en-US" dirty="0"/>
              <a:t>&lt;html </a:t>
            </a:r>
            <a:r>
              <a:rPr lang="en-US" dirty="0" err="1"/>
              <a:t>lang</a:t>
            </a:r>
            <a:r>
              <a:rPr lang="en-US" dirty="0"/>
              <a:t>="</a:t>
            </a:r>
            <a:r>
              <a:rPr lang="en-US" dirty="0" err="1"/>
              <a:t>en</a:t>
            </a:r>
            <a:r>
              <a:rPr lang="en-US" dirty="0"/>
              <a:t>"&gt;</a:t>
            </a:r>
          </a:p>
          <a:p>
            <a:r>
              <a:rPr lang="en-US" dirty="0"/>
              <a:t>&lt;head&gt;</a:t>
            </a:r>
          </a:p>
          <a:p>
            <a:r>
              <a:rPr lang="en-US" dirty="0" smtClean="0"/>
              <a:t>   &lt;</a:t>
            </a:r>
            <a:r>
              <a:rPr lang="en-US" dirty="0"/>
              <a:t>script </a:t>
            </a:r>
            <a:r>
              <a:rPr lang="en-US" dirty="0" err="1"/>
              <a:t>src</a:t>
            </a:r>
            <a:r>
              <a:rPr lang="en-US" dirty="0"/>
              <a:t>="simpleRectangle.js" type="text/</a:t>
            </a:r>
            <a:r>
              <a:rPr lang="en-US" dirty="0" err="1"/>
              <a:t>javascript</a:t>
            </a:r>
            <a:r>
              <a:rPr lang="en-US" dirty="0"/>
              <a:t>"&gt;&lt;/script&gt;</a:t>
            </a:r>
          </a:p>
          <a:p>
            <a:r>
              <a:rPr lang="en-US" dirty="0"/>
              <a:t>&lt;/head&gt;</a:t>
            </a:r>
          </a:p>
          <a:p>
            <a:endParaRPr lang="en-US" dirty="0"/>
          </a:p>
          <a:p>
            <a:r>
              <a:rPr lang="en-US" dirty="0"/>
              <a:t>&lt;body&gt;</a:t>
            </a:r>
          </a:p>
          <a:p>
            <a:r>
              <a:rPr lang="en-US" dirty="0"/>
              <a:t>    &lt;div&gt;</a:t>
            </a:r>
          </a:p>
          <a:p>
            <a:r>
              <a:rPr lang="en-US" dirty="0" smtClean="0"/>
              <a:t>        &lt;canvas id="</a:t>
            </a:r>
            <a:r>
              <a:rPr lang="en-US" dirty="0" err="1" smtClean="0"/>
              <a:t>myCanvas</a:t>
            </a:r>
            <a:r>
              <a:rPr lang="en-US" dirty="0" smtClean="0"/>
              <a:t>" width="300" height="200"&gt;</a:t>
            </a:r>
          </a:p>
          <a:p>
            <a:r>
              <a:rPr lang="en-US" dirty="0" smtClean="0"/>
              <a:t>        </a:t>
            </a:r>
            <a:r>
              <a:rPr lang="en-US" dirty="0"/>
              <a:t>Your browser does NOT support canvas!</a:t>
            </a:r>
          </a:p>
          <a:p>
            <a:r>
              <a:rPr lang="en-US" dirty="0"/>
              <a:t>        &lt;/canvas&gt;</a:t>
            </a:r>
          </a:p>
          <a:p>
            <a:r>
              <a:rPr lang="en-US" dirty="0"/>
              <a:t>    &lt;/div&gt;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258264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HTML File: simpleRectangle.html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76200" y="1494009"/>
            <a:ext cx="5410200" cy="44426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362200" y="1945690"/>
            <a:ext cx="1885709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Declares the </a:t>
            </a:r>
          </a:p>
          <a:p>
            <a:r>
              <a:rPr lang="en-US" dirty="0" smtClean="0"/>
              <a:t>Type of document</a:t>
            </a:r>
          </a:p>
          <a:p>
            <a:r>
              <a:rPr lang="en-US" dirty="0" smtClean="0"/>
              <a:t>being defined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1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HTML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6346802" cy="424731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&lt;!DOCTYPE html&gt;</a:t>
            </a:r>
          </a:p>
          <a:p>
            <a:r>
              <a:rPr lang="en-US" dirty="0"/>
              <a:t>&lt;html </a:t>
            </a:r>
            <a:r>
              <a:rPr lang="en-US" dirty="0" err="1"/>
              <a:t>lang</a:t>
            </a:r>
            <a:r>
              <a:rPr lang="en-US" dirty="0"/>
              <a:t>="</a:t>
            </a:r>
            <a:r>
              <a:rPr lang="en-US" dirty="0" err="1"/>
              <a:t>en</a:t>
            </a:r>
            <a:r>
              <a:rPr lang="en-US" dirty="0"/>
              <a:t>"&gt;</a:t>
            </a:r>
          </a:p>
          <a:p>
            <a:r>
              <a:rPr lang="en-US" dirty="0"/>
              <a:t>&lt;head&gt;</a:t>
            </a:r>
          </a:p>
          <a:p>
            <a:r>
              <a:rPr lang="en-US" dirty="0" smtClean="0"/>
              <a:t>   &lt;</a:t>
            </a:r>
            <a:r>
              <a:rPr lang="en-US" dirty="0"/>
              <a:t>script </a:t>
            </a:r>
            <a:r>
              <a:rPr lang="en-US" dirty="0" err="1"/>
              <a:t>src</a:t>
            </a:r>
            <a:r>
              <a:rPr lang="en-US" dirty="0"/>
              <a:t>="simpleRectangle.js" type="text/</a:t>
            </a:r>
            <a:r>
              <a:rPr lang="en-US" dirty="0" err="1"/>
              <a:t>javascript</a:t>
            </a:r>
            <a:r>
              <a:rPr lang="en-US" dirty="0"/>
              <a:t>"&gt;&lt;/script&gt;</a:t>
            </a:r>
          </a:p>
          <a:p>
            <a:r>
              <a:rPr lang="en-US" dirty="0"/>
              <a:t>&lt;/head&gt;</a:t>
            </a:r>
          </a:p>
          <a:p>
            <a:endParaRPr lang="en-US" dirty="0"/>
          </a:p>
          <a:p>
            <a:r>
              <a:rPr lang="en-US" dirty="0"/>
              <a:t>&lt;body&gt;</a:t>
            </a:r>
          </a:p>
          <a:p>
            <a:r>
              <a:rPr lang="en-US" dirty="0"/>
              <a:t>    &lt;div&gt;</a:t>
            </a:r>
          </a:p>
          <a:p>
            <a:r>
              <a:rPr lang="en-US" dirty="0" smtClean="0"/>
              <a:t>        &lt;canvas id="</a:t>
            </a:r>
            <a:r>
              <a:rPr lang="en-US" dirty="0" err="1" smtClean="0"/>
              <a:t>myCanvas</a:t>
            </a:r>
            <a:r>
              <a:rPr lang="en-US" dirty="0" smtClean="0"/>
              <a:t>" width="300" height="200"&gt;</a:t>
            </a:r>
          </a:p>
          <a:p>
            <a:r>
              <a:rPr lang="en-US" dirty="0" smtClean="0"/>
              <a:t>        </a:t>
            </a:r>
            <a:r>
              <a:rPr lang="en-US" dirty="0"/>
              <a:t>Your browser does NOT support canvas!</a:t>
            </a:r>
          </a:p>
          <a:p>
            <a:r>
              <a:rPr lang="en-US" dirty="0"/>
              <a:t>        &lt;/canvas&gt;</a:t>
            </a:r>
          </a:p>
          <a:p>
            <a:r>
              <a:rPr lang="en-US" dirty="0"/>
              <a:t>    &lt;/div&gt;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258264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HTML File: simpleRectangle.html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76200" y="1494009"/>
            <a:ext cx="5410200" cy="44426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6200" y="1868543"/>
            <a:ext cx="5410200" cy="44426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81300" y="2312811"/>
            <a:ext cx="3507948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Declares the </a:t>
            </a:r>
          </a:p>
          <a:p>
            <a:r>
              <a:rPr lang="en-US" dirty="0" smtClean="0"/>
              <a:t>Start of the document</a:t>
            </a:r>
          </a:p>
          <a:p>
            <a:r>
              <a:rPr lang="en-US" dirty="0" smtClean="0"/>
              <a:t>and the language it is written in/for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0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HTML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6346802" cy="424731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&lt;!DOCTYPE html&gt;</a:t>
            </a:r>
          </a:p>
          <a:p>
            <a:r>
              <a:rPr lang="en-US" dirty="0"/>
              <a:t>&lt;html </a:t>
            </a:r>
            <a:r>
              <a:rPr lang="en-US" dirty="0" err="1"/>
              <a:t>lang</a:t>
            </a:r>
            <a:r>
              <a:rPr lang="en-US" dirty="0"/>
              <a:t>="</a:t>
            </a:r>
            <a:r>
              <a:rPr lang="en-US" dirty="0" err="1"/>
              <a:t>en</a:t>
            </a:r>
            <a:r>
              <a:rPr lang="en-US" dirty="0"/>
              <a:t>"&gt;</a:t>
            </a:r>
          </a:p>
          <a:p>
            <a:r>
              <a:rPr lang="en-US" dirty="0"/>
              <a:t>&lt;head&gt;</a:t>
            </a:r>
          </a:p>
          <a:p>
            <a:r>
              <a:rPr lang="en-US" dirty="0" smtClean="0"/>
              <a:t>   &lt;</a:t>
            </a:r>
            <a:r>
              <a:rPr lang="en-US" dirty="0"/>
              <a:t>script </a:t>
            </a:r>
            <a:r>
              <a:rPr lang="en-US" dirty="0" err="1"/>
              <a:t>src</a:t>
            </a:r>
            <a:r>
              <a:rPr lang="en-US" dirty="0"/>
              <a:t>="simpleRectangle.js" type="text/</a:t>
            </a:r>
            <a:r>
              <a:rPr lang="en-US" dirty="0" err="1"/>
              <a:t>javascript</a:t>
            </a:r>
            <a:r>
              <a:rPr lang="en-US" dirty="0"/>
              <a:t>"&gt;&lt;/script&gt;</a:t>
            </a:r>
          </a:p>
          <a:p>
            <a:r>
              <a:rPr lang="en-US" dirty="0"/>
              <a:t>&lt;/head&gt;</a:t>
            </a:r>
          </a:p>
          <a:p>
            <a:endParaRPr lang="en-US" dirty="0"/>
          </a:p>
          <a:p>
            <a:r>
              <a:rPr lang="en-US" dirty="0"/>
              <a:t>&lt;body&gt;</a:t>
            </a:r>
          </a:p>
          <a:p>
            <a:r>
              <a:rPr lang="en-US" dirty="0"/>
              <a:t>    &lt;div&gt;</a:t>
            </a:r>
          </a:p>
          <a:p>
            <a:r>
              <a:rPr lang="en-US" dirty="0" smtClean="0"/>
              <a:t>        &lt;canvas id="</a:t>
            </a:r>
            <a:r>
              <a:rPr lang="en-US" dirty="0" err="1" smtClean="0"/>
              <a:t>myCanvas</a:t>
            </a:r>
            <a:r>
              <a:rPr lang="en-US" dirty="0" smtClean="0"/>
              <a:t>" width="300" height="200"&gt;</a:t>
            </a:r>
          </a:p>
          <a:p>
            <a:r>
              <a:rPr lang="en-US" dirty="0" smtClean="0"/>
              <a:t>        </a:t>
            </a:r>
            <a:r>
              <a:rPr lang="en-US" dirty="0"/>
              <a:t>Your browser does NOT support canvas!</a:t>
            </a:r>
          </a:p>
          <a:p>
            <a:r>
              <a:rPr lang="en-US" dirty="0"/>
              <a:t>        &lt;/canvas&gt;</a:t>
            </a:r>
          </a:p>
          <a:p>
            <a:r>
              <a:rPr lang="en-US" dirty="0"/>
              <a:t>    &lt;/div&gt;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258264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HTML File: simpleRectangle.html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76200" y="2105366"/>
            <a:ext cx="6705600" cy="9426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6200" y="1868543"/>
            <a:ext cx="5410200" cy="44426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81300" y="3048000"/>
            <a:ext cx="5551969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Header portion of your document</a:t>
            </a:r>
          </a:p>
          <a:p>
            <a:r>
              <a:rPr lang="en-US" dirty="0" smtClean="0"/>
              <a:t>I suggest using this to “include” your </a:t>
            </a:r>
            <a:r>
              <a:rPr lang="en-US" dirty="0" err="1" smtClean="0"/>
              <a:t>javascript</a:t>
            </a:r>
            <a:r>
              <a:rPr lang="en-US" dirty="0" smtClean="0"/>
              <a:t> file(s)</a:t>
            </a:r>
          </a:p>
          <a:p>
            <a:endParaRPr lang="en-US" dirty="0" smtClean="0"/>
          </a:p>
          <a:p>
            <a:r>
              <a:rPr lang="en-US" i="1" dirty="0" smtClean="0"/>
              <a:t>                …Rather than writing code in the html file itself…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547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Rectangle: HTML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6346802" cy="424731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&lt;!DOCTYPE html&gt;</a:t>
            </a:r>
          </a:p>
          <a:p>
            <a:r>
              <a:rPr lang="en-US" dirty="0"/>
              <a:t>&lt;html </a:t>
            </a:r>
            <a:r>
              <a:rPr lang="en-US" dirty="0" err="1"/>
              <a:t>lang</a:t>
            </a:r>
            <a:r>
              <a:rPr lang="en-US" dirty="0"/>
              <a:t>="</a:t>
            </a:r>
            <a:r>
              <a:rPr lang="en-US" dirty="0" err="1"/>
              <a:t>en</a:t>
            </a:r>
            <a:r>
              <a:rPr lang="en-US" dirty="0"/>
              <a:t>"&gt;</a:t>
            </a:r>
          </a:p>
          <a:p>
            <a:r>
              <a:rPr lang="en-US" dirty="0"/>
              <a:t>&lt;head&gt;</a:t>
            </a:r>
          </a:p>
          <a:p>
            <a:r>
              <a:rPr lang="en-US" dirty="0" smtClean="0"/>
              <a:t>   &lt;</a:t>
            </a:r>
            <a:r>
              <a:rPr lang="en-US" dirty="0"/>
              <a:t>script </a:t>
            </a:r>
            <a:r>
              <a:rPr lang="en-US" dirty="0" err="1"/>
              <a:t>src</a:t>
            </a:r>
            <a:r>
              <a:rPr lang="en-US" dirty="0"/>
              <a:t>="simpleRectangle.js" type="text/</a:t>
            </a:r>
            <a:r>
              <a:rPr lang="en-US" dirty="0" err="1"/>
              <a:t>javascript</a:t>
            </a:r>
            <a:r>
              <a:rPr lang="en-US" dirty="0"/>
              <a:t>"&gt;&lt;/script&gt;</a:t>
            </a:r>
          </a:p>
          <a:p>
            <a:r>
              <a:rPr lang="en-US" dirty="0"/>
              <a:t>&lt;/head&gt;</a:t>
            </a:r>
          </a:p>
          <a:p>
            <a:endParaRPr lang="en-US" dirty="0"/>
          </a:p>
          <a:p>
            <a:r>
              <a:rPr lang="en-US" dirty="0"/>
              <a:t>&lt;body&gt;</a:t>
            </a:r>
          </a:p>
          <a:p>
            <a:r>
              <a:rPr lang="en-US" dirty="0"/>
              <a:t>    &lt;div&gt;</a:t>
            </a:r>
          </a:p>
          <a:p>
            <a:r>
              <a:rPr lang="en-US" dirty="0" smtClean="0"/>
              <a:t>        &lt;canvas id="</a:t>
            </a:r>
            <a:r>
              <a:rPr lang="en-US" dirty="0" err="1" smtClean="0"/>
              <a:t>myCanvas</a:t>
            </a:r>
            <a:r>
              <a:rPr lang="en-US" dirty="0" smtClean="0"/>
              <a:t>" width="300" height="200"&gt;</a:t>
            </a:r>
          </a:p>
          <a:p>
            <a:r>
              <a:rPr lang="en-US" dirty="0" smtClean="0"/>
              <a:t>        </a:t>
            </a:r>
            <a:r>
              <a:rPr lang="en-US" dirty="0"/>
              <a:t>Your browser does NOT support canvas!</a:t>
            </a:r>
          </a:p>
          <a:p>
            <a:r>
              <a:rPr lang="en-US" dirty="0"/>
              <a:t>        &lt;/canvas&gt;</a:t>
            </a:r>
          </a:p>
          <a:p>
            <a:r>
              <a:rPr lang="en-US" dirty="0"/>
              <a:t>    &lt;/div&gt;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124677"/>
            <a:ext cx="3258264" cy="369332"/>
          </a:xfrm>
          <a:prstGeom prst="rect">
            <a:avLst/>
          </a:prstGeom>
          <a:solidFill>
            <a:srgbClr val="EFEFD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HTML File: simpleRectangle.html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4377"/>
            <a:ext cx="21717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76200" y="2105366"/>
            <a:ext cx="6705600" cy="9426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6200" y="3065708"/>
            <a:ext cx="1066800" cy="2115891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180641" y="3675973"/>
            <a:ext cx="3143809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Body portion of your document</a:t>
            </a:r>
          </a:p>
          <a:p>
            <a:r>
              <a:rPr lang="en-US" dirty="0" smtClean="0"/>
              <a:t>with a “division” declared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51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</TotalTime>
  <Words>5146</Words>
  <Application>Microsoft Office PowerPoint</Application>
  <PresentationFormat>On-screen Show (4:3)</PresentationFormat>
  <Paragraphs>1052</Paragraphs>
  <Slides>47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Image Processing</vt:lpstr>
      <vt:lpstr>Lecture Objectives</vt:lpstr>
      <vt:lpstr>What this is Not</vt:lpstr>
      <vt:lpstr>Suggested Text Editor</vt:lpstr>
      <vt:lpstr>Web Browsers</vt:lpstr>
      <vt:lpstr>Drawing a Rectangle: HTML</vt:lpstr>
      <vt:lpstr>Drawing a Rectangle: HTML</vt:lpstr>
      <vt:lpstr>Drawing a Rectangle: HTML</vt:lpstr>
      <vt:lpstr>Drawing a Rectangle: HTML</vt:lpstr>
      <vt:lpstr>Drawing a Rectangle: HTML</vt:lpstr>
      <vt:lpstr>Drawing a Rectangle: HTML</vt:lpstr>
      <vt:lpstr>Drawing a Rectangle: HTML</vt:lpstr>
      <vt:lpstr>Drawing a Rectangle: JS</vt:lpstr>
      <vt:lpstr>Drawing a Rectangle: JS</vt:lpstr>
      <vt:lpstr>Drawing a Rectangle: JS</vt:lpstr>
      <vt:lpstr>Drawing a Rectangle: JS</vt:lpstr>
      <vt:lpstr>Drawing a Rectangle: JS</vt:lpstr>
      <vt:lpstr>Drawing a Rectangle: JS</vt:lpstr>
      <vt:lpstr>Drawing a Rectangle: JS</vt:lpstr>
      <vt:lpstr>Drawing a Rectangle: JS</vt:lpstr>
      <vt:lpstr>Drawing a Rectangle: JS</vt:lpstr>
      <vt:lpstr>Drawing a Rectangle: JS</vt:lpstr>
      <vt:lpstr>Challenges for Home</vt:lpstr>
      <vt:lpstr>Rotating a Rectangle: HTML</vt:lpstr>
      <vt:lpstr>Rotating a Rectangle: HTML</vt:lpstr>
      <vt:lpstr>Rotating a Rectangle: HTML</vt:lpstr>
      <vt:lpstr>Rotating a Rectangle: HTML</vt:lpstr>
      <vt:lpstr>Rotating a Rectangle: JS</vt:lpstr>
      <vt:lpstr>Rotating a Rectangle: JS</vt:lpstr>
      <vt:lpstr>setTransform</vt:lpstr>
      <vt:lpstr>setTransform</vt:lpstr>
      <vt:lpstr>setTransform</vt:lpstr>
      <vt:lpstr>setTransform</vt:lpstr>
      <vt:lpstr>setTransform</vt:lpstr>
      <vt:lpstr>setTransform</vt:lpstr>
      <vt:lpstr>setTransform</vt:lpstr>
      <vt:lpstr>Transforms in General</vt:lpstr>
      <vt:lpstr>translate, scale, rotate</vt:lpstr>
      <vt:lpstr>translate, scale, rotate</vt:lpstr>
      <vt:lpstr>translate, scale, rotate</vt:lpstr>
      <vt:lpstr>translate, scale, rotate</vt:lpstr>
      <vt:lpstr>translate, scale, rotate</vt:lpstr>
      <vt:lpstr>translate, scale, rotate</vt:lpstr>
      <vt:lpstr>Challenges for Home</vt:lpstr>
      <vt:lpstr>Questions?</vt:lpstr>
      <vt:lpstr>Extra Reference Stuff Follows</vt:lpstr>
      <vt:lpstr>Credits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Prototyping</dc:title>
  <dc:creator>Dingle, Brent</dc:creator>
  <cp:lastModifiedBy>Dingle, Brent</cp:lastModifiedBy>
  <cp:revision>709</cp:revision>
  <dcterms:created xsi:type="dcterms:W3CDTF">2006-08-16T00:00:00Z</dcterms:created>
  <dcterms:modified xsi:type="dcterms:W3CDTF">2015-10-04T16:35:06Z</dcterms:modified>
</cp:coreProperties>
</file>