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331" r:id="rId23"/>
    <p:sldId id="438" r:id="rId24"/>
    <p:sldId id="439" r:id="rId25"/>
    <p:sldId id="440" r:id="rId26"/>
    <p:sldId id="493" r:id="rId27"/>
    <p:sldId id="441" r:id="rId28"/>
    <p:sldId id="442" r:id="rId29"/>
    <p:sldId id="443" r:id="rId30"/>
    <p:sldId id="444" r:id="rId31"/>
    <p:sldId id="445" r:id="rId32"/>
    <p:sldId id="447" r:id="rId33"/>
    <p:sldId id="449" r:id="rId34"/>
    <p:sldId id="450" r:id="rId35"/>
    <p:sldId id="448" r:id="rId36"/>
    <p:sldId id="451" r:id="rId37"/>
    <p:sldId id="452" r:id="rId38"/>
    <p:sldId id="453" r:id="rId39"/>
    <p:sldId id="492" r:id="rId40"/>
    <p:sldId id="455" r:id="rId41"/>
    <p:sldId id="457" r:id="rId42"/>
    <p:sldId id="456" r:id="rId43"/>
    <p:sldId id="459" r:id="rId44"/>
    <p:sldId id="463" r:id="rId45"/>
    <p:sldId id="464" r:id="rId46"/>
    <p:sldId id="465" r:id="rId47"/>
    <p:sldId id="466" r:id="rId48"/>
    <p:sldId id="491" r:id="rId49"/>
    <p:sldId id="446" r:id="rId50"/>
    <p:sldId id="454" r:id="rId51"/>
    <p:sldId id="467" r:id="rId52"/>
    <p:sldId id="469" r:id="rId53"/>
    <p:sldId id="475" r:id="rId54"/>
    <p:sldId id="476" r:id="rId55"/>
    <p:sldId id="477" r:id="rId56"/>
    <p:sldId id="478" r:id="rId57"/>
    <p:sldId id="468" r:id="rId58"/>
    <p:sldId id="482" r:id="rId59"/>
    <p:sldId id="481" r:id="rId60"/>
    <p:sldId id="483" r:id="rId61"/>
    <p:sldId id="480" r:id="rId62"/>
    <p:sldId id="484" r:id="rId63"/>
    <p:sldId id="485" r:id="rId64"/>
    <p:sldId id="486" r:id="rId65"/>
    <p:sldId id="487" r:id="rId66"/>
    <p:sldId id="488" r:id="rId67"/>
    <p:sldId id="489" r:id="rId68"/>
    <p:sldId id="437" r:id="rId69"/>
    <p:sldId id="306" r:id="rId70"/>
    <p:sldId id="364" r:id="rId71"/>
    <p:sldId id="470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2" autoAdjust="0"/>
  </p:normalViewPr>
  <p:slideViewPr>
    <p:cSldViewPr>
      <p:cViewPr varScale="1">
        <p:scale>
          <a:sx n="80" d="100"/>
          <a:sy n="80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</a:t>
            </a:r>
          </a:p>
          <a:p>
            <a:r>
              <a:rPr lang="en-US" dirty="0" smtClean="0"/>
              <a:t>http://www.hatiandskoll.com/2013/04/10/more-secrets-of-charge-coupled-devices/</a:t>
            </a:r>
          </a:p>
          <a:p>
            <a:r>
              <a:rPr lang="en-US" dirty="0" smtClean="0"/>
              <a:t>http://www.hatiandskoll.com/2013/04/11/building-a-digital-camera-sensor-from-a-charge-coupled-device/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9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Bayer Filter is</a:t>
            </a:r>
            <a:r>
              <a:rPr lang="en-US" baseline="0" dirty="0" smtClean="0"/>
              <a:t> green biased to account for human eye’s biological bias towards green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r>
              <a:rPr lang="en-US" baseline="0" dirty="0" smtClean="0"/>
              <a:t> http://www.hatiandskoll.com/2013/04/09/secrets-of-charge-coupled-devices-ccd/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</a:t>
            </a:r>
            <a:r>
              <a:rPr lang="en-US" baseline="0" smtClean="0"/>
              <a:t> http://www.hatiandskoll.com/2013/04/09/secrets-of-charge-coupled-devices-ccd/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</a:t>
            </a:r>
            <a:r>
              <a:rPr lang="en-US" baseline="0" smtClean="0"/>
              <a:t> http://www.hatiandskoll.com/2013/04/09/secrets-of-charge-coupled-devices-ccd/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</a:t>
            </a:r>
            <a:r>
              <a:rPr lang="en-US" baseline="0" smtClean="0"/>
              <a:t> http://www.hatiandskoll.com/2013/04/09/secrets-of-charge-coupled-devices-ccd/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</a:t>
            </a:r>
            <a:r>
              <a:rPr lang="en-US" baseline="0" smtClean="0"/>
              <a:t> http://www.hatiandskoll.com/2013/04/09/secrets-of-charge-coupled-devices-ccd/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</a:t>
            </a:r>
            <a:r>
              <a:rPr lang="en-US" baseline="0" smtClean="0"/>
              <a:t> http://www.hatiandskoll.com/2013/04/09/secrets-of-charge-coupled-devices-ccd/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http://www.hatiandskoll.com/2013/04/10/more-secrets-of-charge-coupled-devices/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http://www.hatiandskoll.com/2013/04/10/more-secrets-of-charge-coupled-devices/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64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6.wmf"/><Relationship Id="rId10" Type="http://schemas.openxmlformats.org/officeDocument/2006/relationships/image" Target="../media/image62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Details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49400"/>
            <a:ext cx="7772400" cy="1104900"/>
          </a:xfrm>
        </p:spPr>
        <p:txBody>
          <a:bodyPr/>
          <a:lstStyle/>
          <a:p>
            <a:r>
              <a:rPr lang="en-US" dirty="0" smtClean="0"/>
              <a:t>Image Acquisition and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352800" cy="4983163"/>
          </a:xfrm>
        </p:spPr>
        <p:txBody>
          <a:bodyPr/>
          <a:lstStyle/>
          <a:p>
            <a:r>
              <a:rPr lang="en-US" dirty="0" smtClean="0"/>
              <a:t>Three principal sensor arrangements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352800" cy="4983163"/>
          </a:xfrm>
        </p:spPr>
        <p:txBody>
          <a:bodyPr/>
          <a:lstStyle/>
          <a:p>
            <a:r>
              <a:rPr lang="en-US" dirty="0" smtClean="0"/>
              <a:t>Three principal sensor arrangements</a:t>
            </a:r>
          </a:p>
          <a:p>
            <a:pPr lvl="1"/>
            <a:r>
              <a:rPr lang="en-US" b="1" dirty="0" smtClean="0"/>
              <a:t>Single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Array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200"/>
            <a:ext cx="42525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352800" cy="4983163"/>
          </a:xfrm>
        </p:spPr>
        <p:txBody>
          <a:bodyPr/>
          <a:lstStyle/>
          <a:p>
            <a:r>
              <a:rPr lang="en-US" dirty="0" smtClean="0"/>
              <a:t>Three principal sensor arrangements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Single</a:t>
            </a:r>
          </a:p>
          <a:p>
            <a:pPr lvl="1"/>
            <a:r>
              <a:rPr lang="en-US" b="1" dirty="0" smtClean="0"/>
              <a:t>Line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Array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200"/>
            <a:ext cx="42525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0" y="3313201"/>
            <a:ext cx="480060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352800" cy="4983163"/>
          </a:xfrm>
        </p:spPr>
        <p:txBody>
          <a:bodyPr/>
          <a:lstStyle/>
          <a:p>
            <a:r>
              <a:rPr lang="en-US" dirty="0" smtClean="0"/>
              <a:t>Three principal sensor arrangements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smtClean="0"/>
              <a:t>Array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200"/>
            <a:ext cx="42525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0" y="3313201"/>
            <a:ext cx="480060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58" y="4038600"/>
            <a:ext cx="2633909" cy="26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Sensor: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Photodiode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onstructed of silicon materials whose output voltage waveform is proportional to light</a:t>
            </a:r>
          </a:p>
          <a:p>
            <a:pPr lvl="1"/>
            <a:r>
              <a:rPr lang="en-US" dirty="0" smtClean="0"/>
              <a:t>Generating a 2D image using a single sensor requires </a:t>
            </a:r>
            <a:br>
              <a:rPr lang="en-US" dirty="0" smtClean="0"/>
            </a:br>
            <a:r>
              <a:rPr lang="en-US" dirty="0" smtClean="0"/>
              <a:t>relative displacements in the horizontal and vertical directions </a:t>
            </a:r>
            <a:br>
              <a:rPr lang="en-US" dirty="0" smtClean="0"/>
            </a:br>
            <a:r>
              <a:rPr lang="en-US" dirty="0" smtClean="0"/>
              <a:t>between the sensor and area to be imaged</a:t>
            </a:r>
          </a:p>
          <a:p>
            <a:pPr lvl="1"/>
            <a:endParaRPr lang="en-US" dirty="0"/>
          </a:p>
          <a:p>
            <a:r>
              <a:rPr lang="en-US" dirty="0" smtClean="0"/>
              <a:t>Microdensitometers are mechanical digitizers that use a flatbed with the </a:t>
            </a:r>
            <a:r>
              <a:rPr lang="en-US" b="1" dirty="0" smtClean="0">
                <a:solidFill>
                  <a:srgbClr val="C00000"/>
                </a:solidFill>
              </a:rPr>
              <a:t>sensor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moving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two linear directions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553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44" y="228600"/>
            <a:ext cx="21262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static.rapidonline.com/catalogueimages/Module/M076209P01W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52" y="138436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Sensor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In-line arrangement of sensors</a:t>
            </a:r>
          </a:p>
          <a:p>
            <a:pPr lvl="2"/>
            <a:r>
              <a:rPr lang="en-US" dirty="0" smtClean="0"/>
              <a:t>i.e. a strip of sensors</a:t>
            </a:r>
          </a:p>
          <a:p>
            <a:pPr lvl="1"/>
            <a:r>
              <a:rPr lang="en-US" dirty="0" smtClean="0"/>
              <a:t>Strip provides imaging elements in one direction </a:t>
            </a:r>
          </a:p>
          <a:p>
            <a:pPr lvl="2"/>
            <a:r>
              <a:rPr lang="en-US" dirty="0" smtClean="0"/>
              <a:t>i.e. x direction</a:t>
            </a:r>
          </a:p>
          <a:p>
            <a:pPr lvl="1"/>
            <a:r>
              <a:rPr lang="en-US" dirty="0" smtClean="0"/>
              <a:t>Motion perpendicular to the strip </a:t>
            </a:r>
            <a:br>
              <a:rPr lang="en-US" dirty="0" smtClean="0"/>
            </a:br>
            <a:r>
              <a:rPr lang="en-US" dirty="0" smtClean="0"/>
              <a:t>images in the other direction </a:t>
            </a:r>
          </a:p>
          <a:p>
            <a:pPr lvl="2"/>
            <a:r>
              <a:rPr lang="en-US" dirty="0" smtClean="0"/>
              <a:t>i.e. y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56" y="1222511"/>
            <a:ext cx="3223810" cy="3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952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209800"/>
            <a:ext cx="3389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14600" y="4719637"/>
            <a:ext cx="2640474" cy="766763"/>
            <a:chOff x="2514600" y="4719637"/>
            <a:chExt cx="2640474" cy="766763"/>
          </a:xfrm>
        </p:grpSpPr>
        <p:sp>
          <p:nvSpPr>
            <p:cNvPr id="5" name="Oval 4"/>
            <p:cNvSpPr/>
            <p:nvPr/>
          </p:nvSpPr>
          <p:spPr>
            <a:xfrm>
              <a:off x="2514600" y="4719637"/>
              <a:ext cx="1600200" cy="461963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5117068"/>
              <a:ext cx="1268874" cy="369332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strip moves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4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Individual sensors are arranged in a 2D array</a:t>
            </a:r>
          </a:p>
          <a:p>
            <a:pPr lvl="1"/>
            <a:r>
              <a:rPr lang="en-US" dirty="0" smtClean="0"/>
              <a:t>Used in digital cameras</a:t>
            </a:r>
          </a:p>
          <a:p>
            <a:pPr lvl="1"/>
            <a:r>
              <a:rPr lang="en-US" dirty="0" smtClean="0"/>
              <a:t>Entire image formed at once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No motion necessary</a:t>
            </a:r>
            <a:endParaRPr lang="en-US" sz="33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947738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114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8097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3817"/>
            <a:ext cx="21717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495800"/>
            <a:ext cx="1019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49" y="2518689"/>
            <a:ext cx="2009775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signal function conveys information</a:t>
            </a:r>
          </a:p>
          <a:p>
            <a:pPr lvl="1"/>
            <a:r>
              <a:rPr lang="en-US" dirty="0" smtClean="0"/>
              <a:t>1D signal: f(x)		waveform</a:t>
            </a:r>
          </a:p>
          <a:p>
            <a:pPr lvl="1"/>
            <a:r>
              <a:rPr lang="en-US" dirty="0" smtClean="0"/>
              <a:t>2D signal: f(x, y)		image</a:t>
            </a:r>
          </a:p>
          <a:p>
            <a:pPr lvl="1"/>
            <a:r>
              <a:rPr lang="en-US" dirty="0" smtClean="0"/>
              <a:t>3D signal: f(x, y, z)	volumetric data</a:t>
            </a:r>
            <a:br>
              <a:rPr lang="en-US" dirty="0" smtClean="0"/>
            </a:br>
            <a:r>
              <a:rPr lang="en-US" dirty="0" smtClean="0"/>
              <a:t>        or       f(x, y, t)	animation (spatiotemporal volume)</a:t>
            </a:r>
          </a:p>
          <a:p>
            <a:pPr lvl="1"/>
            <a:r>
              <a:rPr lang="en-US" dirty="0" smtClean="0"/>
              <a:t>4D          f(x, y, z, t)	volumetric data over time</a:t>
            </a:r>
          </a:p>
          <a:p>
            <a:pPr lvl="1"/>
            <a:endParaRPr lang="en-US" dirty="0"/>
          </a:p>
          <a:p>
            <a:r>
              <a:rPr lang="en-US" dirty="0" smtClean="0"/>
              <a:t>The dimension of the signal </a:t>
            </a:r>
            <a:br>
              <a:rPr lang="en-US" dirty="0" smtClean="0"/>
            </a:br>
            <a:r>
              <a:rPr lang="en-US" dirty="0" smtClean="0"/>
              <a:t>is equal to its number of indices</a:t>
            </a:r>
          </a:p>
          <a:p>
            <a:endParaRPr lang="en-US" dirty="0" smtClean="0"/>
          </a:p>
          <a:p>
            <a:r>
              <a:rPr lang="en-US" dirty="0" smtClean="0"/>
              <a:t>In this course we focus on 2D images: f(x, 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Image produced as an array of picture elements </a:t>
            </a:r>
            <a:r>
              <a:rPr lang="en-US" sz="2000" dirty="0" smtClean="0"/>
              <a:t>(pixels)</a:t>
            </a:r>
            <a:r>
              <a:rPr lang="en-US" dirty="0" smtClean="0"/>
              <a:t> in the frame buffer</a:t>
            </a:r>
            <a:endParaRPr lang="en-US" dirty="0"/>
          </a:p>
        </p:txBody>
      </p:sp>
      <p:pic>
        <p:nvPicPr>
          <p:cNvPr id="19458" name="Picture 2" descr="http://digitalsafari.pbworks.com/f/1409512407/02%20Pix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572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1924" y="6534240"/>
            <a:ext cx="35397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http://digitalsafari.pbworks.com/w/page/84764749/02%20Pixel%20Art</a:t>
            </a:r>
          </a:p>
        </p:txBody>
      </p:sp>
    </p:spTree>
    <p:extLst>
      <p:ext uri="{BB962C8B-B14F-4D97-AF65-F5344CB8AC3E}">
        <p14:creationId xmlns:p14="http://schemas.microsoft.com/office/powerpoint/2010/main" val="10931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Images can be classified by</a:t>
            </a:r>
          </a:p>
          <a:p>
            <a:pPr lvl="1"/>
            <a:r>
              <a:rPr lang="en-US" dirty="0" smtClean="0"/>
              <a:t>whether they are defined over all points in the spatial domain</a:t>
            </a:r>
          </a:p>
          <a:p>
            <a:pPr lvl="1"/>
            <a:r>
              <a:rPr lang="en-US" dirty="0" smtClean="0"/>
              <a:t>and whether their image values have finite or infinite precision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the position variables (x, y) are continuous</a:t>
            </a:r>
            <a:br>
              <a:rPr lang="en-US" dirty="0" smtClean="0"/>
            </a:br>
            <a:r>
              <a:rPr lang="en-US" dirty="0" smtClean="0"/>
              <a:t>then the function is defined over all points in the spatial domain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(</a:t>
            </a:r>
            <a:r>
              <a:rPr lang="en-US" dirty="0" err="1" smtClean="0"/>
              <a:t>x,y</a:t>
            </a:r>
            <a:r>
              <a:rPr lang="en-US" dirty="0" smtClean="0"/>
              <a:t>) is discrete</a:t>
            </a:r>
            <a:br>
              <a:rPr lang="en-US" dirty="0" smtClean="0"/>
            </a:br>
            <a:r>
              <a:rPr lang="en-US" dirty="0" smtClean="0"/>
              <a:t>then the function can be sampled at only a finite set of points (i.e. the integers)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value that a function returns can also be classified by its precision, independently of x and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Image Acquisition and Generation  </a:t>
            </a:r>
          </a:p>
          <a:p>
            <a:pPr lvl="1"/>
            <a:r>
              <a:rPr lang="en-US" dirty="0" smtClean="0"/>
              <a:t>Image Display and Image Perception</a:t>
            </a:r>
          </a:p>
          <a:p>
            <a:pPr lvl="1"/>
            <a:r>
              <a:rPr lang="en-US" dirty="0" smtClean="0"/>
              <a:t>HTML5 and Canvas</a:t>
            </a:r>
          </a:p>
          <a:p>
            <a:pPr lvl="2"/>
            <a:endParaRPr lang="en-US" dirty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Brief summary of direction of study</a:t>
            </a:r>
          </a:p>
          <a:p>
            <a:pPr lvl="1"/>
            <a:r>
              <a:rPr lang="en-US" dirty="0" smtClean="0"/>
              <a:t>What is a Digital Image?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Quantization</a:t>
            </a:r>
            <a:r>
              <a:rPr lang="en-US" dirty="0" smtClean="0"/>
              <a:t> refers to the mapping of real numbers onto a finite set</a:t>
            </a:r>
          </a:p>
          <a:p>
            <a:pPr lvl="1"/>
            <a:r>
              <a:rPr lang="en-US" dirty="0" smtClean="0"/>
              <a:t>a many-to-one mapping</a:t>
            </a:r>
          </a:p>
          <a:p>
            <a:pPr lvl="1"/>
            <a:r>
              <a:rPr lang="en-US" dirty="0" smtClean="0"/>
              <a:t>similar to casting a double precision to an integer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034213" cy="27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Image Processing (DIP)</a:t>
            </a:r>
          </a:p>
          <a:p>
            <a:pPr lvl="2"/>
            <a:r>
              <a:rPr lang="en-US" dirty="0"/>
              <a:t>Is computer manipulation of pictures, or images, that have been converted into numeric form </a:t>
            </a:r>
          </a:p>
          <a:p>
            <a:endParaRPr lang="en-US" dirty="0"/>
          </a:p>
          <a:p>
            <a:r>
              <a:rPr lang="en-US" dirty="0"/>
              <a:t>A Digital Image</a:t>
            </a:r>
          </a:p>
          <a:p>
            <a:pPr lvl="2"/>
            <a:r>
              <a:rPr lang="en-US" dirty="0"/>
              <a:t>Is a picture or image converted to numeric form</a:t>
            </a:r>
          </a:p>
          <a:p>
            <a:pPr lvl="2"/>
            <a:r>
              <a:rPr lang="en-US" dirty="0"/>
              <a:t>In grey-scale the image can be thought of as</a:t>
            </a:r>
          </a:p>
          <a:p>
            <a:pPr lvl="3"/>
            <a:r>
              <a:rPr lang="en-US" dirty="0"/>
              <a:t>2D function f(x, y) or a matrix</a:t>
            </a:r>
          </a:p>
          <a:p>
            <a:pPr lvl="3"/>
            <a:r>
              <a:rPr lang="en-US" dirty="0"/>
              <a:t>x, y, and f(x, y) are discrete and finite</a:t>
            </a:r>
          </a:p>
          <a:p>
            <a:pPr lvl="3"/>
            <a:r>
              <a:rPr lang="en-US" dirty="0"/>
              <a:t>Image size =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 by (</a:t>
            </a:r>
            <a:r>
              <a:rPr lang="en-US" dirty="0" err="1"/>
              <a:t>y</a:t>
            </a:r>
            <a:r>
              <a:rPr lang="en-US" baseline="-25000" dirty="0" err="1"/>
              <a:t>max</a:t>
            </a:r>
            <a:r>
              <a:rPr lang="en-US" dirty="0"/>
              <a:t>), e.g. 1024 x 768</a:t>
            </a:r>
          </a:p>
          <a:p>
            <a:pPr lvl="3"/>
            <a:r>
              <a:rPr lang="en-US" dirty="0"/>
              <a:t>Pixel Intensity Value =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Digital Image Processing (DIP)</a:t>
            </a:r>
          </a:p>
          <a:p>
            <a:pPr lvl="3"/>
            <a:r>
              <a:rPr lang="en-US" dirty="0"/>
              <a:t>Is computer manipulation of pictures, or images, that have been converted into numeric form Previously</a:t>
            </a:r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A Digital Image</a:t>
            </a:r>
          </a:p>
          <a:p>
            <a:pPr lvl="3"/>
            <a:r>
              <a:rPr lang="en-US" dirty="0"/>
              <a:t>Is a picture or image converted to numeric form</a:t>
            </a:r>
          </a:p>
          <a:p>
            <a:pPr lvl="3"/>
            <a:r>
              <a:rPr lang="en-US" dirty="0"/>
              <a:t>In grey-scale the image can be thought of as</a:t>
            </a:r>
          </a:p>
          <a:p>
            <a:pPr lvl="4"/>
            <a:r>
              <a:rPr lang="en-US" b="1" dirty="0">
                <a:solidFill>
                  <a:srgbClr val="C00000"/>
                </a:solidFill>
              </a:rPr>
              <a:t>2D function f(x, y) or a matrix</a:t>
            </a:r>
          </a:p>
          <a:p>
            <a:pPr lvl="4"/>
            <a:r>
              <a:rPr lang="en-US" dirty="0"/>
              <a:t>x, y, and f(x, y) are discrete and finite</a:t>
            </a:r>
          </a:p>
          <a:p>
            <a:pPr lvl="4"/>
            <a:r>
              <a:rPr lang="en-US" dirty="0"/>
              <a:t>Image size =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 by (</a:t>
            </a:r>
            <a:r>
              <a:rPr lang="en-US" dirty="0" err="1"/>
              <a:t>y</a:t>
            </a:r>
            <a:r>
              <a:rPr lang="en-US" baseline="-25000" dirty="0" err="1"/>
              <a:t>max</a:t>
            </a:r>
            <a:r>
              <a:rPr lang="en-US" dirty="0" smtClean="0"/>
              <a:t>),</a:t>
            </a:r>
            <a:endParaRPr lang="en-US" dirty="0"/>
          </a:p>
          <a:p>
            <a:pPr lvl="4"/>
            <a:r>
              <a:rPr lang="en-US" dirty="0"/>
              <a:t>Pixel Intensity Value =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</a:t>
            </a:r>
            <a:r>
              <a:rPr lang="en-US" dirty="0" smtClean="0"/>
              <a:t>]</a:t>
            </a:r>
          </a:p>
          <a:p>
            <a:pPr lvl="8"/>
            <a:r>
              <a:rPr lang="en-US" sz="1600" i="1" dirty="0" smtClean="0"/>
              <a:t>for color f(</a:t>
            </a:r>
            <a:r>
              <a:rPr lang="en-US" sz="1600" i="1" dirty="0" err="1" smtClean="0"/>
              <a:t>x,y</a:t>
            </a:r>
            <a:r>
              <a:rPr lang="en-US" sz="1600" i="1" dirty="0" smtClean="0"/>
              <a:t>) returns a vector</a:t>
            </a:r>
            <a:endParaRPr lang="en-US" sz="1600" i="1" dirty="0"/>
          </a:p>
          <a:p>
            <a:pPr lvl="3"/>
            <a:r>
              <a:rPr lang="en-US" dirty="0" smtClean="0"/>
              <a:t>Digitally created by various physical devices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Next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Image Acquisition – part 2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Image Representation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952792" cy="16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Grayscale </a:t>
            </a:r>
            <a:r>
              <a:rPr lang="en-US" sz="2800" dirty="0" smtClean="0"/>
              <a:t>(and Color)</a:t>
            </a:r>
            <a:r>
              <a:rPr lang="en-US" dirty="0" smtClean="0"/>
              <a:t>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Image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Acquisition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lvl="1"/>
            <a:r>
              <a:rPr lang="en-US" altLang="zh-CN" sz="2500" dirty="0"/>
              <a:t>Light and Electromagnetic spectrum</a:t>
            </a:r>
          </a:p>
          <a:p>
            <a:pPr lvl="1"/>
            <a:r>
              <a:rPr lang="en-US" altLang="zh-CN" sz="2500" dirty="0"/>
              <a:t>Charge-Coupled Device (CCD) imaging </a:t>
            </a:r>
            <a:endParaRPr lang="en-US" altLang="zh-CN" sz="2500" dirty="0" smtClean="0"/>
          </a:p>
          <a:p>
            <a:pPr lvl="1"/>
            <a:r>
              <a:rPr lang="en-US" altLang="zh-CN" sz="2500" dirty="0" smtClean="0"/>
              <a:t>Sampling </a:t>
            </a:r>
            <a:r>
              <a:rPr lang="en-US" altLang="zh-CN" sz="2500" dirty="0"/>
              <a:t>and Quantization</a:t>
            </a:r>
          </a:p>
          <a:p>
            <a:pPr lvl="1"/>
            <a:r>
              <a:rPr lang="en-US" altLang="zh-CN" sz="2500" dirty="0"/>
              <a:t>Bayer Filter </a:t>
            </a:r>
          </a:p>
          <a:p>
            <a:pPr lvl="2"/>
            <a:r>
              <a:rPr lang="en-US" altLang="zh-CN" sz="2100" dirty="0"/>
              <a:t>a common color filter array (CFA</a:t>
            </a:r>
            <a:r>
              <a:rPr lang="en-US" altLang="zh-CN" sz="2100" dirty="0" smtClean="0"/>
              <a:t>)</a:t>
            </a:r>
            <a:endParaRPr lang="en-US" altLang="zh-CN" sz="24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Representation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resolution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Bit-depth resolution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</a:t>
            </a:r>
            <a:r>
              <a:rPr lang="en-US" altLang="zh-CN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neighborhood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(EM)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87444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Visible range: 0.43</a:t>
            </a:r>
            <a:r>
              <a:rPr lang="en-US" altLang="en-US" dirty="0">
                <a:cs typeface="Arial" charset="0"/>
              </a:rPr>
              <a:t>µm(violet)-0.78µm(red)</a:t>
            </a:r>
          </a:p>
          <a:p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Six </a:t>
            </a:r>
            <a:r>
              <a:rPr lang="en-US" altLang="en-US" dirty="0">
                <a:cs typeface="Arial" charset="0"/>
              </a:rPr>
              <a:t>bands: </a:t>
            </a:r>
            <a:endParaRPr lang="en-US" altLang="en-US" dirty="0" smtClean="0">
              <a:cs typeface="Arial" charset="0"/>
            </a:endParaRPr>
          </a:p>
          <a:p>
            <a:pPr lvl="1"/>
            <a:r>
              <a:rPr lang="en-US" altLang="en-US" dirty="0" smtClean="0">
                <a:cs typeface="Arial" charset="0"/>
              </a:rPr>
              <a:t>violet</a:t>
            </a:r>
            <a:r>
              <a:rPr lang="en-US" altLang="en-US" dirty="0">
                <a:cs typeface="Arial" charset="0"/>
              </a:rPr>
              <a:t>, blue, green, yellow, orange, red</a:t>
            </a:r>
          </a:p>
          <a:p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The </a:t>
            </a:r>
            <a:r>
              <a:rPr lang="en-US" altLang="en-US" dirty="0">
                <a:cs typeface="Arial" charset="0"/>
              </a:rPr>
              <a:t>color of an object is determined by the nature of the light </a:t>
            </a:r>
            <a:r>
              <a:rPr lang="en-US" altLang="en-US" i="1" dirty="0">
                <a:solidFill>
                  <a:srgbClr val="FF3300"/>
                </a:solidFill>
                <a:cs typeface="Arial" charset="0"/>
              </a:rPr>
              <a:t>reflected</a:t>
            </a:r>
            <a:r>
              <a:rPr lang="en-US" altLang="en-US" dirty="0">
                <a:cs typeface="Arial" charset="0"/>
              </a:rPr>
              <a:t> by the object</a:t>
            </a:r>
          </a:p>
          <a:p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Monochromatic </a:t>
            </a:r>
            <a:r>
              <a:rPr lang="en-US" altLang="en-US" dirty="0">
                <a:cs typeface="Arial" charset="0"/>
              </a:rPr>
              <a:t>light (gray level)</a:t>
            </a:r>
          </a:p>
          <a:p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Three </a:t>
            </a:r>
            <a:r>
              <a:rPr lang="en-US" altLang="en-US" dirty="0">
                <a:cs typeface="Arial" charset="0"/>
              </a:rPr>
              <a:t>elements measuring chromatic light</a:t>
            </a:r>
          </a:p>
          <a:p>
            <a:pPr lvl="1"/>
            <a:r>
              <a:rPr lang="en-US" altLang="en-US" dirty="0">
                <a:cs typeface="Arial" charset="0"/>
              </a:rPr>
              <a:t>Radiance, luminance and brightness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EM spectrum?</a:t>
            </a:r>
          </a:p>
          <a:p>
            <a:endParaRPr lang="en-US" dirty="0"/>
          </a:p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Acquisition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 and Electromagnetic spectrum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Charge-Coupled Device (CCD) imaging 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and Quantization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Bayer Filter 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common color filter array (CFA)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Imaging (Sensor Array)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06676" cy="530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Coupled Device (CCD)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CCD is a device for the movement of electrical charge</a:t>
            </a:r>
          </a:p>
          <a:p>
            <a:pPr lvl="1"/>
            <a:r>
              <a:rPr lang="en-US" dirty="0" smtClean="0"/>
              <a:t>usually from within the device to an area where the charge can be manipulated</a:t>
            </a:r>
          </a:p>
          <a:p>
            <a:pPr lvl="2"/>
            <a:r>
              <a:rPr lang="en-US" dirty="0" smtClean="0"/>
              <a:t>often converted into a digital value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CHARGE into digital value</a:t>
            </a:r>
          </a:p>
          <a:p>
            <a:pPr lvl="2"/>
            <a:r>
              <a:rPr lang="en-US" dirty="0" smtClean="0"/>
              <a:t>where charge is proportional to light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/>
          <a:lstStyle/>
          <a:p>
            <a:r>
              <a:rPr lang="en-US" dirty="0" smtClean="0"/>
              <a:t>The top gate is held at a positive voltage</a:t>
            </a:r>
          </a:p>
          <a:p>
            <a:pPr marL="457200" lvl="1" indent="0">
              <a:buNone/>
            </a:pPr>
            <a:r>
              <a:rPr lang="en-US" dirty="0" smtClean="0"/>
              <a:t>gate = metal electrode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we will Study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Implicitly: </a:t>
            </a:r>
            <a:r>
              <a:rPr lang="en-US" b="1" dirty="0" smtClean="0"/>
              <a:t>Visual Perception</a:t>
            </a:r>
          </a:p>
          <a:p>
            <a:pPr lvl="1"/>
            <a:r>
              <a:rPr lang="en-US" dirty="0" smtClean="0"/>
              <a:t>Light and EM Spectrum, Image Acquisition, Sampling, Quantization</a:t>
            </a:r>
          </a:p>
          <a:p>
            <a:endParaRPr lang="en-US" dirty="0" smtClean="0"/>
          </a:p>
          <a:p>
            <a:r>
              <a:rPr lang="en-US" b="1" dirty="0"/>
              <a:t>Image </a:t>
            </a:r>
            <a:r>
              <a:rPr lang="en-US" b="1" dirty="0" smtClean="0"/>
              <a:t>Compression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General Understanding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Image Manipulation/Enhancement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 the Spatial Domain</a:t>
            </a:r>
          </a:p>
          <a:p>
            <a:pPr lvl="2"/>
            <a:r>
              <a:rPr lang="en-US" dirty="0" smtClean="0"/>
              <a:t>noise models, noise filtering, </a:t>
            </a:r>
            <a:br>
              <a:rPr lang="en-US" dirty="0" smtClean="0"/>
            </a:br>
            <a:r>
              <a:rPr lang="en-US" dirty="0" smtClean="0"/>
              <a:t>image sharpening…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 the Frequency Domain</a:t>
            </a:r>
          </a:p>
          <a:p>
            <a:pPr lvl="2"/>
            <a:r>
              <a:rPr lang="en-US" dirty="0" smtClean="0"/>
              <a:t>Fourier transform, filtering, restoration…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Image Analysis</a:t>
            </a:r>
          </a:p>
          <a:p>
            <a:pPr lvl="1"/>
            <a:r>
              <a:rPr lang="en-US" dirty="0" smtClean="0"/>
              <a:t>Object Identification, </a:t>
            </a:r>
          </a:p>
          <a:p>
            <a:pPr lvl="1"/>
            <a:r>
              <a:rPr lang="en-US" dirty="0" smtClean="0"/>
              <a:t>Image Recognition,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dge/corner detection, </a:t>
            </a:r>
          </a:p>
          <a:p>
            <a:pPr lvl="1"/>
            <a:r>
              <a:rPr lang="en-US" dirty="0" smtClean="0"/>
              <a:t>Circle/line/ellipse detection…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05400" y="2782222"/>
            <a:ext cx="3962400" cy="2904203"/>
            <a:chOff x="5105400" y="2782222"/>
            <a:chExt cx="3962400" cy="290420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782222"/>
              <a:ext cx="3390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981575"/>
              <a:ext cx="33813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468022"/>
              <a:ext cx="33813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5105400" y="3276600"/>
              <a:ext cx="3962400" cy="1905000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38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/>
          <a:lstStyle/>
          <a:p>
            <a:r>
              <a:rPr lang="en-US" dirty="0" smtClean="0"/>
              <a:t>Below the gate</a:t>
            </a:r>
            <a:br>
              <a:rPr lang="en-US" dirty="0" smtClean="0"/>
            </a:br>
            <a:r>
              <a:rPr lang="en-US" dirty="0" smtClean="0"/>
              <a:t>Silicon Dioxide = SAND</a:t>
            </a:r>
          </a:p>
          <a:p>
            <a:pPr lvl="2"/>
            <a:r>
              <a:rPr lang="en-US" dirty="0" smtClean="0"/>
              <a:t>an insulator carrying no electrons</a:t>
            </a:r>
          </a:p>
          <a:p>
            <a:pPr lvl="2"/>
            <a:r>
              <a:rPr lang="en-US" dirty="0" smtClean="0"/>
              <a:t>keeps electrons away from gate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Below the sand</a:t>
            </a:r>
          </a:p>
          <a:p>
            <a:r>
              <a:rPr lang="en-US" dirty="0"/>
              <a:t>N-type silicon </a:t>
            </a:r>
            <a:r>
              <a:rPr lang="en-US" dirty="0" err="1" smtClean="0"/>
              <a:t>Epitaxal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photosensitive layer</a:t>
            </a:r>
          </a:p>
          <a:p>
            <a:pPr lvl="1"/>
            <a:r>
              <a:rPr lang="en-US" dirty="0" smtClean="0"/>
              <a:t>light can knock electrons off of it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>
            <a:normAutofit/>
          </a:bodyPr>
          <a:lstStyle/>
          <a:p>
            <a:r>
              <a:rPr lang="en-US" dirty="0" smtClean="0"/>
              <a:t>Below the </a:t>
            </a:r>
            <a:r>
              <a:rPr lang="en-US" dirty="0" err="1"/>
              <a:t>Epitaxal</a:t>
            </a:r>
            <a:r>
              <a:rPr lang="en-US" dirty="0"/>
              <a:t> layer</a:t>
            </a:r>
            <a:endParaRPr lang="en-US" dirty="0" smtClean="0"/>
          </a:p>
          <a:p>
            <a:r>
              <a:rPr lang="en-US" dirty="0" smtClean="0"/>
              <a:t>P-type silicon layer</a:t>
            </a:r>
          </a:p>
          <a:p>
            <a:pPr lvl="1"/>
            <a:r>
              <a:rPr lang="en-US" dirty="0" smtClean="0"/>
              <a:t>kept at negative voltage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Light hits the bottom side of this</a:t>
            </a:r>
          </a:p>
          <a:p>
            <a:pPr lvl="1"/>
            <a:r>
              <a:rPr lang="en-US" dirty="0" smtClean="0"/>
              <a:t>Photoelectrons fill up the holes in the P-Type layer</a:t>
            </a:r>
          </a:p>
          <a:p>
            <a:pPr lvl="2"/>
            <a:r>
              <a:rPr lang="en-US" dirty="0" smtClean="0"/>
              <a:t>longer exposure means more holes filled up</a:t>
            </a:r>
          </a:p>
          <a:p>
            <a:pPr lvl="3"/>
            <a:r>
              <a:rPr lang="en-US" dirty="0" smtClean="0"/>
              <a:t>holes are “wells” to collect electrons</a:t>
            </a:r>
          </a:p>
          <a:p>
            <a:pPr lvl="4"/>
            <a:r>
              <a:rPr lang="en-US" dirty="0" smtClean="0"/>
              <a:t>maximum number of electrons a well can hold = well capacity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Pixel of a CCD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458200" cy="2011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 result</a:t>
            </a:r>
          </a:p>
          <a:p>
            <a:pPr lvl="1"/>
            <a:r>
              <a:rPr lang="en-US" dirty="0" smtClean="0"/>
              <a:t>Device which stores charge proportional to light exposure</a:t>
            </a:r>
          </a:p>
          <a:p>
            <a:pPr lvl="1"/>
            <a:r>
              <a:rPr lang="en-US" dirty="0" smtClean="0"/>
              <a:t>Make an array of them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To Get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smtClean="0"/>
              <a:t>CCD uses programmed voltages to shift the </a:t>
            </a:r>
            <a:r>
              <a:rPr lang="en-US" b="1" i="1" dirty="0" smtClean="0"/>
              <a:t>charge</a:t>
            </a:r>
            <a:r>
              <a:rPr lang="en-US" dirty="0" smtClean="0"/>
              <a:t> between pixels</a:t>
            </a:r>
          </a:p>
          <a:p>
            <a:pPr lvl="1"/>
            <a:r>
              <a:rPr lang="en-US" dirty="0" smtClean="0"/>
              <a:t>Done by taking a pixel’s voltage to zero</a:t>
            </a:r>
          </a:p>
          <a:p>
            <a:pPr lvl="2"/>
            <a:r>
              <a:rPr lang="en-US" dirty="0" smtClean="0"/>
              <a:t>thus transferring it to adjacent pixel held at voltage V</a:t>
            </a:r>
          </a:p>
          <a:p>
            <a:pPr lvl="1"/>
            <a:r>
              <a:rPr lang="en-US" dirty="0" smtClean="0"/>
              <a:t>Shift continues until it reaches the readout point</a:t>
            </a:r>
            <a:endParaRPr lang="en-US" dirty="0"/>
          </a:p>
        </p:txBody>
      </p:sp>
      <p:pic>
        <p:nvPicPr>
          <p:cNvPr id="4098" name="Picture 2" descr="http://www.hatiandskoll.com/wp-content/uploads/2013/04/CCD_charge_transfer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8"/>
            <a:ext cx="3505200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48455"/>
            <a:ext cx="617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 Image by: Michael </a:t>
            </a:r>
            <a:r>
              <a:rPr lang="en-US" sz="1000" dirty="0" err="1" smtClean="0"/>
              <a:t>Schmid</a:t>
            </a:r>
            <a:r>
              <a:rPr lang="en-US" sz="1000" dirty="0" smtClean="0"/>
              <a:t> from </a:t>
            </a:r>
            <a:r>
              <a:rPr lang="en-US" sz="1000" dirty="0" err="1" smtClean="0"/>
              <a:t>Wikicommons</a:t>
            </a:r>
            <a:r>
              <a:rPr lang="en-US" sz="1000" dirty="0" smtClean="0"/>
              <a:t> Creative Commons License, </a:t>
            </a:r>
          </a:p>
          <a:p>
            <a:r>
              <a:rPr lang="en-US" sz="1000" dirty="0" smtClean="0"/>
              <a:t>Right Image: David E. Wolf</a:t>
            </a:r>
            <a:r>
              <a:rPr lang="en-US" sz="1000" dirty="0"/>
              <a:t>, http://www.hatiandskoll.com/2013/04/10/more-secrets-of-charge-coupled-devices/</a:t>
            </a:r>
          </a:p>
        </p:txBody>
      </p:sp>
      <p:pic>
        <p:nvPicPr>
          <p:cNvPr id="4100" name="Picture 4" descr="http://www.hatiandskoll.com/wp-content/uploads/2013/04/Marchofthe-Electr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91" y="888999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To Get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smtClean="0"/>
              <a:t>At output point</a:t>
            </a:r>
          </a:p>
          <a:p>
            <a:pPr lvl="1"/>
            <a:r>
              <a:rPr lang="en-US" dirty="0" smtClean="0"/>
              <a:t>accumulated charge acts as a voltage</a:t>
            </a:r>
          </a:p>
          <a:p>
            <a:pPr lvl="1"/>
            <a:r>
              <a:rPr lang="en-US" dirty="0" smtClean="0"/>
              <a:t>Analog to Digital (A/D) converter </a:t>
            </a:r>
            <a:br>
              <a:rPr lang="en-US" dirty="0" smtClean="0"/>
            </a:br>
            <a:r>
              <a:rPr lang="en-US" dirty="0" smtClean="0"/>
              <a:t>converts voltage to digital signal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Image is now digitized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http://www.hatiandskoll.com/wp-content/uploads/2013/04/CCD_charge_transfer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8"/>
            <a:ext cx="3505200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48455"/>
            <a:ext cx="617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 Image by: Michael </a:t>
            </a:r>
            <a:r>
              <a:rPr lang="en-US" sz="1000" dirty="0" err="1" smtClean="0"/>
              <a:t>Schmid</a:t>
            </a:r>
            <a:r>
              <a:rPr lang="en-US" sz="1000" dirty="0" smtClean="0"/>
              <a:t> from </a:t>
            </a:r>
            <a:r>
              <a:rPr lang="en-US" sz="1000" dirty="0" err="1" smtClean="0"/>
              <a:t>Wikicommons</a:t>
            </a:r>
            <a:r>
              <a:rPr lang="en-US" sz="1000" dirty="0" smtClean="0"/>
              <a:t> Creative Commons License, </a:t>
            </a:r>
          </a:p>
          <a:p>
            <a:r>
              <a:rPr lang="en-US" sz="1000" dirty="0" smtClean="0"/>
              <a:t>Right Image: David E. Wolf</a:t>
            </a:r>
            <a:r>
              <a:rPr lang="en-US" sz="1000" dirty="0"/>
              <a:t>, http://www.hatiandskoll.com/2013/04/10/more-secrets-of-charge-coupled-devices/</a:t>
            </a:r>
          </a:p>
        </p:txBody>
      </p:sp>
      <p:pic>
        <p:nvPicPr>
          <p:cNvPr id="4100" name="Picture 4" descr="http://www.hatiandskoll.com/wp-content/uploads/2013/04/Marchofthe-Electr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91" y="888999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Sloppy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 smtClean="0"/>
              <a:t>As charge moves from pixel to pixel, </a:t>
            </a:r>
            <a:br>
              <a:rPr lang="en-US" dirty="0" smtClean="0"/>
            </a:br>
            <a:r>
              <a:rPr lang="en-US" dirty="0" smtClean="0"/>
              <a:t>there is spillage</a:t>
            </a:r>
          </a:p>
          <a:p>
            <a:pPr lvl="1"/>
            <a:r>
              <a:rPr lang="en-US" dirty="0" smtClean="0"/>
              <a:t>Which is </a:t>
            </a:r>
            <a:r>
              <a:rPr lang="en-US" i="1" u="sng" dirty="0" smtClean="0"/>
              <a:t>one</a:t>
            </a:r>
            <a:r>
              <a:rPr lang="en-US" dirty="0" smtClean="0"/>
              <a:t> cause of “noise” in the signal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oise can cause “errors” in readout/display</a:t>
            </a:r>
            <a:endParaRPr lang="en-US" dirty="0"/>
          </a:p>
        </p:txBody>
      </p:sp>
      <p:pic>
        <p:nvPicPr>
          <p:cNvPr id="4" name="Picture 2" descr="http://www.hatiandskoll.com/wp-content/uploads/2013/04/CCD_charge_transfer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8"/>
            <a:ext cx="3505200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50981"/>
            <a:ext cx="6177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by: Michael </a:t>
            </a:r>
            <a:r>
              <a:rPr lang="en-US" sz="1000" dirty="0" err="1" smtClean="0"/>
              <a:t>Schmid</a:t>
            </a:r>
            <a:r>
              <a:rPr lang="en-US" sz="1000" dirty="0" smtClean="0"/>
              <a:t> from </a:t>
            </a:r>
            <a:r>
              <a:rPr lang="en-US" sz="1000" dirty="0" err="1" smtClean="0"/>
              <a:t>Wikicommons</a:t>
            </a:r>
            <a:r>
              <a:rPr lang="en-US" sz="1000" dirty="0" smtClean="0"/>
              <a:t> Creative Commons License, </a:t>
            </a:r>
          </a:p>
        </p:txBody>
      </p:sp>
    </p:spTree>
    <p:extLst>
      <p:ext uri="{BB962C8B-B14F-4D97-AF65-F5344CB8AC3E}">
        <p14:creationId xmlns:p14="http://schemas.microsoft.com/office/powerpoint/2010/main" val="24297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Limits: 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Range of the Device</a:t>
            </a:r>
          </a:p>
          <a:p>
            <a:pPr lvl="1"/>
            <a:r>
              <a:rPr lang="en-US" dirty="0" smtClean="0"/>
              <a:t>Is the number of grey levels that a device can be divided into </a:t>
            </a:r>
          </a:p>
          <a:p>
            <a:pPr lvl="2"/>
            <a:r>
              <a:rPr lang="en-US" dirty="0" smtClean="0"/>
              <a:t>Is defined by the number of electrons</a:t>
            </a:r>
          </a:p>
          <a:p>
            <a:pPr lvl="2"/>
            <a:r>
              <a:rPr lang="en-US" dirty="0" smtClean="0"/>
              <a:t>This is controlled by the number of electrons in the well (the holes in the P-type silicon layer)</a:t>
            </a:r>
          </a:p>
          <a:p>
            <a:pPr lvl="2"/>
            <a:endParaRPr lang="en-US" dirty="0"/>
          </a:p>
        </p:txBody>
      </p:sp>
      <p:pic>
        <p:nvPicPr>
          <p:cNvPr id="10242" name="Picture 2" descr="https://upload.wikimedia.org/wikipedia/commons/thumb/a/a1/CCD.jpg/1024px-C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286000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6553200"/>
            <a:ext cx="2637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NASA public domain image of CCD sensor array</a:t>
            </a:r>
            <a:endParaRPr lang="en-US" sz="1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343400"/>
            <a:ext cx="6015789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</a:t>
            </a:r>
            <a:br>
              <a:rPr lang="en-US" dirty="0" smtClean="0"/>
            </a:br>
            <a:r>
              <a:rPr lang="en-US" dirty="0" smtClean="0"/>
              <a:t>CCD Hardware Aspects of Image Acquisition?</a:t>
            </a:r>
          </a:p>
          <a:p>
            <a:endParaRPr lang="en-US" dirty="0"/>
          </a:p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Acquisition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 and Electromagnetic spectrum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Charge-Coupled Device (CCD) imaging 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and Quantization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Bayer Filter 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common color filter array (CFA)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useful in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Reasons for </a:t>
            </a:r>
            <a:r>
              <a:rPr lang="en-US" b="1" dirty="0" smtClean="0"/>
              <a:t>Compression</a:t>
            </a:r>
          </a:p>
          <a:p>
            <a:pPr lvl="1"/>
            <a:r>
              <a:rPr lang="en-US" dirty="0" smtClean="0"/>
              <a:t>Image data needs to be accessed at different time or location</a:t>
            </a:r>
          </a:p>
          <a:p>
            <a:pPr lvl="1"/>
            <a:r>
              <a:rPr lang="en-US" dirty="0" smtClean="0"/>
              <a:t>Limited storage space and transmission bandwidth</a:t>
            </a:r>
          </a:p>
          <a:p>
            <a:pPr lvl="1"/>
            <a:endParaRPr lang="en-US" dirty="0"/>
          </a:p>
          <a:p>
            <a:r>
              <a:rPr lang="en-US" dirty="0" smtClean="0"/>
              <a:t>Reasons for </a:t>
            </a:r>
            <a:r>
              <a:rPr lang="en-US" b="1" dirty="0" smtClean="0"/>
              <a:t>Manipulation</a:t>
            </a:r>
          </a:p>
          <a:p>
            <a:pPr lvl="1"/>
            <a:r>
              <a:rPr lang="en-US" dirty="0" smtClean="0"/>
              <a:t>Image data acquisition was non-ideal, transmission was corrupted, or display device is less than optimal</a:t>
            </a:r>
          </a:p>
          <a:p>
            <a:pPr lvl="2"/>
            <a:r>
              <a:rPr lang="en-US" dirty="0" smtClean="0"/>
              <a:t>reasons for restoration, enhancement, interpolation…</a:t>
            </a:r>
          </a:p>
          <a:p>
            <a:pPr lvl="1"/>
            <a:r>
              <a:rPr lang="en-US" dirty="0" smtClean="0"/>
              <a:t>Image data may contain sensitive content</a:t>
            </a:r>
          </a:p>
          <a:p>
            <a:pPr lvl="2"/>
            <a:r>
              <a:rPr lang="en-US" dirty="0" smtClean="0"/>
              <a:t>hide copyright, prevent counterfeit and forgery</a:t>
            </a:r>
          </a:p>
          <a:p>
            <a:endParaRPr lang="en-US" dirty="0"/>
          </a:p>
          <a:p>
            <a:r>
              <a:rPr lang="en-US" dirty="0" smtClean="0"/>
              <a:t>Reasons for </a:t>
            </a:r>
            <a:r>
              <a:rPr lang="en-US" b="1" dirty="0" smtClean="0"/>
              <a:t>Analysis</a:t>
            </a:r>
          </a:p>
          <a:p>
            <a:pPr lvl="1"/>
            <a:r>
              <a:rPr lang="en-US" dirty="0" smtClean="0"/>
              <a:t>Reduce burden and error of human operators via automation</a:t>
            </a:r>
          </a:p>
          <a:p>
            <a:pPr lvl="1"/>
            <a:r>
              <a:rPr lang="en-US" dirty="0" smtClean="0"/>
              <a:t>Allow a computer to “see” for various AI tasks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Some Math to The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Image Formation Model</a:t>
            </a:r>
          </a:p>
          <a:p>
            <a:endParaRPr lang="en-US" sz="1800" dirty="0" smtClean="0"/>
          </a:p>
          <a:p>
            <a:pPr marL="457200" lvl="1" indent="0">
              <a:buNone/>
            </a:pPr>
            <a:r>
              <a:rPr lang="en-US" dirty="0" smtClean="0"/>
              <a:t>		f(</a:t>
            </a:r>
            <a:r>
              <a:rPr lang="en-US" dirty="0" err="1" smtClean="0"/>
              <a:t>x,y</a:t>
            </a:r>
            <a:r>
              <a:rPr lang="en-US" dirty="0" smtClean="0"/>
              <a:t>) = </a:t>
            </a:r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* r(</a:t>
            </a:r>
            <a:r>
              <a:rPr lang="en-US" dirty="0" err="1" smtClean="0"/>
              <a:t>x,y</a:t>
            </a:r>
            <a:r>
              <a:rPr lang="en-US" dirty="0" smtClean="0"/>
              <a:t>) + n(x, 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76024"/>
              </p:ext>
            </p:extLst>
          </p:nvPr>
        </p:nvGraphicFramePr>
        <p:xfrm>
          <a:off x="609600" y="2438400"/>
          <a:ext cx="7924800" cy="278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727"/>
                <a:gridCol w="2081261"/>
                <a:gridCol w="4642812"/>
              </a:tblGrid>
              <a:tr h="594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f(x, 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&lt; f(x, y) &lt; </a:t>
                      </a:r>
                      <a:r>
                        <a:rPr lang="en-US" sz="2400" dirty="0" smtClean="0">
                          <a:sym typeface="Symbol"/>
                        </a:rPr>
                        <a:t>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Intensity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1800" baseline="0" dirty="0" smtClean="0"/>
                        <a:t>which is proportional to the energy radiated by a physical source</a:t>
                      </a:r>
                      <a:endParaRPr lang="en-US" sz="24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(x, 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&lt;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(x, y) &lt; </a:t>
                      </a:r>
                      <a:r>
                        <a:rPr lang="en-US" sz="2400" dirty="0" smtClean="0">
                          <a:sym typeface="Symbol"/>
                        </a:rPr>
                        <a:t>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illumination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is amount of source illumination incident on the scene being viewed</a:t>
                      </a:r>
                      <a:endParaRPr lang="en-US" sz="24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r(x, 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&lt; r(x, y) &lt; </a:t>
                      </a:r>
                      <a:r>
                        <a:rPr lang="en-US" sz="2400" dirty="0" smtClean="0">
                          <a:sym typeface="Symbol"/>
                        </a:rPr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reflectance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is the amount of illumination reflected by objects in the scene</a:t>
                      </a:r>
                      <a:endParaRPr lang="en-US" sz="24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n(x, 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noise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is various measurement errors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7803" y="5490576"/>
            <a:ext cx="679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of </a:t>
            </a:r>
            <a:r>
              <a:rPr lang="en-US" dirty="0" err="1" smtClean="0"/>
              <a:t>i</a:t>
            </a:r>
            <a:r>
              <a:rPr lang="en-US" dirty="0" smtClean="0"/>
              <a:t>(x, y) is determined by the illumination source (light source)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0329" y="5859908"/>
            <a:ext cx="574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of </a:t>
            </a:r>
            <a:r>
              <a:rPr lang="en-US" dirty="0"/>
              <a:t>r</a:t>
            </a:r>
            <a:r>
              <a:rPr lang="en-US" dirty="0" smtClean="0"/>
              <a:t>(x, y) is determined by the object(s) in the scene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to Discrete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f(x, y) in the “real” world is continuous</a:t>
            </a:r>
          </a:p>
          <a:p>
            <a:pPr lvl="1"/>
            <a:r>
              <a:rPr lang="en-US" dirty="0" smtClean="0"/>
              <a:t>The sensors provide a continuous voltage waveform whose amplitude and spatial behavior are related to the physical phenomenon being sensed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must convert the continuous sensed data into digital form</a:t>
            </a:r>
          </a:p>
          <a:p>
            <a:pPr lvl="1"/>
            <a:r>
              <a:rPr lang="en-US" dirty="0" smtClean="0"/>
              <a:t>The A/D converter helps</a:t>
            </a:r>
          </a:p>
          <a:p>
            <a:pPr lvl="1"/>
            <a:r>
              <a:rPr lang="en-US" dirty="0" smtClean="0"/>
              <a:t>Lets look at some of the math behind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Digitizing the coordinate values</a:t>
            </a:r>
          </a:p>
          <a:p>
            <a:pPr lvl="2"/>
            <a:r>
              <a:rPr lang="en-US" dirty="0" smtClean="0"/>
              <a:t>this can be thought of as our “pixel” resolution</a:t>
            </a:r>
          </a:p>
          <a:p>
            <a:pPr lvl="2"/>
            <a:endParaRPr lang="en-US" dirty="0"/>
          </a:p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Digitizing the amplitude</a:t>
            </a:r>
          </a:p>
          <a:p>
            <a:pPr lvl="2"/>
            <a:r>
              <a:rPr lang="en-US" dirty="0" smtClean="0"/>
              <a:t>A/D converter does most of this for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Quantization: 1D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34195" y="961113"/>
            <a:ext cx="2099293" cy="502840"/>
            <a:chOff x="6906904" y="961113"/>
            <a:chExt cx="2099293" cy="502840"/>
          </a:xfrm>
        </p:grpSpPr>
        <p:sp>
          <p:nvSpPr>
            <p:cNvPr id="5" name="TextBox 4"/>
            <p:cNvSpPr txBox="1"/>
            <p:nvPr/>
          </p:nvSpPr>
          <p:spPr>
            <a:xfrm>
              <a:off x="6906904" y="1156176"/>
              <a:ext cx="2099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Generating a digital image</a:t>
              </a:r>
              <a:endParaRPr lang="en-US" sz="1400" dirty="0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61113"/>
              <a:ext cx="7620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1000" y="921335"/>
            <a:ext cx="4784358" cy="3803066"/>
            <a:chOff x="381000" y="921335"/>
            <a:chExt cx="2895600" cy="331677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21335"/>
              <a:ext cx="2895600" cy="3316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0514" y="3752433"/>
              <a:ext cx="19603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(a) Continuous Image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9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Quantization: 1D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34195" y="961113"/>
            <a:ext cx="2099293" cy="502840"/>
            <a:chOff x="6906904" y="961113"/>
            <a:chExt cx="2099293" cy="502840"/>
          </a:xfrm>
        </p:grpSpPr>
        <p:sp>
          <p:nvSpPr>
            <p:cNvPr id="5" name="TextBox 4"/>
            <p:cNvSpPr txBox="1"/>
            <p:nvPr/>
          </p:nvSpPr>
          <p:spPr>
            <a:xfrm>
              <a:off x="6906904" y="1156176"/>
              <a:ext cx="2099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Generating a digital image</a:t>
              </a:r>
              <a:endParaRPr lang="en-US" sz="1400" dirty="0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61113"/>
              <a:ext cx="7620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1000" y="921335"/>
            <a:ext cx="4784358" cy="3803066"/>
            <a:chOff x="381000" y="921335"/>
            <a:chExt cx="2895600" cy="331677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21335"/>
              <a:ext cx="2895600" cy="3316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0514" y="3752433"/>
              <a:ext cx="19603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(a) Continuous Image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1407" y="3136352"/>
            <a:ext cx="4863543" cy="2693145"/>
            <a:chOff x="3438383" y="1121101"/>
            <a:chExt cx="2638425" cy="2413769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383" y="1121101"/>
              <a:ext cx="26384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1231" y="2950095"/>
              <a:ext cx="246676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(b) A scan line from A to B</a:t>
              </a:r>
            </a:p>
            <a:p>
              <a:r>
                <a:rPr lang="en-US" sz="1600" dirty="0" smtClean="0"/>
                <a:t>      in the continuous image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59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Quantization: 1D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34195" y="961113"/>
            <a:ext cx="2099293" cy="502840"/>
            <a:chOff x="6906904" y="961113"/>
            <a:chExt cx="2099293" cy="502840"/>
          </a:xfrm>
        </p:grpSpPr>
        <p:sp>
          <p:nvSpPr>
            <p:cNvPr id="5" name="TextBox 4"/>
            <p:cNvSpPr txBox="1"/>
            <p:nvPr/>
          </p:nvSpPr>
          <p:spPr>
            <a:xfrm>
              <a:off x="6906904" y="1156176"/>
              <a:ext cx="2099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Generating a digital image</a:t>
              </a:r>
              <a:endParaRPr lang="en-US" sz="1400" dirty="0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61113"/>
              <a:ext cx="7620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41407" y="3136352"/>
            <a:ext cx="4863543" cy="2693145"/>
            <a:chOff x="3438383" y="1121101"/>
            <a:chExt cx="2638425" cy="2413769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383" y="1121101"/>
              <a:ext cx="26384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1231" y="2950095"/>
              <a:ext cx="246676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(b) A scan line from A to B</a:t>
              </a:r>
            </a:p>
            <a:p>
              <a:r>
                <a:rPr lang="en-US" sz="1600" dirty="0" smtClean="0"/>
                <a:t>      in the continuous image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701" y="3201205"/>
            <a:ext cx="5638800" cy="2466975"/>
            <a:chOff x="3405614" y="3711323"/>
            <a:chExt cx="3762375" cy="2805529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614" y="3711323"/>
              <a:ext cx="3762375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930902" y="6178298"/>
              <a:ext cx="2678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(c) Sampling and Quantization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6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Quantization: 1D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34195" y="961113"/>
            <a:ext cx="2099293" cy="502840"/>
            <a:chOff x="6906904" y="961113"/>
            <a:chExt cx="2099293" cy="502840"/>
          </a:xfrm>
        </p:grpSpPr>
        <p:sp>
          <p:nvSpPr>
            <p:cNvPr id="5" name="TextBox 4"/>
            <p:cNvSpPr txBox="1"/>
            <p:nvPr/>
          </p:nvSpPr>
          <p:spPr>
            <a:xfrm>
              <a:off x="6906904" y="1156176"/>
              <a:ext cx="2099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Generating a digital image</a:t>
              </a:r>
              <a:endParaRPr lang="en-US" sz="1400" dirty="0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61113"/>
              <a:ext cx="7620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06701" y="3201205"/>
            <a:ext cx="5638800" cy="2466975"/>
            <a:chOff x="3405614" y="3711323"/>
            <a:chExt cx="3762375" cy="2805529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614" y="3711323"/>
              <a:ext cx="3762375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902" y="6178298"/>
              <a:ext cx="2678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(c) Sampling and Quantization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0672" y="3201205"/>
            <a:ext cx="4927299" cy="2318125"/>
            <a:chOff x="5564766" y="3703699"/>
            <a:chExt cx="3352800" cy="2586454"/>
          </a:xfrm>
        </p:grpSpPr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766" y="3703699"/>
              <a:ext cx="3352800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379103" y="5951599"/>
              <a:ext cx="17241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(d) Digital Scanline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0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 2D: Sampling and Quantization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66800"/>
            <a:ext cx="74866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8" y="5404087"/>
            <a:ext cx="7486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Sampling or Quantization?</a:t>
            </a:r>
          </a:p>
          <a:p>
            <a:endParaRPr lang="en-US" dirty="0"/>
          </a:p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Acquisition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 and Electromagnetic spectrum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Charge-Coupled Device (CCD) imaging 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and Quantization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Bayer Filter 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common color filter array (CFA)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Maxwell: Experiments in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How does one use black and white sensors to digitize color?</a:t>
            </a:r>
          </a:p>
          <a:p>
            <a:pPr lvl="1"/>
            <a:r>
              <a:rPr lang="en-US" i="1" dirty="0" smtClean="0"/>
              <a:t>Experiments of </a:t>
            </a:r>
            <a:r>
              <a:rPr lang="en-US" i="1" dirty="0" err="1" smtClean="0"/>
              <a:t>Colour</a:t>
            </a:r>
            <a:r>
              <a:rPr lang="en-US" dirty="0" smtClean="0"/>
              <a:t>, James Clerk Maxwell, 1855</a:t>
            </a:r>
          </a:p>
          <a:p>
            <a:endParaRPr lang="en-US" dirty="0"/>
          </a:p>
          <a:p>
            <a:r>
              <a:rPr lang="en-US" dirty="0" smtClean="0"/>
              <a:t>Answer </a:t>
            </a:r>
            <a:r>
              <a:rPr lang="en-US" sz="2000" dirty="0" smtClean="0"/>
              <a:t>(simplified)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Color Filter Arrays (CFAs)</a:t>
            </a:r>
          </a:p>
          <a:p>
            <a:pPr lvl="2"/>
            <a:r>
              <a:rPr lang="en-US" dirty="0" smtClean="0"/>
              <a:t>Overlay the pixels with a set of</a:t>
            </a:r>
            <a:br>
              <a:rPr lang="en-US" dirty="0" smtClean="0"/>
            </a:br>
            <a:r>
              <a:rPr lang="en-US" dirty="0" smtClean="0"/>
              <a:t>Red, Green, and Blue filters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99" y="3962400"/>
            <a:ext cx="5195888" cy="23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25" y="3960529"/>
            <a:ext cx="119310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>
                <a:solidFill>
                  <a:srgbClr val="C00000"/>
                </a:solidFill>
              </a:rPr>
              <a:t>we will Discover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Digital Image Processing connects many dots</a:t>
            </a:r>
          </a:p>
          <a:p>
            <a:pPr lvl="1"/>
            <a:r>
              <a:rPr lang="en-US" dirty="0" smtClean="0"/>
              <a:t>Linear Algebra, Matrix Theory and Statistics</a:t>
            </a:r>
          </a:p>
          <a:p>
            <a:pPr lvl="1"/>
            <a:r>
              <a:rPr lang="en-US" dirty="0" smtClean="0"/>
              <a:t>Calculus and Fourier Transforms and Wavelets</a:t>
            </a:r>
          </a:p>
          <a:p>
            <a:pPr lvl="1"/>
            <a:r>
              <a:rPr lang="en-US" dirty="0" smtClean="0"/>
              <a:t>AI, Neuroscience, and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191000" cy="4983163"/>
          </a:xfrm>
        </p:spPr>
        <p:txBody>
          <a:bodyPr/>
          <a:lstStyle/>
          <a:p>
            <a:r>
              <a:rPr lang="en-US" dirty="0" smtClean="0"/>
              <a:t>Ordering of filter overlays on pixels is important</a:t>
            </a:r>
          </a:p>
          <a:p>
            <a:endParaRPr lang="en-US" dirty="0"/>
          </a:p>
          <a:p>
            <a:r>
              <a:rPr lang="en-US" dirty="0" smtClean="0"/>
              <a:t>Bayer Filter</a:t>
            </a:r>
          </a:p>
          <a:p>
            <a:pPr lvl="1"/>
            <a:r>
              <a:rPr lang="en-US" dirty="0" smtClean="0"/>
              <a:t>Is one CFA option</a:t>
            </a:r>
          </a:p>
          <a:p>
            <a:pPr lvl="1"/>
            <a:r>
              <a:rPr lang="en-US" dirty="0" smtClean="0"/>
              <a:t>Note that green has twice as many pixels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ww.hatiandskoll.com/wp-content/uploads/2013/04/BayerPatternFilt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814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5163403"/>
            <a:ext cx="25040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Bayer Filter overlaid on CCD</a:t>
            </a:r>
          </a:p>
          <a:p>
            <a:r>
              <a:rPr lang="en-US" sz="1000" dirty="0" smtClean="0"/>
              <a:t>Public domain image from </a:t>
            </a:r>
            <a:r>
              <a:rPr lang="en-US" sz="1000" dirty="0" err="1" smtClean="0"/>
              <a:t>WikiCommons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8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Zoomed in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 Image acquired with a CCD chip </a:t>
            </a:r>
            <a:br>
              <a:rPr lang="en-US" dirty="0" smtClean="0"/>
            </a:br>
            <a:r>
              <a:rPr lang="en-US" dirty="0" smtClean="0"/>
              <a:t>using Bayer Filter</a:t>
            </a:r>
          </a:p>
          <a:p>
            <a:pPr lvl="1"/>
            <a:r>
              <a:rPr lang="en-US" dirty="0" smtClean="0"/>
              <a:t>Mosaic Effect leaves something to be desired/fixed</a:t>
            </a:r>
            <a:endParaRPr lang="en-US" dirty="0"/>
          </a:p>
        </p:txBody>
      </p:sp>
      <p:pic>
        <p:nvPicPr>
          <p:cNvPr id="4100" name="Picture 4" descr="http://www.hatiandskoll.com/wp-content/uploads/2013/04/Bayer_filter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3339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284" y="4648200"/>
            <a:ext cx="2343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Public Domain image from </a:t>
            </a:r>
            <a:r>
              <a:rPr lang="en-US" sz="1000" dirty="0" err="1" smtClean="0"/>
              <a:t>WikiCommons</a:t>
            </a:r>
            <a:endParaRPr lang="en-US" sz="1000" dirty="0"/>
          </a:p>
        </p:txBody>
      </p:sp>
      <p:pic>
        <p:nvPicPr>
          <p:cNvPr id="7" name="Picture 4" descr="http://www.hatiandskoll.com/wp-content/uploads/2013/04/Bayer_filter_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01" y="1335630"/>
            <a:ext cx="768346" cy="5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Effect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0575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3048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05400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Original scene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of a </a:t>
            </a:r>
            <a:br>
              <a:rPr lang="en-US" dirty="0" smtClean="0"/>
            </a:br>
            <a:r>
              <a:rPr lang="en-US" dirty="0" smtClean="0"/>
              <a:t>120-pixel by 80-pixel</a:t>
            </a:r>
            <a:br>
              <a:rPr lang="en-US" dirty="0" smtClean="0"/>
            </a:br>
            <a:r>
              <a:rPr lang="en-US" dirty="0" smtClean="0"/>
              <a:t>sensor with Bayer Filter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9334" y="5382399"/>
            <a:ext cx="5015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 Output color-coded with Bayer Filter colors</a:t>
            </a:r>
          </a:p>
          <a:p>
            <a:r>
              <a:rPr lang="en-US" dirty="0" smtClean="0"/>
              <a:t>4.   Reconstructed Image after interpolating missing</a:t>
            </a:r>
            <a:br>
              <a:rPr lang="en-US" dirty="0" smtClean="0"/>
            </a:br>
            <a:r>
              <a:rPr lang="en-US" dirty="0" smtClean="0"/>
              <a:t>       color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13314" name="Picture 2" descr="http://cdn.cambridgeincolour.com/images/tutorials/sensors_eximage-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90600"/>
            <a:ext cx="2819400" cy="41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n.cambridgeincolour.com/images/tutorials/sensors_eximage-ba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2819400" cy="41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7660" y="516585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Scene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6994" y="5204194"/>
            <a:ext cx="231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the Camera Sees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9" y="6614642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 from: http://www.cambridgeincolour.com/tutorials/camera-sensors.htm</a:t>
            </a:r>
          </a:p>
        </p:txBody>
      </p:sp>
    </p:spTree>
    <p:extLst>
      <p:ext uri="{BB962C8B-B14F-4D97-AF65-F5344CB8AC3E}">
        <p14:creationId xmlns:p14="http://schemas.microsoft.com/office/powerpoint/2010/main" val="22166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Bayer Image (400%)</a:t>
            </a:r>
            <a:endParaRPr lang="en-US" dirty="0"/>
          </a:p>
        </p:txBody>
      </p:sp>
      <p:sp>
        <p:nvSpPr>
          <p:cNvPr id="4" name="AutoShape 2" descr="https://s3.amazonaws.com/red_3/uploads/asset_image/image/5075bb6217ef0277ee00b9ad/bayer-simulation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00" y="6562280"/>
            <a:ext cx="35365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 from: http://www.red.com/learn/red-101/bayer-sensor-strategy</a:t>
            </a:r>
          </a:p>
        </p:txBody>
      </p:sp>
    </p:spTree>
    <p:extLst>
      <p:ext uri="{BB962C8B-B14F-4D97-AF65-F5344CB8AC3E}">
        <p14:creationId xmlns:p14="http://schemas.microsoft.com/office/powerpoint/2010/main" val="12014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Color Image (400%)</a:t>
            </a:r>
            <a:endParaRPr lang="en-US" dirty="0"/>
          </a:p>
        </p:txBody>
      </p:sp>
      <p:sp>
        <p:nvSpPr>
          <p:cNvPr id="4" name="AutoShape 2" descr="https://s3.amazonaws.com/red_3/uploads/asset_image/image/5075bb6217ef0277ee00b9ad/bayer-simulation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00" y="6562280"/>
            <a:ext cx="35365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 from: http://www.red.com/learn/red-101/bayer-sensor-strategy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Color Image (100%)</a:t>
            </a:r>
            <a:endParaRPr lang="en-US" dirty="0"/>
          </a:p>
        </p:txBody>
      </p:sp>
      <p:sp>
        <p:nvSpPr>
          <p:cNvPr id="4" name="AutoShape 2" descr="https://s3.amazonaws.com/red_3/uploads/asset_image/image/5075bb6217ef0277ee00b9ad/bayer-simulation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00" y="6562280"/>
            <a:ext cx="35365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 from: http://www.red.com/learn/red-101/bayer-sensor-strategy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Removal: CFA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Bayer de-mosaicking is the process of translating a CFA (Bayer array) of primary colors into a final image that contains full color information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Interpolation methods </a:t>
            </a:r>
            <a:br>
              <a:rPr lang="en-US" dirty="0" smtClean="0"/>
            </a:br>
            <a:r>
              <a:rPr lang="en-US" dirty="0" smtClean="0"/>
              <a:t>will be discussed in a later lecture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The interested may check out various papers online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3" y="4116696"/>
            <a:ext cx="645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1: </a:t>
            </a:r>
            <a:r>
              <a:rPr lang="en-US" sz="1200" dirty="0"/>
              <a:t>http://research.microsoft.com/en-us/um/people/lhe/papers/icassp04.demosaicing.pdf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3" y="4486028"/>
            <a:ext cx="739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1: </a:t>
            </a:r>
            <a:r>
              <a:rPr lang="en-US" sz="1200" dirty="0"/>
              <a:t>https://courses.cs.washington.edu/courses/cse467/08au/pdfs/lectures/09-Demosaicing.pdf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3" y="4855360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2: </a:t>
            </a:r>
            <a:r>
              <a:rPr lang="en-US" sz="1200" dirty="0"/>
              <a:t>http://www.ece.ncsu.edu/imaging/Publications/2002/demosaicking-JEI-02.pdf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3" y="5224692"/>
            <a:ext cx="521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3: </a:t>
            </a:r>
            <a:r>
              <a:rPr lang="en-US" sz="1200" dirty="0"/>
              <a:t>http://graphics.cs.williams.edu/papers/BayerJGT09/bayer-jgt09.pdf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3" y="5595689"/>
            <a:ext cx="452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4: </a:t>
            </a:r>
            <a:r>
              <a:rPr lang="en-US" sz="1200" dirty="0"/>
              <a:t>https://hal.inria.fr/hal-00683233/PDF/AEIP_SOUMIS.pdf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3" y="5965021"/>
            <a:ext cx="557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</a:t>
            </a:r>
            <a:r>
              <a:rPr lang="en-US" dirty="0" smtClean="0"/>
              <a:t>5: </a:t>
            </a:r>
            <a:r>
              <a:rPr lang="en-US" sz="1200" dirty="0"/>
              <a:t>http://research.microsoft.com/pubs/102068/Demosaicing_ICASSP04.pdf</a:t>
            </a:r>
          </a:p>
        </p:txBody>
      </p:sp>
    </p:spTree>
    <p:extLst>
      <p:ext uri="{BB962C8B-B14F-4D97-AF65-F5344CB8AC3E}">
        <p14:creationId xmlns:p14="http://schemas.microsoft.com/office/powerpoint/2010/main" val="1682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on Bayer Filters?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Acquisition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 and Electromagnetic spectrum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Charge-Coupled Device (CCD) imaging 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and Quantization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Bayer Filter </a:t>
            </a:r>
          </a:p>
          <a:p>
            <a:pPr lvl="3"/>
            <a:r>
              <a:rPr lang="en-US" altLang="zh-CN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common color filter array (CFA)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Grayscale </a:t>
            </a:r>
            <a:r>
              <a:rPr lang="en-US" sz="2800" dirty="0" smtClean="0"/>
              <a:t>(and Color)</a:t>
            </a:r>
            <a:r>
              <a:rPr lang="en-US" dirty="0" smtClean="0"/>
              <a:t>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acquisition</a:t>
            </a:r>
          </a:p>
          <a:p>
            <a:pPr lvl="1"/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 and Electromagnetic spectrum</a:t>
            </a:r>
          </a:p>
          <a:p>
            <a:pPr lvl="1"/>
            <a:r>
              <a:rPr lang="en-US" altLang="zh-CN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Charge-Coupled Device (CCD) imaging</a:t>
            </a:r>
          </a:p>
          <a:p>
            <a:pPr lvl="1"/>
            <a:r>
              <a:rPr lang="en-US" altLang="zh-CN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Bayer Filter </a:t>
            </a:r>
          </a:p>
          <a:p>
            <a:pPr lvl="2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common color filter array (CFA)</a:t>
            </a:r>
          </a:p>
          <a:p>
            <a:pPr lvl="1"/>
            <a:r>
              <a:rPr lang="en-US" altLang="zh-CN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</a:t>
            </a:r>
            <a:r>
              <a:rPr lang="en-US" altLang="zh-CN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Quantization</a:t>
            </a:r>
          </a:p>
          <a:p>
            <a:endParaRPr lang="en-US" altLang="zh-CN" sz="2800" dirty="0" smtClean="0"/>
          </a:p>
          <a:p>
            <a:r>
              <a:rPr lang="en-US" altLang="zh-CN" sz="2800" b="1" dirty="0" smtClean="0">
                <a:solidFill>
                  <a:srgbClr val="C00000"/>
                </a:solidFill>
              </a:rPr>
              <a:t>Image </a:t>
            </a:r>
            <a:r>
              <a:rPr lang="en-US" altLang="zh-CN" sz="2800" b="1" dirty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altLang="zh-CN" sz="2500" dirty="0"/>
              <a:t>Spatial resolution</a:t>
            </a:r>
          </a:p>
          <a:p>
            <a:pPr lvl="1"/>
            <a:r>
              <a:rPr lang="en-US" altLang="zh-CN" sz="2500" dirty="0"/>
              <a:t>Bit-depth resolution</a:t>
            </a:r>
          </a:p>
          <a:p>
            <a:pPr lvl="1"/>
            <a:r>
              <a:rPr lang="en-US" altLang="zh-CN" sz="2500" dirty="0"/>
              <a:t>Local </a:t>
            </a:r>
            <a:r>
              <a:rPr lang="en-US" altLang="zh-CN" sz="2500" dirty="0" smtClean="0"/>
              <a:t>neighborhood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2166977"/>
          </a:xfrm>
        </p:spPr>
        <p:txBody>
          <a:bodyPr>
            <a:normAutofit/>
          </a:bodyPr>
          <a:lstStyle/>
          <a:p>
            <a:r>
              <a:rPr lang="en-US" dirty="0" smtClean="0"/>
              <a:t>How do we get to </a:t>
            </a:r>
            <a:br>
              <a:rPr lang="en-US" dirty="0" smtClean="0"/>
            </a:br>
            <a:r>
              <a:rPr lang="en-US" dirty="0" smtClean="0"/>
              <a:t>                     </a:t>
            </a:r>
            <a:br>
              <a:rPr lang="en-US" dirty="0" smtClean="0"/>
            </a:br>
            <a:r>
              <a:rPr lang="en-US" dirty="0" smtClean="0"/>
              <a:t>                    DOING </a:t>
            </a:r>
            <a:br>
              <a:rPr lang="en-US" dirty="0" smtClean="0"/>
            </a:br>
            <a:r>
              <a:rPr lang="en-US" b="1" i="1" dirty="0" smtClean="0"/>
              <a:t>                    this</a:t>
            </a:r>
            <a:r>
              <a:rPr lang="en-US" dirty="0" smtClean="0"/>
              <a:t> stuff 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1856533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4055886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2542333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23266" y="2357477"/>
            <a:ext cx="3962400" cy="1905000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2743200"/>
            <a:ext cx="827466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181600"/>
            <a:ext cx="8051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Must first understand WHAT a digital image is.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as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411"/>
            <a:ext cx="8059614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3206322"/>
            <a:ext cx="33213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Resolution in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Spatial (x, y) coordinates</a:t>
            </a:r>
          </a:p>
          <a:p>
            <a:r>
              <a:rPr lang="en-US" b="1" dirty="0" smtClean="0"/>
              <a:t>and</a:t>
            </a:r>
          </a:p>
          <a:p>
            <a:r>
              <a:rPr lang="en-US" sz="2400" b="1" dirty="0" smtClean="0"/>
              <a:t>Bit-Depth (pixel values)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8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Resolution: Subsampling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84740" cy="41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107" y="5486400"/>
            <a:ext cx="576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Reducing image size by cutting out every other row/column</a:t>
            </a:r>
          </a:p>
          <a:p>
            <a:r>
              <a:rPr lang="en-US" dirty="0" smtClean="0"/>
              <a:t>… appears mostly ok, w.r.t. appearance</a:t>
            </a:r>
          </a:p>
          <a:p>
            <a:r>
              <a:rPr lang="en-US" dirty="0" smtClean="0"/>
              <a:t>… BUT what if we “zoom in” or keep image size “big”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Resolution: Resampling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892175"/>
            <a:ext cx="61753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326" y="5929430"/>
            <a:ext cx="837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Instead of discarding rows and columns (reducing image size) – Resample to 1024x1024</a:t>
            </a:r>
          </a:p>
          <a:p>
            <a:r>
              <a:rPr lang="en-US" dirty="0" smtClean="0"/>
              <a:t>i.e. Duplicate rows and columns with what previously was “kept” (keep image size)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/>
          <a:lstStyle/>
          <a:p>
            <a:r>
              <a:rPr lang="en-US" dirty="0" smtClean="0"/>
              <a:t>Use caution when scaling an image</a:t>
            </a:r>
          </a:p>
          <a:p>
            <a:pPr lvl="1"/>
            <a:r>
              <a:rPr lang="en-US" dirty="0" smtClean="0"/>
              <a:t>The obvious methods may have strange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781452"/>
            <a:ext cx="2362200" cy="13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70059" y="4384422"/>
            <a:ext cx="1927131" cy="1519238"/>
            <a:chOff x="5841304" y="3586162"/>
            <a:chExt cx="1927131" cy="1519238"/>
          </a:xfrm>
        </p:grpSpPr>
        <p:pic>
          <p:nvPicPr>
            <p:cNvPr id="17410" name="Picture 2" descr="https://upload.wikimedia.org/wikipedia/commons/5/5e/Antialiased-zoo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586162"/>
              <a:ext cx="1181100" cy="12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41304" y="4874568"/>
              <a:ext cx="19271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Public Domain Image from Wikipedia</a:t>
              </a:r>
              <a:endParaRPr lang="en-US" sz="900" dirty="0"/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29481"/>
            <a:ext cx="2933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7695"/>
            <a:ext cx="2343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5700" y="5305092"/>
            <a:ext cx="29161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 from: http://www.imagemagick.org/Usage/resize/</a:t>
            </a:r>
          </a:p>
        </p:txBody>
      </p:sp>
    </p:spTree>
    <p:extLst>
      <p:ext uri="{BB962C8B-B14F-4D97-AF65-F5344CB8AC3E}">
        <p14:creationId xmlns:p14="http://schemas.microsoft.com/office/powerpoint/2010/main" val="38208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Bit-Depth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67569"/>
            <a:ext cx="5763419" cy="55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Depth Resolution (fewer bits)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80" y="842963"/>
            <a:ext cx="5754017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0250" y="1277938"/>
            <a:ext cx="287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 u="sng"/>
              <a:t>Neighbors of a pixel</a:t>
            </a:r>
            <a:r>
              <a:rPr lang="en-US" altLang="zh-CN"/>
              <a:t> </a:t>
            </a:r>
            <a:r>
              <a:rPr lang="en-US" altLang="zh-CN" i="1">
                <a:latin typeface="Times New Roman" pitchFamily="18" charset="0"/>
              </a:rPr>
              <a:t>p=(i,j)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93925" y="23844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36725" y="23844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3925" y="1927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51125" y="23844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3925" y="27654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270125" y="2003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270125" y="2384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270125" y="2460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812925" y="2460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308725" y="21558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851525" y="2155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08725" y="1698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65925" y="2155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08725" y="2536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384925" y="17748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6384925" y="21558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384925" y="2232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927725" y="2232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822325" y="2995613"/>
            <a:ext cx="3452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 i="1">
                <a:latin typeface="Times New Roman" pitchFamily="18" charset="0"/>
              </a:rPr>
              <a:t>N</a:t>
            </a:r>
            <a:r>
              <a:rPr lang="en-US" altLang="zh-CN" i="1" baseline="-25000">
                <a:latin typeface="Times New Roman" pitchFamily="18" charset="0"/>
              </a:rPr>
              <a:t>4</a:t>
            </a:r>
            <a:r>
              <a:rPr lang="en-US" altLang="zh-CN" i="1">
                <a:latin typeface="Times New Roman" pitchFamily="18" charset="0"/>
              </a:rPr>
              <a:t>(p)={(i-1,j),(i+1,j),(i,j-1),(i,j+1)}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765925" y="1698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765925" y="2536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851525" y="2536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851525" y="1698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5927725" y="1774825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927725" y="1774825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784725" y="2841625"/>
            <a:ext cx="362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 i="1">
                <a:latin typeface="Times New Roman" pitchFamily="18" charset="0"/>
              </a:rPr>
              <a:t>N</a:t>
            </a:r>
            <a:r>
              <a:rPr lang="en-US" altLang="zh-CN" i="1" baseline="-25000">
                <a:latin typeface="Times New Roman" pitchFamily="18" charset="0"/>
              </a:rPr>
              <a:t>8</a:t>
            </a:r>
            <a:r>
              <a:rPr lang="en-US" altLang="zh-CN" i="1">
                <a:latin typeface="Times New Roman" pitchFamily="18" charset="0"/>
              </a:rPr>
              <a:t>(p)={(i-1,j),(i+1,j),(i,j-1),(i,j+1),</a:t>
            </a:r>
          </a:p>
          <a:p>
            <a:pPr eaLnBrk="1" hangingPunct="1"/>
            <a:r>
              <a:rPr lang="en-US" altLang="zh-CN" i="1">
                <a:latin typeface="Times New Roman" pitchFamily="18" charset="0"/>
              </a:rPr>
              <a:t>(i-1,j-1),(i-1,j+1),(i+1,j-1),(i+1,j+1)}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898525" y="383222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 u="sng"/>
              <a:t>Adjacency</a:t>
            </a:r>
            <a:endParaRPr lang="en-US" altLang="zh-CN" i="1">
              <a:latin typeface="Times New Roman" pitchFamily="18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568450" y="4325938"/>
            <a:ext cx="556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4-adjacency: p,q are 4-adjacent if p is in the set N</a:t>
            </a:r>
            <a:r>
              <a:rPr lang="en-US" altLang="zh-CN" baseline="-25000"/>
              <a:t>4</a:t>
            </a:r>
            <a:r>
              <a:rPr lang="en-US" altLang="zh-CN"/>
              <a:t>(q)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584325" y="4760913"/>
            <a:ext cx="556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8-adjacency: p,q are 8-adjacent if p is in the set N</a:t>
            </a:r>
            <a:r>
              <a:rPr lang="en-US" altLang="zh-CN" baseline="-25000"/>
              <a:t>8</a:t>
            </a:r>
            <a:r>
              <a:rPr lang="en-US" altLang="zh-CN"/>
              <a:t>(q)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584325" y="5203825"/>
            <a:ext cx="57594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Note that if p is in N</a:t>
            </a:r>
            <a:r>
              <a:rPr lang="en-US" altLang="zh-CN" baseline="-25000"/>
              <a:t>4/8</a:t>
            </a:r>
            <a:r>
              <a:rPr lang="en-US" altLang="zh-CN"/>
              <a:t>(q), then q must be also in N</a:t>
            </a:r>
            <a:r>
              <a:rPr lang="en-US" altLang="zh-CN" baseline="-25000"/>
              <a:t>4/8</a:t>
            </a:r>
            <a:r>
              <a:rPr lang="en-US" altLang="zh-CN"/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113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Definitions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4268" y="1652552"/>
            <a:ext cx="2185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dirty="0"/>
              <a:t>Euclidean distance </a:t>
            </a:r>
          </a:p>
          <a:p>
            <a:pPr algn="ctr" eaLnBrk="1" hangingPunct="1"/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(2-norm)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31459" y="1216895"/>
            <a:ext cx="1766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dirty="0"/>
              <a:t>D</a:t>
            </a:r>
            <a:r>
              <a:rPr lang="en-US" altLang="zh-CN" baseline="-25000" dirty="0"/>
              <a:t>4</a:t>
            </a:r>
            <a:r>
              <a:rPr lang="en-US" altLang="zh-CN" dirty="0"/>
              <a:t> distance </a:t>
            </a:r>
          </a:p>
          <a:p>
            <a:pPr algn="ctr" eaLnBrk="1" hangingPunct="1"/>
            <a:r>
              <a:rPr lang="en-US" altLang="zh-CN" sz="1400" i="1" dirty="0"/>
              <a:t>(city-block distance)</a:t>
            </a:r>
            <a:endParaRPr lang="en-US" altLang="zh-CN" sz="1400" i="1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75584" y="1652552"/>
            <a:ext cx="1944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dirty="0"/>
              <a:t>D</a:t>
            </a:r>
            <a:r>
              <a:rPr lang="en-US" altLang="zh-CN" baseline="-25000" dirty="0"/>
              <a:t>8</a:t>
            </a:r>
            <a:r>
              <a:rPr lang="en-US" altLang="zh-CN" dirty="0"/>
              <a:t> distance </a:t>
            </a:r>
          </a:p>
          <a:p>
            <a:pPr algn="ctr" eaLnBrk="1" hangingPunct="1"/>
            <a:r>
              <a:rPr lang="en-US" altLang="zh-CN" sz="1400" i="1" dirty="0"/>
              <a:t>(checkboard distance)</a:t>
            </a:r>
            <a:endParaRPr lang="en-US" altLang="zh-CN" sz="1400" i="1" dirty="0">
              <a:latin typeface="Times New Roman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3100" y="2346325"/>
            <a:ext cx="1981200" cy="2057400"/>
            <a:chOff x="3408" y="1152"/>
            <a:chExt cx="960" cy="960"/>
          </a:xfrm>
        </p:grpSpPr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34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36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37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39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41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34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36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37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39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41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34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36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37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39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41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34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36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37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9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41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34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37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39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41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756025" y="1979613"/>
            <a:ext cx="1981200" cy="2057400"/>
            <a:chOff x="3408" y="1152"/>
            <a:chExt cx="960" cy="960"/>
          </a:xfrm>
        </p:grpSpPr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4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6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37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9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41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34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36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37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9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41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4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6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7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9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41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4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6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7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9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41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4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37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39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41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70066" y="2346325"/>
            <a:ext cx="1981200" cy="2057400"/>
            <a:chOff x="3408" y="1152"/>
            <a:chExt cx="960" cy="96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4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6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7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9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1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4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6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7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9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41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36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9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1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4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6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7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9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1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4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7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9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1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" name="Text Box 85"/>
          <p:cNvSpPr txBox="1">
            <a:spLocks noChangeArrowheads="1"/>
          </p:cNvSpPr>
          <p:nvPr/>
        </p:nvSpPr>
        <p:spPr bwMode="auto">
          <a:xfrm>
            <a:off x="1495425" y="3221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0</a:t>
            </a:r>
          </a:p>
        </p:txBody>
      </p:sp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1114425" y="3198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1876425" y="3221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495425" y="3602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4" name="Text Box 89"/>
          <p:cNvSpPr txBox="1">
            <a:spLocks noChangeArrowheads="1"/>
          </p:cNvSpPr>
          <p:nvPr/>
        </p:nvSpPr>
        <p:spPr bwMode="auto">
          <a:xfrm>
            <a:off x="1511300" y="2763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4594225" y="28178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0</a:t>
            </a:r>
          </a:p>
        </p:txBody>
      </p:sp>
      <p:sp>
        <p:nvSpPr>
          <p:cNvPr id="16" name="Text Box 91"/>
          <p:cNvSpPr txBox="1">
            <a:spLocks noChangeArrowheads="1"/>
          </p:cNvSpPr>
          <p:nvPr/>
        </p:nvSpPr>
        <p:spPr bwMode="auto">
          <a:xfrm>
            <a:off x="4213225" y="279558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4975225" y="28178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4594225" y="31988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19" name="Text Box 94"/>
          <p:cNvSpPr txBox="1">
            <a:spLocks noChangeArrowheads="1"/>
          </p:cNvSpPr>
          <p:nvPr/>
        </p:nvSpPr>
        <p:spPr bwMode="auto">
          <a:xfrm>
            <a:off x="4610100" y="23606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0" name="Text Box 95"/>
          <p:cNvSpPr txBox="1">
            <a:spLocks noChangeArrowheads="1"/>
          </p:cNvSpPr>
          <p:nvPr/>
        </p:nvSpPr>
        <p:spPr bwMode="auto">
          <a:xfrm>
            <a:off x="7508266" y="3198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0</a:t>
            </a:r>
          </a:p>
        </p:txBody>
      </p:sp>
      <p:sp>
        <p:nvSpPr>
          <p:cNvPr id="21" name="Text Box 96"/>
          <p:cNvSpPr txBox="1">
            <a:spLocks noChangeArrowheads="1"/>
          </p:cNvSpPr>
          <p:nvPr/>
        </p:nvSpPr>
        <p:spPr bwMode="auto">
          <a:xfrm>
            <a:off x="7127266" y="3176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2" name="Text Box 97"/>
          <p:cNvSpPr txBox="1">
            <a:spLocks noChangeArrowheads="1"/>
          </p:cNvSpPr>
          <p:nvPr/>
        </p:nvSpPr>
        <p:spPr bwMode="auto">
          <a:xfrm>
            <a:off x="7889266" y="3198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3" name="Text Box 98"/>
          <p:cNvSpPr txBox="1">
            <a:spLocks noChangeArrowheads="1"/>
          </p:cNvSpPr>
          <p:nvPr/>
        </p:nvSpPr>
        <p:spPr bwMode="auto">
          <a:xfrm>
            <a:off x="7508266" y="3579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4" name="Text Box 99"/>
          <p:cNvSpPr txBox="1">
            <a:spLocks noChangeArrowheads="1"/>
          </p:cNvSpPr>
          <p:nvPr/>
        </p:nvSpPr>
        <p:spPr bwMode="auto">
          <a:xfrm>
            <a:off x="7524141" y="27416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5" name="Text Box 100"/>
          <p:cNvSpPr txBox="1">
            <a:spLocks noChangeArrowheads="1"/>
          </p:cNvSpPr>
          <p:nvPr/>
        </p:nvSpPr>
        <p:spPr bwMode="auto">
          <a:xfrm>
            <a:off x="7111391" y="2763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7873391" y="2763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7" name="Text Box 102"/>
          <p:cNvSpPr txBox="1">
            <a:spLocks noChangeArrowheads="1"/>
          </p:cNvSpPr>
          <p:nvPr/>
        </p:nvSpPr>
        <p:spPr bwMode="auto">
          <a:xfrm>
            <a:off x="7111391" y="3579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7873391" y="3602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6730391" y="2382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7111391" y="2382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1" name="Text Box 106"/>
          <p:cNvSpPr txBox="1">
            <a:spLocks noChangeArrowheads="1"/>
          </p:cNvSpPr>
          <p:nvPr/>
        </p:nvSpPr>
        <p:spPr bwMode="auto">
          <a:xfrm>
            <a:off x="7492391" y="2382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2" name="Text Box 107"/>
          <p:cNvSpPr txBox="1">
            <a:spLocks noChangeArrowheads="1"/>
          </p:cNvSpPr>
          <p:nvPr/>
        </p:nvSpPr>
        <p:spPr bwMode="auto">
          <a:xfrm>
            <a:off x="7873391" y="2382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3" name="Text Box 108"/>
          <p:cNvSpPr txBox="1">
            <a:spLocks noChangeArrowheads="1"/>
          </p:cNvSpPr>
          <p:nvPr/>
        </p:nvSpPr>
        <p:spPr bwMode="auto">
          <a:xfrm>
            <a:off x="8330591" y="2382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4" name="Text Box 109"/>
          <p:cNvSpPr txBox="1">
            <a:spLocks noChangeArrowheads="1"/>
          </p:cNvSpPr>
          <p:nvPr/>
        </p:nvSpPr>
        <p:spPr bwMode="auto">
          <a:xfrm>
            <a:off x="6730391" y="2763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5" name="Text Box 110"/>
          <p:cNvSpPr txBox="1">
            <a:spLocks noChangeArrowheads="1"/>
          </p:cNvSpPr>
          <p:nvPr/>
        </p:nvSpPr>
        <p:spPr bwMode="auto">
          <a:xfrm>
            <a:off x="6730391" y="3221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6" name="Text Box 111"/>
          <p:cNvSpPr txBox="1">
            <a:spLocks noChangeArrowheads="1"/>
          </p:cNvSpPr>
          <p:nvPr/>
        </p:nvSpPr>
        <p:spPr bwMode="auto">
          <a:xfrm>
            <a:off x="6730391" y="3602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7" name="Text Box 112"/>
          <p:cNvSpPr txBox="1">
            <a:spLocks noChangeArrowheads="1"/>
          </p:cNvSpPr>
          <p:nvPr/>
        </p:nvSpPr>
        <p:spPr bwMode="auto">
          <a:xfrm>
            <a:off x="6730391" y="3983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8" name="Text Box 113"/>
          <p:cNvSpPr txBox="1">
            <a:spLocks noChangeArrowheads="1"/>
          </p:cNvSpPr>
          <p:nvPr/>
        </p:nvSpPr>
        <p:spPr bwMode="auto">
          <a:xfrm>
            <a:off x="7111391" y="3983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7492391" y="40227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0" name="Text Box 115"/>
          <p:cNvSpPr txBox="1">
            <a:spLocks noChangeArrowheads="1"/>
          </p:cNvSpPr>
          <p:nvPr/>
        </p:nvSpPr>
        <p:spPr bwMode="auto">
          <a:xfrm>
            <a:off x="7873391" y="40227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1" name="Text Box 116"/>
          <p:cNvSpPr txBox="1">
            <a:spLocks noChangeArrowheads="1"/>
          </p:cNvSpPr>
          <p:nvPr/>
        </p:nvSpPr>
        <p:spPr bwMode="auto">
          <a:xfrm>
            <a:off x="8254391" y="2763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2" name="Text Box 117"/>
          <p:cNvSpPr txBox="1">
            <a:spLocks noChangeArrowheads="1"/>
          </p:cNvSpPr>
          <p:nvPr/>
        </p:nvSpPr>
        <p:spPr bwMode="auto">
          <a:xfrm>
            <a:off x="8254391" y="3221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8254391" y="36417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8270266" y="4037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5" name="Text Box 120"/>
          <p:cNvSpPr txBox="1">
            <a:spLocks noChangeArrowheads="1"/>
          </p:cNvSpPr>
          <p:nvPr/>
        </p:nvSpPr>
        <p:spPr bwMode="auto">
          <a:xfrm>
            <a:off x="4197350" y="2397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3816350" y="2854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4197350" y="3235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8" name="Text Box 123"/>
          <p:cNvSpPr txBox="1">
            <a:spLocks noChangeArrowheads="1"/>
          </p:cNvSpPr>
          <p:nvPr/>
        </p:nvSpPr>
        <p:spPr bwMode="auto">
          <a:xfrm>
            <a:off x="4578350" y="3616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49" name="Text Box 124"/>
          <p:cNvSpPr txBox="1">
            <a:spLocks noChangeArrowheads="1"/>
          </p:cNvSpPr>
          <p:nvPr/>
        </p:nvSpPr>
        <p:spPr bwMode="auto">
          <a:xfrm>
            <a:off x="4975225" y="3235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50" name="Text Box 125"/>
          <p:cNvSpPr txBox="1">
            <a:spLocks noChangeArrowheads="1"/>
          </p:cNvSpPr>
          <p:nvPr/>
        </p:nvSpPr>
        <p:spPr bwMode="auto">
          <a:xfrm>
            <a:off x="5340350" y="2854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51" name="Text Box 126"/>
          <p:cNvSpPr txBox="1">
            <a:spLocks noChangeArrowheads="1"/>
          </p:cNvSpPr>
          <p:nvPr/>
        </p:nvSpPr>
        <p:spPr bwMode="auto">
          <a:xfrm>
            <a:off x="4959350" y="2397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52" name="Text Box 127"/>
          <p:cNvSpPr txBox="1">
            <a:spLocks noChangeArrowheads="1"/>
          </p:cNvSpPr>
          <p:nvPr/>
        </p:nvSpPr>
        <p:spPr bwMode="auto">
          <a:xfrm>
            <a:off x="4578350" y="2016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53" name="Text Box 128"/>
          <p:cNvSpPr txBox="1">
            <a:spLocks noChangeArrowheads="1"/>
          </p:cNvSpPr>
          <p:nvPr/>
        </p:nvSpPr>
        <p:spPr bwMode="auto">
          <a:xfrm>
            <a:off x="4213225" y="2016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4" name="Text Box 129"/>
          <p:cNvSpPr txBox="1">
            <a:spLocks noChangeArrowheads="1"/>
          </p:cNvSpPr>
          <p:nvPr/>
        </p:nvSpPr>
        <p:spPr bwMode="auto">
          <a:xfrm>
            <a:off x="3816350" y="2397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5" name="Text Box 130"/>
          <p:cNvSpPr txBox="1">
            <a:spLocks noChangeArrowheads="1"/>
          </p:cNvSpPr>
          <p:nvPr/>
        </p:nvSpPr>
        <p:spPr bwMode="auto">
          <a:xfrm>
            <a:off x="3816350" y="3213101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6" name="Text Box 131"/>
          <p:cNvSpPr txBox="1">
            <a:spLocks noChangeArrowheads="1"/>
          </p:cNvSpPr>
          <p:nvPr/>
        </p:nvSpPr>
        <p:spPr bwMode="auto">
          <a:xfrm>
            <a:off x="4197350" y="3616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7" name="Text Box 132"/>
          <p:cNvSpPr txBox="1">
            <a:spLocks noChangeArrowheads="1"/>
          </p:cNvSpPr>
          <p:nvPr/>
        </p:nvSpPr>
        <p:spPr bwMode="auto">
          <a:xfrm>
            <a:off x="4959350" y="3616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8" name="Text Box 133"/>
          <p:cNvSpPr txBox="1">
            <a:spLocks noChangeArrowheads="1"/>
          </p:cNvSpPr>
          <p:nvPr/>
        </p:nvSpPr>
        <p:spPr bwMode="auto">
          <a:xfrm>
            <a:off x="5340350" y="3235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59" name="Text Box 134"/>
          <p:cNvSpPr txBox="1">
            <a:spLocks noChangeArrowheads="1"/>
          </p:cNvSpPr>
          <p:nvPr/>
        </p:nvSpPr>
        <p:spPr bwMode="auto">
          <a:xfrm>
            <a:off x="5340350" y="2397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60" name="Text Box 135"/>
          <p:cNvSpPr txBox="1">
            <a:spLocks noChangeArrowheads="1"/>
          </p:cNvSpPr>
          <p:nvPr/>
        </p:nvSpPr>
        <p:spPr bwMode="auto">
          <a:xfrm>
            <a:off x="4968875" y="2016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3</a:t>
            </a:r>
          </a:p>
        </p:txBody>
      </p:sp>
      <p:sp>
        <p:nvSpPr>
          <p:cNvPr id="61" name="Text Box 136"/>
          <p:cNvSpPr txBox="1">
            <a:spLocks noChangeArrowheads="1"/>
          </p:cNvSpPr>
          <p:nvPr/>
        </p:nvSpPr>
        <p:spPr bwMode="auto">
          <a:xfrm>
            <a:off x="3816350" y="2016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4</a:t>
            </a:r>
          </a:p>
        </p:txBody>
      </p:sp>
      <p:sp>
        <p:nvSpPr>
          <p:cNvPr id="62" name="Text Box 137"/>
          <p:cNvSpPr txBox="1">
            <a:spLocks noChangeArrowheads="1"/>
          </p:cNvSpPr>
          <p:nvPr/>
        </p:nvSpPr>
        <p:spPr bwMode="auto">
          <a:xfrm>
            <a:off x="3816350" y="3616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4</a:t>
            </a:r>
          </a:p>
        </p:txBody>
      </p:sp>
      <p:sp>
        <p:nvSpPr>
          <p:cNvPr id="63" name="Text Box 138"/>
          <p:cNvSpPr txBox="1">
            <a:spLocks noChangeArrowheads="1"/>
          </p:cNvSpPr>
          <p:nvPr/>
        </p:nvSpPr>
        <p:spPr bwMode="auto">
          <a:xfrm>
            <a:off x="5340350" y="36163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4</a:t>
            </a:r>
          </a:p>
        </p:txBody>
      </p:sp>
      <p:sp>
        <p:nvSpPr>
          <p:cNvPr id="64" name="Text Box 139"/>
          <p:cNvSpPr txBox="1">
            <a:spLocks noChangeArrowheads="1"/>
          </p:cNvSpPr>
          <p:nvPr/>
        </p:nvSpPr>
        <p:spPr bwMode="auto">
          <a:xfrm>
            <a:off x="5340350" y="201612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4</a:t>
            </a:r>
          </a:p>
        </p:txBody>
      </p:sp>
      <p:sp>
        <p:nvSpPr>
          <p:cNvPr id="65" name="Text Box 140"/>
          <p:cNvSpPr txBox="1">
            <a:spLocks noChangeArrowheads="1"/>
          </p:cNvSpPr>
          <p:nvPr/>
        </p:nvSpPr>
        <p:spPr bwMode="auto">
          <a:xfrm>
            <a:off x="1495425" y="2422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66" name="Text Box 141"/>
          <p:cNvSpPr txBox="1">
            <a:spLocks noChangeArrowheads="1"/>
          </p:cNvSpPr>
          <p:nvPr/>
        </p:nvSpPr>
        <p:spPr bwMode="auto">
          <a:xfrm>
            <a:off x="733425" y="3198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67" name="Text Box 142"/>
          <p:cNvSpPr txBox="1">
            <a:spLocks noChangeArrowheads="1"/>
          </p:cNvSpPr>
          <p:nvPr/>
        </p:nvSpPr>
        <p:spPr bwMode="auto">
          <a:xfrm>
            <a:off x="2257425" y="3221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sp>
        <p:nvSpPr>
          <p:cNvPr id="68" name="Text Box 143"/>
          <p:cNvSpPr txBox="1">
            <a:spLocks noChangeArrowheads="1"/>
          </p:cNvSpPr>
          <p:nvPr/>
        </p:nvSpPr>
        <p:spPr bwMode="auto">
          <a:xfrm>
            <a:off x="1495425" y="3983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2</a:t>
            </a:r>
          </a:p>
        </p:txBody>
      </p: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64172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41725"/>
            <a:ext cx="34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80352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803525"/>
            <a:ext cx="34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22525"/>
            <a:ext cx="449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022725"/>
            <a:ext cx="449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022725"/>
            <a:ext cx="449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422525"/>
            <a:ext cx="449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794000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62267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00367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2272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4172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80352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42252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422525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868997"/>
              </p:ext>
            </p:extLst>
          </p:nvPr>
        </p:nvGraphicFramePr>
        <p:xfrm>
          <a:off x="112238" y="4513311"/>
          <a:ext cx="2683824" cy="48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7" imgW="1892160" imgH="342720" progId="Equation.3">
                  <p:embed/>
                </p:oleObj>
              </mc:Choice>
              <mc:Fallback>
                <p:oleObj name="Equation" r:id="rId7" imgW="18921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8" y="4513311"/>
                        <a:ext cx="2683824" cy="48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90499"/>
              </p:ext>
            </p:extLst>
          </p:nvPr>
        </p:nvGraphicFramePr>
        <p:xfrm>
          <a:off x="3415505" y="4138907"/>
          <a:ext cx="2598738" cy="31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9" imgW="1803240" imgH="215640" progId="Equation.3">
                  <p:embed/>
                </p:oleObj>
              </mc:Choice>
              <mc:Fallback>
                <p:oleObj name="Equation" r:id="rId9" imgW="18032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505" y="4138907"/>
                        <a:ext cx="2598738" cy="311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75911"/>
              </p:ext>
            </p:extLst>
          </p:nvPr>
        </p:nvGraphicFramePr>
        <p:xfrm>
          <a:off x="6177117" y="4800600"/>
          <a:ext cx="2941698" cy="32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1" imgW="2108160" imgH="228600" progId="Equation.3">
                  <p:embed/>
                </p:oleObj>
              </mc:Choice>
              <mc:Fallback>
                <p:oleObj name="Equation" r:id="rId11" imgW="21081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117" y="4800600"/>
                        <a:ext cx="2941698" cy="320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Image acquisition</a:t>
            </a:r>
          </a:p>
          <a:p>
            <a:pPr lvl="1"/>
            <a:r>
              <a:rPr lang="en-US" altLang="zh-CN" sz="2500" dirty="0"/>
              <a:t>Light and Electromagnetic spectrum</a:t>
            </a:r>
          </a:p>
          <a:p>
            <a:pPr lvl="1"/>
            <a:r>
              <a:rPr lang="en-US" altLang="zh-CN" sz="2500" dirty="0"/>
              <a:t>Charge-Coupled Device (CCD) imaging</a:t>
            </a:r>
          </a:p>
          <a:p>
            <a:pPr lvl="1"/>
            <a:r>
              <a:rPr lang="en-US" altLang="zh-CN" sz="2500" dirty="0" smtClean="0"/>
              <a:t>Sampling </a:t>
            </a:r>
            <a:r>
              <a:rPr lang="en-US" altLang="zh-CN" sz="2500" dirty="0"/>
              <a:t>and </a:t>
            </a:r>
            <a:r>
              <a:rPr lang="en-US" altLang="zh-CN" sz="2500" dirty="0" smtClean="0"/>
              <a:t>Quantization</a:t>
            </a:r>
          </a:p>
          <a:p>
            <a:pPr lvl="1"/>
            <a:r>
              <a:rPr lang="en-US" altLang="zh-CN" sz="2500" dirty="0"/>
              <a:t>Bayer Filter </a:t>
            </a:r>
          </a:p>
          <a:p>
            <a:endParaRPr lang="en-US" altLang="zh-CN" sz="2800" dirty="0"/>
          </a:p>
          <a:p>
            <a:r>
              <a:rPr lang="en-US" altLang="zh-CN" sz="2800" dirty="0"/>
              <a:t>Image representation</a:t>
            </a:r>
          </a:p>
          <a:p>
            <a:pPr lvl="1"/>
            <a:r>
              <a:rPr lang="en-US" altLang="zh-CN" sz="2500" dirty="0"/>
              <a:t>Spatial resolution</a:t>
            </a:r>
          </a:p>
          <a:p>
            <a:pPr lvl="1"/>
            <a:r>
              <a:rPr lang="en-US" altLang="zh-CN" sz="2500" dirty="0"/>
              <a:t>Bit-depth resolution</a:t>
            </a:r>
          </a:p>
          <a:p>
            <a:pPr lvl="1"/>
            <a:r>
              <a:rPr lang="en-US" altLang="zh-CN" sz="2500" dirty="0"/>
              <a:t>Local </a:t>
            </a:r>
            <a:r>
              <a:rPr lang="en-US" altLang="zh-CN" sz="2500" dirty="0" smtClean="0"/>
              <a:t>neighborhood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04202">
            <a:off x="5145482" y="4159686"/>
            <a:ext cx="303788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understand digital images!</a:t>
            </a:r>
          </a:p>
          <a:p>
            <a:r>
              <a:rPr lang="en-US" dirty="0" smtClean="0"/>
              <a:t>How and Why!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Digital Image Processing (DIP)</a:t>
            </a:r>
          </a:p>
          <a:p>
            <a:pPr lvl="2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 computer manipulation of pictures, or images, that have been converted into numeric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Implies a </a:t>
            </a:r>
            <a:r>
              <a:rPr lang="en-US" b="1" dirty="0" smtClean="0">
                <a:solidFill>
                  <a:srgbClr val="C00000"/>
                </a:solidFill>
              </a:rPr>
              <a:t>Digital Image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Is a picture or image converted to numeric form</a:t>
            </a:r>
          </a:p>
          <a:p>
            <a:pPr lvl="1"/>
            <a:endParaRPr lang="en-US" dirty="0"/>
          </a:p>
          <a:p>
            <a:r>
              <a:rPr lang="en-US" dirty="0" smtClean="0"/>
              <a:t>Let us look at what that really means…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4953000"/>
            <a:ext cx="4867275" cy="1476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Bryce Bayer’s 1976 patent</a:t>
            </a:r>
          </a:p>
          <a:p>
            <a:pPr lvl="1"/>
            <a:r>
              <a:rPr lang="en-US" dirty="0" smtClean="0"/>
              <a:t>Front Page</a:t>
            </a:r>
          </a:p>
          <a:p>
            <a:pPr lvl="1"/>
            <a:r>
              <a:rPr lang="en-US" dirty="0" smtClean="0"/>
              <a:t>Demonstrates his terminology of luminance and chrominance sensitive elements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1626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0"/>
            <a:ext cx="3368036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4436767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2D function f(x, y) </a:t>
            </a:r>
            <a:br>
              <a:rPr lang="en-US" dirty="0" smtClean="0"/>
            </a:br>
            <a:r>
              <a:rPr lang="en-US" dirty="0" smtClean="0"/>
              <a:t>or a matrix</a:t>
            </a:r>
          </a:p>
          <a:p>
            <a:pPr lvl="1"/>
            <a:r>
              <a:rPr lang="en-US" dirty="0" smtClean="0"/>
              <a:t>x, y, and f(x, y) </a:t>
            </a:r>
            <a:br>
              <a:rPr lang="en-US" dirty="0" smtClean="0"/>
            </a:br>
            <a:r>
              <a:rPr lang="en-US" dirty="0" smtClean="0"/>
              <a:t>are discrete and finite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Image size =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smtClean="0"/>
              <a:t>) by 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e.g. 1024 x 768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Pixel Intensity Value = f(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bounded by 0 and 255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7" y="1676400"/>
            <a:ext cx="390558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954066"/>
            <a:ext cx="291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hmm… how does color fit in?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474654"/>
            <a:ext cx="38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Think black and white for the moment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65748" y="6000690"/>
            <a:ext cx="3295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spoiler: for color think vector function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42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Values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3" y="914400"/>
            <a:ext cx="33861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0" y="3429000"/>
            <a:ext cx="3031521" cy="32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34" y="2743200"/>
            <a:ext cx="3609365" cy="38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65198" y="2462396"/>
            <a:ext cx="2300762" cy="312453"/>
            <a:chOff x="6365198" y="2462396"/>
            <a:chExt cx="2300762" cy="312453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198" y="2535236"/>
              <a:ext cx="1809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46173" y="2467072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 0</a:t>
              </a:r>
              <a:endParaRPr lang="en-US" sz="1400" dirty="0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198" y="2535236"/>
              <a:ext cx="1809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44134" y="2467072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 0.5</a:t>
              </a:r>
              <a:endParaRPr lang="en-US" sz="1400" dirty="0"/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98" y="2535235"/>
              <a:ext cx="190500" cy="171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260080" y="2462396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 1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31604" y="2074957"/>
            <a:ext cx="1095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f(x, y) values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60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2441</Words>
  <Application>Microsoft Office PowerPoint</Application>
  <PresentationFormat>On-screen Show (4:3)</PresentationFormat>
  <Paragraphs>559</Paragraphs>
  <Slides>72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Equation</vt:lpstr>
      <vt:lpstr>Image Acquisition and Representation</vt:lpstr>
      <vt:lpstr>Lecture Objectives</vt:lpstr>
      <vt:lpstr>What we will Study</vt:lpstr>
      <vt:lpstr>What’s useful in this?</vt:lpstr>
      <vt:lpstr>What we will Discover</vt:lpstr>
      <vt:lpstr>Moving On</vt:lpstr>
      <vt:lpstr>What is a Digital Image?</vt:lpstr>
      <vt:lpstr>What is a Digital Image?</vt:lpstr>
      <vt:lpstr>Pixel Values</vt:lpstr>
      <vt:lpstr>How do we get the numbers?</vt:lpstr>
      <vt:lpstr>How do we get the numbers?</vt:lpstr>
      <vt:lpstr>How do we get the numbers?</vt:lpstr>
      <vt:lpstr>How do we get the numbers?</vt:lpstr>
      <vt:lpstr>Single Sensor: Moving</vt:lpstr>
      <vt:lpstr>MOVING Sensor Strips</vt:lpstr>
      <vt:lpstr>Sensor Arrays</vt:lpstr>
      <vt:lpstr>Signals</vt:lpstr>
      <vt:lpstr>Digital Image</vt:lpstr>
      <vt:lpstr>Image Classification</vt:lpstr>
      <vt:lpstr>Image Classification</vt:lpstr>
      <vt:lpstr>Digital Image: Summary</vt:lpstr>
      <vt:lpstr>Summary So Far</vt:lpstr>
      <vt:lpstr>Grayscale (and Color) Imaging</vt:lpstr>
      <vt:lpstr>Electromagnetic (EM) Spectrum</vt:lpstr>
      <vt:lpstr>Visible Spectrum</vt:lpstr>
      <vt:lpstr>Questions so far</vt:lpstr>
      <vt:lpstr>CCD Imaging (Sensor Array)</vt:lpstr>
      <vt:lpstr>Charged Coupled Device (CCD)</vt:lpstr>
      <vt:lpstr>Single Pixel of a CCD Array</vt:lpstr>
      <vt:lpstr>Single Pixel of a CCD Array</vt:lpstr>
      <vt:lpstr>Single Pixel of a CCD Array</vt:lpstr>
      <vt:lpstr>Single Pixel of a CCD Array</vt:lpstr>
      <vt:lpstr>Single Pixel of a CCD Array</vt:lpstr>
      <vt:lpstr>Single Pixel of a CCD Array</vt:lpstr>
      <vt:lpstr>Shift To Get Readout</vt:lpstr>
      <vt:lpstr>Shift To Get Readout</vt:lpstr>
      <vt:lpstr>Sloppy Noise</vt:lpstr>
      <vt:lpstr>Device Limits: Dynamic Range</vt:lpstr>
      <vt:lpstr>Questions so far</vt:lpstr>
      <vt:lpstr>Adding Some Math to The Picture</vt:lpstr>
      <vt:lpstr>Continuous to Discrete</vt:lpstr>
      <vt:lpstr>Sampling and Quantization</vt:lpstr>
      <vt:lpstr>Sampling and Quantization: 1D</vt:lpstr>
      <vt:lpstr>Sampling and Quantization: 1D</vt:lpstr>
      <vt:lpstr>Sampling and Quantization: 1D</vt:lpstr>
      <vt:lpstr>Sampling and Quantization: 1D</vt:lpstr>
      <vt:lpstr>Onto 2D: Sampling and Quantization</vt:lpstr>
      <vt:lpstr>Questions so far</vt:lpstr>
      <vt:lpstr>Maxwell: Experiments in Color</vt:lpstr>
      <vt:lpstr>Bayer Filter</vt:lpstr>
      <vt:lpstr>Zoomed in Result</vt:lpstr>
      <vt:lpstr>Mosaic Effect</vt:lpstr>
      <vt:lpstr>Another Example</vt:lpstr>
      <vt:lpstr>Even More Examples</vt:lpstr>
      <vt:lpstr>Even More Examples</vt:lpstr>
      <vt:lpstr>Even More Examples</vt:lpstr>
      <vt:lpstr>Mosaic Removal: CFA Interpolation</vt:lpstr>
      <vt:lpstr>Questions so far</vt:lpstr>
      <vt:lpstr>Grayscale (and Color) Imaging</vt:lpstr>
      <vt:lpstr>Images as Matrices</vt:lpstr>
      <vt:lpstr>Spatial Resolution: Subsampling</vt:lpstr>
      <vt:lpstr>Spatial Resolution: Resampling</vt:lpstr>
      <vt:lpstr>The Message</vt:lpstr>
      <vt:lpstr>Bit-Depth Resolution</vt:lpstr>
      <vt:lpstr>Bit Depth Resolution (fewer bits)</vt:lpstr>
      <vt:lpstr>Neighborhoods</vt:lpstr>
      <vt:lpstr>Distance Definitions</vt:lpstr>
      <vt:lpstr>Summary</vt:lpstr>
      <vt:lpstr>Questions?</vt:lpstr>
      <vt:lpstr>Extra Reference Stuff Follows</vt:lpstr>
      <vt:lpstr>PowerPoint Presentation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751</cp:revision>
  <dcterms:created xsi:type="dcterms:W3CDTF">2006-08-16T00:00:00Z</dcterms:created>
  <dcterms:modified xsi:type="dcterms:W3CDTF">2015-10-04T16:36:13Z</dcterms:modified>
</cp:coreProperties>
</file>