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1" r:id="rId3"/>
    <p:sldId id="376" r:id="rId4"/>
    <p:sldId id="448" r:id="rId5"/>
    <p:sldId id="402" r:id="rId6"/>
    <p:sldId id="403" r:id="rId7"/>
    <p:sldId id="404" r:id="rId8"/>
    <p:sldId id="400" r:id="rId9"/>
    <p:sldId id="408" r:id="rId10"/>
    <p:sldId id="407" r:id="rId11"/>
    <p:sldId id="405" r:id="rId12"/>
    <p:sldId id="409" r:id="rId13"/>
    <p:sldId id="406" r:id="rId14"/>
    <p:sldId id="410" r:id="rId15"/>
    <p:sldId id="411" r:id="rId16"/>
    <p:sldId id="412" r:id="rId17"/>
    <p:sldId id="413" r:id="rId18"/>
    <p:sldId id="414" r:id="rId19"/>
    <p:sldId id="398" r:id="rId20"/>
    <p:sldId id="423" r:id="rId21"/>
    <p:sldId id="425" r:id="rId22"/>
    <p:sldId id="424" r:id="rId23"/>
    <p:sldId id="427" r:id="rId24"/>
    <p:sldId id="428" r:id="rId25"/>
    <p:sldId id="429" r:id="rId26"/>
    <p:sldId id="434" r:id="rId27"/>
    <p:sldId id="435" r:id="rId28"/>
    <p:sldId id="430" r:id="rId29"/>
    <p:sldId id="436" r:id="rId30"/>
    <p:sldId id="437" r:id="rId31"/>
    <p:sldId id="438" r:id="rId32"/>
    <p:sldId id="439" r:id="rId33"/>
    <p:sldId id="440" r:id="rId34"/>
    <p:sldId id="431" r:id="rId35"/>
    <p:sldId id="441" r:id="rId36"/>
    <p:sldId id="442" r:id="rId37"/>
    <p:sldId id="432" r:id="rId38"/>
    <p:sldId id="443" r:id="rId39"/>
    <p:sldId id="444" r:id="rId40"/>
    <p:sldId id="445" r:id="rId41"/>
    <p:sldId id="433" r:id="rId42"/>
    <p:sldId id="446" r:id="rId43"/>
    <p:sldId id="447" r:id="rId44"/>
    <p:sldId id="306" r:id="rId45"/>
    <p:sldId id="364" r:id="rId46"/>
    <p:sldId id="3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DD"/>
    <a:srgbClr val="FFFFCC"/>
    <a:srgbClr val="E3DE00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5" autoAdjust="0"/>
  </p:normalViewPr>
  <p:slideViewPr>
    <p:cSldViewPr>
      <p:cViewPr varScale="1">
        <p:scale>
          <a:sx n="80" d="100"/>
          <a:sy n="80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4157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HTML5 – Canvas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Pixels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04900"/>
          </a:xfrm>
        </p:spPr>
        <p:txBody>
          <a:bodyPr/>
          <a:lstStyle/>
          <a:p>
            <a:r>
              <a:rPr lang="en-US" b="1" smtClean="0"/>
              <a:t>Image </a:t>
            </a:r>
            <a:r>
              <a:rPr lang="en-US" b="1" smtClean="0"/>
              <a:t>Processing</a:t>
            </a:r>
            <a:endParaRPr lang="en-US" b="1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" y="5181600"/>
            <a:ext cx="2298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Use context’s function: </a:t>
            </a:r>
            <a:r>
              <a:rPr lang="en-US" b="1" i="1" dirty="0" err="1" smtClean="0"/>
              <a:t>createImageData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3482082"/>
            <a:ext cx="4648200" cy="88015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Use context’s function: </a:t>
            </a:r>
            <a:r>
              <a:rPr lang="en-US" b="1" i="1" dirty="0" err="1" smtClean="0"/>
              <a:t>createImageData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077" y="3192687"/>
            <a:ext cx="438847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</a:t>
            </a:r>
            <a:r>
              <a:rPr lang="en-US" sz="1400" dirty="0"/>
              <a:t>the following</a:t>
            </a:r>
          </a:p>
          <a:p>
            <a:r>
              <a:rPr lang="en-US" sz="1400" dirty="0" err="1" smtClean="0"/>
              <a:t>imageData.width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width of the image data in PIXELS</a:t>
            </a:r>
          </a:p>
          <a:p>
            <a:r>
              <a:rPr lang="en-US" sz="1400" dirty="0" err="1" smtClean="0"/>
              <a:t>imageData.height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height </a:t>
            </a:r>
            <a:r>
              <a:rPr lang="en-US" sz="1400" dirty="0"/>
              <a:t>of the image </a:t>
            </a:r>
            <a:r>
              <a:rPr lang="en-US" sz="1400" dirty="0" err="1"/>
              <a:t>daa</a:t>
            </a:r>
            <a:r>
              <a:rPr lang="en-US" sz="1400" dirty="0"/>
              <a:t> in PIXELS</a:t>
            </a:r>
          </a:p>
          <a:p>
            <a:r>
              <a:rPr lang="en-US" sz="1400" dirty="0" err="1" smtClean="0"/>
              <a:t>imageData.data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pixel </a:t>
            </a:r>
            <a:r>
              <a:rPr lang="en-US" sz="1400" dirty="0"/>
              <a:t>data array of (width * height * 4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elements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4362238"/>
            <a:ext cx="4419600" cy="59076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Create a new function: </a:t>
            </a:r>
            <a:r>
              <a:rPr lang="en-US" b="1" i="1" dirty="0" err="1" smtClean="0"/>
              <a:t>SetPixel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546" y="3138507"/>
            <a:ext cx="392982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SetPixel</a:t>
            </a:r>
            <a:r>
              <a:rPr lang="en-US" sz="1400" dirty="0" smtClean="0"/>
              <a:t> Function</a:t>
            </a:r>
            <a:endParaRPr lang="en-US" sz="1400" dirty="0"/>
          </a:p>
          <a:p>
            <a:r>
              <a:rPr lang="en-US" sz="1400" dirty="0" smtClean="0"/>
              <a:t>    (</a:t>
            </a:r>
            <a:r>
              <a:rPr lang="en-US" sz="1400" dirty="0"/>
              <a:t>x, y) is image coordinate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 r </a:t>
            </a:r>
            <a:r>
              <a:rPr lang="en-US" sz="1400" dirty="0"/>
              <a:t>= red, g = green, b = blue, a = alpha </a:t>
            </a:r>
          </a:p>
          <a:p>
            <a:r>
              <a:rPr lang="en-US" sz="1400" dirty="0"/>
              <a:t>     </a:t>
            </a:r>
            <a:r>
              <a:rPr lang="en-US" sz="1400" dirty="0" smtClean="0"/>
              <a:t>for </a:t>
            </a:r>
            <a:r>
              <a:rPr lang="en-US" sz="1400" dirty="0"/>
              <a:t>alpha --&gt; 255 is opaque and 0 is transparent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59030" y="839385"/>
            <a:ext cx="4178722" cy="228481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67200" y="2895600"/>
            <a:ext cx="4554617" cy="88186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1" y="3503711"/>
            <a:ext cx="32766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“ | 0 ”  is to </a:t>
            </a:r>
            <a:r>
              <a:rPr lang="en-US" sz="1400" dirty="0"/>
              <a:t>truncate to </a:t>
            </a:r>
            <a:r>
              <a:rPr lang="en-US" sz="1400" dirty="0" smtClean="0"/>
              <a:t>integer </a:t>
            </a:r>
            <a:r>
              <a:rPr lang="en-US" sz="1400" dirty="0"/>
              <a:t>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1607" y="3657600"/>
            <a:ext cx="4178722" cy="114240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4435" y="5057024"/>
            <a:ext cx="298750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255 </a:t>
            </a:r>
            <a:r>
              <a:rPr lang="en-US" sz="1400" dirty="0"/>
              <a:t>is opaque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14800" y="4658551"/>
            <a:ext cx="4799151" cy="45773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3400" y="5264688"/>
            <a:ext cx="4178722" cy="86911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180" y="5003078"/>
            <a:ext cx="33056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place </a:t>
            </a:r>
            <a:r>
              <a:rPr lang="en-US" sz="1400" dirty="0"/>
              <a:t>data </a:t>
            </a:r>
            <a:r>
              <a:rPr lang="en-US" sz="1400" dirty="0" smtClean="0"/>
              <a:t>on the canvas starting </a:t>
            </a:r>
            <a:r>
              <a:rPr lang="en-US" sz="1400" dirty="0"/>
              <a:t>at </a:t>
            </a:r>
            <a:r>
              <a:rPr lang="en-US" sz="1400" dirty="0" smtClean="0"/>
              <a:t>the</a:t>
            </a:r>
          </a:p>
          <a:p>
            <a:r>
              <a:rPr lang="en-US" sz="1400" dirty="0" smtClean="0"/>
              <a:t>upper </a:t>
            </a:r>
            <a:r>
              <a:rPr lang="en-US" sz="1400" dirty="0"/>
              <a:t>left corner =&gt; (0, 0)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4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55903" y="5486400"/>
            <a:ext cx="2195473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window.onload</a:t>
            </a:r>
            <a:r>
              <a:rPr lang="en-US" sz="1400" dirty="0" smtClean="0"/>
              <a:t> </a:t>
            </a:r>
            <a:r>
              <a:rPr lang="en-US" sz="1400" dirty="0"/>
              <a:t>= function()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err="1"/>
              <a:t>theProgram.Main</a:t>
            </a:r>
            <a:r>
              <a:rPr lang="en-US" sz="1400" dirty="0"/>
              <a:t>();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0378" y="2069303"/>
            <a:ext cx="4478407" cy="3046988"/>
            <a:chOff x="200378" y="2069303"/>
            <a:chExt cx="4478407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550489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4472763" cy="267765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var</a:t>
              </a:r>
              <a:r>
                <a:rPr lang="en-US" sz="1400" dirty="0"/>
                <a:t> </a:t>
              </a:r>
              <a:r>
                <a:rPr lang="en-US" sz="1400" dirty="0" err="1"/>
                <a:t>theProgram</a:t>
              </a:r>
              <a:r>
                <a:rPr lang="en-US" sz="1400" dirty="0"/>
                <a:t> = </a:t>
              </a:r>
              <a:r>
                <a:rPr lang="en-US" sz="1400" dirty="0" smtClean="0"/>
                <a:t>{</a:t>
              </a:r>
            </a:p>
            <a:p>
              <a:r>
                <a:rPr lang="en-US" sz="1400" dirty="0"/>
                <a:t> Main: function() </a:t>
              </a:r>
              <a:r>
                <a:rPr lang="en-US" sz="1400" dirty="0" smtClean="0"/>
                <a:t>{</a:t>
              </a:r>
              <a:endParaRPr lang="en-US" sz="1400" dirty="0"/>
            </a:p>
            <a:p>
              <a:r>
                <a:rPr lang="en-US" sz="1400" dirty="0" smtClean="0"/>
                <a:t>        </a:t>
              </a:r>
              <a:r>
                <a:rPr lang="en-US" sz="1400" dirty="0" err="1" smtClean="0"/>
                <a:t>theCanvas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document.getElementById</a:t>
              </a:r>
              <a:r>
                <a:rPr lang="en-US" sz="1400" dirty="0" smtClean="0"/>
                <a:t>("</a:t>
              </a:r>
              <a:r>
                <a:rPr lang="en-US" sz="1400" dirty="0" err="1" smtClean="0"/>
                <a:t>myCanvas</a:t>
              </a:r>
              <a:r>
                <a:rPr lang="en-US" sz="1400" dirty="0" smtClean="0"/>
                <a:t>");</a:t>
              </a:r>
            </a:p>
            <a:p>
              <a:r>
                <a:rPr lang="en-US" sz="1400" dirty="0" smtClean="0"/>
                <a:t>        </a:t>
              </a:r>
              <a:r>
                <a:rPr lang="en-US" sz="1400" dirty="0" err="1"/>
                <a:t>ctx</a:t>
              </a:r>
              <a:r>
                <a:rPr lang="en-US" sz="1400" dirty="0"/>
                <a:t> = </a:t>
              </a:r>
              <a:r>
                <a:rPr lang="en-US" sz="1400" dirty="0" err="1"/>
                <a:t>theCanvas.getContext</a:t>
              </a:r>
              <a:r>
                <a:rPr lang="en-US" sz="1400" dirty="0"/>
                <a:t>("2d");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Get the size of the canvas as declared in the HTML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width = </a:t>
              </a:r>
              <a:r>
                <a:rPr lang="en-US" sz="1400" dirty="0" err="1"/>
                <a:t>theCanvas.width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height = </a:t>
              </a:r>
              <a:r>
                <a:rPr lang="en-US" sz="1400" dirty="0" err="1"/>
                <a:t>theCanvas.height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Create an array of pixels the same size as the canvas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imageData</a:t>
              </a:r>
              <a:r>
                <a:rPr lang="en-US" sz="1400" dirty="0"/>
                <a:t> = </a:t>
              </a:r>
              <a:r>
                <a:rPr lang="en-US" sz="1400" dirty="0" err="1"/>
                <a:t>ctx.createImageData</a:t>
              </a:r>
              <a:r>
                <a:rPr lang="en-US" sz="1400" dirty="0"/>
                <a:t>(width, height);</a:t>
              </a:r>
            </a:p>
            <a:p>
              <a:r>
                <a:rPr lang="en-US" sz="1400" dirty="0"/>
                <a:t>      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},</a:t>
            </a:r>
          </a:p>
          <a:p>
            <a:r>
              <a:rPr lang="en-US" sz="1400" dirty="0" smtClean="0"/>
              <a:t>}; // end </a:t>
            </a:r>
            <a:r>
              <a:rPr lang="en-US" sz="1400" dirty="0" err="1" smtClean="0"/>
              <a:t>theProgram</a:t>
            </a:r>
            <a:r>
              <a:rPr lang="en-US" sz="1400" dirty="0" smtClean="0"/>
              <a:t> Variable</a:t>
            </a:r>
            <a:endParaRPr lang="en-US" sz="1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9815E-6 L 3.33333E-6 -0.21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0962E-6 L -0.46944 0.065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32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55903" y="5486400"/>
            <a:ext cx="2195473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window.onload</a:t>
            </a:r>
            <a:r>
              <a:rPr lang="en-US" sz="1400" dirty="0" smtClean="0"/>
              <a:t> </a:t>
            </a:r>
            <a:r>
              <a:rPr lang="en-US" sz="1400" dirty="0"/>
              <a:t>= function()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err="1"/>
              <a:t>theProgram.Main</a:t>
            </a:r>
            <a:r>
              <a:rPr lang="en-US" sz="1400" dirty="0"/>
              <a:t>();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6022" y="482768"/>
            <a:ext cx="4478407" cy="3046988"/>
            <a:chOff x="200378" y="2069303"/>
            <a:chExt cx="4478407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550489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4472763" cy="267765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var</a:t>
              </a:r>
              <a:r>
                <a:rPr lang="en-US" sz="1400" dirty="0"/>
                <a:t> </a:t>
              </a:r>
              <a:r>
                <a:rPr lang="en-US" sz="1400" dirty="0" err="1"/>
                <a:t>theProgram</a:t>
              </a:r>
              <a:r>
                <a:rPr lang="en-US" sz="1400" dirty="0"/>
                <a:t> = </a:t>
              </a:r>
              <a:r>
                <a:rPr lang="en-US" sz="1400" dirty="0" smtClean="0"/>
                <a:t>{</a:t>
              </a:r>
            </a:p>
            <a:p>
              <a:r>
                <a:rPr lang="en-US" sz="1400" dirty="0"/>
                <a:t> Main: function() </a:t>
              </a:r>
              <a:r>
                <a:rPr lang="en-US" sz="1400" dirty="0" smtClean="0"/>
                <a:t>{</a:t>
              </a:r>
              <a:endParaRPr lang="en-US" sz="1400" dirty="0"/>
            </a:p>
            <a:p>
              <a:r>
                <a:rPr lang="en-US" sz="1400" dirty="0" smtClean="0"/>
                <a:t>        </a:t>
              </a:r>
              <a:r>
                <a:rPr lang="en-US" sz="1400" dirty="0" err="1" smtClean="0"/>
                <a:t>theCanvas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document.getElementById</a:t>
              </a:r>
              <a:r>
                <a:rPr lang="en-US" sz="1400" dirty="0" smtClean="0"/>
                <a:t>("</a:t>
              </a:r>
              <a:r>
                <a:rPr lang="en-US" sz="1400" dirty="0" err="1" smtClean="0"/>
                <a:t>myCanvas</a:t>
              </a:r>
              <a:r>
                <a:rPr lang="en-US" sz="1400" dirty="0" smtClean="0"/>
                <a:t>");</a:t>
              </a:r>
            </a:p>
            <a:p>
              <a:r>
                <a:rPr lang="en-US" sz="1400" dirty="0" smtClean="0"/>
                <a:t>        </a:t>
              </a:r>
              <a:r>
                <a:rPr lang="en-US" sz="1400" dirty="0" err="1"/>
                <a:t>ctx</a:t>
              </a:r>
              <a:r>
                <a:rPr lang="en-US" sz="1400" dirty="0"/>
                <a:t> = </a:t>
              </a:r>
              <a:r>
                <a:rPr lang="en-US" sz="1400" dirty="0" err="1"/>
                <a:t>theCanvas.getContext</a:t>
              </a:r>
              <a:r>
                <a:rPr lang="en-US" sz="1400" dirty="0"/>
                <a:t>("2d");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Get the size of the canvas as declared in the HTML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width = </a:t>
              </a:r>
              <a:r>
                <a:rPr lang="en-US" sz="1400" dirty="0" err="1"/>
                <a:t>theCanvas.width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height = </a:t>
              </a:r>
              <a:r>
                <a:rPr lang="en-US" sz="1400" dirty="0" err="1"/>
                <a:t>theCanvas.height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Create an array of pixels the same size as the canvas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imageData</a:t>
              </a:r>
              <a:r>
                <a:rPr lang="en-US" sz="1400" dirty="0"/>
                <a:t> = </a:t>
              </a:r>
              <a:r>
                <a:rPr lang="en-US" sz="1400" dirty="0" err="1"/>
                <a:t>ctx.createImageData</a:t>
              </a:r>
              <a:r>
                <a:rPr lang="en-US" sz="1400" dirty="0"/>
                <a:t>(width, height);</a:t>
              </a:r>
            </a:p>
            <a:p>
              <a:r>
                <a:rPr lang="en-US" sz="1400" dirty="0"/>
                <a:t>      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4974" y="3352800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35023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},</a:t>
            </a:r>
          </a:p>
          <a:p>
            <a:r>
              <a:rPr lang="en-US" sz="1400" dirty="0" smtClean="0"/>
              <a:t>}; // end </a:t>
            </a:r>
            <a:r>
              <a:rPr lang="en-US" sz="1400" dirty="0" err="1" smtClean="0"/>
              <a:t>theProgram</a:t>
            </a:r>
            <a:r>
              <a:rPr lang="en-US" sz="1400" dirty="0" smtClean="0"/>
              <a:t> Variable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190928"/>
            <a:ext cx="33056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JavaScript?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the previous program to display an image that is not so random</a:t>
            </a:r>
          </a:p>
          <a:p>
            <a:pPr lvl="1"/>
            <a:r>
              <a:rPr lang="en-US" dirty="0" smtClean="0"/>
              <a:t>make it make circles</a:t>
            </a:r>
          </a:p>
          <a:p>
            <a:pPr lvl="1"/>
            <a:r>
              <a:rPr lang="en-US" dirty="0" smtClean="0"/>
              <a:t>or alternating colored lines</a:t>
            </a:r>
          </a:p>
          <a:p>
            <a:pPr lvl="1"/>
            <a:r>
              <a:rPr lang="en-US" dirty="0" smtClean="0"/>
              <a:t>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Provide Examples</a:t>
            </a:r>
          </a:p>
          <a:p>
            <a:pPr lvl="1"/>
            <a:r>
              <a:rPr lang="en-US" dirty="0" smtClean="0"/>
              <a:t>Basic HTML5 canvas</a:t>
            </a:r>
          </a:p>
          <a:p>
            <a:pPr lvl="1"/>
            <a:r>
              <a:rPr lang="en-US" dirty="0" smtClean="0"/>
              <a:t>Pixel Manipulation</a:t>
            </a:r>
          </a:p>
          <a:p>
            <a:pPr lvl="1"/>
            <a:r>
              <a:rPr lang="en-US" dirty="0"/>
              <a:t>“Loading” Images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7524179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will now walk through a program that starts like: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4" y="1826444"/>
            <a:ext cx="7543800" cy="37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 when the user clicks on the right side…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775502"/>
            <a:ext cx="7910308" cy="4339650"/>
            <a:chOff x="200378" y="2069303"/>
            <a:chExt cx="7910308" cy="4339650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658596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loadImage.html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7904664" cy="397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&lt;!</a:t>
              </a:r>
              <a:r>
                <a:rPr lang="en-US" sz="1400" dirty="0">
                  <a:solidFill>
                    <a:srgbClr val="A31515"/>
                  </a:solidFill>
                </a:rPr>
                <a:t>DOCTYPE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lang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en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="text/html; charset=utf-8"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http-</a:t>
              </a:r>
              <a:r>
                <a:rPr lang="en-US" sz="1400" dirty="0" err="1">
                  <a:solidFill>
                    <a:srgbClr val="FF0000"/>
                  </a:solidFill>
                </a:rPr>
                <a:t>equiv</a:t>
              </a:r>
              <a:r>
                <a:rPr lang="en-US" sz="1400" dirty="0">
                  <a:solidFill>
                    <a:srgbClr val="0000FF"/>
                  </a:solidFill>
                </a:rPr>
                <a:t>="content-type"&gt;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="author"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="Brent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="description"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="Image Data Example in HTML5 and JavaScript by Brent M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>
                  <a:solidFill>
                    <a:prstClr val="black"/>
                  </a:solidFill>
                </a:rPr>
                <a:t>Example: Load Image Data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	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="loadImage.js"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endParaRPr lang="en-US" sz="1400" dirty="0">
                <a:solidFill>
                  <a:srgbClr val="0000FF"/>
                </a:solidFill>
              </a:endParaRP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mainImageCanvas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srgbClr val="0000FF"/>
                  </a:solidFill>
                </a:rPr>
                <a:t>="1000"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srgbClr val="0000FF"/>
                  </a:solidFill>
                </a:rPr>
                <a:t>="500"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#000000</a:t>
              </a:r>
              <a:r>
                <a:rPr lang="en-US" sz="1400" dirty="0">
                  <a:solidFill>
                    <a:prstClr val="black"/>
                  </a:solidFill>
                </a:rPr>
                <a:t>;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Your browser does not support the HTML5 canvas tag.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72911" y="3657600"/>
            <a:ext cx="2438400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4267200"/>
            <a:ext cx="4396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Same as previous examples… but using a more detailed id name for the canvas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775502"/>
            <a:ext cx="7910308" cy="4339650"/>
            <a:chOff x="200378" y="2069303"/>
            <a:chExt cx="7910308" cy="4339650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658596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loadImage.html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7904664" cy="397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&lt;!</a:t>
              </a:r>
              <a:r>
                <a:rPr lang="en-US" sz="1400" dirty="0">
                  <a:solidFill>
                    <a:srgbClr val="A31515"/>
                  </a:solidFill>
                </a:rPr>
                <a:t>DOCTYPE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lang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en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="text/html; charset=utf-8"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http-</a:t>
              </a:r>
              <a:r>
                <a:rPr lang="en-US" sz="1400" dirty="0" err="1">
                  <a:solidFill>
                    <a:srgbClr val="FF0000"/>
                  </a:solidFill>
                </a:rPr>
                <a:t>equiv</a:t>
              </a:r>
              <a:r>
                <a:rPr lang="en-US" sz="1400" dirty="0">
                  <a:solidFill>
                    <a:srgbClr val="0000FF"/>
                  </a:solidFill>
                </a:rPr>
                <a:t>="content-type"&gt;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="author"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="Brent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="description"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="Image Data Example in HTML5 and JavaScript by Brent M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>
                  <a:solidFill>
                    <a:prstClr val="black"/>
                  </a:solidFill>
                </a:rPr>
                <a:t>Example: Load Image Data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	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="loadImage.js"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endParaRPr lang="en-US" sz="1400" dirty="0">
                <a:solidFill>
                  <a:srgbClr val="0000FF"/>
                </a:solidFill>
              </a:endParaRP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mainImageCanvas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srgbClr val="0000FF"/>
                  </a:solidFill>
                </a:rPr>
                <a:t>="1000"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srgbClr val="0000FF"/>
                  </a:solidFill>
                </a:rPr>
                <a:t>="500"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#000000</a:t>
              </a:r>
              <a:r>
                <a:rPr lang="en-US" sz="1400" dirty="0">
                  <a:solidFill>
                    <a:prstClr val="black"/>
                  </a:solidFill>
                </a:rPr>
                <a:t>;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Your browser does not support the HTML5 canvas tag.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8200" y="601746"/>
            <a:ext cx="29875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HTML file 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351866" cy="6000044"/>
            <a:chOff x="200378" y="2069303"/>
            <a:chExt cx="4351866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346223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(singleton) </a:t>
              </a:r>
              <a:r>
                <a:rPr lang="en-US" sz="1200" dirty="0" smtClean="0">
                  <a:solidFill>
                    <a:srgbClr val="008000"/>
                  </a:solidFill>
                </a:rPr>
                <a:t>Object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Pseudo-constants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IMAGE_CANVAS_ID: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mainImageCanvas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,     </a:t>
              </a:r>
              <a:r>
                <a:rPr lang="en-US" sz="900" dirty="0">
                  <a:solidFill>
                    <a:srgbClr val="008000"/>
                  </a:solidFill>
                </a:rPr>
                <a:t>// canvas id used in html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47359" y="2008074"/>
            <a:ext cx="38331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Declare and initialize the</a:t>
            </a:r>
          </a:p>
          <a:p>
            <a:r>
              <a:rPr lang="en-US" dirty="0" smtClean="0"/>
              <a:t>    Member variables </a:t>
            </a:r>
          </a:p>
          <a:p>
            <a:r>
              <a:rPr lang="en-US" dirty="0"/>
              <a:t> </a:t>
            </a:r>
            <a:r>
              <a:rPr lang="en-US" dirty="0" smtClean="0"/>
              <a:t>        of the</a:t>
            </a:r>
          </a:p>
          <a:p>
            <a:r>
              <a:rPr lang="en-US" dirty="0" smtClean="0"/>
              <a:t>         singleton object </a:t>
            </a:r>
            <a:r>
              <a:rPr lang="en-US" i="1" dirty="0" err="1" smtClean="0"/>
              <a:t>theProgram</a:t>
            </a:r>
            <a:endParaRPr lang="en-US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776" y="2979278"/>
            <a:ext cx="4651024" cy="44972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3019472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Our desired Entry-point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0133" y="3657600"/>
            <a:ext cx="4651024" cy="44972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3875215"/>
            <a:ext cx="3634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Register a call-back function for click and touch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776" y="4196545"/>
            <a:ext cx="4651024" cy="128985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1400" y="3109946"/>
            <a:ext cx="363464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the image file named:</a:t>
            </a:r>
          </a:p>
          <a:p>
            <a:r>
              <a:rPr lang="en-US" dirty="0" smtClean="0"/>
              <a:t>bobcatCactus.png</a:t>
            </a:r>
          </a:p>
          <a:p>
            <a:endParaRPr lang="en-US" dirty="0"/>
          </a:p>
          <a:p>
            <a:r>
              <a:rPr lang="en-US" dirty="0" smtClean="0"/>
              <a:t>Register a callback function</a:t>
            </a:r>
          </a:p>
          <a:p>
            <a:r>
              <a:rPr lang="en-US" dirty="0" smtClean="0"/>
              <a:t>to draw it to the canvas when the file is loaded into the browser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19091"/>
            <a:ext cx="319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Yes it is important to set the </a:t>
            </a:r>
            <a:r>
              <a:rPr lang="en-US" sz="1200" i="1" dirty="0" err="1" smtClean="0"/>
              <a:t>onload</a:t>
            </a:r>
            <a:r>
              <a:rPr lang="en-US" sz="1200" i="1" dirty="0" smtClean="0"/>
              <a:t> function </a:t>
            </a:r>
          </a:p>
          <a:p>
            <a:r>
              <a:rPr lang="en-US" sz="1200" i="1" dirty="0" smtClean="0"/>
              <a:t>BEFORE setting the </a:t>
            </a:r>
            <a:r>
              <a:rPr lang="en-US" sz="1200" i="1" dirty="0" err="1" smtClean="0"/>
              <a:t>src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491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4244" y="1981200"/>
            <a:ext cx="4651024" cy="87432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5268" y="1378198"/>
            <a:ext cx="363464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that is called when </a:t>
            </a:r>
          </a:p>
          <a:p>
            <a:r>
              <a:rPr lang="en-US" dirty="0" smtClean="0"/>
              <a:t>the image file named:</a:t>
            </a:r>
          </a:p>
          <a:p>
            <a:r>
              <a:rPr lang="en-US" dirty="0" smtClean="0"/>
              <a:t>                  </a:t>
            </a:r>
            <a:r>
              <a:rPr lang="en-US" i="1" dirty="0" smtClean="0"/>
              <a:t>bobcatCactus.png</a:t>
            </a:r>
          </a:p>
          <a:p>
            <a:endParaRPr lang="en-US" dirty="0"/>
          </a:p>
          <a:p>
            <a:r>
              <a:rPr lang="en-US" dirty="0" smtClean="0"/>
              <a:t>is loaded into the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2666999"/>
            <a:ext cx="4651024" cy="71185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6557" y="2482333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Gets the canvas and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complete your projects</a:t>
            </a:r>
          </a:p>
          <a:p>
            <a:pPr lvl="1"/>
            <a:r>
              <a:rPr lang="en-US" dirty="0" smtClean="0"/>
              <a:t>You must learn more about HTML5 and JavaScript than </a:t>
            </a:r>
            <a:r>
              <a:rPr lang="en-US" dirty="0"/>
              <a:t>what is about to be </a:t>
            </a:r>
            <a:r>
              <a:rPr lang="en-US" dirty="0" smtClean="0"/>
              <a:t>shown</a:t>
            </a:r>
          </a:p>
          <a:p>
            <a:pPr lvl="2"/>
            <a:r>
              <a:rPr lang="en-US" dirty="0" smtClean="0"/>
              <a:t>This is an “on-your-own” activity</a:t>
            </a:r>
          </a:p>
          <a:p>
            <a:pPr lvl="3"/>
            <a:r>
              <a:rPr lang="en-US" dirty="0" smtClean="0"/>
              <a:t>Instructor can help, but you must try on your own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prereq</a:t>
            </a:r>
            <a:r>
              <a:rPr lang="en-US" dirty="0" smtClean="0"/>
              <a:t> to this course is CS 244</a:t>
            </a:r>
          </a:p>
          <a:p>
            <a:pPr lvl="3"/>
            <a:r>
              <a:rPr lang="en-US" dirty="0" smtClean="0"/>
              <a:t>So you have programmed before</a:t>
            </a:r>
          </a:p>
          <a:p>
            <a:pPr lvl="3"/>
            <a:r>
              <a:rPr lang="en-US" dirty="0" smtClean="0"/>
              <a:t>This stuff is “easy” compared to that  =)</a:t>
            </a:r>
          </a:p>
          <a:p>
            <a:pPr lvl="3"/>
            <a:r>
              <a:rPr lang="en-US" dirty="0" smtClean="0"/>
              <a:t>Likewise on the math topics</a:t>
            </a:r>
          </a:p>
          <a:p>
            <a:endParaRPr lang="en-US" dirty="0"/>
          </a:p>
          <a:p>
            <a:r>
              <a:rPr lang="en-US" dirty="0" smtClean="0"/>
              <a:t>In Sum: The following is just a place to start</a:t>
            </a:r>
          </a:p>
          <a:p>
            <a:pPr lvl="1"/>
            <a:r>
              <a:rPr lang="en-US" dirty="0" smtClean="0"/>
              <a:t>More examples will follow throughout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276600"/>
            <a:ext cx="4651024" cy="304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9624" y="3059668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Clears the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584222"/>
            <a:ext cx="4651024" cy="304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9623" y="3356844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Draws the loaded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 smtClean="0">
                  <a:solidFill>
                    <a:prstClr val="black"/>
                  </a:solidFill>
                </a:rPr>
                <a:t>(</a:t>
              </a:r>
              <a:r>
                <a:rPr lang="en-US" sz="1200" dirty="0" smtClean="0">
                  <a:solidFill>
                    <a:srgbClr val="A31515"/>
                  </a:solidFill>
                </a:rPr>
                <a:t>“altered </a:t>
              </a:r>
              <a:r>
                <a:rPr lang="en-US" sz="1200" dirty="0">
                  <a:solidFill>
                    <a:srgbClr val="A31515"/>
                  </a:solidFill>
                </a:rPr>
                <a:t>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962400"/>
            <a:ext cx="4651024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2201" y="3830978"/>
            <a:ext cx="363464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Displays message telling user</a:t>
            </a:r>
          </a:p>
          <a:p>
            <a:r>
              <a:rPr lang="en-US" dirty="0" smtClean="0"/>
              <a:t>to click or tap on the area to</a:t>
            </a:r>
          </a:p>
          <a:p>
            <a:r>
              <a:rPr lang="en-US" dirty="0" smtClean="0"/>
              <a:t>see the altered version of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theProgram.drawAlteredImage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 smtClean="0">
                  <a:solidFill>
                    <a:prstClr val="black"/>
                  </a:solidFill>
                </a:rPr>
                <a:t>(</a:t>
              </a:r>
              <a:r>
                <a:rPr lang="en-US" sz="1200" dirty="0" smtClean="0">
                  <a:solidFill>
                    <a:srgbClr val="A31515"/>
                  </a:solidFill>
                </a:rPr>
                <a:t>“altered </a:t>
              </a:r>
              <a:r>
                <a:rPr lang="en-US" sz="1200" dirty="0">
                  <a:solidFill>
                    <a:srgbClr val="A31515"/>
                  </a:solidFill>
                </a:rPr>
                <a:t>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 smtClean="0">
                  <a:solidFill>
                    <a:srgbClr val="008000"/>
                  </a:solidFill>
                </a:rPr>
                <a:t>drawAlteredImage</a:t>
              </a:r>
              <a:r>
                <a:rPr lang="en-US" sz="1200" dirty="0" smtClean="0">
                  <a:solidFill>
                    <a:srgbClr val="008000"/>
                  </a:solidFill>
                </a:rPr>
                <a:t>  -- </a:t>
              </a:r>
              <a:r>
                <a:rPr lang="en-US" sz="1200" dirty="0">
                  <a:solidFill>
                    <a:srgbClr val="008000"/>
                  </a:solidFill>
                </a:rPr>
                <a:t>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3755" y="541488"/>
            <a:ext cx="4651024" cy="14397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9134" y="1039337"/>
            <a:ext cx="363464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function is called when </a:t>
            </a:r>
          </a:p>
          <a:p>
            <a:r>
              <a:rPr lang="en-US" dirty="0" smtClean="0"/>
              <a:t>the user clicks or taps on the area</a:t>
            </a:r>
          </a:p>
          <a:p>
            <a:endParaRPr lang="en-US" dirty="0"/>
          </a:p>
          <a:p>
            <a:r>
              <a:rPr lang="en-US" dirty="0" smtClean="0"/>
              <a:t>It will draw the original image</a:t>
            </a:r>
          </a:p>
          <a:p>
            <a:r>
              <a:rPr lang="en-US" dirty="0" smtClean="0"/>
              <a:t>and then the altered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3755" y="541488"/>
            <a:ext cx="4651024" cy="8301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9134" y="1039337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to draw the altered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5043" y="1828800"/>
            <a:ext cx="4651024" cy="8301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45" y="1874524"/>
            <a:ext cx="3634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the original image </a:t>
            </a:r>
          </a:p>
          <a:p>
            <a:r>
              <a:rPr lang="en-US" dirty="0" smtClean="0"/>
              <a:t>pixel data array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62956"/>
            <a:ext cx="363464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CAUTION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This assumes the image is drawn on the canvas already, at (</a:t>
            </a:r>
            <a:r>
              <a:rPr lang="en-US" sz="1400" dirty="0" err="1" smtClean="0"/>
              <a:t>xOffset</a:t>
            </a:r>
            <a:r>
              <a:rPr lang="en-US" sz="1400" dirty="0" smtClean="0"/>
              <a:t>, </a:t>
            </a:r>
            <a:r>
              <a:rPr lang="en-US" sz="1400" dirty="0" err="1" smtClean="0"/>
              <a:t>yOffset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and is size </a:t>
            </a:r>
            <a:r>
              <a:rPr lang="en-US" sz="1400" i="1" dirty="0" smtClean="0"/>
              <a:t>width</a:t>
            </a:r>
            <a:r>
              <a:rPr lang="en-US" sz="1400" dirty="0" smtClean="0"/>
              <a:t> x height</a:t>
            </a:r>
          </a:p>
          <a:p>
            <a:endParaRPr lang="en-US" sz="1400" dirty="0" smtClean="0"/>
          </a:p>
          <a:p>
            <a:r>
              <a:rPr lang="en-US" sz="1400" dirty="0" smtClean="0"/>
              <a:t>Hence the need for </a:t>
            </a:r>
            <a:r>
              <a:rPr lang="en-US" sz="1400" dirty="0" err="1" smtClean="0"/>
              <a:t>drawOrigImage</a:t>
            </a:r>
            <a:r>
              <a:rPr lang="en-US" sz="1400" dirty="0" smtClean="0"/>
              <a:t> to be called before this function</a:t>
            </a:r>
          </a:p>
          <a:p>
            <a:endParaRPr lang="en-US" sz="1400" dirty="0"/>
          </a:p>
          <a:p>
            <a:r>
              <a:rPr lang="en-US" sz="1400" dirty="0" smtClean="0"/>
              <a:t>There are other ways to do this and </a:t>
            </a:r>
          </a:p>
          <a:p>
            <a:r>
              <a:rPr lang="en-US" sz="1400" dirty="0" smtClean="0"/>
              <a:t>avoid this assumption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2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5043" y="2676224"/>
            <a:ext cx="4651024" cy="181957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8645" y="2939681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Recall the ordering of the pixel data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0" y="3394665"/>
            <a:ext cx="3485742" cy="20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893337"/>
            <a:ext cx="6172200" cy="70686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600200"/>
            <a:ext cx="321003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a new pixel data array</a:t>
            </a:r>
          </a:p>
          <a:p>
            <a:r>
              <a:rPr lang="en-US" dirty="0" smtClean="0"/>
              <a:t>of the same size as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1597378"/>
            <a:ext cx="6019800" cy="152682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801034"/>
            <a:ext cx="321003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through the pixel data</a:t>
            </a:r>
          </a:p>
          <a:p>
            <a:r>
              <a:rPr lang="en-US" dirty="0" smtClean="0"/>
              <a:t>Increasing the red values</a:t>
            </a:r>
          </a:p>
          <a:p>
            <a:r>
              <a:rPr lang="en-US" dirty="0" smtClean="0"/>
              <a:t>Decreasing the green and blue</a:t>
            </a:r>
          </a:p>
          <a:p>
            <a:endParaRPr lang="en-US" dirty="0"/>
          </a:p>
          <a:p>
            <a:r>
              <a:rPr lang="en-US" dirty="0" smtClean="0"/>
              <a:t>Alpha remains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3048000"/>
            <a:ext cx="6019800" cy="91722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801034"/>
            <a:ext cx="3210031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offset position</a:t>
            </a:r>
          </a:p>
          <a:p>
            <a:r>
              <a:rPr lang="en-US" dirty="0" smtClean="0"/>
              <a:t>to draw the second image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calculate where the upper left corner of the new image is to be placed on the canvas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Answer: at position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(</a:t>
            </a:r>
            <a:r>
              <a:rPr lang="en-US" sz="1400" i="1" dirty="0" err="1" smtClean="0">
                <a:sym typeface="Wingdings" panose="05000000000000000000" pitchFamily="2" charset="2"/>
              </a:rPr>
              <a:t>secondImageX</a:t>
            </a:r>
            <a:r>
              <a:rPr lang="en-US" sz="1400" dirty="0" smtClean="0">
                <a:sym typeface="Wingdings" panose="05000000000000000000" pitchFamily="2" charset="2"/>
              </a:rPr>
              <a:t>, </a:t>
            </a:r>
            <a:r>
              <a:rPr lang="en-US" sz="1400" i="1" dirty="0" err="1" smtClean="0">
                <a:sym typeface="Wingdings" panose="05000000000000000000" pitchFamily="2" charset="2"/>
              </a:rPr>
              <a:t>secondImageY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in canvas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Image Processing (DIP)</a:t>
            </a:r>
          </a:p>
          <a:p>
            <a:pPr lvl="2"/>
            <a:r>
              <a:rPr lang="en-US" dirty="0"/>
              <a:t>Is computer manipulation of pictures, or images, that have been converted into numeric form </a:t>
            </a:r>
          </a:p>
          <a:p>
            <a:endParaRPr lang="en-US" dirty="0"/>
          </a:p>
          <a:p>
            <a:r>
              <a:rPr lang="en-US" dirty="0"/>
              <a:t>A Digital Image</a:t>
            </a:r>
          </a:p>
          <a:p>
            <a:pPr lvl="2"/>
            <a:r>
              <a:rPr lang="en-US" dirty="0"/>
              <a:t>Is a picture or image converted to numeric form</a:t>
            </a:r>
          </a:p>
          <a:p>
            <a:pPr lvl="2"/>
            <a:r>
              <a:rPr lang="en-US" dirty="0"/>
              <a:t>In grey-scale the image can be thought of as</a:t>
            </a:r>
          </a:p>
          <a:p>
            <a:pPr lvl="3"/>
            <a:r>
              <a:rPr lang="en-US" dirty="0"/>
              <a:t>2D function f(x, y) or a matrix</a:t>
            </a:r>
          </a:p>
          <a:p>
            <a:pPr lvl="3"/>
            <a:r>
              <a:rPr lang="en-US" dirty="0"/>
              <a:t>x, y, and f(x, y) are discrete and finite</a:t>
            </a:r>
          </a:p>
          <a:p>
            <a:pPr lvl="3"/>
            <a:r>
              <a:rPr lang="en-US" dirty="0"/>
              <a:t>Image size =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 by (</a:t>
            </a:r>
            <a:r>
              <a:rPr lang="en-US" dirty="0" err="1"/>
              <a:t>y</a:t>
            </a:r>
            <a:r>
              <a:rPr lang="en-US" baseline="-25000" dirty="0" err="1"/>
              <a:t>max</a:t>
            </a:r>
            <a:r>
              <a:rPr lang="en-US" dirty="0"/>
              <a:t>), e.g. 1024 x 768</a:t>
            </a:r>
          </a:p>
          <a:p>
            <a:pPr lvl="3"/>
            <a:r>
              <a:rPr lang="en-US" dirty="0"/>
              <a:t>Pixel Intensity Value =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255]</a:t>
            </a:r>
          </a:p>
        </p:txBody>
      </p:sp>
    </p:spTree>
    <p:extLst>
      <p:ext uri="{BB962C8B-B14F-4D97-AF65-F5344CB8AC3E}">
        <p14:creationId xmlns:p14="http://schemas.microsoft.com/office/powerpoint/2010/main" val="3134202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3810000"/>
            <a:ext cx="5410200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262699"/>
            <a:ext cx="321003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 the altered image</a:t>
            </a:r>
          </a:p>
          <a:p>
            <a:r>
              <a:rPr lang="en-US" dirty="0" smtClean="0"/>
              <a:t>on the canvas</a:t>
            </a:r>
          </a:p>
          <a:p>
            <a:r>
              <a:rPr lang="en-US" dirty="0" smtClean="0"/>
              <a:t>at the calculated 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</a:t>
              </a:r>
              <a:r>
                <a:rPr lang="en-US" sz="1200" dirty="0" err="1"/>
                <a:t>SecondImageData.data</a:t>
              </a:r>
              <a:r>
                <a:rPr lang="en-US" sz="1200" dirty="0"/>
                <a:t>[</a:t>
              </a:r>
              <a:r>
                <a:rPr lang="en-US" sz="1200" dirty="0" err="1"/>
                <a:t>pixelIndex</a:t>
              </a:r>
              <a:r>
                <a:rPr lang="en-US" sz="1200" dirty="0"/>
                <a:t> + 2] = data[</a:t>
              </a:r>
              <a:r>
                <a:rPr lang="en-US" sz="1200" dirty="0" err="1"/>
                <a:t>pixelIndex</a:t>
              </a:r>
              <a:r>
                <a:rPr lang="en-US" sz="1200" dirty="0"/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>
                  <a:solidFill>
                    <a:srgbClr val="008000"/>
                  </a:solidFill>
                </a:rPr>
                <a:t>// 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window.onload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and Start the game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theProgram.Main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end of file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0133" y="3124200"/>
            <a:ext cx="5571067" cy="1905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262699"/>
            <a:ext cx="321003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make sure when all the</a:t>
            </a:r>
          </a:p>
          <a:p>
            <a:r>
              <a:rPr lang="en-US" dirty="0" smtClean="0"/>
              <a:t>contents of the HTML page</a:t>
            </a:r>
          </a:p>
          <a:p>
            <a:r>
              <a:rPr lang="en-US" dirty="0" smtClean="0"/>
              <a:t>are loaded into the browser</a:t>
            </a:r>
          </a:p>
          <a:p>
            <a:r>
              <a:rPr lang="en-US" dirty="0" smtClean="0"/>
              <a:t>that our program begins</a:t>
            </a:r>
          </a:p>
          <a:p>
            <a:endParaRPr lang="en-US" dirty="0"/>
          </a:p>
          <a:p>
            <a:r>
              <a:rPr lang="en-US" dirty="0" smtClean="0"/>
              <a:t>i.e. call </a:t>
            </a:r>
            <a:r>
              <a:rPr lang="en-US" i="1" dirty="0" err="1" smtClean="0"/>
              <a:t>theProgram.Main</a:t>
            </a:r>
            <a:r>
              <a:rPr lang="en-US" i="1" dirty="0" smtClean="0"/>
              <a:t>()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50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</a:t>
              </a:r>
              <a:r>
                <a:rPr lang="en-US" sz="1200" dirty="0" err="1"/>
                <a:t>SecondImageData.data</a:t>
              </a:r>
              <a:r>
                <a:rPr lang="en-US" sz="1200" dirty="0"/>
                <a:t>[</a:t>
              </a:r>
              <a:r>
                <a:rPr lang="en-US" sz="1200" dirty="0" err="1"/>
                <a:t>pixelIndex</a:t>
              </a:r>
              <a:r>
                <a:rPr lang="en-US" sz="1200" dirty="0"/>
                <a:t> + 2] = data[</a:t>
              </a:r>
              <a:r>
                <a:rPr lang="en-US" sz="1200" dirty="0" err="1"/>
                <a:t>pixelIndex</a:t>
              </a:r>
              <a:r>
                <a:rPr lang="en-US" sz="1200" dirty="0"/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>
                  <a:solidFill>
                    <a:srgbClr val="008000"/>
                  </a:solidFill>
                </a:rPr>
                <a:t>// 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window.onload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and Start the game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theProgram.Main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end of file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1219200"/>
            <a:ext cx="36672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Any questions on the JavaScript?</a:t>
            </a:r>
            <a:endParaRPr lang="en-US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61" y="3048000"/>
            <a:ext cx="4663468" cy="23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 the above program to change the color image into a grey-scale image</a:t>
            </a:r>
          </a:p>
          <a:p>
            <a:endParaRPr lang="en-US" dirty="0"/>
          </a:p>
          <a:p>
            <a:r>
              <a:rPr lang="en-US" dirty="0"/>
              <a:t>Apply a </a:t>
            </a:r>
            <a:r>
              <a:rPr lang="en-US" dirty="0" smtClean="0"/>
              <a:t>luminance </a:t>
            </a:r>
            <a:r>
              <a:rPr lang="en-US" dirty="0"/>
              <a:t>algorithm of: </a:t>
            </a:r>
            <a:endParaRPr lang="en-US" dirty="0" smtClean="0"/>
          </a:p>
          <a:p>
            <a:pPr lvl="1"/>
            <a:r>
              <a:rPr lang="en-US" dirty="0" smtClean="0"/>
              <a:t>0.3*red </a:t>
            </a:r>
            <a:r>
              <a:rPr lang="en-US" dirty="0"/>
              <a:t>+ 0.59*green + </a:t>
            </a:r>
            <a:r>
              <a:rPr lang="en-US" dirty="0" smtClean="0"/>
              <a:t>0.11*blue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Also, come to the next class with an explanation of why the green would be such a higher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  <p:pic>
        <p:nvPicPr>
          <p:cNvPr id="4" name="Picture 2" descr="http://files.softicons.com/download/social-media-icons/brushed-metal-icons-by-mebaze/png/512x512/HTML5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689610" cy="16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  <p:pic>
        <p:nvPicPr>
          <p:cNvPr id="3" name="Picture 8" descr="http://html5beginners.com/wp-content/uploads/2014/09/j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27693" cy="3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3582"/>
            <a:ext cx="69319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63582"/>
            <a:ext cx="669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5" y="5663582"/>
            <a:ext cx="68912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</a:p>
          <a:p>
            <a:pPr lvl="1"/>
            <a:r>
              <a:rPr lang="en-US" sz="1800" dirty="0" smtClean="0"/>
              <a:t>Beej’s Bit Bucket / Tech and Programming Fun</a:t>
            </a:r>
          </a:p>
          <a:p>
            <a:pPr lvl="2"/>
            <a:r>
              <a:rPr lang="en-US" sz="1400" dirty="0"/>
              <a:t>http://beej.us/blog</a:t>
            </a:r>
            <a:r>
              <a:rPr lang="en-US" sz="1400" dirty="0" smtClean="0"/>
              <a:t>/</a:t>
            </a:r>
          </a:p>
          <a:p>
            <a:pPr lvl="2"/>
            <a:r>
              <a:rPr lang="en-US" sz="1400" dirty="0"/>
              <a:t>http://beej.us/blog/data/html5s-canvas-2-pixel/</a:t>
            </a:r>
            <a:endParaRPr lang="en-US" sz="1400" dirty="0" smtClean="0"/>
          </a:p>
          <a:p>
            <a:pPr lvl="1"/>
            <a:r>
              <a:rPr lang="en-US" sz="1800" dirty="0" smtClean="0"/>
              <a:t>w3schools.com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HTML5/JS: Direct Pixel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things you can do</a:t>
            </a:r>
          </a:p>
          <a:p>
            <a:pPr lvl="1"/>
            <a:r>
              <a:rPr lang="en-US" dirty="0" smtClean="0"/>
              <a:t>Create an array of empty pixels</a:t>
            </a:r>
          </a:p>
          <a:p>
            <a:pPr lvl="1"/>
            <a:r>
              <a:rPr lang="en-US" dirty="0" smtClean="0"/>
              <a:t>Get an array of pixels from an existing canvas</a:t>
            </a:r>
          </a:p>
          <a:p>
            <a:pPr lvl="1"/>
            <a:r>
              <a:rPr lang="en-US" dirty="0" smtClean="0"/>
              <a:t>Set the pixels of a canvas using a pixel array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38800"/>
            <a:ext cx="669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05" y="5638800"/>
            <a:ext cx="68912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JavaScript arrays work like C/C++/Java</a:t>
            </a:r>
          </a:p>
          <a:p>
            <a:pPr lvl="1"/>
            <a:r>
              <a:rPr lang="en-US" dirty="0" smtClean="0"/>
              <a:t>Use the standard </a:t>
            </a:r>
            <a:r>
              <a:rPr lang="en-US" dirty="0" err="1" smtClean="0"/>
              <a:t>accessors</a:t>
            </a:r>
            <a:r>
              <a:rPr lang="en-US" dirty="0" smtClean="0"/>
              <a:t> to index into the array</a:t>
            </a:r>
            <a:endParaRPr lang="en-US" dirty="0"/>
          </a:p>
          <a:p>
            <a:pPr lvl="2"/>
            <a:r>
              <a:rPr lang="en-US" dirty="0" smtClean="0"/>
              <a:t>EX:</a:t>
            </a:r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[0] is the first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[k-1] is the k-</a:t>
            </a:r>
            <a:r>
              <a:rPr lang="en-US" dirty="0" err="1" smtClean="0"/>
              <a:t>th</a:t>
            </a:r>
            <a:r>
              <a:rPr lang="en-US" dirty="0" smtClean="0"/>
              <a:t>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Pixels in the array are in row-major order</a:t>
            </a:r>
          </a:p>
          <a:p>
            <a:pPr lvl="2"/>
            <a:r>
              <a:rPr lang="en-US" dirty="0" smtClean="0"/>
              <a:t>with values of 0 to 255</a:t>
            </a:r>
          </a:p>
          <a:p>
            <a:pPr lvl="2"/>
            <a:r>
              <a:rPr lang="en-US" dirty="0" smtClean="0"/>
              <a:t>where each four-integer group represents the four color channels: Red-Green-Blue-Alpha or RGBA</a:t>
            </a:r>
          </a:p>
          <a:p>
            <a:pPr lvl="2"/>
            <a:endParaRPr lang="en-US" dirty="0"/>
          </a:p>
          <a:p>
            <a:pPr lvl="8"/>
            <a:r>
              <a:rPr lang="en-US" sz="1400" i="1" dirty="0" smtClean="0"/>
              <a:t>illustration next slide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33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Order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219200"/>
            <a:ext cx="7610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5619750"/>
            <a:ext cx="3366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from: </a:t>
            </a:r>
            <a:r>
              <a:rPr lang="en-US" sz="1000" dirty="0"/>
              <a:t>http://beej.us/blog/data/html5s-canvas-2-pixel/</a:t>
            </a:r>
          </a:p>
        </p:txBody>
      </p:sp>
    </p:spTree>
    <p:extLst>
      <p:ext uri="{BB962C8B-B14F-4D97-AF65-F5344CB8AC3E}">
        <p14:creationId xmlns:p14="http://schemas.microsoft.com/office/powerpoint/2010/main" val="1506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84011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784" y="2438635"/>
            <a:ext cx="4732258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lang</a:t>
            </a:r>
            <a:r>
              <a:rPr lang="en-US" sz="1400" dirty="0"/>
              <a:t>="</a:t>
            </a:r>
            <a:r>
              <a:rPr lang="en-US" sz="1400" dirty="0" err="1"/>
              <a:t>en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 smtClean="0"/>
              <a:t>   &lt;</a:t>
            </a:r>
            <a:r>
              <a:rPr lang="en-US" sz="1400" dirty="0"/>
              <a:t>script </a:t>
            </a:r>
            <a:r>
              <a:rPr lang="en-US" sz="1400" dirty="0" err="1"/>
              <a:t>src</a:t>
            </a:r>
            <a:r>
              <a:rPr lang="en-US" sz="1400" dirty="0" smtClean="0"/>
              <a:t>=“createImage.js</a:t>
            </a:r>
            <a:r>
              <a:rPr lang="en-US" sz="1400" dirty="0"/>
              <a:t>" type="text/</a:t>
            </a:r>
            <a:r>
              <a:rPr lang="en-US" sz="1400" dirty="0" err="1"/>
              <a:t>javascript</a:t>
            </a:r>
            <a:r>
              <a:rPr lang="en-US" sz="1400" dirty="0"/>
              <a:t>"&gt;&lt;/script&gt;</a:t>
            </a:r>
          </a:p>
          <a:p>
            <a:r>
              <a:rPr lang="en-US" sz="1400" dirty="0"/>
              <a:t>&lt;/head&gt;</a:t>
            </a:r>
          </a:p>
          <a:p>
            <a:endParaRPr lang="en-US" sz="1400" dirty="0"/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&lt;div&gt;</a:t>
            </a:r>
          </a:p>
          <a:p>
            <a:r>
              <a:rPr lang="en-US" sz="1400" dirty="0" smtClean="0"/>
              <a:t>        &lt;canvas id="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 width="320" height="240"&gt;</a:t>
            </a:r>
          </a:p>
          <a:p>
            <a:r>
              <a:rPr lang="en-US" sz="1400" dirty="0" smtClean="0"/>
              <a:t>        </a:t>
            </a:r>
            <a:r>
              <a:rPr lang="en-US" sz="1400" dirty="0"/>
              <a:t>Your browser does NOT support canvas!</a:t>
            </a:r>
          </a:p>
          <a:p>
            <a:r>
              <a:rPr lang="en-US" sz="1400" dirty="0"/>
              <a:t>        &lt;/canvas&gt;</a:t>
            </a:r>
          </a:p>
          <a:p>
            <a:r>
              <a:rPr lang="en-US" sz="1400" dirty="0"/>
              <a:t>    &lt;/div&gt;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33909" y="3048000"/>
            <a:ext cx="298750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Same basic HTML as previous examples</a:t>
            </a:r>
          </a:p>
          <a:p>
            <a:endParaRPr lang="en-US" dirty="0"/>
          </a:p>
          <a:p>
            <a:r>
              <a:rPr lang="en-US" dirty="0" smtClean="0"/>
              <a:t>JavaScript filename changed</a:t>
            </a:r>
          </a:p>
          <a:p>
            <a:r>
              <a:rPr lang="en-US" dirty="0" smtClean="0"/>
              <a:t>to createImage.js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3124200"/>
            <a:ext cx="2256351" cy="26161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84011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784" y="2438635"/>
            <a:ext cx="4732258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lang</a:t>
            </a:r>
            <a:r>
              <a:rPr lang="en-US" sz="1400" dirty="0"/>
              <a:t>="</a:t>
            </a:r>
            <a:r>
              <a:rPr lang="en-US" sz="1400" dirty="0" err="1"/>
              <a:t>en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 smtClean="0"/>
              <a:t>   &lt;</a:t>
            </a:r>
            <a:r>
              <a:rPr lang="en-US" sz="1400" dirty="0"/>
              <a:t>script </a:t>
            </a:r>
            <a:r>
              <a:rPr lang="en-US" sz="1400" dirty="0" err="1"/>
              <a:t>src</a:t>
            </a:r>
            <a:r>
              <a:rPr lang="en-US" sz="1400" dirty="0" smtClean="0"/>
              <a:t>=“createImage.js</a:t>
            </a:r>
            <a:r>
              <a:rPr lang="en-US" sz="1400" dirty="0"/>
              <a:t>" type="text/</a:t>
            </a:r>
            <a:r>
              <a:rPr lang="en-US" sz="1400" dirty="0" err="1"/>
              <a:t>javascript</a:t>
            </a:r>
            <a:r>
              <a:rPr lang="en-US" sz="1400" dirty="0"/>
              <a:t>"&gt;&lt;/script&gt;</a:t>
            </a:r>
          </a:p>
          <a:p>
            <a:r>
              <a:rPr lang="en-US" sz="1400" dirty="0"/>
              <a:t>&lt;/head&gt;</a:t>
            </a:r>
          </a:p>
          <a:p>
            <a:endParaRPr lang="en-US" sz="1400" dirty="0"/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&lt;div&gt;</a:t>
            </a:r>
          </a:p>
          <a:p>
            <a:r>
              <a:rPr lang="en-US" sz="1400" dirty="0" smtClean="0"/>
              <a:t>        &lt;canvas id="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 width="320" height="240"&gt;</a:t>
            </a:r>
          </a:p>
          <a:p>
            <a:r>
              <a:rPr lang="en-US" sz="1400" dirty="0" smtClean="0"/>
              <a:t>        </a:t>
            </a:r>
            <a:r>
              <a:rPr lang="en-US" sz="1400" dirty="0"/>
              <a:t>Your browser does NOT support canvas!</a:t>
            </a:r>
          </a:p>
          <a:p>
            <a:r>
              <a:rPr lang="en-US" sz="1400" dirty="0"/>
              <a:t>        &lt;/canvas&gt;</a:t>
            </a:r>
          </a:p>
          <a:p>
            <a:r>
              <a:rPr lang="en-US" sz="1400" dirty="0"/>
              <a:t>    &lt;/div&gt;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581400"/>
            <a:ext cx="29875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HTML file 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5870</Words>
  <Application>Microsoft Office PowerPoint</Application>
  <PresentationFormat>On-screen Show (4:3)</PresentationFormat>
  <Paragraphs>1082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Image Processing</vt:lpstr>
      <vt:lpstr>Lecture Objectives</vt:lpstr>
      <vt:lpstr>What this is Not</vt:lpstr>
      <vt:lpstr>Previously</vt:lpstr>
      <vt:lpstr>HTML5/JS: Direct Pixel Manipulation</vt:lpstr>
      <vt:lpstr>Pixel Array</vt:lpstr>
      <vt:lpstr>Pixel Order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Challenge</vt:lpstr>
      <vt:lpstr>Load Image</vt:lpstr>
      <vt:lpstr>Turn it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787</cp:revision>
  <dcterms:created xsi:type="dcterms:W3CDTF">2006-08-16T00:00:00Z</dcterms:created>
  <dcterms:modified xsi:type="dcterms:W3CDTF">2015-10-04T16:36:26Z</dcterms:modified>
</cp:coreProperties>
</file>