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1" r:id="rId3"/>
    <p:sldId id="398" r:id="rId4"/>
    <p:sldId id="399" r:id="rId5"/>
    <p:sldId id="400" r:id="rId6"/>
    <p:sldId id="401" r:id="rId7"/>
    <p:sldId id="404" r:id="rId8"/>
    <p:sldId id="402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5" r:id="rId19"/>
    <p:sldId id="416" r:id="rId20"/>
    <p:sldId id="417" r:id="rId21"/>
    <p:sldId id="419" r:id="rId22"/>
    <p:sldId id="418" r:id="rId23"/>
    <p:sldId id="420" r:id="rId24"/>
    <p:sldId id="421" r:id="rId25"/>
    <p:sldId id="423" r:id="rId26"/>
    <p:sldId id="397" r:id="rId27"/>
    <p:sldId id="306" r:id="rId28"/>
    <p:sldId id="364" r:id="rId29"/>
    <p:sldId id="32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BCFAB"/>
    <a:srgbClr val="ACB6E6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42" autoAdjust="0"/>
  </p:normalViewPr>
  <p:slideViewPr>
    <p:cSldViewPr>
      <p:cViewPr varScale="1">
        <p:scale>
          <a:sx n="75" d="100"/>
          <a:sy n="75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104900"/>
          </a:xfrm>
        </p:spPr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495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17" y="6324600"/>
            <a:ext cx="4860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 in this presentation is largely based on/derived from </a:t>
            </a:r>
          </a:p>
          <a:p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presentation(s) and book: The Digital Image by Dr. Donald House at Texas A&amp;M University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Tri-Stimulus Theory of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Additive Color Systems</a:t>
            </a:r>
          </a:p>
          <a:p>
            <a:pPr lvl="1"/>
            <a:r>
              <a:rPr lang="en-US" dirty="0" smtClean="0"/>
              <a:t>RGB</a:t>
            </a:r>
          </a:p>
          <a:p>
            <a:pPr lvl="1"/>
            <a:r>
              <a:rPr lang="en-US" dirty="0" smtClean="0"/>
              <a:t>HSV</a:t>
            </a:r>
          </a:p>
          <a:p>
            <a:pPr lvl="1"/>
            <a:r>
              <a:rPr lang="en-US" dirty="0" smtClean="0"/>
              <a:t>CIE </a:t>
            </a:r>
            <a:r>
              <a:rPr lang="en-US" dirty="0" err="1" smtClean="0"/>
              <a:t>xyY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Subtractive Color System</a:t>
            </a:r>
          </a:p>
          <a:p>
            <a:pPr lvl="1"/>
            <a:r>
              <a:rPr lang="en-US" dirty="0" smtClean="0"/>
              <a:t>CMY</a:t>
            </a:r>
          </a:p>
          <a:p>
            <a:pPr lvl="2"/>
            <a:r>
              <a:rPr lang="en-US" dirty="0" smtClean="0"/>
              <a:t>CMYK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Tri-Stim Theory of Color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4038"/>
            <a:ext cx="46482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53959"/>
            <a:ext cx="39528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111602"/>
            <a:ext cx="127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1322000" y="1480934"/>
            <a:ext cx="125800" cy="57646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HSV Color Space </a:t>
            </a:r>
            <a:r>
              <a:rPr lang="en-US" sz="2400" dirty="0" smtClean="0"/>
              <a:t>(Artists)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1485900"/>
            <a:ext cx="4333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2198132"/>
            <a:ext cx="163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Cross-Section, </a:t>
            </a:r>
          </a:p>
          <a:p>
            <a:r>
              <a:rPr lang="en-US" dirty="0" smtClean="0"/>
              <a:t>so V is constant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138670" y="1352282"/>
            <a:ext cx="1777285" cy="1803042"/>
          </a:xfrm>
          <a:custGeom>
            <a:avLst/>
            <a:gdLst>
              <a:gd name="connsiteX0" fmla="*/ 1777285 w 1777285"/>
              <a:gd name="connsiteY0" fmla="*/ 1803042 h 1803042"/>
              <a:gd name="connsiteX1" fmla="*/ 1764406 w 1777285"/>
              <a:gd name="connsiteY1" fmla="*/ 1532586 h 1803042"/>
              <a:gd name="connsiteX2" fmla="*/ 1725769 w 1777285"/>
              <a:gd name="connsiteY2" fmla="*/ 1416676 h 1803042"/>
              <a:gd name="connsiteX3" fmla="*/ 1700012 w 1777285"/>
              <a:gd name="connsiteY3" fmla="*/ 1313645 h 1803042"/>
              <a:gd name="connsiteX4" fmla="*/ 1674254 w 1777285"/>
              <a:gd name="connsiteY4" fmla="*/ 1210614 h 1803042"/>
              <a:gd name="connsiteX5" fmla="*/ 1648496 w 1777285"/>
              <a:gd name="connsiteY5" fmla="*/ 1133341 h 1803042"/>
              <a:gd name="connsiteX6" fmla="*/ 1635617 w 1777285"/>
              <a:gd name="connsiteY6" fmla="*/ 1094704 h 1803042"/>
              <a:gd name="connsiteX7" fmla="*/ 1596981 w 1777285"/>
              <a:gd name="connsiteY7" fmla="*/ 1081825 h 1803042"/>
              <a:gd name="connsiteX8" fmla="*/ 1545465 w 1777285"/>
              <a:gd name="connsiteY8" fmla="*/ 1004552 h 1803042"/>
              <a:gd name="connsiteX9" fmla="*/ 1519707 w 1777285"/>
              <a:gd name="connsiteY9" fmla="*/ 965915 h 1803042"/>
              <a:gd name="connsiteX10" fmla="*/ 1468192 w 1777285"/>
              <a:gd name="connsiteY10" fmla="*/ 901521 h 1803042"/>
              <a:gd name="connsiteX11" fmla="*/ 1455313 w 1777285"/>
              <a:gd name="connsiteY11" fmla="*/ 862884 h 1803042"/>
              <a:gd name="connsiteX12" fmla="*/ 1416676 w 1777285"/>
              <a:gd name="connsiteY12" fmla="*/ 837126 h 1803042"/>
              <a:gd name="connsiteX13" fmla="*/ 1378040 w 1777285"/>
              <a:gd name="connsiteY13" fmla="*/ 798490 h 1803042"/>
              <a:gd name="connsiteX14" fmla="*/ 1352282 w 1777285"/>
              <a:gd name="connsiteY14" fmla="*/ 759853 h 1803042"/>
              <a:gd name="connsiteX15" fmla="*/ 1313645 w 1777285"/>
              <a:gd name="connsiteY15" fmla="*/ 721217 h 1803042"/>
              <a:gd name="connsiteX16" fmla="*/ 1249251 w 1777285"/>
              <a:gd name="connsiteY16" fmla="*/ 643943 h 1803042"/>
              <a:gd name="connsiteX17" fmla="*/ 1210615 w 1777285"/>
              <a:gd name="connsiteY17" fmla="*/ 566670 h 1803042"/>
              <a:gd name="connsiteX18" fmla="*/ 1171978 w 1777285"/>
              <a:gd name="connsiteY18" fmla="*/ 540912 h 1803042"/>
              <a:gd name="connsiteX19" fmla="*/ 1146220 w 1777285"/>
              <a:gd name="connsiteY19" fmla="*/ 502276 h 1803042"/>
              <a:gd name="connsiteX20" fmla="*/ 1068947 w 1777285"/>
              <a:gd name="connsiteY20" fmla="*/ 463639 h 1803042"/>
              <a:gd name="connsiteX21" fmla="*/ 1030310 w 1777285"/>
              <a:gd name="connsiteY21" fmla="*/ 437881 h 1803042"/>
              <a:gd name="connsiteX22" fmla="*/ 953037 w 1777285"/>
              <a:gd name="connsiteY22" fmla="*/ 360608 h 1803042"/>
              <a:gd name="connsiteX23" fmla="*/ 914400 w 1777285"/>
              <a:gd name="connsiteY23" fmla="*/ 321972 h 1803042"/>
              <a:gd name="connsiteX24" fmla="*/ 798491 w 1777285"/>
              <a:gd name="connsiteY24" fmla="*/ 257577 h 1803042"/>
              <a:gd name="connsiteX25" fmla="*/ 759854 w 1777285"/>
              <a:gd name="connsiteY25" fmla="*/ 231819 h 1803042"/>
              <a:gd name="connsiteX26" fmla="*/ 669702 w 1777285"/>
              <a:gd name="connsiteY26" fmla="*/ 206062 h 1803042"/>
              <a:gd name="connsiteX27" fmla="*/ 592429 w 1777285"/>
              <a:gd name="connsiteY27" fmla="*/ 180304 h 1803042"/>
              <a:gd name="connsiteX28" fmla="*/ 553792 w 1777285"/>
              <a:gd name="connsiteY28" fmla="*/ 167425 h 1803042"/>
              <a:gd name="connsiteX29" fmla="*/ 476519 w 1777285"/>
              <a:gd name="connsiteY29" fmla="*/ 141667 h 1803042"/>
              <a:gd name="connsiteX30" fmla="*/ 437882 w 1777285"/>
              <a:gd name="connsiteY30" fmla="*/ 128788 h 1803042"/>
              <a:gd name="connsiteX31" fmla="*/ 0 w 1777285"/>
              <a:gd name="connsiteY31" fmla="*/ 90152 h 1803042"/>
              <a:gd name="connsiteX32" fmla="*/ 38637 w 1777285"/>
              <a:gd name="connsiteY32" fmla="*/ 64394 h 1803042"/>
              <a:gd name="connsiteX33" fmla="*/ 103031 w 1777285"/>
              <a:gd name="connsiteY33" fmla="*/ 0 h 1803042"/>
              <a:gd name="connsiteX34" fmla="*/ 128789 w 1777285"/>
              <a:gd name="connsiteY34" fmla="*/ 38636 h 1803042"/>
              <a:gd name="connsiteX35" fmla="*/ 115910 w 1777285"/>
              <a:gd name="connsiteY35" fmla="*/ 244698 h 1803042"/>
              <a:gd name="connsiteX36" fmla="*/ 90153 w 1777285"/>
              <a:gd name="connsiteY36" fmla="*/ 167425 h 1803042"/>
              <a:gd name="connsiteX37" fmla="*/ 0 w 1777285"/>
              <a:gd name="connsiteY37" fmla="*/ 115910 h 180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77285" h="1803042">
                <a:moveTo>
                  <a:pt x="1777285" y="1803042"/>
                </a:moveTo>
                <a:cubicBezTo>
                  <a:pt x="1772992" y="1712890"/>
                  <a:pt x="1774373" y="1622288"/>
                  <a:pt x="1764406" y="1532586"/>
                </a:cubicBezTo>
                <a:cubicBezTo>
                  <a:pt x="1757963" y="1474599"/>
                  <a:pt x="1735431" y="1464988"/>
                  <a:pt x="1725769" y="1416676"/>
                </a:cubicBezTo>
                <a:cubicBezTo>
                  <a:pt x="1694269" y="1259163"/>
                  <a:pt x="1729711" y="1422541"/>
                  <a:pt x="1700012" y="1313645"/>
                </a:cubicBezTo>
                <a:cubicBezTo>
                  <a:pt x="1690697" y="1279492"/>
                  <a:pt x="1685449" y="1244198"/>
                  <a:pt x="1674254" y="1210614"/>
                </a:cubicBezTo>
                <a:lnTo>
                  <a:pt x="1648496" y="1133341"/>
                </a:lnTo>
                <a:cubicBezTo>
                  <a:pt x="1644203" y="1120462"/>
                  <a:pt x="1648496" y="1098997"/>
                  <a:pt x="1635617" y="1094704"/>
                </a:cubicBezTo>
                <a:lnTo>
                  <a:pt x="1596981" y="1081825"/>
                </a:lnTo>
                <a:lnTo>
                  <a:pt x="1545465" y="1004552"/>
                </a:lnTo>
                <a:lnTo>
                  <a:pt x="1519707" y="965915"/>
                </a:lnTo>
                <a:cubicBezTo>
                  <a:pt x="1487338" y="868804"/>
                  <a:pt x="1534767" y="984740"/>
                  <a:pt x="1468192" y="901521"/>
                </a:cubicBezTo>
                <a:cubicBezTo>
                  <a:pt x="1459711" y="890920"/>
                  <a:pt x="1463794" y="873485"/>
                  <a:pt x="1455313" y="862884"/>
                </a:cubicBezTo>
                <a:cubicBezTo>
                  <a:pt x="1445644" y="850797"/>
                  <a:pt x="1428567" y="847035"/>
                  <a:pt x="1416676" y="837126"/>
                </a:cubicBezTo>
                <a:cubicBezTo>
                  <a:pt x="1402684" y="825466"/>
                  <a:pt x="1389700" y="812482"/>
                  <a:pt x="1378040" y="798490"/>
                </a:cubicBezTo>
                <a:cubicBezTo>
                  <a:pt x="1368131" y="786599"/>
                  <a:pt x="1362191" y="771744"/>
                  <a:pt x="1352282" y="759853"/>
                </a:cubicBezTo>
                <a:cubicBezTo>
                  <a:pt x="1340622" y="745861"/>
                  <a:pt x="1325305" y="735209"/>
                  <a:pt x="1313645" y="721217"/>
                </a:cubicBezTo>
                <a:cubicBezTo>
                  <a:pt x="1223986" y="613626"/>
                  <a:pt x="1362139" y="756831"/>
                  <a:pt x="1249251" y="643943"/>
                </a:cubicBezTo>
                <a:cubicBezTo>
                  <a:pt x="1238777" y="612521"/>
                  <a:pt x="1235579" y="591635"/>
                  <a:pt x="1210615" y="566670"/>
                </a:cubicBezTo>
                <a:cubicBezTo>
                  <a:pt x="1199670" y="555725"/>
                  <a:pt x="1184857" y="549498"/>
                  <a:pt x="1171978" y="540912"/>
                </a:cubicBezTo>
                <a:cubicBezTo>
                  <a:pt x="1163392" y="528033"/>
                  <a:pt x="1157165" y="513221"/>
                  <a:pt x="1146220" y="502276"/>
                </a:cubicBezTo>
                <a:cubicBezTo>
                  <a:pt x="1109310" y="465366"/>
                  <a:pt x="1110847" y="484589"/>
                  <a:pt x="1068947" y="463639"/>
                </a:cubicBezTo>
                <a:cubicBezTo>
                  <a:pt x="1055102" y="456717"/>
                  <a:pt x="1041879" y="448164"/>
                  <a:pt x="1030310" y="437881"/>
                </a:cubicBezTo>
                <a:cubicBezTo>
                  <a:pt x="1003084" y="413680"/>
                  <a:pt x="978795" y="386366"/>
                  <a:pt x="953037" y="360608"/>
                </a:cubicBezTo>
                <a:cubicBezTo>
                  <a:pt x="940158" y="347729"/>
                  <a:pt x="931679" y="327732"/>
                  <a:pt x="914400" y="321972"/>
                </a:cubicBezTo>
                <a:cubicBezTo>
                  <a:pt x="846395" y="299303"/>
                  <a:pt x="887060" y="316624"/>
                  <a:pt x="798491" y="257577"/>
                </a:cubicBezTo>
                <a:cubicBezTo>
                  <a:pt x="785612" y="248991"/>
                  <a:pt x="774538" y="236713"/>
                  <a:pt x="759854" y="231819"/>
                </a:cubicBezTo>
                <a:cubicBezTo>
                  <a:pt x="629939" y="188517"/>
                  <a:pt x="831504" y="254603"/>
                  <a:pt x="669702" y="206062"/>
                </a:cubicBezTo>
                <a:cubicBezTo>
                  <a:pt x="643696" y="198260"/>
                  <a:pt x="618187" y="188890"/>
                  <a:pt x="592429" y="180304"/>
                </a:cubicBezTo>
                <a:lnTo>
                  <a:pt x="553792" y="167425"/>
                </a:lnTo>
                <a:lnTo>
                  <a:pt x="476519" y="141667"/>
                </a:lnTo>
                <a:cubicBezTo>
                  <a:pt x="463640" y="137374"/>
                  <a:pt x="451321" y="130708"/>
                  <a:pt x="437882" y="128788"/>
                </a:cubicBezTo>
                <a:cubicBezTo>
                  <a:pt x="172475" y="90874"/>
                  <a:pt x="318214" y="106063"/>
                  <a:pt x="0" y="90152"/>
                </a:cubicBezTo>
                <a:cubicBezTo>
                  <a:pt x="12879" y="81566"/>
                  <a:pt x="27692" y="75339"/>
                  <a:pt x="38637" y="64394"/>
                </a:cubicBezTo>
                <a:cubicBezTo>
                  <a:pt x="124495" y="-21464"/>
                  <a:pt x="3" y="68684"/>
                  <a:pt x="103031" y="0"/>
                </a:cubicBezTo>
                <a:cubicBezTo>
                  <a:pt x="111617" y="12879"/>
                  <a:pt x="127975" y="23179"/>
                  <a:pt x="128789" y="38636"/>
                </a:cubicBezTo>
                <a:cubicBezTo>
                  <a:pt x="132406" y="107362"/>
                  <a:pt x="135685" y="178779"/>
                  <a:pt x="115910" y="244698"/>
                </a:cubicBezTo>
                <a:cubicBezTo>
                  <a:pt x="108108" y="270704"/>
                  <a:pt x="112744" y="182485"/>
                  <a:pt x="90153" y="167425"/>
                </a:cubicBezTo>
                <a:cubicBezTo>
                  <a:pt x="9307" y="113529"/>
                  <a:pt x="43836" y="115910"/>
                  <a:pt x="0" y="1159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05425" y="18288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876800" y="2362200"/>
            <a:ext cx="533400" cy="79312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43500" y="274856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82265" y="785612"/>
            <a:ext cx="227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Hue, Saturation,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versus HSV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002268"/>
            <a:ext cx="59989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can be translated to HSV and back</a:t>
            </a:r>
          </a:p>
          <a:p>
            <a:r>
              <a:rPr lang="en-US" sz="1600" i="1" dirty="0" smtClean="0"/>
              <a:t>	Orient the cube so you are looking down the diagonal from</a:t>
            </a:r>
          </a:p>
          <a:p>
            <a:r>
              <a:rPr lang="en-US" sz="1600" i="1" dirty="0" smtClean="0"/>
              <a:t>	the white corner to the black corner of the cube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1700"/>
            <a:ext cx="4333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81375"/>
            <a:ext cx="2997200" cy="312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772400" y="3048000"/>
            <a:ext cx="457200" cy="533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459">
            <a:off x="8072341" y="2435111"/>
            <a:ext cx="587947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/>
          <p:cNvSpPr/>
          <p:nvPr/>
        </p:nvSpPr>
        <p:spPr>
          <a:xfrm>
            <a:off x="8577330" y="3219718"/>
            <a:ext cx="219209" cy="412124"/>
          </a:xfrm>
          <a:custGeom>
            <a:avLst/>
            <a:gdLst>
              <a:gd name="connsiteX0" fmla="*/ 0 w 219209"/>
              <a:gd name="connsiteY0" fmla="*/ 0 h 412124"/>
              <a:gd name="connsiteX1" fmla="*/ 38636 w 219209"/>
              <a:gd name="connsiteY1" fmla="*/ 64395 h 412124"/>
              <a:gd name="connsiteX2" fmla="*/ 51515 w 219209"/>
              <a:gd name="connsiteY2" fmla="*/ 180305 h 412124"/>
              <a:gd name="connsiteX3" fmla="*/ 64394 w 219209"/>
              <a:gd name="connsiteY3" fmla="*/ 257578 h 412124"/>
              <a:gd name="connsiteX4" fmla="*/ 115909 w 219209"/>
              <a:gd name="connsiteY4" fmla="*/ 399245 h 412124"/>
              <a:gd name="connsiteX5" fmla="*/ 154546 w 219209"/>
              <a:gd name="connsiteY5" fmla="*/ 412124 h 412124"/>
              <a:gd name="connsiteX6" fmla="*/ 193183 w 219209"/>
              <a:gd name="connsiteY6" fmla="*/ 334851 h 412124"/>
              <a:gd name="connsiteX7" fmla="*/ 218940 w 219209"/>
              <a:gd name="connsiteY7" fmla="*/ 270457 h 41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209" h="412124">
                <a:moveTo>
                  <a:pt x="0" y="0"/>
                </a:moveTo>
                <a:cubicBezTo>
                  <a:pt x="12879" y="21465"/>
                  <a:pt x="31759" y="40326"/>
                  <a:pt x="38636" y="64395"/>
                </a:cubicBezTo>
                <a:cubicBezTo>
                  <a:pt x="49315" y="101774"/>
                  <a:pt x="46377" y="141772"/>
                  <a:pt x="51515" y="180305"/>
                </a:cubicBezTo>
                <a:cubicBezTo>
                  <a:pt x="54966" y="206189"/>
                  <a:pt x="58923" y="232045"/>
                  <a:pt x="64394" y="257578"/>
                </a:cubicBezTo>
                <a:cubicBezTo>
                  <a:pt x="70022" y="283840"/>
                  <a:pt x="80958" y="371285"/>
                  <a:pt x="115909" y="399245"/>
                </a:cubicBezTo>
                <a:cubicBezTo>
                  <a:pt x="126510" y="407726"/>
                  <a:pt x="141667" y="407831"/>
                  <a:pt x="154546" y="412124"/>
                </a:cubicBezTo>
                <a:cubicBezTo>
                  <a:pt x="228355" y="301414"/>
                  <a:pt x="139870" y="441479"/>
                  <a:pt x="193183" y="334851"/>
                </a:cubicBezTo>
                <a:cubicBezTo>
                  <a:pt x="223702" y="273811"/>
                  <a:pt x="218940" y="320157"/>
                  <a:pt x="218940" y="270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989454" y="3319008"/>
            <a:ext cx="46755" cy="299955"/>
          </a:xfrm>
          <a:custGeom>
            <a:avLst/>
            <a:gdLst>
              <a:gd name="connsiteX0" fmla="*/ 0 w 46755"/>
              <a:gd name="connsiteY0" fmla="*/ 299955 h 299955"/>
              <a:gd name="connsiteX1" fmla="*/ 25757 w 46755"/>
              <a:gd name="connsiteY1" fmla="*/ 235561 h 299955"/>
              <a:gd name="connsiteX2" fmla="*/ 25757 w 46755"/>
              <a:gd name="connsiteY2" fmla="*/ 3741 h 299955"/>
              <a:gd name="connsiteX3" fmla="*/ 0 w 46755"/>
              <a:gd name="connsiteY3" fmla="*/ 3741 h 29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5" h="299955">
                <a:moveTo>
                  <a:pt x="0" y="299955"/>
                </a:moveTo>
                <a:cubicBezTo>
                  <a:pt x="8586" y="278490"/>
                  <a:pt x="17640" y="257207"/>
                  <a:pt x="25757" y="235561"/>
                </a:cubicBezTo>
                <a:cubicBezTo>
                  <a:pt x="56710" y="153018"/>
                  <a:pt x="50636" y="128136"/>
                  <a:pt x="25757" y="3741"/>
                </a:cubicBezTo>
                <a:cubicBezTo>
                  <a:pt x="24073" y="-4678"/>
                  <a:pt x="8586" y="3741"/>
                  <a:pt x="0" y="37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914135" y="1918952"/>
            <a:ext cx="714710" cy="669702"/>
          </a:xfrm>
          <a:custGeom>
            <a:avLst/>
            <a:gdLst>
              <a:gd name="connsiteX0" fmla="*/ 32130 w 714710"/>
              <a:gd name="connsiteY0" fmla="*/ 669702 h 669702"/>
              <a:gd name="connsiteX1" fmla="*/ 6372 w 714710"/>
              <a:gd name="connsiteY1" fmla="*/ 605307 h 669702"/>
              <a:gd name="connsiteX2" fmla="*/ 45009 w 714710"/>
              <a:gd name="connsiteY2" fmla="*/ 270456 h 669702"/>
              <a:gd name="connsiteX3" fmla="*/ 83645 w 714710"/>
              <a:gd name="connsiteY3" fmla="*/ 231820 h 669702"/>
              <a:gd name="connsiteX4" fmla="*/ 148040 w 714710"/>
              <a:gd name="connsiteY4" fmla="*/ 167425 h 669702"/>
              <a:gd name="connsiteX5" fmla="*/ 238192 w 714710"/>
              <a:gd name="connsiteY5" fmla="*/ 77273 h 669702"/>
              <a:gd name="connsiteX6" fmla="*/ 354102 w 714710"/>
              <a:gd name="connsiteY6" fmla="*/ 12879 h 669702"/>
              <a:gd name="connsiteX7" fmla="*/ 392738 w 714710"/>
              <a:gd name="connsiteY7" fmla="*/ 0 h 669702"/>
              <a:gd name="connsiteX8" fmla="*/ 714710 w 714710"/>
              <a:gd name="connsiteY8" fmla="*/ 12879 h 66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710" h="669702">
                <a:moveTo>
                  <a:pt x="32130" y="669702"/>
                </a:moveTo>
                <a:cubicBezTo>
                  <a:pt x="23544" y="648237"/>
                  <a:pt x="7228" y="628410"/>
                  <a:pt x="6372" y="605307"/>
                </a:cubicBezTo>
                <a:cubicBezTo>
                  <a:pt x="3476" y="527125"/>
                  <a:pt x="-19649" y="360978"/>
                  <a:pt x="45009" y="270456"/>
                </a:cubicBezTo>
                <a:cubicBezTo>
                  <a:pt x="55595" y="255635"/>
                  <a:pt x="71985" y="245812"/>
                  <a:pt x="83645" y="231820"/>
                </a:cubicBezTo>
                <a:cubicBezTo>
                  <a:pt x="137307" y="167425"/>
                  <a:pt x="77206" y="214648"/>
                  <a:pt x="148040" y="167425"/>
                </a:cubicBezTo>
                <a:cubicBezTo>
                  <a:pt x="207085" y="78856"/>
                  <a:pt x="170187" y="99941"/>
                  <a:pt x="238192" y="77273"/>
                </a:cubicBezTo>
                <a:cubicBezTo>
                  <a:pt x="296027" y="19438"/>
                  <a:pt x="259549" y="44397"/>
                  <a:pt x="354102" y="12879"/>
                </a:cubicBezTo>
                <a:lnTo>
                  <a:pt x="392738" y="0"/>
                </a:lnTo>
                <a:lnTo>
                  <a:pt x="714710" y="128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HSV: yellow versus brown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Same Hue </a:t>
            </a:r>
            <a:r>
              <a:rPr lang="en-US" dirty="0" smtClean="0">
                <a:sym typeface="Wingdings" panose="05000000000000000000" pitchFamily="2" charset="2"/>
              </a:rPr>
              <a:t> Same dominant wavelength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Same Value Same area under the curves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different brightness due to response curve of eye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Different Saturation Different Spectral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6578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53734" y="1586592"/>
            <a:ext cx="1351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is same</a:t>
            </a:r>
          </a:p>
          <a:p>
            <a:r>
              <a:rPr lang="en-US" dirty="0" smtClean="0"/>
              <a:t>V is same</a:t>
            </a:r>
          </a:p>
          <a:p>
            <a:r>
              <a:rPr lang="en-US" dirty="0" smtClean="0"/>
              <a:t>S is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8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HSV Color </a:t>
            </a:r>
            <a:r>
              <a:rPr lang="en-US" dirty="0" err="1" smtClean="0"/>
              <a:t>Hexcone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25028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22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Cone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9" y="2438400"/>
            <a:ext cx="847019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9" y="219917"/>
            <a:ext cx="1850322" cy="267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461391"/>
            <a:ext cx="1823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range here: [0, 360)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51659" y="5461391"/>
            <a:ext cx="1615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range here: [0, 1]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83200" y="5632156"/>
            <a:ext cx="1615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range here: [0, 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213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 Color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CIE: International Commission on Illumination</a:t>
            </a:r>
          </a:p>
          <a:p>
            <a:pPr lvl="1"/>
            <a:r>
              <a:rPr lang="en-US" dirty="0" smtClean="0"/>
              <a:t>Desire to: </a:t>
            </a:r>
            <a:r>
              <a:rPr lang="en-US" b="1" dirty="0" smtClean="0">
                <a:solidFill>
                  <a:srgbClr val="C00000"/>
                </a:solidFill>
              </a:rPr>
              <a:t>Specify precise reproducibility</a:t>
            </a:r>
          </a:p>
          <a:p>
            <a:pPr lvl="1"/>
            <a:r>
              <a:rPr lang="en-US" dirty="0" smtClean="0"/>
              <a:t>Developed a color space to reflect desired mathematical properties </a:t>
            </a:r>
          </a:p>
          <a:p>
            <a:pPr lvl="2"/>
            <a:r>
              <a:rPr lang="en-US" dirty="0" smtClean="0"/>
              <a:t>based on experimental results of human eye response/perception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2673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5958625"/>
            <a:ext cx="559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to observer: does the left color match the right?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 Color Space: A space of desires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2514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CIE intent is to</a:t>
            </a:r>
          </a:p>
          <a:p>
            <a:pPr lvl="1"/>
            <a:r>
              <a:rPr lang="en-US" dirty="0" smtClean="0"/>
              <a:t>Define a colored light using a mixture of 3 primaries</a:t>
            </a:r>
          </a:p>
          <a:p>
            <a:pPr lvl="1"/>
            <a:r>
              <a:rPr lang="en-US" dirty="0" smtClean="0"/>
              <a:t>Three imaginary primaries are denoted: x, y, z</a:t>
            </a:r>
          </a:p>
          <a:p>
            <a:pPr lvl="2"/>
            <a:r>
              <a:rPr lang="en-US" dirty="0" smtClean="0"/>
              <a:t>So each color can be made with positive combinations of x, y, z</a:t>
            </a:r>
          </a:p>
          <a:p>
            <a:pPr lvl="1"/>
            <a:r>
              <a:rPr lang="en-US" dirty="0" smtClean="0"/>
              <a:t>New space is related to CIE RGB space by a linear transformation</a:t>
            </a:r>
          </a:p>
          <a:p>
            <a:pPr lvl="2"/>
            <a:r>
              <a:rPr lang="en-US" dirty="0" smtClean="0"/>
              <a:t>R, G, B and x, y, z can be converted linearly</a:t>
            </a:r>
          </a:p>
          <a:p>
            <a:pPr lvl="1"/>
            <a:r>
              <a:rPr lang="en-US" dirty="0" smtClean="0"/>
              <a:t>Assign Luminous Efficiency Curve to y (Choose y to be luminosity)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76853"/>
            <a:ext cx="374332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&#10;\begin{bmatrix}X\\Y\\Z\end{bmatrix}=\frac{1}{b_{21}}&#10;\begin{bmatrix}&#10;b_{11}&amp;b_{12}&amp;b_{13}\\&#10;b_{21}&amp;b_{22}&amp;b_{23}\\&#10;b_{31}&amp;b_{32}&amp;b_{33}&#10;\end{bmatrix}&#10;\begin{bmatrix}R\\G\\B\end{bmatrix}=\frac{1}{0.17697}&#10;\begin{bmatrix}&#10;0.49&amp;0.31&amp;0.20\\&#10;0.17697&amp;0.81240&amp;0.01063\\&#10;0.00&amp;0.01&amp;0.99&#10;\end{bmatrix}&#10;\begin{bmatrix}R\\G\\B\end{bmatrix}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0" y="4419600"/>
            <a:ext cx="807864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6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 Color Matching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82296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Plots of x, y, z transformed from RGB</a:t>
            </a:r>
          </a:p>
          <a:p>
            <a:pPr lvl="1"/>
            <a:r>
              <a:rPr lang="en-US" dirty="0" smtClean="0"/>
              <a:t>transform is LINEAR</a:t>
            </a:r>
            <a:endParaRPr lang="en-US" dirty="0"/>
          </a:p>
        </p:txBody>
      </p:sp>
      <p:pic>
        <p:nvPicPr>
          <p:cNvPr id="4" name="Picture 3" descr="800px-CIE1931_XYZC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45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Previously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Digital Images are Numbers</a:t>
            </a:r>
            <a:endParaRPr lang="en-US" b="1" dirty="0">
              <a:solidFill>
                <a:srgbClr val="C00000"/>
              </a:solidFill>
            </a:endParaRPr>
          </a:p>
          <a:p>
            <a:pPr lvl="2"/>
            <a:r>
              <a:rPr lang="en-US" b="1" dirty="0" smtClean="0"/>
              <a:t>2D </a:t>
            </a:r>
            <a:r>
              <a:rPr lang="en-US" b="1" dirty="0"/>
              <a:t>function f(x, y) </a:t>
            </a:r>
            <a:endParaRPr lang="en-US" b="1" dirty="0" smtClean="0"/>
          </a:p>
          <a:p>
            <a:pPr lvl="3"/>
            <a:r>
              <a:rPr lang="en-US" b="1" dirty="0" smtClean="0"/>
              <a:t>or </a:t>
            </a:r>
            <a:r>
              <a:rPr lang="en-US" b="1" dirty="0"/>
              <a:t>a </a:t>
            </a:r>
            <a:r>
              <a:rPr lang="en-US" b="1" dirty="0" smtClean="0"/>
              <a:t>matrix</a:t>
            </a:r>
          </a:p>
          <a:p>
            <a:pPr lvl="3"/>
            <a:r>
              <a:rPr lang="en-US" dirty="0" smtClean="0"/>
              <a:t>f(x, y) = Pixel </a:t>
            </a:r>
            <a:r>
              <a:rPr lang="en-US" dirty="0"/>
              <a:t>Intensity Value</a:t>
            </a:r>
            <a:endParaRPr lang="en-US" b="1" dirty="0"/>
          </a:p>
          <a:p>
            <a:pPr lvl="4"/>
            <a:r>
              <a:rPr lang="en-US" dirty="0" smtClean="0"/>
              <a:t>f(</a:t>
            </a:r>
            <a:r>
              <a:rPr lang="en-US" dirty="0" err="1" smtClean="0"/>
              <a:t>x,y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[0, 255</a:t>
            </a:r>
            <a:r>
              <a:rPr lang="en-US" dirty="0" smtClean="0"/>
              <a:t>]  or </a:t>
            </a:r>
            <a:r>
              <a:rPr lang="en-US" dirty="0"/>
              <a:t>f(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[0, 1</a:t>
            </a:r>
            <a:r>
              <a:rPr lang="en-US" dirty="0" smtClean="0"/>
              <a:t>]</a:t>
            </a:r>
          </a:p>
          <a:p>
            <a:pPr lvl="2"/>
            <a:r>
              <a:rPr lang="en-US" dirty="0"/>
              <a:t>Greyscale (scalar)</a:t>
            </a:r>
          </a:p>
          <a:p>
            <a:pPr lvl="2"/>
            <a:r>
              <a:rPr lang="en-US" dirty="0"/>
              <a:t>Color (3-vector)</a:t>
            </a:r>
          </a:p>
          <a:p>
            <a:pPr lvl="2"/>
            <a:endParaRPr lang="en-US" dirty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Color</a:t>
            </a:r>
          </a:p>
          <a:p>
            <a:pPr lvl="2"/>
            <a:r>
              <a:rPr lang="en-US" dirty="0" smtClean="0"/>
              <a:t>Perception</a:t>
            </a:r>
          </a:p>
          <a:p>
            <a:pPr lvl="2"/>
            <a:r>
              <a:rPr lang="en-US" dirty="0" smtClean="0"/>
              <a:t>Representation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37689"/>
            <a:ext cx="2667000" cy="22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 Color Matching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71600"/>
          </a:xfrm>
        </p:spPr>
        <p:txBody>
          <a:bodyPr/>
          <a:lstStyle/>
          <a:p>
            <a:r>
              <a:rPr lang="en-US" dirty="0" smtClean="0"/>
              <a:t>By design the y curve is just the luminous efficiency curve of the human eye</a:t>
            </a:r>
            <a:endParaRPr lang="en-US" dirty="0"/>
          </a:p>
        </p:txBody>
      </p:sp>
      <p:pic>
        <p:nvPicPr>
          <p:cNvPr id="4" name="Picture 3" descr="800px-CIE1931_XYZC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2004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154477" y="1427967"/>
            <a:ext cx="4521896" cy="1603332"/>
          </a:xfrm>
          <a:custGeom>
            <a:avLst/>
            <a:gdLst>
              <a:gd name="connsiteX0" fmla="*/ 4521896 w 4521896"/>
              <a:gd name="connsiteY0" fmla="*/ 839244 h 1603332"/>
              <a:gd name="connsiteX1" fmla="*/ 4509370 w 4521896"/>
              <a:gd name="connsiteY1" fmla="*/ 776614 h 1603332"/>
              <a:gd name="connsiteX2" fmla="*/ 4434213 w 4521896"/>
              <a:gd name="connsiteY2" fmla="*/ 713984 h 1603332"/>
              <a:gd name="connsiteX3" fmla="*/ 4396635 w 4521896"/>
              <a:gd name="connsiteY3" fmla="*/ 701458 h 1603332"/>
              <a:gd name="connsiteX4" fmla="*/ 4321479 w 4521896"/>
              <a:gd name="connsiteY4" fmla="*/ 651354 h 1603332"/>
              <a:gd name="connsiteX5" fmla="*/ 4283901 w 4521896"/>
              <a:gd name="connsiteY5" fmla="*/ 626301 h 1603332"/>
              <a:gd name="connsiteX6" fmla="*/ 4246323 w 4521896"/>
              <a:gd name="connsiteY6" fmla="*/ 613775 h 1603332"/>
              <a:gd name="connsiteX7" fmla="*/ 4221271 w 4521896"/>
              <a:gd name="connsiteY7" fmla="*/ 576197 h 1603332"/>
              <a:gd name="connsiteX8" fmla="*/ 4183693 w 4521896"/>
              <a:gd name="connsiteY8" fmla="*/ 563671 h 1603332"/>
              <a:gd name="connsiteX9" fmla="*/ 4146115 w 4521896"/>
              <a:gd name="connsiteY9" fmla="*/ 538619 h 1603332"/>
              <a:gd name="connsiteX10" fmla="*/ 4108537 w 4521896"/>
              <a:gd name="connsiteY10" fmla="*/ 526093 h 1603332"/>
              <a:gd name="connsiteX11" fmla="*/ 4070959 w 4521896"/>
              <a:gd name="connsiteY11" fmla="*/ 501041 h 1603332"/>
              <a:gd name="connsiteX12" fmla="*/ 4033381 w 4521896"/>
              <a:gd name="connsiteY12" fmla="*/ 488515 h 1603332"/>
              <a:gd name="connsiteX13" fmla="*/ 3995802 w 4521896"/>
              <a:gd name="connsiteY13" fmla="*/ 463463 h 1603332"/>
              <a:gd name="connsiteX14" fmla="*/ 3920646 w 4521896"/>
              <a:gd name="connsiteY14" fmla="*/ 438411 h 1603332"/>
              <a:gd name="connsiteX15" fmla="*/ 3883068 w 4521896"/>
              <a:gd name="connsiteY15" fmla="*/ 400833 h 1603332"/>
              <a:gd name="connsiteX16" fmla="*/ 3807912 w 4521896"/>
              <a:gd name="connsiteY16" fmla="*/ 375781 h 1603332"/>
              <a:gd name="connsiteX17" fmla="*/ 3770334 w 4521896"/>
              <a:gd name="connsiteY17" fmla="*/ 363255 h 1603332"/>
              <a:gd name="connsiteX18" fmla="*/ 3657600 w 4521896"/>
              <a:gd name="connsiteY18" fmla="*/ 313151 h 1603332"/>
              <a:gd name="connsiteX19" fmla="*/ 3544865 w 4521896"/>
              <a:gd name="connsiteY19" fmla="*/ 275573 h 1603332"/>
              <a:gd name="connsiteX20" fmla="*/ 3507287 w 4521896"/>
              <a:gd name="connsiteY20" fmla="*/ 263047 h 1603332"/>
              <a:gd name="connsiteX21" fmla="*/ 3457183 w 4521896"/>
              <a:gd name="connsiteY21" fmla="*/ 250521 h 1603332"/>
              <a:gd name="connsiteX22" fmla="*/ 3382027 w 4521896"/>
              <a:gd name="connsiteY22" fmla="*/ 225469 h 1603332"/>
              <a:gd name="connsiteX23" fmla="*/ 3306871 w 4521896"/>
              <a:gd name="connsiteY23" fmla="*/ 200417 h 1603332"/>
              <a:gd name="connsiteX24" fmla="*/ 3256767 w 4521896"/>
              <a:gd name="connsiteY24" fmla="*/ 187891 h 1603332"/>
              <a:gd name="connsiteX25" fmla="*/ 3181611 w 4521896"/>
              <a:gd name="connsiteY25" fmla="*/ 162838 h 1603332"/>
              <a:gd name="connsiteX26" fmla="*/ 3093928 w 4521896"/>
              <a:gd name="connsiteY26" fmla="*/ 137786 h 1603332"/>
              <a:gd name="connsiteX27" fmla="*/ 2931090 w 4521896"/>
              <a:gd name="connsiteY27" fmla="*/ 87682 h 1603332"/>
              <a:gd name="connsiteX28" fmla="*/ 2855934 w 4521896"/>
              <a:gd name="connsiteY28" fmla="*/ 62630 h 1603332"/>
              <a:gd name="connsiteX29" fmla="*/ 2768252 w 4521896"/>
              <a:gd name="connsiteY29" fmla="*/ 37578 h 1603332"/>
              <a:gd name="connsiteX30" fmla="*/ 2693096 w 4521896"/>
              <a:gd name="connsiteY30" fmla="*/ 25052 h 1603332"/>
              <a:gd name="connsiteX31" fmla="*/ 2655518 w 4521896"/>
              <a:gd name="connsiteY31" fmla="*/ 12526 h 1603332"/>
              <a:gd name="connsiteX32" fmla="*/ 2542783 w 4521896"/>
              <a:gd name="connsiteY32" fmla="*/ 0 h 1603332"/>
              <a:gd name="connsiteX33" fmla="*/ 2016690 w 4521896"/>
              <a:gd name="connsiteY33" fmla="*/ 12526 h 1603332"/>
              <a:gd name="connsiteX34" fmla="*/ 1816274 w 4521896"/>
              <a:gd name="connsiteY34" fmla="*/ 37578 h 1603332"/>
              <a:gd name="connsiteX35" fmla="*/ 1728591 w 4521896"/>
              <a:gd name="connsiteY35" fmla="*/ 50104 h 1603332"/>
              <a:gd name="connsiteX36" fmla="*/ 1628383 w 4521896"/>
              <a:gd name="connsiteY36" fmla="*/ 75156 h 1603332"/>
              <a:gd name="connsiteX37" fmla="*/ 1553227 w 4521896"/>
              <a:gd name="connsiteY37" fmla="*/ 87682 h 1603332"/>
              <a:gd name="connsiteX38" fmla="*/ 1440493 w 4521896"/>
              <a:gd name="connsiteY38" fmla="*/ 112734 h 1603332"/>
              <a:gd name="connsiteX39" fmla="*/ 1277655 w 4521896"/>
              <a:gd name="connsiteY39" fmla="*/ 137786 h 1603332"/>
              <a:gd name="connsiteX40" fmla="*/ 1189972 w 4521896"/>
              <a:gd name="connsiteY40" fmla="*/ 162838 h 1603332"/>
              <a:gd name="connsiteX41" fmla="*/ 1114816 w 4521896"/>
              <a:gd name="connsiteY41" fmla="*/ 187891 h 1603332"/>
              <a:gd name="connsiteX42" fmla="*/ 1077238 w 4521896"/>
              <a:gd name="connsiteY42" fmla="*/ 200417 h 1603332"/>
              <a:gd name="connsiteX43" fmla="*/ 1039660 w 4521896"/>
              <a:gd name="connsiteY43" fmla="*/ 212943 h 1603332"/>
              <a:gd name="connsiteX44" fmla="*/ 1002082 w 4521896"/>
              <a:gd name="connsiteY44" fmla="*/ 225469 h 1603332"/>
              <a:gd name="connsiteX45" fmla="*/ 926926 w 4521896"/>
              <a:gd name="connsiteY45" fmla="*/ 275573 h 1603332"/>
              <a:gd name="connsiteX46" fmla="*/ 889348 w 4521896"/>
              <a:gd name="connsiteY46" fmla="*/ 300625 h 1603332"/>
              <a:gd name="connsiteX47" fmla="*/ 864296 w 4521896"/>
              <a:gd name="connsiteY47" fmla="*/ 338203 h 1603332"/>
              <a:gd name="connsiteX48" fmla="*/ 826718 w 4521896"/>
              <a:gd name="connsiteY48" fmla="*/ 363255 h 1603332"/>
              <a:gd name="connsiteX49" fmla="*/ 801665 w 4521896"/>
              <a:gd name="connsiteY49" fmla="*/ 388307 h 1603332"/>
              <a:gd name="connsiteX50" fmla="*/ 726509 w 4521896"/>
              <a:gd name="connsiteY50" fmla="*/ 438411 h 1603332"/>
              <a:gd name="connsiteX51" fmla="*/ 688931 w 4521896"/>
              <a:gd name="connsiteY51" fmla="*/ 463463 h 1603332"/>
              <a:gd name="connsiteX52" fmla="*/ 626301 w 4521896"/>
              <a:gd name="connsiteY52" fmla="*/ 538619 h 1603332"/>
              <a:gd name="connsiteX53" fmla="*/ 563671 w 4521896"/>
              <a:gd name="connsiteY53" fmla="*/ 601249 h 1603332"/>
              <a:gd name="connsiteX54" fmla="*/ 513567 w 4521896"/>
              <a:gd name="connsiteY54" fmla="*/ 676406 h 1603332"/>
              <a:gd name="connsiteX55" fmla="*/ 501041 w 4521896"/>
              <a:gd name="connsiteY55" fmla="*/ 713984 h 1603332"/>
              <a:gd name="connsiteX56" fmla="*/ 413359 w 4521896"/>
              <a:gd name="connsiteY56" fmla="*/ 814192 h 1603332"/>
              <a:gd name="connsiteX57" fmla="*/ 375781 w 4521896"/>
              <a:gd name="connsiteY57" fmla="*/ 889348 h 1603332"/>
              <a:gd name="connsiteX58" fmla="*/ 338202 w 4521896"/>
              <a:gd name="connsiteY58" fmla="*/ 951978 h 1603332"/>
              <a:gd name="connsiteX59" fmla="*/ 275572 w 4521896"/>
              <a:gd name="connsiteY59" fmla="*/ 1064712 h 1603332"/>
              <a:gd name="connsiteX60" fmla="*/ 225468 w 4521896"/>
              <a:gd name="connsiteY60" fmla="*/ 1127343 h 1603332"/>
              <a:gd name="connsiteX61" fmla="*/ 200416 w 4521896"/>
              <a:gd name="connsiteY61" fmla="*/ 1202499 h 1603332"/>
              <a:gd name="connsiteX62" fmla="*/ 162838 w 4521896"/>
              <a:gd name="connsiteY62" fmla="*/ 1315233 h 1603332"/>
              <a:gd name="connsiteX63" fmla="*/ 150312 w 4521896"/>
              <a:gd name="connsiteY63" fmla="*/ 1352811 h 1603332"/>
              <a:gd name="connsiteX64" fmla="*/ 137786 w 4521896"/>
              <a:gd name="connsiteY64" fmla="*/ 1465545 h 1603332"/>
              <a:gd name="connsiteX65" fmla="*/ 125260 w 4521896"/>
              <a:gd name="connsiteY65" fmla="*/ 1503123 h 1603332"/>
              <a:gd name="connsiteX66" fmla="*/ 112734 w 4521896"/>
              <a:gd name="connsiteY66" fmla="*/ 1603332 h 1603332"/>
              <a:gd name="connsiteX67" fmla="*/ 37578 w 4521896"/>
              <a:gd name="connsiteY67" fmla="*/ 1565754 h 1603332"/>
              <a:gd name="connsiteX68" fmla="*/ 25052 w 4521896"/>
              <a:gd name="connsiteY68" fmla="*/ 1528175 h 1603332"/>
              <a:gd name="connsiteX69" fmla="*/ 0 w 4521896"/>
              <a:gd name="connsiteY69" fmla="*/ 1490597 h 1603332"/>
              <a:gd name="connsiteX70" fmla="*/ 37578 w 4521896"/>
              <a:gd name="connsiteY70" fmla="*/ 1465545 h 1603332"/>
              <a:gd name="connsiteX71" fmla="*/ 200416 w 4521896"/>
              <a:gd name="connsiteY71" fmla="*/ 1490597 h 1603332"/>
              <a:gd name="connsiteX72" fmla="*/ 162838 w 4521896"/>
              <a:gd name="connsiteY72" fmla="*/ 1553228 h 1603332"/>
              <a:gd name="connsiteX73" fmla="*/ 125260 w 4521896"/>
              <a:gd name="connsiteY7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521896" h="1603332">
                <a:moveTo>
                  <a:pt x="4521896" y="839244"/>
                </a:moveTo>
                <a:cubicBezTo>
                  <a:pt x="4517721" y="818367"/>
                  <a:pt x="4518891" y="795656"/>
                  <a:pt x="4509370" y="776614"/>
                </a:cubicBezTo>
                <a:cubicBezTo>
                  <a:pt x="4500136" y="758147"/>
                  <a:pt x="4453396" y="723575"/>
                  <a:pt x="4434213" y="713984"/>
                </a:cubicBezTo>
                <a:cubicBezTo>
                  <a:pt x="4422403" y="708079"/>
                  <a:pt x="4408177" y="707870"/>
                  <a:pt x="4396635" y="701458"/>
                </a:cubicBezTo>
                <a:cubicBezTo>
                  <a:pt x="4370315" y="686836"/>
                  <a:pt x="4346531" y="668055"/>
                  <a:pt x="4321479" y="651354"/>
                </a:cubicBezTo>
                <a:cubicBezTo>
                  <a:pt x="4308953" y="643003"/>
                  <a:pt x="4298183" y="631062"/>
                  <a:pt x="4283901" y="626301"/>
                </a:cubicBezTo>
                <a:lnTo>
                  <a:pt x="4246323" y="613775"/>
                </a:lnTo>
                <a:cubicBezTo>
                  <a:pt x="4237972" y="601249"/>
                  <a:pt x="4233026" y="585601"/>
                  <a:pt x="4221271" y="576197"/>
                </a:cubicBezTo>
                <a:cubicBezTo>
                  <a:pt x="4210961" y="567949"/>
                  <a:pt x="4195503" y="569576"/>
                  <a:pt x="4183693" y="563671"/>
                </a:cubicBezTo>
                <a:cubicBezTo>
                  <a:pt x="4170228" y="556938"/>
                  <a:pt x="4159580" y="545352"/>
                  <a:pt x="4146115" y="538619"/>
                </a:cubicBezTo>
                <a:cubicBezTo>
                  <a:pt x="4134305" y="532714"/>
                  <a:pt x="4120347" y="531998"/>
                  <a:pt x="4108537" y="526093"/>
                </a:cubicBezTo>
                <a:cubicBezTo>
                  <a:pt x="4095072" y="519360"/>
                  <a:pt x="4084424" y="507774"/>
                  <a:pt x="4070959" y="501041"/>
                </a:cubicBezTo>
                <a:cubicBezTo>
                  <a:pt x="4059149" y="495136"/>
                  <a:pt x="4045191" y="494420"/>
                  <a:pt x="4033381" y="488515"/>
                </a:cubicBezTo>
                <a:cubicBezTo>
                  <a:pt x="4019916" y="481782"/>
                  <a:pt x="4009559" y="469577"/>
                  <a:pt x="3995802" y="463463"/>
                </a:cubicBezTo>
                <a:cubicBezTo>
                  <a:pt x="3971671" y="452738"/>
                  <a:pt x="3920646" y="438411"/>
                  <a:pt x="3920646" y="438411"/>
                </a:cubicBezTo>
                <a:cubicBezTo>
                  <a:pt x="3908120" y="425885"/>
                  <a:pt x="3898553" y="409436"/>
                  <a:pt x="3883068" y="400833"/>
                </a:cubicBezTo>
                <a:cubicBezTo>
                  <a:pt x="3859984" y="388009"/>
                  <a:pt x="3832964" y="384132"/>
                  <a:pt x="3807912" y="375781"/>
                </a:cubicBezTo>
                <a:cubicBezTo>
                  <a:pt x="3795386" y="371606"/>
                  <a:pt x="3781320" y="370579"/>
                  <a:pt x="3770334" y="363255"/>
                </a:cubicBezTo>
                <a:cubicBezTo>
                  <a:pt x="3710784" y="323555"/>
                  <a:pt x="3747038" y="342964"/>
                  <a:pt x="3657600" y="313151"/>
                </a:cubicBezTo>
                <a:lnTo>
                  <a:pt x="3544865" y="275573"/>
                </a:lnTo>
                <a:cubicBezTo>
                  <a:pt x="3532339" y="271398"/>
                  <a:pt x="3520096" y="266249"/>
                  <a:pt x="3507287" y="263047"/>
                </a:cubicBezTo>
                <a:cubicBezTo>
                  <a:pt x="3490586" y="258872"/>
                  <a:pt x="3473672" y="255468"/>
                  <a:pt x="3457183" y="250521"/>
                </a:cubicBezTo>
                <a:cubicBezTo>
                  <a:pt x="3431890" y="242933"/>
                  <a:pt x="3407079" y="233820"/>
                  <a:pt x="3382027" y="225469"/>
                </a:cubicBezTo>
                <a:cubicBezTo>
                  <a:pt x="3356975" y="217118"/>
                  <a:pt x="3332490" y="206822"/>
                  <a:pt x="3306871" y="200417"/>
                </a:cubicBezTo>
                <a:cubicBezTo>
                  <a:pt x="3290170" y="196242"/>
                  <a:pt x="3273256" y="192838"/>
                  <a:pt x="3256767" y="187891"/>
                </a:cubicBezTo>
                <a:cubicBezTo>
                  <a:pt x="3231474" y="180303"/>
                  <a:pt x="3207230" y="169243"/>
                  <a:pt x="3181611" y="162838"/>
                </a:cubicBezTo>
                <a:cubicBezTo>
                  <a:pt x="3118697" y="147110"/>
                  <a:pt x="3147839" y="155756"/>
                  <a:pt x="3093928" y="137786"/>
                </a:cubicBezTo>
                <a:cubicBezTo>
                  <a:pt x="3001119" y="75913"/>
                  <a:pt x="3127121" y="153026"/>
                  <a:pt x="2931090" y="87682"/>
                </a:cubicBezTo>
                <a:lnTo>
                  <a:pt x="2855934" y="62630"/>
                </a:lnTo>
                <a:cubicBezTo>
                  <a:pt x="2820119" y="50692"/>
                  <a:pt x="2807573" y="45442"/>
                  <a:pt x="2768252" y="37578"/>
                </a:cubicBezTo>
                <a:cubicBezTo>
                  <a:pt x="2743348" y="32597"/>
                  <a:pt x="2717889" y="30562"/>
                  <a:pt x="2693096" y="25052"/>
                </a:cubicBezTo>
                <a:cubicBezTo>
                  <a:pt x="2680207" y="22188"/>
                  <a:pt x="2668542" y="14697"/>
                  <a:pt x="2655518" y="12526"/>
                </a:cubicBezTo>
                <a:cubicBezTo>
                  <a:pt x="2618223" y="6310"/>
                  <a:pt x="2580361" y="4175"/>
                  <a:pt x="2542783" y="0"/>
                </a:cubicBezTo>
                <a:cubicBezTo>
                  <a:pt x="2367419" y="4175"/>
                  <a:pt x="2191870" y="3465"/>
                  <a:pt x="2016690" y="12526"/>
                </a:cubicBezTo>
                <a:cubicBezTo>
                  <a:pt x="1949455" y="16004"/>
                  <a:pt x="1882923" y="28057"/>
                  <a:pt x="1816274" y="37578"/>
                </a:cubicBezTo>
                <a:cubicBezTo>
                  <a:pt x="1787046" y="41753"/>
                  <a:pt x="1757542" y="44314"/>
                  <a:pt x="1728591" y="50104"/>
                </a:cubicBezTo>
                <a:cubicBezTo>
                  <a:pt x="1694829" y="56856"/>
                  <a:pt x="1662345" y="69496"/>
                  <a:pt x="1628383" y="75156"/>
                </a:cubicBezTo>
                <a:cubicBezTo>
                  <a:pt x="1603331" y="79331"/>
                  <a:pt x="1578131" y="82701"/>
                  <a:pt x="1553227" y="87682"/>
                </a:cubicBezTo>
                <a:cubicBezTo>
                  <a:pt x="1352176" y="127892"/>
                  <a:pt x="1681136" y="68981"/>
                  <a:pt x="1440493" y="112734"/>
                </a:cubicBezTo>
                <a:cubicBezTo>
                  <a:pt x="1376767" y="124320"/>
                  <a:pt x="1343338" y="128403"/>
                  <a:pt x="1277655" y="137786"/>
                </a:cubicBezTo>
                <a:cubicBezTo>
                  <a:pt x="1151315" y="179898"/>
                  <a:pt x="1347319" y="115633"/>
                  <a:pt x="1189972" y="162838"/>
                </a:cubicBezTo>
                <a:cubicBezTo>
                  <a:pt x="1164679" y="170426"/>
                  <a:pt x="1139868" y="179540"/>
                  <a:pt x="1114816" y="187891"/>
                </a:cubicBezTo>
                <a:lnTo>
                  <a:pt x="1077238" y="200417"/>
                </a:lnTo>
                <a:lnTo>
                  <a:pt x="1039660" y="212943"/>
                </a:lnTo>
                <a:cubicBezTo>
                  <a:pt x="1027134" y="217118"/>
                  <a:pt x="1013068" y="218145"/>
                  <a:pt x="1002082" y="225469"/>
                </a:cubicBezTo>
                <a:lnTo>
                  <a:pt x="926926" y="275573"/>
                </a:lnTo>
                <a:lnTo>
                  <a:pt x="889348" y="300625"/>
                </a:lnTo>
                <a:cubicBezTo>
                  <a:pt x="880997" y="313151"/>
                  <a:pt x="874941" y="327558"/>
                  <a:pt x="864296" y="338203"/>
                </a:cubicBezTo>
                <a:cubicBezTo>
                  <a:pt x="853651" y="348848"/>
                  <a:pt x="838474" y="353851"/>
                  <a:pt x="826718" y="363255"/>
                </a:cubicBezTo>
                <a:cubicBezTo>
                  <a:pt x="817496" y="370632"/>
                  <a:pt x="811113" y="381221"/>
                  <a:pt x="801665" y="388307"/>
                </a:cubicBezTo>
                <a:cubicBezTo>
                  <a:pt x="777578" y="406372"/>
                  <a:pt x="751561" y="421710"/>
                  <a:pt x="726509" y="438411"/>
                </a:cubicBezTo>
                <a:lnTo>
                  <a:pt x="688931" y="463463"/>
                </a:lnTo>
                <a:cubicBezTo>
                  <a:pt x="626732" y="556762"/>
                  <a:pt x="706673" y="442173"/>
                  <a:pt x="626301" y="538619"/>
                </a:cubicBezTo>
                <a:cubicBezTo>
                  <a:pt x="574109" y="601249"/>
                  <a:pt x="632564" y="555320"/>
                  <a:pt x="563671" y="601249"/>
                </a:cubicBezTo>
                <a:cubicBezTo>
                  <a:pt x="533888" y="690601"/>
                  <a:pt x="576119" y="582578"/>
                  <a:pt x="513567" y="676406"/>
                </a:cubicBezTo>
                <a:cubicBezTo>
                  <a:pt x="506243" y="687392"/>
                  <a:pt x="507453" y="702442"/>
                  <a:pt x="501041" y="713984"/>
                </a:cubicBezTo>
                <a:cubicBezTo>
                  <a:pt x="458060" y="791350"/>
                  <a:pt x="468252" y="777596"/>
                  <a:pt x="413359" y="814192"/>
                </a:cubicBezTo>
                <a:cubicBezTo>
                  <a:pt x="381875" y="908645"/>
                  <a:pt x="424345" y="792220"/>
                  <a:pt x="375781" y="889348"/>
                </a:cubicBezTo>
                <a:cubicBezTo>
                  <a:pt x="343260" y="954389"/>
                  <a:pt x="387135" y="903047"/>
                  <a:pt x="338202" y="951978"/>
                </a:cubicBezTo>
                <a:cubicBezTo>
                  <a:pt x="322450" y="999233"/>
                  <a:pt x="318644" y="1021638"/>
                  <a:pt x="275572" y="1064712"/>
                </a:cubicBezTo>
                <a:cubicBezTo>
                  <a:pt x="254751" y="1085534"/>
                  <a:pt x="238109" y="1098902"/>
                  <a:pt x="225468" y="1127343"/>
                </a:cubicBezTo>
                <a:cubicBezTo>
                  <a:pt x="214743" y="1151474"/>
                  <a:pt x="208767" y="1177447"/>
                  <a:pt x="200416" y="1202499"/>
                </a:cubicBezTo>
                <a:lnTo>
                  <a:pt x="162838" y="1315233"/>
                </a:lnTo>
                <a:lnTo>
                  <a:pt x="150312" y="1352811"/>
                </a:lnTo>
                <a:cubicBezTo>
                  <a:pt x="146137" y="1390389"/>
                  <a:pt x="144002" y="1428250"/>
                  <a:pt x="137786" y="1465545"/>
                </a:cubicBezTo>
                <a:cubicBezTo>
                  <a:pt x="135615" y="1478569"/>
                  <a:pt x="127622" y="1490132"/>
                  <a:pt x="125260" y="1503123"/>
                </a:cubicBezTo>
                <a:cubicBezTo>
                  <a:pt x="119238" y="1536243"/>
                  <a:pt x="116909" y="1569929"/>
                  <a:pt x="112734" y="1603332"/>
                </a:cubicBezTo>
                <a:cubicBezTo>
                  <a:pt x="87979" y="1595080"/>
                  <a:pt x="55237" y="1587828"/>
                  <a:pt x="37578" y="1565754"/>
                </a:cubicBezTo>
                <a:cubicBezTo>
                  <a:pt x="29330" y="1555443"/>
                  <a:pt x="30957" y="1539985"/>
                  <a:pt x="25052" y="1528175"/>
                </a:cubicBezTo>
                <a:cubicBezTo>
                  <a:pt x="18320" y="1514710"/>
                  <a:pt x="8351" y="1503123"/>
                  <a:pt x="0" y="1490597"/>
                </a:cubicBezTo>
                <a:cubicBezTo>
                  <a:pt x="12526" y="1482246"/>
                  <a:pt x="22544" y="1466336"/>
                  <a:pt x="37578" y="1465545"/>
                </a:cubicBezTo>
                <a:cubicBezTo>
                  <a:pt x="338779" y="1449692"/>
                  <a:pt x="284214" y="1462664"/>
                  <a:pt x="200416" y="1490597"/>
                </a:cubicBezTo>
                <a:cubicBezTo>
                  <a:pt x="164932" y="1597048"/>
                  <a:pt x="214420" y="1467256"/>
                  <a:pt x="162838" y="1553228"/>
                </a:cubicBezTo>
                <a:cubicBezTo>
                  <a:pt x="129671" y="1608508"/>
                  <a:pt x="174630" y="1578647"/>
                  <a:pt x="125260" y="1603332"/>
                </a:cubicBezTo>
              </a:path>
            </a:pathLst>
          </a:cu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05391" y="1643390"/>
            <a:ext cx="132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luminous </a:t>
            </a:r>
          </a:p>
          <a:p>
            <a:r>
              <a:rPr lang="en-US" sz="1400" i="1" dirty="0" smtClean="0"/>
              <a:t>efficiency curve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6240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 </a:t>
            </a:r>
            <a:r>
              <a:rPr lang="en-US" dirty="0" err="1" smtClean="0"/>
              <a:t>xyY</a:t>
            </a:r>
            <a:r>
              <a:rPr lang="en-US" dirty="0" smtClean="0"/>
              <a:t> color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imaginary color primaries: x, y, z</a:t>
            </a:r>
          </a:p>
          <a:p>
            <a:pPr marL="457200" lvl="1" indent="0">
              <a:buNone/>
            </a:pPr>
            <a:r>
              <a:rPr lang="en-US" i="1" dirty="0" smtClean="0"/>
              <a:t>C = Xx + </a:t>
            </a:r>
            <a:r>
              <a:rPr lang="en-US" i="1" dirty="0" err="1" smtClean="0"/>
              <a:t>Yy</a:t>
            </a:r>
            <a:r>
              <a:rPr lang="en-US" i="1" dirty="0" smtClean="0"/>
              <a:t> + </a:t>
            </a:r>
            <a:r>
              <a:rPr lang="en-US" i="1" dirty="0" err="1" smtClean="0"/>
              <a:t>Zz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Normalizing X, Y, Z yields:</a:t>
            </a:r>
          </a:p>
          <a:p>
            <a:pPr marL="457200" lvl="1" indent="0">
              <a:buNone/>
            </a:pPr>
            <a:r>
              <a:rPr lang="en-US" dirty="0" smtClean="0"/>
              <a:t>x = X / (X + Y + Z)</a:t>
            </a:r>
          </a:p>
          <a:p>
            <a:pPr marL="457200" lvl="1" indent="0">
              <a:buNone/>
            </a:pPr>
            <a:r>
              <a:rPr lang="en-US" dirty="0" smtClean="0"/>
              <a:t>y = Y / (X + Y + Z)</a:t>
            </a:r>
          </a:p>
          <a:p>
            <a:pPr marL="457200" lvl="1" indent="0">
              <a:buNone/>
            </a:pPr>
            <a:r>
              <a:rPr lang="en-US" dirty="0" smtClean="0"/>
              <a:t>z = Z / (X + Y + Z) = 1 – (x + 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9342" y="3618223"/>
            <a:ext cx="2615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Y to be luminance</a:t>
            </a:r>
          </a:p>
          <a:p>
            <a:r>
              <a:rPr lang="en-US" dirty="0" smtClean="0"/>
              <a:t>        i.e. sort of V in HSV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9342" y="4475305"/>
            <a:ext cx="3211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x, y can then represent all colors</a:t>
            </a:r>
          </a:p>
          <a:p>
            <a:r>
              <a:rPr lang="en-US" dirty="0" smtClean="0"/>
              <a:t>       i.e. sort of H, S in HSV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7171" y="5380218"/>
            <a:ext cx="297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Color is then given by (x, y, Y)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881688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1061" y="612824"/>
            <a:ext cx="269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is constant in this picture</a:t>
            </a:r>
          </a:p>
          <a:p>
            <a:endParaRPr lang="en-US" dirty="0"/>
          </a:p>
          <a:p>
            <a:r>
              <a:rPr lang="en-US" dirty="0" smtClean="0"/>
              <a:t>(x, y) specifies the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881688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1061" y="612824"/>
            <a:ext cx="269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is constant in this picture</a:t>
            </a:r>
          </a:p>
          <a:p>
            <a:endParaRPr lang="en-US" dirty="0"/>
          </a:p>
          <a:p>
            <a:r>
              <a:rPr lang="en-US" dirty="0" smtClean="0"/>
              <a:t>(x, y) specifies the color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169444" y="3505200"/>
            <a:ext cx="3459956" cy="2286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64649" y="3733800"/>
            <a:ext cx="152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is white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881688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1061" y="612824"/>
            <a:ext cx="269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is constant in this picture</a:t>
            </a:r>
          </a:p>
          <a:p>
            <a:endParaRPr lang="en-US" dirty="0"/>
          </a:p>
          <a:p>
            <a:r>
              <a:rPr lang="en-US" dirty="0" smtClean="0"/>
              <a:t>(x, y) specifies the color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227657" y="3357562"/>
            <a:ext cx="3459956" cy="2286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76131" y="3327105"/>
            <a:ext cx="24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 is white light for NSTC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881688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5238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76200"/>
            <a:ext cx="16002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1061" y="612824"/>
            <a:ext cx="269214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 is constant in this picture</a:t>
            </a:r>
          </a:p>
          <a:p>
            <a:endParaRPr lang="en-US" dirty="0"/>
          </a:p>
          <a:p>
            <a:r>
              <a:rPr lang="en-US" dirty="0" smtClean="0"/>
              <a:t>(x, y) specifies the color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429000" y="3200400"/>
            <a:ext cx="3009900" cy="157162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91176" y="3357561"/>
            <a:ext cx="1895647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Monitor display</a:t>
            </a:r>
          </a:p>
          <a:p>
            <a:r>
              <a:rPr lang="en-US" dirty="0" smtClean="0"/>
              <a:t>is limited to colors</a:t>
            </a:r>
          </a:p>
          <a:p>
            <a:r>
              <a:rPr lang="en-US" dirty="0" smtClean="0"/>
              <a:t>in this triangle</a:t>
            </a:r>
          </a:p>
          <a:p>
            <a:r>
              <a:rPr lang="en-US" dirty="0" smtClean="0"/>
              <a:t>(approximately)</a:t>
            </a:r>
          </a:p>
          <a:p>
            <a:endParaRPr lang="en-US" dirty="0"/>
          </a:p>
          <a:p>
            <a:r>
              <a:rPr lang="en-US" dirty="0" smtClean="0"/>
              <a:t>This is called the </a:t>
            </a:r>
          </a:p>
          <a:p>
            <a:r>
              <a:rPr lang="en-US" dirty="0" smtClean="0"/>
              <a:t>monitor’s GAMUT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For humans</a:t>
            </a:r>
          </a:p>
          <a:p>
            <a:pPr lvl="2"/>
            <a:r>
              <a:rPr lang="en-US" dirty="0" smtClean="0"/>
              <a:t>Tri-stimulus based</a:t>
            </a:r>
          </a:p>
          <a:p>
            <a:pPr lvl="2"/>
            <a:r>
              <a:rPr lang="en-US" dirty="0" smtClean="0"/>
              <a:t>Many different color spaces</a:t>
            </a:r>
          </a:p>
          <a:p>
            <a:pPr lvl="3"/>
            <a:r>
              <a:rPr lang="en-US" dirty="0" smtClean="0"/>
              <a:t>Examples: RGB, </a:t>
            </a:r>
            <a:r>
              <a:rPr lang="en-US" dirty="0"/>
              <a:t>H</a:t>
            </a:r>
            <a:r>
              <a:rPr lang="en-US" dirty="0" smtClean="0"/>
              <a:t>SV, CIE </a:t>
            </a:r>
            <a:r>
              <a:rPr lang="en-US" dirty="0" err="1" smtClean="0"/>
              <a:t>xyY</a:t>
            </a:r>
            <a:endParaRPr lang="en-US" dirty="0" smtClean="0"/>
          </a:p>
          <a:p>
            <a:pPr lvl="2"/>
            <a:r>
              <a:rPr lang="en-US" dirty="0" smtClean="0"/>
              <a:t>Translation between them usually linear</a:t>
            </a:r>
          </a:p>
          <a:p>
            <a:pPr lvl="3"/>
            <a:r>
              <a:rPr lang="en-US" sz="1500" i="1" dirty="0" smtClean="0"/>
              <a:t>NOTE: HSV, HSL, HSI are NOT the same</a:t>
            </a:r>
          </a:p>
          <a:p>
            <a:pPr lvl="4"/>
            <a:r>
              <a:rPr lang="en-US" sz="1500" i="1" dirty="0" smtClean="0"/>
              <a:t>V = value, L = lightness, I = intensity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Hardware has limitations too</a:t>
            </a:r>
          </a:p>
          <a:p>
            <a:pPr lvl="2"/>
            <a:r>
              <a:rPr lang="en-US" dirty="0" smtClean="0"/>
              <a:t>only a GAMUT of colors can be displayed</a:t>
            </a:r>
          </a:p>
          <a:p>
            <a:pPr lvl="4"/>
            <a:endParaRPr lang="en-US" dirty="0" smtClean="0"/>
          </a:p>
          <a:p>
            <a:pPr lvl="6"/>
            <a:r>
              <a:rPr lang="en-US" sz="1500" i="1" dirty="0" smtClean="0"/>
              <a:t>Additional discussion on different color spaces and conversion between them can be found at</a:t>
            </a:r>
          </a:p>
          <a:p>
            <a:pPr lvl="7"/>
            <a:r>
              <a:rPr lang="en-US" sz="1500" i="1" dirty="0"/>
              <a:t>http://www.poynton.com/PDFs/coloureq.pdf</a:t>
            </a:r>
            <a:endParaRPr lang="en-US" sz="15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29400" y="2590800"/>
            <a:ext cx="24176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Aside:</a:t>
            </a:r>
          </a:p>
          <a:p>
            <a:r>
              <a:rPr lang="en-US" sz="1600" i="1" dirty="0" smtClean="0"/>
              <a:t>   Color </a:t>
            </a:r>
            <a:r>
              <a:rPr lang="en-US" sz="1600" i="1" dirty="0"/>
              <a:t>spaces themselves </a:t>
            </a:r>
            <a:endParaRPr lang="en-US" sz="1600" i="1" dirty="0" smtClean="0"/>
          </a:p>
          <a:p>
            <a:r>
              <a:rPr lang="en-US" sz="1600" i="1" dirty="0" smtClean="0"/>
              <a:t>   tend </a:t>
            </a:r>
            <a:r>
              <a:rPr lang="en-US" sz="1600" i="1" dirty="0"/>
              <a:t>not be linear </a:t>
            </a:r>
            <a:endParaRPr lang="en-US" sz="1600" i="1" dirty="0" smtClean="0"/>
          </a:p>
          <a:p>
            <a:r>
              <a:rPr lang="en-US" sz="1600" i="1" dirty="0" smtClean="0"/>
              <a:t>   as </a:t>
            </a:r>
            <a:r>
              <a:rPr lang="en-US" sz="1600" i="1" dirty="0"/>
              <a:t>they </a:t>
            </a:r>
            <a:r>
              <a:rPr lang="en-US" sz="1600" i="1" dirty="0" smtClean="0"/>
              <a:t>try to match </a:t>
            </a:r>
          </a:p>
          <a:p>
            <a:r>
              <a:rPr lang="en-US" sz="1600" i="1" dirty="0" smtClean="0"/>
              <a:t>   human eye responses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                  See discussions </a:t>
            </a:r>
          </a:p>
          <a:p>
            <a:r>
              <a:rPr lang="en-US" sz="1600" i="1" dirty="0" smtClean="0"/>
              <a:t>                     on perception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278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 </a:t>
            </a:r>
            <a:r>
              <a:rPr lang="en-US" smtClean="0"/>
              <a:t>Reference </a:t>
            </a:r>
            <a:r>
              <a:rPr lang="en-US" dirty="0" smtClean="0"/>
              <a:t>Stuff Follows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should we ask?</a:t>
            </a:r>
          </a:p>
          <a:p>
            <a:endParaRPr lang="en-US" dirty="0"/>
          </a:p>
          <a:p>
            <a:pPr lvl="1"/>
            <a:r>
              <a:rPr lang="en-US" dirty="0" smtClean="0"/>
              <a:t>physicist?</a:t>
            </a:r>
          </a:p>
          <a:p>
            <a:pPr lvl="1"/>
            <a:r>
              <a:rPr lang="en-US" dirty="0" smtClean="0"/>
              <a:t>biologist?</a:t>
            </a:r>
          </a:p>
          <a:p>
            <a:pPr lvl="1"/>
            <a:r>
              <a:rPr lang="en-US" dirty="0" smtClean="0"/>
              <a:t>artist?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Color is directly related to the physical phenomenon of light</a:t>
            </a:r>
          </a:p>
          <a:p>
            <a:pPr lvl="1"/>
            <a:r>
              <a:rPr lang="en-US" dirty="0" smtClean="0"/>
              <a:t>It is a way of describing distributions of light energy</a:t>
            </a:r>
            <a:endParaRPr lang="en-US" dirty="0"/>
          </a:p>
        </p:txBody>
      </p:sp>
      <p:pic>
        <p:nvPicPr>
          <p:cNvPr id="4" name="Picture 3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1"/>
          <a:stretch>
            <a:fillRect/>
          </a:stretch>
        </p:blipFill>
        <p:spPr bwMode="auto">
          <a:xfrm>
            <a:off x="1447800" y="2667000"/>
            <a:ext cx="6391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0600" y="5715000"/>
            <a:ext cx="236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Electromagnetic 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1981200"/>
            <a:ext cx="65246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Defines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09599"/>
          </a:xfrm>
        </p:spPr>
        <p:txBody>
          <a:bodyPr/>
          <a:lstStyle/>
          <a:p>
            <a:r>
              <a:rPr lang="en-US" dirty="0" smtClean="0"/>
              <a:t>speed of light = wavelength * frequency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091382"/>
            <a:ext cx="2281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dominant wavelength </a:t>
            </a:r>
            <a:endParaRPr lang="en-US" dirty="0" smtClean="0"/>
          </a:p>
          <a:p>
            <a:r>
              <a:rPr lang="en-US" dirty="0" smtClean="0"/>
              <a:t>defines hue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5713510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energy (area under curve) are the same</a:t>
            </a:r>
          </a:p>
          <a:p>
            <a:r>
              <a:rPr lang="en-US" dirty="0"/>
              <a:t>d</a:t>
            </a:r>
            <a:r>
              <a:rPr lang="en-US" dirty="0" smtClean="0"/>
              <a:t>istributions are different…  (so things will “appear” different)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3400" y="457200"/>
            <a:ext cx="6367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Think:</a:t>
            </a:r>
          </a:p>
          <a:p>
            <a:r>
              <a:rPr lang="en-US" sz="1100" i="1" dirty="0" smtClean="0"/>
              <a:t>spectral</a:t>
            </a:r>
            <a:endParaRPr lang="en-US" sz="1100" i="1" dirty="0"/>
          </a:p>
          <a:p>
            <a:r>
              <a:rPr lang="en-US" sz="1100" i="1" dirty="0" smtClean="0"/>
              <a:t>analysis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546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762000"/>
            <a:ext cx="7813059" cy="595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19800" y="1828800"/>
            <a:ext cx="2209800" cy="914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2743200"/>
            <a:ext cx="1198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Rods</a:t>
            </a:r>
          </a:p>
          <a:p>
            <a:r>
              <a:rPr lang="en-US" dirty="0" smtClean="0"/>
              <a:t>and Cones</a:t>
            </a:r>
          </a:p>
          <a:p>
            <a:r>
              <a:rPr lang="en-US" dirty="0" smtClean="0"/>
              <a:t>are</a:t>
            </a:r>
          </a:p>
          <a:p>
            <a:r>
              <a:rPr lang="en-US" dirty="0" smtClean="0"/>
              <a:t>Important</a:t>
            </a:r>
          </a:p>
          <a:p>
            <a:r>
              <a:rPr lang="en-US" dirty="0" smtClean="0"/>
              <a:t>to Color</a:t>
            </a:r>
          </a:p>
          <a:p>
            <a:r>
              <a:rPr lang="en-US" dirty="0" smtClean="0"/>
              <a:t>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 and Cone Response Curves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2" y="961623"/>
            <a:ext cx="73818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372100" y="4183294"/>
            <a:ext cx="2178050" cy="267640"/>
          </a:xfrm>
          <a:custGeom>
            <a:avLst/>
            <a:gdLst>
              <a:gd name="connsiteX0" fmla="*/ 0 w 2178050"/>
              <a:gd name="connsiteY0" fmla="*/ 157809 h 267640"/>
              <a:gd name="connsiteX1" fmla="*/ 184150 w 2178050"/>
              <a:gd name="connsiteY1" fmla="*/ 24459 h 267640"/>
              <a:gd name="connsiteX2" fmla="*/ 323850 w 2178050"/>
              <a:gd name="connsiteY2" fmla="*/ 5409 h 267640"/>
              <a:gd name="connsiteX3" fmla="*/ 488950 w 2178050"/>
              <a:gd name="connsiteY3" fmla="*/ 87959 h 267640"/>
              <a:gd name="connsiteX4" fmla="*/ 660400 w 2178050"/>
              <a:gd name="connsiteY4" fmla="*/ 183209 h 267640"/>
              <a:gd name="connsiteX5" fmla="*/ 844550 w 2178050"/>
              <a:gd name="connsiteY5" fmla="*/ 240359 h 267640"/>
              <a:gd name="connsiteX6" fmla="*/ 1117600 w 2178050"/>
              <a:gd name="connsiteY6" fmla="*/ 265759 h 267640"/>
              <a:gd name="connsiteX7" fmla="*/ 2178050 w 2178050"/>
              <a:gd name="connsiteY7" fmla="*/ 265759 h 267640"/>
              <a:gd name="connsiteX8" fmla="*/ 2178050 w 2178050"/>
              <a:gd name="connsiteY8" fmla="*/ 265759 h 267640"/>
              <a:gd name="connsiteX9" fmla="*/ 2178050 w 2178050"/>
              <a:gd name="connsiteY9" fmla="*/ 265759 h 2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8050" h="267640">
                <a:moveTo>
                  <a:pt x="0" y="157809"/>
                </a:moveTo>
                <a:cubicBezTo>
                  <a:pt x="65087" y="103834"/>
                  <a:pt x="130175" y="49859"/>
                  <a:pt x="184150" y="24459"/>
                </a:cubicBezTo>
                <a:cubicBezTo>
                  <a:pt x="238125" y="-941"/>
                  <a:pt x="273050" y="-5174"/>
                  <a:pt x="323850" y="5409"/>
                </a:cubicBezTo>
                <a:cubicBezTo>
                  <a:pt x="374650" y="15992"/>
                  <a:pt x="432858" y="58326"/>
                  <a:pt x="488950" y="87959"/>
                </a:cubicBezTo>
                <a:cubicBezTo>
                  <a:pt x="545042" y="117592"/>
                  <a:pt x="601133" y="157809"/>
                  <a:pt x="660400" y="183209"/>
                </a:cubicBezTo>
                <a:cubicBezTo>
                  <a:pt x="719667" y="208609"/>
                  <a:pt x="768350" y="226601"/>
                  <a:pt x="844550" y="240359"/>
                </a:cubicBezTo>
                <a:cubicBezTo>
                  <a:pt x="920750" y="254117"/>
                  <a:pt x="895350" y="261526"/>
                  <a:pt x="1117600" y="265759"/>
                </a:cubicBezTo>
                <a:cubicBezTo>
                  <a:pt x="1339850" y="269992"/>
                  <a:pt x="2178050" y="265759"/>
                  <a:pt x="2178050" y="265759"/>
                </a:cubicBezTo>
                <a:lnTo>
                  <a:pt x="2178050" y="265759"/>
                </a:lnTo>
                <a:lnTo>
                  <a:pt x="2178050" y="265759"/>
                </a:ln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40350" y="1299218"/>
            <a:ext cx="2209800" cy="3151716"/>
          </a:xfrm>
          <a:custGeom>
            <a:avLst/>
            <a:gdLst>
              <a:gd name="connsiteX0" fmla="*/ 0 w 2209800"/>
              <a:gd name="connsiteY0" fmla="*/ 3151716 h 3151716"/>
              <a:gd name="connsiteX1" fmla="*/ 177800 w 2209800"/>
              <a:gd name="connsiteY1" fmla="*/ 3107266 h 3151716"/>
              <a:gd name="connsiteX2" fmla="*/ 292100 w 2209800"/>
              <a:gd name="connsiteY2" fmla="*/ 3043766 h 3151716"/>
              <a:gd name="connsiteX3" fmla="*/ 393700 w 2209800"/>
              <a:gd name="connsiteY3" fmla="*/ 2973916 h 3151716"/>
              <a:gd name="connsiteX4" fmla="*/ 501650 w 2209800"/>
              <a:gd name="connsiteY4" fmla="*/ 2802466 h 3151716"/>
              <a:gd name="connsiteX5" fmla="*/ 685800 w 2209800"/>
              <a:gd name="connsiteY5" fmla="*/ 2396066 h 3151716"/>
              <a:gd name="connsiteX6" fmla="*/ 869950 w 2209800"/>
              <a:gd name="connsiteY6" fmla="*/ 1494366 h 3151716"/>
              <a:gd name="connsiteX7" fmla="*/ 1003300 w 2209800"/>
              <a:gd name="connsiteY7" fmla="*/ 548216 h 3151716"/>
              <a:gd name="connsiteX8" fmla="*/ 1066800 w 2209800"/>
              <a:gd name="connsiteY8" fmla="*/ 167216 h 3151716"/>
              <a:gd name="connsiteX9" fmla="*/ 1123950 w 2209800"/>
              <a:gd name="connsiteY9" fmla="*/ 33866 h 3151716"/>
              <a:gd name="connsiteX10" fmla="*/ 1162050 w 2209800"/>
              <a:gd name="connsiteY10" fmla="*/ 2116 h 3151716"/>
              <a:gd name="connsiteX11" fmla="*/ 1200150 w 2209800"/>
              <a:gd name="connsiteY11" fmla="*/ 8466 h 3151716"/>
              <a:gd name="connsiteX12" fmla="*/ 1231900 w 2209800"/>
              <a:gd name="connsiteY12" fmla="*/ 52916 h 3151716"/>
              <a:gd name="connsiteX13" fmla="*/ 1257300 w 2209800"/>
              <a:gd name="connsiteY13" fmla="*/ 129116 h 3151716"/>
              <a:gd name="connsiteX14" fmla="*/ 1289050 w 2209800"/>
              <a:gd name="connsiteY14" fmla="*/ 300566 h 3151716"/>
              <a:gd name="connsiteX15" fmla="*/ 1403350 w 2209800"/>
              <a:gd name="connsiteY15" fmla="*/ 1399116 h 3151716"/>
              <a:gd name="connsiteX16" fmla="*/ 1530350 w 2209800"/>
              <a:gd name="connsiteY16" fmla="*/ 2218266 h 3151716"/>
              <a:gd name="connsiteX17" fmla="*/ 1689100 w 2209800"/>
              <a:gd name="connsiteY17" fmla="*/ 2789766 h 3151716"/>
              <a:gd name="connsiteX18" fmla="*/ 1828800 w 2209800"/>
              <a:gd name="connsiteY18" fmla="*/ 3062816 h 3151716"/>
              <a:gd name="connsiteX19" fmla="*/ 1873250 w 2209800"/>
              <a:gd name="connsiteY19" fmla="*/ 3081866 h 3151716"/>
              <a:gd name="connsiteX20" fmla="*/ 1917700 w 2209800"/>
              <a:gd name="connsiteY20" fmla="*/ 3119966 h 3151716"/>
              <a:gd name="connsiteX21" fmla="*/ 2012950 w 2209800"/>
              <a:gd name="connsiteY21" fmla="*/ 3132666 h 3151716"/>
              <a:gd name="connsiteX22" fmla="*/ 2209800 w 2209800"/>
              <a:gd name="connsiteY22" fmla="*/ 3145366 h 315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9800" h="3151716">
                <a:moveTo>
                  <a:pt x="0" y="3151716"/>
                </a:moveTo>
                <a:cubicBezTo>
                  <a:pt x="64558" y="3138487"/>
                  <a:pt x="129117" y="3125258"/>
                  <a:pt x="177800" y="3107266"/>
                </a:cubicBezTo>
                <a:cubicBezTo>
                  <a:pt x="226483" y="3089274"/>
                  <a:pt x="256117" y="3065991"/>
                  <a:pt x="292100" y="3043766"/>
                </a:cubicBezTo>
                <a:cubicBezTo>
                  <a:pt x="328083" y="3021541"/>
                  <a:pt x="358775" y="3014133"/>
                  <a:pt x="393700" y="2973916"/>
                </a:cubicBezTo>
                <a:cubicBezTo>
                  <a:pt x="428625" y="2933699"/>
                  <a:pt x="452967" y="2898774"/>
                  <a:pt x="501650" y="2802466"/>
                </a:cubicBezTo>
                <a:cubicBezTo>
                  <a:pt x="550333" y="2706158"/>
                  <a:pt x="624417" y="2614083"/>
                  <a:pt x="685800" y="2396066"/>
                </a:cubicBezTo>
                <a:cubicBezTo>
                  <a:pt x="747183" y="2178049"/>
                  <a:pt x="817033" y="1802341"/>
                  <a:pt x="869950" y="1494366"/>
                </a:cubicBezTo>
                <a:cubicBezTo>
                  <a:pt x="922867" y="1186391"/>
                  <a:pt x="970492" y="769408"/>
                  <a:pt x="1003300" y="548216"/>
                </a:cubicBezTo>
                <a:cubicBezTo>
                  <a:pt x="1036108" y="327024"/>
                  <a:pt x="1046692" y="252941"/>
                  <a:pt x="1066800" y="167216"/>
                </a:cubicBezTo>
                <a:cubicBezTo>
                  <a:pt x="1086908" y="81491"/>
                  <a:pt x="1108075" y="61383"/>
                  <a:pt x="1123950" y="33866"/>
                </a:cubicBezTo>
                <a:cubicBezTo>
                  <a:pt x="1139825" y="6349"/>
                  <a:pt x="1149350" y="6349"/>
                  <a:pt x="1162050" y="2116"/>
                </a:cubicBezTo>
                <a:cubicBezTo>
                  <a:pt x="1174750" y="-2117"/>
                  <a:pt x="1188508" y="-1"/>
                  <a:pt x="1200150" y="8466"/>
                </a:cubicBezTo>
                <a:cubicBezTo>
                  <a:pt x="1211792" y="16933"/>
                  <a:pt x="1222375" y="32808"/>
                  <a:pt x="1231900" y="52916"/>
                </a:cubicBezTo>
                <a:cubicBezTo>
                  <a:pt x="1241425" y="73024"/>
                  <a:pt x="1247775" y="87841"/>
                  <a:pt x="1257300" y="129116"/>
                </a:cubicBezTo>
                <a:cubicBezTo>
                  <a:pt x="1266825" y="170391"/>
                  <a:pt x="1264708" y="88899"/>
                  <a:pt x="1289050" y="300566"/>
                </a:cubicBezTo>
                <a:cubicBezTo>
                  <a:pt x="1313392" y="512233"/>
                  <a:pt x="1363133" y="1079499"/>
                  <a:pt x="1403350" y="1399116"/>
                </a:cubicBezTo>
                <a:cubicBezTo>
                  <a:pt x="1443567" y="1718733"/>
                  <a:pt x="1482725" y="1986491"/>
                  <a:pt x="1530350" y="2218266"/>
                </a:cubicBezTo>
                <a:cubicBezTo>
                  <a:pt x="1577975" y="2450041"/>
                  <a:pt x="1639358" y="2649008"/>
                  <a:pt x="1689100" y="2789766"/>
                </a:cubicBezTo>
                <a:cubicBezTo>
                  <a:pt x="1738842" y="2930524"/>
                  <a:pt x="1798108" y="3014133"/>
                  <a:pt x="1828800" y="3062816"/>
                </a:cubicBezTo>
                <a:cubicBezTo>
                  <a:pt x="1859492" y="3111499"/>
                  <a:pt x="1858433" y="3072341"/>
                  <a:pt x="1873250" y="3081866"/>
                </a:cubicBezTo>
                <a:cubicBezTo>
                  <a:pt x="1888067" y="3091391"/>
                  <a:pt x="1894417" y="3111499"/>
                  <a:pt x="1917700" y="3119966"/>
                </a:cubicBezTo>
                <a:cubicBezTo>
                  <a:pt x="1940983" y="3128433"/>
                  <a:pt x="1964267" y="3128433"/>
                  <a:pt x="2012950" y="3132666"/>
                </a:cubicBezTo>
                <a:cubicBezTo>
                  <a:pt x="2061633" y="3136899"/>
                  <a:pt x="2135716" y="3141132"/>
                  <a:pt x="2209800" y="3145366"/>
                </a:cubicBezTo>
              </a:path>
            </a:pathLst>
          </a:cu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63694" y="1447800"/>
            <a:ext cx="2211856" cy="3010441"/>
          </a:xfrm>
          <a:custGeom>
            <a:avLst/>
            <a:gdLst>
              <a:gd name="connsiteX0" fmla="*/ 0 w 2211856"/>
              <a:gd name="connsiteY0" fmla="*/ 3010441 h 3010441"/>
              <a:gd name="connsiteX1" fmla="*/ 196850 w 2211856"/>
              <a:gd name="connsiteY1" fmla="*/ 2997741 h 3010441"/>
              <a:gd name="connsiteX2" fmla="*/ 342900 w 2211856"/>
              <a:gd name="connsiteY2" fmla="*/ 2953291 h 3010441"/>
              <a:gd name="connsiteX3" fmla="*/ 450850 w 2211856"/>
              <a:gd name="connsiteY3" fmla="*/ 2896141 h 3010441"/>
              <a:gd name="connsiteX4" fmla="*/ 495300 w 2211856"/>
              <a:gd name="connsiteY4" fmla="*/ 2845341 h 3010441"/>
              <a:gd name="connsiteX5" fmla="*/ 590550 w 2211856"/>
              <a:gd name="connsiteY5" fmla="*/ 2762791 h 3010441"/>
              <a:gd name="connsiteX6" fmla="*/ 679450 w 2211856"/>
              <a:gd name="connsiteY6" fmla="*/ 2648491 h 3010441"/>
              <a:gd name="connsiteX7" fmla="*/ 787400 w 2211856"/>
              <a:gd name="connsiteY7" fmla="*/ 2464341 h 3010441"/>
              <a:gd name="connsiteX8" fmla="*/ 889000 w 2211856"/>
              <a:gd name="connsiteY8" fmla="*/ 2248441 h 3010441"/>
              <a:gd name="connsiteX9" fmla="*/ 1035050 w 2211856"/>
              <a:gd name="connsiteY9" fmla="*/ 1778541 h 3010441"/>
              <a:gd name="connsiteX10" fmla="*/ 1181100 w 2211856"/>
              <a:gd name="connsiteY10" fmla="*/ 1060991 h 3010441"/>
              <a:gd name="connsiteX11" fmla="*/ 1257300 w 2211856"/>
              <a:gd name="connsiteY11" fmla="*/ 552991 h 3010441"/>
              <a:gd name="connsiteX12" fmla="*/ 1308100 w 2211856"/>
              <a:gd name="connsiteY12" fmla="*/ 260891 h 3010441"/>
              <a:gd name="connsiteX13" fmla="*/ 1346200 w 2211856"/>
              <a:gd name="connsiteY13" fmla="*/ 95791 h 3010441"/>
              <a:gd name="connsiteX14" fmla="*/ 1371600 w 2211856"/>
              <a:gd name="connsiteY14" fmla="*/ 25941 h 3010441"/>
              <a:gd name="connsiteX15" fmla="*/ 1390650 w 2211856"/>
              <a:gd name="connsiteY15" fmla="*/ 13241 h 3010441"/>
              <a:gd name="connsiteX16" fmla="*/ 1409700 w 2211856"/>
              <a:gd name="connsiteY16" fmla="*/ 541 h 3010441"/>
              <a:gd name="connsiteX17" fmla="*/ 1460500 w 2211856"/>
              <a:gd name="connsiteY17" fmla="*/ 32291 h 3010441"/>
              <a:gd name="connsiteX18" fmla="*/ 1485900 w 2211856"/>
              <a:gd name="connsiteY18" fmla="*/ 121191 h 3010441"/>
              <a:gd name="connsiteX19" fmla="*/ 1530350 w 2211856"/>
              <a:gd name="connsiteY19" fmla="*/ 279941 h 3010441"/>
              <a:gd name="connsiteX20" fmla="*/ 1606550 w 2211856"/>
              <a:gd name="connsiteY20" fmla="*/ 686341 h 3010441"/>
              <a:gd name="connsiteX21" fmla="*/ 1708150 w 2211856"/>
              <a:gd name="connsiteY21" fmla="*/ 1283241 h 3010441"/>
              <a:gd name="connsiteX22" fmla="*/ 1879600 w 2211856"/>
              <a:gd name="connsiteY22" fmla="*/ 2223041 h 3010441"/>
              <a:gd name="connsiteX23" fmla="*/ 1993900 w 2211856"/>
              <a:gd name="connsiteY23" fmla="*/ 2629441 h 3010441"/>
              <a:gd name="connsiteX24" fmla="*/ 2070100 w 2211856"/>
              <a:gd name="connsiteY24" fmla="*/ 2800891 h 3010441"/>
              <a:gd name="connsiteX25" fmla="*/ 2159000 w 2211856"/>
              <a:gd name="connsiteY25" fmla="*/ 2934241 h 3010441"/>
              <a:gd name="connsiteX26" fmla="*/ 2209800 w 2211856"/>
              <a:gd name="connsiteY26" fmla="*/ 2940591 h 3010441"/>
              <a:gd name="connsiteX27" fmla="*/ 2197100 w 2211856"/>
              <a:gd name="connsiteY27" fmla="*/ 2940591 h 30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11856" h="3010441">
                <a:moveTo>
                  <a:pt x="0" y="3010441"/>
                </a:moveTo>
                <a:cubicBezTo>
                  <a:pt x="69850" y="3008853"/>
                  <a:pt x="139700" y="3007266"/>
                  <a:pt x="196850" y="2997741"/>
                </a:cubicBezTo>
                <a:cubicBezTo>
                  <a:pt x="254000" y="2988216"/>
                  <a:pt x="300567" y="2970224"/>
                  <a:pt x="342900" y="2953291"/>
                </a:cubicBezTo>
                <a:cubicBezTo>
                  <a:pt x="385233" y="2936358"/>
                  <a:pt x="425450" y="2914133"/>
                  <a:pt x="450850" y="2896141"/>
                </a:cubicBezTo>
                <a:cubicBezTo>
                  <a:pt x="476250" y="2878149"/>
                  <a:pt x="472017" y="2867566"/>
                  <a:pt x="495300" y="2845341"/>
                </a:cubicBezTo>
                <a:cubicBezTo>
                  <a:pt x="518583" y="2823116"/>
                  <a:pt x="559858" y="2795599"/>
                  <a:pt x="590550" y="2762791"/>
                </a:cubicBezTo>
                <a:cubicBezTo>
                  <a:pt x="621242" y="2729983"/>
                  <a:pt x="646642" y="2698233"/>
                  <a:pt x="679450" y="2648491"/>
                </a:cubicBezTo>
                <a:cubicBezTo>
                  <a:pt x="712258" y="2598749"/>
                  <a:pt x="752475" y="2531016"/>
                  <a:pt x="787400" y="2464341"/>
                </a:cubicBezTo>
                <a:cubicBezTo>
                  <a:pt x="822325" y="2397666"/>
                  <a:pt x="847725" y="2362741"/>
                  <a:pt x="889000" y="2248441"/>
                </a:cubicBezTo>
                <a:cubicBezTo>
                  <a:pt x="930275" y="2134141"/>
                  <a:pt x="986367" y="1976449"/>
                  <a:pt x="1035050" y="1778541"/>
                </a:cubicBezTo>
                <a:cubicBezTo>
                  <a:pt x="1083733" y="1580633"/>
                  <a:pt x="1144058" y="1265249"/>
                  <a:pt x="1181100" y="1060991"/>
                </a:cubicBezTo>
                <a:cubicBezTo>
                  <a:pt x="1218142" y="856733"/>
                  <a:pt x="1236133" y="686341"/>
                  <a:pt x="1257300" y="552991"/>
                </a:cubicBezTo>
                <a:cubicBezTo>
                  <a:pt x="1278467" y="419641"/>
                  <a:pt x="1293283" y="337091"/>
                  <a:pt x="1308100" y="260891"/>
                </a:cubicBezTo>
                <a:cubicBezTo>
                  <a:pt x="1322917" y="184691"/>
                  <a:pt x="1335617" y="134949"/>
                  <a:pt x="1346200" y="95791"/>
                </a:cubicBezTo>
                <a:cubicBezTo>
                  <a:pt x="1356783" y="56633"/>
                  <a:pt x="1364192" y="39699"/>
                  <a:pt x="1371600" y="25941"/>
                </a:cubicBezTo>
                <a:cubicBezTo>
                  <a:pt x="1379008" y="12183"/>
                  <a:pt x="1390650" y="13241"/>
                  <a:pt x="1390650" y="13241"/>
                </a:cubicBezTo>
                <a:cubicBezTo>
                  <a:pt x="1397000" y="9008"/>
                  <a:pt x="1398058" y="-2634"/>
                  <a:pt x="1409700" y="541"/>
                </a:cubicBezTo>
                <a:cubicBezTo>
                  <a:pt x="1421342" y="3716"/>
                  <a:pt x="1447800" y="12183"/>
                  <a:pt x="1460500" y="32291"/>
                </a:cubicBezTo>
                <a:cubicBezTo>
                  <a:pt x="1473200" y="52399"/>
                  <a:pt x="1474258" y="79916"/>
                  <a:pt x="1485900" y="121191"/>
                </a:cubicBezTo>
                <a:cubicBezTo>
                  <a:pt x="1497542" y="162466"/>
                  <a:pt x="1510242" y="185749"/>
                  <a:pt x="1530350" y="279941"/>
                </a:cubicBezTo>
                <a:cubicBezTo>
                  <a:pt x="1550458" y="374133"/>
                  <a:pt x="1576917" y="519124"/>
                  <a:pt x="1606550" y="686341"/>
                </a:cubicBezTo>
                <a:cubicBezTo>
                  <a:pt x="1636183" y="853558"/>
                  <a:pt x="1662642" y="1027124"/>
                  <a:pt x="1708150" y="1283241"/>
                </a:cubicBezTo>
                <a:cubicBezTo>
                  <a:pt x="1753658" y="1539358"/>
                  <a:pt x="1831975" y="1998674"/>
                  <a:pt x="1879600" y="2223041"/>
                </a:cubicBezTo>
                <a:cubicBezTo>
                  <a:pt x="1927225" y="2447408"/>
                  <a:pt x="1962150" y="2533133"/>
                  <a:pt x="1993900" y="2629441"/>
                </a:cubicBezTo>
                <a:cubicBezTo>
                  <a:pt x="2025650" y="2725749"/>
                  <a:pt x="2042583" y="2750091"/>
                  <a:pt x="2070100" y="2800891"/>
                </a:cubicBezTo>
                <a:cubicBezTo>
                  <a:pt x="2097617" y="2851691"/>
                  <a:pt x="2135717" y="2910958"/>
                  <a:pt x="2159000" y="2934241"/>
                </a:cubicBezTo>
                <a:cubicBezTo>
                  <a:pt x="2182283" y="2957524"/>
                  <a:pt x="2203450" y="2939533"/>
                  <a:pt x="2209800" y="2940591"/>
                </a:cubicBezTo>
                <a:cubicBezTo>
                  <a:pt x="2216150" y="2941649"/>
                  <a:pt x="2206625" y="2941120"/>
                  <a:pt x="2197100" y="2940591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990600"/>
            <a:ext cx="236654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RODS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constant luminance </a:t>
            </a:r>
            <a:br>
              <a:rPr lang="en-US" dirty="0" smtClean="0"/>
            </a:br>
            <a:r>
              <a:rPr lang="en-US" dirty="0" smtClean="0"/>
              <a:t>varied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 and Cone Response Curves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2" y="961623"/>
            <a:ext cx="73818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2200" y="1115484"/>
            <a:ext cx="2312941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CONES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primary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roughly R, G, B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340350" y="1299218"/>
            <a:ext cx="2209800" cy="3151716"/>
          </a:xfrm>
          <a:custGeom>
            <a:avLst/>
            <a:gdLst>
              <a:gd name="connsiteX0" fmla="*/ 0 w 2209800"/>
              <a:gd name="connsiteY0" fmla="*/ 3151716 h 3151716"/>
              <a:gd name="connsiteX1" fmla="*/ 177800 w 2209800"/>
              <a:gd name="connsiteY1" fmla="*/ 3107266 h 3151716"/>
              <a:gd name="connsiteX2" fmla="*/ 292100 w 2209800"/>
              <a:gd name="connsiteY2" fmla="*/ 3043766 h 3151716"/>
              <a:gd name="connsiteX3" fmla="*/ 393700 w 2209800"/>
              <a:gd name="connsiteY3" fmla="*/ 2973916 h 3151716"/>
              <a:gd name="connsiteX4" fmla="*/ 501650 w 2209800"/>
              <a:gd name="connsiteY4" fmla="*/ 2802466 h 3151716"/>
              <a:gd name="connsiteX5" fmla="*/ 685800 w 2209800"/>
              <a:gd name="connsiteY5" fmla="*/ 2396066 h 3151716"/>
              <a:gd name="connsiteX6" fmla="*/ 869950 w 2209800"/>
              <a:gd name="connsiteY6" fmla="*/ 1494366 h 3151716"/>
              <a:gd name="connsiteX7" fmla="*/ 1003300 w 2209800"/>
              <a:gd name="connsiteY7" fmla="*/ 548216 h 3151716"/>
              <a:gd name="connsiteX8" fmla="*/ 1066800 w 2209800"/>
              <a:gd name="connsiteY8" fmla="*/ 167216 h 3151716"/>
              <a:gd name="connsiteX9" fmla="*/ 1123950 w 2209800"/>
              <a:gd name="connsiteY9" fmla="*/ 33866 h 3151716"/>
              <a:gd name="connsiteX10" fmla="*/ 1162050 w 2209800"/>
              <a:gd name="connsiteY10" fmla="*/ 2116 h 3151716"/>
              <a:gd name="connsiteX11" fmla="*/ 1200150 w 2209800"/>
              <a:gd name="connsiteY11" fmla="*/ 8466 h 3151716"/>
              <a:gd name="connsiteX12" fmla="*/ 1231900 w 2209800"/>
              <a:gd name="connsiteY12" fmla="*/ 52916 h 3151716"/>
              <a:gd name="connsiteX13" fmla="*/ 1257300 w 2209800"/>
              <a:gd name="connsiteY13" fmla="*/ 129116 h 3151716"/>
              <a:gd name="connsiteX14" fmla="*/ 1289050 w 2209800"/>
              <a:gd name="connsiteY14" fmla="*/ 300566 h 3151716"/>
              <a:gd name="connsiteX15" fmla="*/ 1403350 w 2209800"/>
              <a:gd name="connsiteY15" fmla="*/ 1399116 h 3151716"/>
              <a:gd name="connsiteX16" fmla="*/ 1530350 w 2209800"/>
              <a:gd name="connsiteY16" fmla="*/ 2218266 h 3151716"/>
              <a:gd name="connsiteX17" fmla="*/ 1689100 w 2209800"/>
              <a:gd name="connsiteY17" fmla="*/ 2789766 h 3151716"/>
              <a:gd name="connsiteX18" fmla="*/ 1828800 w 2209800"/>
              <a:gd name="connsiteY18" fmla="*/ 3062816 h 3151716"/>
              <a:gd name="connsiteX19" fmla="*/ 1873250 w 2209800"/>
              <a:gd name="connsiteY19" fmla="*/ 3081866 h 3151716"/>
              <a:gd name="connsiteX20" fmla="*/ 1917700 w 2209800"/>
              <a:gd name="connsiteY20" fmla="*/ 3119966 h 3151716"/>
              <a:gd name="connsiteX21" fmla="*/ 2012950 w 2209800"/>
              <a:gd name="connsiteY21" fmla="*/ 3132666 h 3151716"/>
              <a:gd name="connsiteX22" fmla="*/ 2209800 w 2209800"/>
              <a:gd name="connsiteY22" fmla="*/ 3145366 h 315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9800" h="3151716">
                <a:moveTo>
                  <a:pt x="0" y="3151716"/>
                </a:moveTo>
                <a:cubicBezTo>
                  <a:pt x="64558" y="3138487"/>
                  <a:pt x="129117" y="3125258"/>
                  <a:pt x="177800" y="3107266"/>
                </a:cubicBezTo>
                <a:cubicBezTo>
                  <a:pt x="226483" y="3089274"/>
                  <a:pt x="256117" y="3065991"/>
                  <a:pt x="292100" y="3043766"/>
                </a:cubicBezTo>
                <a:cubicBezTo>
                  <a:pt x="328083" y="3021541"/>
                  <a:pt x="358775" y="3014133"/>
                  <a:pt x="393700" y="2973916"/>
                </a:cubicBezTo>
                <a:cubicBezTo>
                  <a:pt x="428625" y="2933699"/>
                  <a:pt x="452967" y="2898774"/>
                  <a:pt x="501650" y="2802466"/>
                </a:cubicBezTo>
                <a:cubicBezTo>
                  <a:pt x="550333" y="2706158"/>
                  <a:pt x="624417" y="2614083"/>
                  <a:pt x="685800" y="2396066"/>
                </a:cubicBezTo>
                <a:cubicBezTo>
                  <a:pt x="747183" y="2178049"/>
                  <a:pt x="817033" y="1802341"/>
                  <a:pt x="869950" y="1494366"/>
                </a:cubicBezTo>
                <a:cubicBezTo>
                  <a:pt x="922867" y="1186391"/>
                  <a:pt x="970492" y="769408"/>
                  <a:pt x="1003300" y="548216"/>
                </a:cubicBezTo>
                <a:cubicBezTo>
                  <a:pt x="1036108" y="327024"/>
                  <a:pt x="1046692" y="252941"/>
                  <a:pt x="1066800" y="167216"/>
                </a:cubicBezTo>
                <a:cubicBezTo>
                  <a:pt x="1086908" y="81491"/>
                  <a:pt x="1108075" y="61383"/>
                  <a:pt x="1123950" y="33866"/>
                </a:cubicBezTo>
                <a:cubicBezTo>
                  <a:pt x="1139825" y="6349"/>
                  <a:pt x="1149350" y="6349"/>
                  <a:pt x="1162050" y="2116"/>
                </a:cubicBezTo>
                <a:cubicBezTo>
                  <a:pt x="1174750" y="-2117"/>
                  <a:pt x="1188508" y="-1"/>
                  <a:pt x="1200150" y="8466"/>
                </a:cubicBezTo>
                <a:cubicBezTo>
                  <a:pt x="1211792" y="16933"/>
                  <a:pt x="1222375" y="32808"/>
                  <a:pt x="1231900" y="52916"/>
                </a:cubicBezTo>
                <a:cubicBezTo>
                  <a:pt x="1241425" y="73024"/>
                  <a:pt x="1247775" y="87841"/>
                  <a:pt x="1257300" y="129116"/>
                </a:cubicBezTo>
                <a:cubicBezTo>
                  <a:pt x="1266825" y="170391"/>
                  <a:pt x="1264708" y="88899"/>
                  <a:pt x="1289050" y="300566"/>
                </a:cubicBezTo>
                <a:cubicBezTo>
                  <a:pt x="1313392" y="512233"/>
                  <a:pt x="1363133" y="1079499"/>
                  <a:pt x="1403350" y="1399116"/>
                </a:cubicBezTo>
                <a:cubicBezTo>
                  <a:pt x="1443567" y="1718733"/>
                  <a:pt x="1482725" y="1986491"/>
                  <a:pt x="1530350" y="2218266"/>
                </a:cubicBezTo>
                <a:cubicBezTo>
                  <a:pt x="1577975" y="2450041"/>
                  <a:pt x="1639358" y="2649008"/>
                  <a:pt x="1689100" y="2789766"/>
                </a:cubicBezTo>
                <a:cubicBezTo>
                  <a:pt x="1738842" y="2930524"/>
                  <a:pt x="1798108" y="3014133"/>
                  <a:pt x="1828800" y="3062816"/>
                </a:cubicBezTo>
                <a:cubicBezTo>
                  <a:pt x="1859492" y="3111499"/>
                  <a:pt x="1858433" y="3072341"/>
                  <a:pt x="1873250" y="3081866"/>
                </a:cubicBezTo>
                <a:cubicBezTo>
                  <a:pt x="1888067" y="3091391"/>
                  <a:pt x="1894417" y="3111499"/>
                  <a:pt x="1917700" y="3119966"/>
                </a:cubicBezTo>
                <a:cubicBezTo>
                  <a:pt x="1940983" y="3128433"/>
                  <a:pt x="1964267" y="3128433"/>
                  <a:pt x="2012950" y="3132666"/>
                </a:cubicBezTo>
                <a:cubicBezTo>
                  <a:pt x="2061633" y="3136899"/>
                  <a:pt x="2135716" y="3141132"/>
                  <a:pt x="2209800" y="3145366"/>
                </a:cubicBezTo>
              </a:path>
            </a:pathLst>
          </a:cu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63694" y="1447800"/>
            <a:ext cx="2211856" cy="3010441"/>
          </a:xfrm>
          <a:custGeom>
            <a:avLst/>
            <a:gdLst>
              <a:gd name="connsiteX0" fmla="*/ 0 w 2211856"/>
              <a:gd name="connsiteY0" fmla="*/ 3010441 h 3010441"/>
              <a:gd name="connsiteX1" fmla="*/ 196850 w 2211856"/>
              <a:gd name="connsiteY1" fmla="*/ 2997741 h 3010441"/>
              <a:gd name="connsiteX2" fmla="*/ 342900 w 2211856"/>
              <a:gd name="connsiteY2" fmla="*/ 2953291 h 3010441"/>
              <a:gd name="connsiteX3" fmla="*/ 450850 w 2211856"/>
              <a:gd name="connsiteY3" fmla="*/ 2896141 h 3010441"/>
              <a:gd name="connsiteX4" fmla="*/ 495300 w 2211856"/>
              <a:gd name="connsiteY4" fmla="*/ 2845341 h 3010441"/>
              <a:gd name="connsiteX5" fmla="*/ 590550 w 2211856"/>
              <a:gd name="connsiteY5" fmla="*/ 2762791 h 3010441"/>
              <a:gd name="connsiteX6" fmla="*/ 679450 w 2211856"/>
              <a:gd name="connsiteY6" fmla="*/ 2648491 h 3010441"/>
              <a:gd name="connsiteX7" fmla="*/ 787400 w 2211856"/>
              <a:gd name="connsiteY7" fmla="*/ 2464341 h 3010441"/>
              <a:gd name="connsiteX8" fmla="*/ 889000 w 2211856"/>
              <a:gd name="connsiteY8" fmla="*/ 2248441 h 3010441"/>
              <a:gd name="connsiteX9" fmla="*/ 1035050 w 2211856"/>
              <a:gd name="connsiteY9" fmla="*/ 1778541 h 3010441"/>
              <a:gd name="connsiteX10" fmla="*/ 1181100 w 2211856"/>
              <a:gd name="connsiteY10" fmla="*/ 1060991 h 3010441"/>
              <a:gd name="connsiteX11" fmla="*/ 1257300 w 2211856"/>
              <a:gd name="connsiteY11" fmla="*/ 552991 h 3010441"/>
              <a:gd name="connsiteX12" fmla="*/ 1308100 w 2211856"/>
              <a:gd name="connsiteY12" fmla="*/ 260891 h 3010441"/>
              <a:gd name="connsiteX13" fmla="*/ 1346200 w 2211856"/>
              <a:gd name="connsiteY13" fmla="*/ 95791 h 3010441"/>
              <a:gd name="connsiteX14" fmla="*/ 1371600 w 2211856"/>
              <a:gd name="connsiteY14" fmla="*/ 25941 h 3010441"/>
              <a:gd name="connsiteX15" fmla="*/ 1390650 w 2211856"/>
              <a:gd name="connsiteY15" fmla="*/ 13241 h 3010441"/>
              <a:gd name="connsiteX16" fmla="*/ 1409700 w 2211856"/>
              <a:gd name="connsiteY16" fmla="*/ 541 h 3010441"/>
              <a:gd name="connsiteX17" fmla="*/ 1460500 w 2211856"/>
              <a:gd name="connsiteY17" fmla="*/ 32291 h 3010441"/>
              <a:gd name="connsiteX18" fmla="*/ 1485900 w 2211856"/>
              <a:gd name="connsiteY18" fmla="*/ 121191 h 3010441"/>
              <a:gd name="connsiteX19" fmla="*/ 1530350 w 2211856"/>
              <a:gd name="connsiteY19" fmla="*/ 279941 h 3010441"/>
              <a:gd name="connsiteX20" fmla="*/ 1606550 w 2211856"/>
              <a:gd name="connsiteY20" fmla="*/ 686341 h 3010441"/>
              <a:gd name="connsiteX21" fmla="*/ 1708150 w 2211856"/>
              <a:gd name="connsiteY21" fmla="*/ 1283241 h 3010441"/>
              <a:gd name="connsiteX22" fmla="*/ 1879600 w 2211856"/>
              <a:gd name="connsiteY22" fmla="*/ 2223041 h 3010441"/>
              <a:gd name="connsiteX23" fmla="*/ 1993900 w 2211856"/>
              <a:gd name="connsiteY23" fmla="*/ 2629441 h 3010441"/>
              <a:gd name="connsiteX24" fmla="*/ 2070100 w 2211856"/>
              <a:gd name="connsiteY24" fmla="*/ 2800891 h 3010441"/>
              <a:gd name="connsiteX25" fmla="*/ 2159000 w 2211856"/>
              <a:gd name="connsiteY25" fmla="*/ 2934241 h 3010441"/>
              <a:gd name="connsiteX26" fmla="*/ 2209800 w 2211856"/>
              <a:gd name="connsiteY26" fmla="*/ 2940591 h 3010441"/>
              <a:gd name="connsiteX27" fmla="*/ 2197100 w 2211856"/>
              <a:gd name="connsiteY27" fmla="*/ 2940591 h 30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11856" h="3010441">
                <a:moveTo>
                  <a:pt x="0" y="3010441"/>
                </a:moveTo>
                <a:cubicBezTo>
                  <a:pt x="69850" y="3008853"/>
                  <a:pt x="139700" y="3007266"/>
                  <a:pt x="196850" y="2997741"/>
                </a:cubicBezTo>
                <a:cubicBezTo>
                  <a:pt x="254000" y="2988216"/>
                  <a:pt x="300567" y="2970224"/>
                  <a:pt x="342900" y="2953291"/>
                </a:cubicBezTo>
                <a:cubicBezTo>
                  <a:pt x="385233" y="2936358"/>
                  <a:pt x="425450" y="2914133"/>
                  <a:pt x="450850" y="2896141"/>
                </a:cubicBezTo>
                <a:cubicBezTo>
                  <a:pt x="476250" y="2878149"/>
                  <a:pt x="472017" y="2867566"/>
                  <a:pt x="495300" y="2845341"/>
                </a:cubicBezTo>
                <a:cubicBezTo>
                  <a:pt x="518583" y="2823116"/>
                  <a:pt x="559858" y="2795599"/>
                  <a:pt x="590550" y="2762791"/>
                </a:cubicBezTo>
                <a:cubicBezTo>
                  <a:pt x="621242" y="2729983"/>
                  <a:pt x="646642" y="2698233"/>
                  <a:pt x="679450" y="2648491"/>
                </a:cubicBezTo>
                <a:cubicBezTo>
                  <a:pt x="712258" y="2598749"/>
                  <a:pt x="752475" y="2531016"/>
                  <a:pt x="787400" y="2464341"/>
                </a:cubicBezTo>
                <a:cubicBezTo>
                  <a:pt x="822325" y="2397666"/>
                  <a:pt x="847725" y="2362741"/>
                  <a:pt x="889000" y="2248441"/>
                </a:cubicBezTo>
                <a:cubicBezTo>
                  <a:pt x="930275" y="2134141"/>
                  <a:pt x="986367" y="1976449"/>
                  <a:pt x="1035050" y="1778541"/>
                </a:cubicBezTo>
                <a:cubicBezTo>
                  <a:pt x="1083733" y="1580633"/>
                  <a:pt x="1144058" y="1265249"/>
                  <a:pt x="1181100" y="1060991"/>
                </a:cubicBezTo>
                <a:cubicBezTo>
                  <a:pt x="1218142" y="856733"/>
                  <a:pt x="1236133" y="686341"/>
                  <a:pt x="1257300" y="552991"/>
                </a:cubicBezTo>
                <a:cubicBezTo>
                  <a:pt x="1278467" y="419641"/>
                  <a:pt x="1293283" y="337091"/>
                  <a:pt x="1308100" y="260891"/>
                </a:cubicBezTo>
                <a:cubicBezTo>
                  <a:pt x="1322917" y="184691"/>
                  <a:pt x="1335617" y="134949"/>
                  <a:pt x="1346200" y="95791"/>
                </a:cubicBezTo>
                <a:cubicBezTo>
                  <a:pt x="1356783" y="56633"/>
                  <a:pt x="1364192" y="39699"/>
                  <a:pt x="1371600" y="25941"/>
                </a:cubicBezTo>
                <a:cubicBezTo>
                  <a:pt x="1379008" y="12183"/>
                  <a:pt x="1390650" y="13241"/>
                  <a:pt x="1390650" y="13241"/>
                </a:cubicBezTo>
                <a:cubicBezTo>
                  <a:pt x="1397000" y="9008"/>
                  <a:pt x="1398058" y="-2634"/>
                  <a:pt x="1409700" y="541"/>
                </a:cubicBezTo>
                <a:cubicBezTo>
                  <a:pt x="1421342" y="3716"/>
                  <a:pt x="1447800" y="12183"/>
                  <a:pt x="1460500" y="32291"/>
                </a:cubicBezTo>
                <a:cubicBezTo>
                  <a:pt x="1473200" y="52399"/>
                  <a:pt x="1474258" y="79916"/>
                  <a:pt x="1485900" y="121191"/>
                </a:cubicBezTo>
                <a:cubicBezTo>
                  <a:pt x="1497542" y="162466"/>
                  <a:pt x="1510242" y="185749"/>
                  <a:pt x="1530350" y="279941"/>
                </a:cubicBezTo>
                <a:cubicBezTo>
                  <a:pt x="1550458" y="374133"/>
                  <a:pt x="1576917" y="519124"/>
                  <a:pt x="1606550" y="686341"/>
                </a:cubicBezTo>
                <a:cubicBezTo>
                  <a:pt x="1636183" y="853558"/>
                  <a:pt x="1662642" y="1027124"/>
                  <a:pt x="1708150" y="1283241"/>
                </a:cubicBezTo>
                <a:cubicBezTo>
                  <a:pt x="1753658" y="1539358"/>
                  <a:pt x="1831975" y="1998674"/>
                  <a:pt x="1879600" y="2223041"/>
                </a:cubicBezTo>
                <a:cubicBezTo>
                  <a:pt x="1927225" y="2447408"/>
                  <a:pt x="1962150" y="2533133"/>
                  <a:pt x="1993900" y="2629441"/>
                </a:cubicBezTo>
                <a:cubicBezTo>
                  <a:pt x="2025650" y="2725749"/>
                  <a:pt x="2042583" y="2750091"/>
                  <a:pt x="2070100" y="2800891"/>
                </a:cubicBezTo>
                <a:cubicBezTo>
                  <a:pt x="2097617" y="2851691"/>
                  <a:pt x="2135717" y="2910958"/>
                  <a:pt x="2159000" y="2934241"/>
                </a:cubicBezTo>
                <a:cubicBezTo>
                  <a:pt x="2182283" y="2957524"/>
                  <a:pt x="2203450" y="2939533"/>
                  <a:pt x="2209800" y="2940591"/>
                </a:cubicBezTo>
                <a:cubicBezTo>
                  <a:pt x="2216150" y="2941649"/>
                  <a:pt x="2206625" y="2941120"/>
                  <a:pt x="2197100" y="2940591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72100" y="4183294"/>
            <a:ext cx="2178050" cy="267640"/>
          </a:xfrm>
          <a:custGeom>
            <a:avLst/>
            <a:gdLst>
              <a:gd name="connsiteX0" fmla="*/ 0 w 2178050"/>
              <a:gd name="connsiteY0" fmla="*/ 157809 h 267640"/>
              <a:gd name="connsiteX1" fmla="*/ 184150 w 2178050"/>
              <a:gd name="connsiteY1" fmla="*/ 24459 h 267640"/>
              <a:gd name="connsiteX2" fmla="*/ 323850 w 2178050"/>
              <a:gd name="connsiteY2" fmla="*/ 5409 h 267640"/>
              <a:gd name="connsiteX3" fmla="*/ 488950 w 2178050"/>
              <a:gd name="connsiteY3" fmla="*/ 87959 h 267640"/>
              <a:gd name="connsiteX4" fmla="*/ 660400 w 2178050"/>
              <a:gd name="connsiteY4" fmla="*/ 183209 h 267640"/>
              <a:gd name="connsiteX5" fmla="*/ 844550 w 2178050"/>
              <a:gd name="connsiteY5" fmla="*/ 240359 h 267640"/>
              <a:gd name="connsiteX6" fmla="*/ 1117600 w 2178050"/>
              <a:gd name="connsiteY6" fmla="*/ 265759 h 267640"/>
              <a:gd name="connsiteX7" fmla="*/ 2178050 w 2178050"/>
              <a:gd name="connsiteY7" fmla="*/ 265759 h 267640"/>
              <a:gd name="connsiteX8" fmla="*/ 2178050 w 2178050"/>
              <a:gd name="connsiteY8" fmla="*/ 265759 h 267640"/>
              <a:gd name="connsiteX9" fmla="*/ 2178050 w 2178050"/>
              <a:gd name="connsiteY9" fmla="*/ 265759 h 2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8050" h="267640">
                <a:moveTo>
                  <a:pt x="0" y="157809"/>
                </a:moveTo>
                <a:cubicBezTo>
                  <a:pt x="65087" y="103834"/>
                  <a:pt x="130175" y="49859"/>
                  <a:pt x="184150" y="24459"/>
                </a:cubicBezTo>
                <a:cubicBezTo>
                  <a:pt x="238125" y="-941"/>
                  <a:pt x="273050" y="-5174"/>
                  <a:pt x="323850" y="5409"/>
                </a:cubicBezTo>
                <a:cubicBezTo>
                  <a:pt x="374650" y="15992"/>
                  <a:pt x="432858" y="58326"/>
                  <a:pt x="488950" y="87959"/>
                </a:cubicBezTo>
                <a:cubicBezTo>
                  <a:pt x="545042" y="117592"/>
                  <a:pt x="601133" y="157809"/>
                  <a:pt x="660400" y="183209"/>
                </a:cubicBezTo>
                <a:cubicBezTo>
                  <a:pt x="719667" y="208609"/>
                  <a:pt x="768350" y="226601"/>
                  <a:pt x="844550" y="240359"/>
                </a:cubicBezTo>
                <a:cubicBezTo>
                  <a:pt x="920750" y="254117"/>
                  <a:pt x="895350" y="261526"/>
                  <a:pt x="1117600" y="265759"/>
                </a:cubicBezTo>
                <a:cubicBezTo>
                  <a:pt x="1339850" y="269992"/>
                  <a:pt x="2178050" y="265759"/>
                  <a:pt x="2178050" y="265759"/>
                </a:cubicBezTo>
                <a:lnTo>
                  <a:pt x="2178050" y="265759"/>
                </a:lnTo>
                <a:lnTo>
                  <a:pt x="2178050" y="265759"/>
                </a:lnTo>
              </a:path>
            </a:pathLst>
          </a:cu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2" y="976648"/>
            <a:ext cx="5331913" cy="38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Luminous Efficiency Function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976648"/>
            <a:ext cx="2567685" cy="3214352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172" y="4191000"/>
            <a:ext cx="5507428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142" y="4343400"/>
            <a:ext cx="6172200" cy="121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By experimental evidence: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(a) is the sum of the 3 curves of (b)</a:t>
            </a:r>
          </a:p>
          <a:p>
            <a:pPr marL="0" indent="0">
              <a:buNone/>
            </a:pPr>
            <a:r>
              <a:rPr lang="en-US" dirty="0" smtClean="0"/>
              <a:t>So (a) is often called the </a:t>
            </a:r>
            <a:r>
              <a:rPr lang="en-US" sz="4400" b="1" dirty="0" smtClean="0">
                <a:solidFill>
                  <a:srgbClr val="C00000"/>
                </a:solidFill>
              </a:rPr>
              <a:t>Luminous Efficiency Function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909</Words>
  <Application>Microsoft Office PowerPoint</Application>
  <PresentationFormat>On-screen Show (4:3)</PresentationFormat>
  <Paragraphs>197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Image Processing</vt:lpstr>
      <vt:lpstr>Lecture Objectives</vt:lpstr>
      <vt:lpstr>What is Color?</vt:lpstr>
      <vt:lpstr>Physical Color</vt:lpstr>
      <vt:lpstr>Spectrum Defines Color</vt:lpstr>
      <vt:lpstr>Biology</vt:lpstr>
      <vt:lpstr>Rod and Cone Response Curves</vt:lpstr>
      <vt:lpstr>Rod and Cone Response Curves</vt:lpstr>
      <vt:lpstr>Luminous Efficiency Function</vt:lpstr>
      <vt:lpstr>Tri-Stimulus Theory of Color</vt:lpstr>
      <vt:lpstr>Tri-Stim Theory of Color</vt:lpstr>
      <vt:lpstr>HSV Color Space (Artists)</vt:lpstr>
      <vt:lpstr>RGB versus HSV</vt:lpstr>
      <vt:lpstr>HSV: yellow versus brown</vt:lpstr>
      <vt:lpstr>HSV Color Hexcone</vt:lpstr>
      <vt:lpstr>Using the Cone</vt:lpstr>
      <vt:lpstr>CIE Color Space</vt:lpstr>
      <vt:lpstr>CIE Color Space: A space of desires</vt:lpstr>
      <vt:lpstr>CIE Color Matching Functions</vt:lpstr>
      <vt:lpstr>CIE Color Matching Functions</vt:lpstr>
      <vt:lpstr>CIE xyY color specification</vt:lpstr>
      <vt:lpstr>PowerPoint Presentation</vt:lpstr>
      <vt:lpstr>PowerPoint Presentation</vt:lpstr>
      <vt:lpstr>PowerPoint Presentation</vt:lpstr>
      <vt:lpstr>PowerPoint Presentation</vt:lpstr>
      <vt:lpstr>Summary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800</cp:revision>
  <dcterms:created xsi:type="dcterms:W3CDTF">2006-08-16T00:00:00Z</dcterms:created>
  <dcterms:modified xsi:type="dcterms:W3CDTF">2015-10-04T16:36:46Z</dcterms:modified>
</cp:coreProperties>
</file>