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31" r:id="rId3"/>
    <p:sldId id="621" r:id="rId4"/>
    <p:sldId id="666" r:id="rId5"/>
    <p:sldId id="667" r:id="rId6"/>
    <p:sldId id="668" r:id="rId7"/>
    <p:sldId id="669" r:id="rId8"/>
    <p:sldId id="670" r:id="rId9"/>
    <p:sldId id="671" r:id="rId10"/>
    <p:sldId id="672" r:id="rId11"/>
    <p:sldId id="674" r:id="rId12"/>
    <p:sldId id="675" r:id="rId13"/>
    <p:sldId id="679" r:id="rId14"/>
    <p:sldId id="680" r:id="rId15"/>
    <p:sldId id="678" r:id="rId16"/>
    <p:sldId id="677" r:id="rId17"/>
    <p:sldId id="673" r:id="rId18"/>
    <p:sldId id="681" r:id="rId19"/>
    <p:sldId id="682" r:id="rId20"/>
    <p:sldId id="683" r:id="rId21"/>
    <p:sldId id="684" r:id="rId22"/>
    <p:sldId id="665" r:id="rId23"/>
    <p:sldId id="306" r:id="rId24"/>
    <p:sldId id="364" r:id="rId25"/>
    <p:sldId id="32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E869"/>
    <a:srgbClr val="E3DE00"/>
    <a:srgbClr val="FBCFAB"/>
    <a:srgbClr val="ACB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40" autoAdjust="0"/>
  </p:normalViewPr>
  <p:slideViewPr>
    <p:cSldViewPr>
      <p:cViewPr varScale="1">
        <p:scale>
          <a:sx n="82" d="100"/>
          <a:sy n="82" d="100"/>
        </p:scale>
        <p:origin x="-3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80ABE-452A-4AFD-9D76-50CDA118E67B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8015B-B547-4095-B1BD-E46E7266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80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015B-B547-4095-B1BD-E46E726697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5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825" y="6518787"/>
            <a:ext cx="937846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791200" y="5791200"/>
            <a:ext cx="3276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Brent M. Dingle, Ph.D.	               	2015</a:t>
            </a:r>
          </a:p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Game Design and Development Program</a:t>
            </a:r>
          </a:p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Mathematics, Statistics and Computer Science</a:t>
            </a:r>
          </a:p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University of Wisconsin - Stout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AutoShape 2" descr="https://encrypted-tbn3.gstatic.com/images?q=tbn:ANd9GcTZMvsu5eXlNdCDN0pTONDpdW8dInFA5n1yfNOv7swtSOdJgMh9"/>
          <p:cNvSpPr>
            <a:spLocks noChangeAspect="1" noChangeArrowheads="1"/>
          </p:cNvSpPr>
          <p:nvPr/>
        </p:nvSpPr>
        <p:spPr bwMode="auto">
          <a:xfrm>
            <a:off x="63500" y="-136525"/>
            <a:ext cx="5991225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066799"/>
            <a:ext cx="7772400" cy="1295401"/>
          </a:xfrm>
        </p:spPr>
        <p:txBody>
          <a:bodyPr/>
          <a:lstStyle/>
          <a:p>
            <a:r>
              <a:rPr lang="en-US" smtClean="0"/>
              <a:t>Quick </a:t>
            </a:r>
            <a:r>
              <a:rPr lang="en-US" smtClean="0"/>
              <a:t>Review </a:t>
            </a:r>
            <a:r>
              <a:rPr lang="en-US" dirty="0" smtClean="0"/>
              <a:t>Summary</a:t>
            </a:r>
            <a:br>
              <a:rPr lang="en-US" dirty="0" smtClean="0"/>
            </a:br>
            <a:endParaRPr lang="en-US" sz="20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64008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Reference Summary List</a:t>
            </a:r>
          </a:p>
        </p:txBody>
      </p:sp>
    </p:spTree>
    <p:extLst>
      <p:ext uri="{BB962C8B-B14F-4D97-AF65-F5344CB8AC3E}">
        <p14:creationId xmlns:p14="http://schemas.microsoft.com/office/powerpoint/2010/main" val="41120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Summary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038600" cy="48307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Previously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a Digital Image is</a:t>
            </a:r>
          </a:p>
          <a:p>
            <a:pPr lvl="2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Acquisition</a:t>
            </a:r>
          </a:p>
          <a:p>
            <a:pPr lvl="2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Human Perception</a:t>
            </a:r>
          </a:p>
          <a:p>
            <a:pPr lvl="2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Representation</a:t>
            </a:r>
          </a:p>
          <a:p>
            <a:pPr lvl="1"/>
            <a:r>
              <a:rPr lang="en-US" dirty="0"/>
              <a:t>Color </a:t>
            </a:r>
            <a:r>
              <a:rPr lang="en-US" dirty="0" smtClean="0"/>
              <a:t>Spaces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HTML5 and JavaScript Code Examples</a:t>
            </a:r>
          </a:p>
          <a:p>
            <a:pPr lvl="2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Pixel manipulation</a:t>
            </a:r>
          </a:p>
          <a:p>
            <a:pPr lvl="2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Image Loading</a:t>
            </a:r>
          </a:p>
          <a:p>
            <a:pPr lvl="2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Filtering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67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images are designed for </a:t>
            </a:r>
            <a:br>
              <a:rPr lang="en-US" dirty="0" smtClean="0"/>
            </a:br>
            <a:r>
              <a:rPr lang="en-US" dirty="0" smtClean="0"/>
              <a:t>                                        the human eye</a:t>
            </a:r>
            <a:br>
              <a:rPr lang="en-US" dirty="0" smtClean="0"/>
            </a:br>
            <a:r>
              <a:rPr lang="en-US" dirty="0" smtClean="0"/>
              <a:t>                                and</a:t>
            </a:r>
            <a:br>
              <a:rPr lang="en-US" dirty="0" smtClean="0"/>
            </a:br>
            <a:r>
              <a:rPr lang="en-US" dirty="0" smtClean="0"/>
              <a:t>                                           the human brain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How does that work?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96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have seen</a:t>
            </a:r>
          </a:p>
          <a:p>
            <a:r>
              <a:rPr lang="en-US" dirty="0" smtClean="0"/>
              <a:t>Representation is Red, Green, Blue</a:t>
            </a:r>
          </a:p>
          <a:p>
            <a:r>
              <a:rPr lang="en-US" dirty="0" smtClean="0"/>
              <a:t>Digital Storage is 2D Array of Pixels</a:t>
            </a:r>
          </a:p>
          <a:p>
            <a:pPr lvl="1"/>
            <a:r>
              <a:rPr lang="en-US" dirty="0" smtClean="0"/>
              <a:t>Each Pixel with R, G, B values</a:t>
            </a:r>
          </a:p>
          <a:p>
            <a:pPr lvl="1"/>
            <a:endParaRPr lang="en-US" dirty="0"/>
          </a:p>
          <a:p>
            <a:r>
              <a:rPr lang="en-US" dirty="0" smtClean="0"/>
              <a:t>So…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240" y="2819400"/>
            <a:ext cx="2667000" cy="221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0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the theory?</a:t>
            </a:r>
          </a:p>
          <a:p>
            <a:pPr lvl="1"/>
            <a:r>
              <a:rPr lang="en-US" dirty="0" smtClean="0"/>
              <a:t>How is the representation defined?</a:t>
            </a:r>
          </a:p>
          <a:p>
            <a:pPr lvl="2"/>
            <a:endParaRPr lang="en-US" dirty="0" smtClean="0"/>
          </a:p>
          <a:p>
            <a:pPr lvl="2"/>
            <a:r>
              <a:rPr lang="en-US" sz="4000" b="1" dirty="0" smtClean="0">
                <a:solidFill>
                  <a:srgbClr val="C00000"/>
                </a:solidFill>
              </a:rPr>
              <a:t>Tri-Stimulus Theory of Color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23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Spaces: Human Eye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914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Study the Human Eye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2057400"/>
            <a:ext cx="4648200" cy="2777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493458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Rods: </a:t>
            </a:r>
            <a:r>
              <a:rPr lang="en-US" dirty="0"/>
              <a:t>75-150 million, all over the retina surface and sensitive to low levels of </a:t>
            </a:r>
            <a:r>
              <a:rPr lang="en-US" u="sng" dirty="0"/>
              <a:t>illumination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05200" y="493458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Cones</a:t>
            </a:r>
            <a:r>
              <a:rPr lang="en-US" b="1" dirty="0"/>
              <a:t>: </a:t>
            </a:r>
            <a:r>
              <a:rPr lang="en-US" dirty="0"/>
              <a:t>6-7 million in each eye, central part of retina (fovea) and highly sensitive to </a:t>
            </a:r>
            <a:r>
              <a:rPr lang="en-US" u="sng" dirty="0"/>
              <a:t>color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74529"/>
            <a:ext cx="296227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29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CIE Color Matching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371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DESIGN a model</a:t>
            </a:r>
          </a:p>
          <a:p>
            <a:pPr lvl="1"/>
            <a:r>
              <a:rPr lang="en-US" dirty="0" smtClean="0"/>
              <a:t>By design the y curve is just the luminous efficiency curve of the human eye</a:t>
            </a:r>
            <a:endParaRPr lang="en-US" dirty="0"/>
          </a:p>
        </p:txBody>
      </p:sp>
      <p:pic>
        <p:nvPicPr>
          <p:cNvPr id="4" name="Picture 3" descr="800px-CIE1931_XYZC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05000"/>
            <a:ext cx="32004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2154477" y="1427967"/>
            <a:ext cx="4521896" cy="1603332"/>
          </a:xfrm>
          <a:custGeom>
            <a:avLst/>
            <a:gdLst>
              <a:gd name="connsiteX0" fmla="*/ 4521896 w 4521896"/>
              <a:gd name="connsiteY0" fmla="*/ 839244 h 1603332"/>
              <a:gd name="connsiteX1" fmla="*/ 4509370 w 4521896"/>
              <a:gd name="connsiteY1" fmla="*/ 776614 h 1603332"/>
              <a:gd name="connsiteX2" fmla="*/ 4434213 w 4521896"/>
              <a:gd name="connsiteY2" fmla="*/ 713984 h 1603332"/>
              <a:gd name="connsiteX3" fmla="*/ 4396635 w 4521896"/>
              <a:gd name="connsiteY3" fmla="*/ 701458 h 1603332"/>
              <a:gd name="connsiteX4" fmla="*/ 4321479 w 4521896"/>
              <a:gd name="connsiteY4" fmla="*/ 651354 h 1603332"/>
              <a:gd name="connsiteX5" fmla="*/ 4283901 w 4521896"/>
              <a:gd name="connsiteY5" fmla="*/ 626301 h 1603332"/>
              <a:gd name="connsiteX6" fmla="*/ 4246323 w 4521896"/>
              <a:gd name="connsiteY6" fmla="*/ 613775 h 1603332"/>
              <a:gd name="connsiteX7" fmla="*/ 4221271 w 4521896"/>
              <a:gd name="connsiteY7" fmla="*/ 576197 h 1603332"/>
              <a:gd name="connsiteX8" fmla="*/ 4183693 w 4521896"/>
              <a:gd name="connsiteY8" fmla="*/ 563671 h 1603332"/>
              <a:gd name="connsiteX9" fmla="*/ 4146115 w 4521896"/>
              <a:gd name="connsiteY9" fmla="*/ 538619 h 1603332"/>
              <a:gd name="connsiteX10" fmla="*/ 4108537 w 4521896"/>
              <a:gd name="connsiteY10" fmla="*/ 526093 h 1603332"/>
              <a:gd name="connsiteX11" fmla="*/ 4070959 w 4521896"/>
              <a:gd name="connsiteY11" fmla="*/ 501041 h 1603332"/>
              <a:gd name="connsiteX12" fmla="*/ 4033381 w 4521896"/>
              <a:gd name="connsiteY12" fmla="*/ 488515 h 1603332"/>
              <a:gd name="connsiteX13" fmla="*/ 3995802 w 4521896"/>
              <a:gd name="connsiteY13" fmla="*/ 463463 h 1603332"/>
              <a:gd name="connsiteX14" fmla="*/ 3920646 w 4521896"/>
              <a:gd name="connsiteY14" fmla="*/ 438411 h 1603332"/>
              <a:gd name="connsiteX15" fmla="*/ 3883068 w 4521896"/>
              <a:gd name="connsiteY15" fmla="*/ 400833 h 1603332"/>
              <a:gd name="connsiteX16" fmla="*/ 3807912 w 4521896"/>
              <a:gd name="connsiteY16" fmla="*/ 375781 h 1603332"/>
              <a:gd name="connsiteX17" fmla="*/ 3770334 w 4521896"/>
              <a:gd name="connsiteY17" fmla="*/ 363255 h 1603332"/>
              <a:gd name="connsiteX18" fmla="*/ 3657600 w 4521896"/>
              <a:gd name="connsiteY18" fmla="*/ 313151 h 1603332"/>
              <a:gd name="connsiteX19" fmla="*/ 3544865 w 4521896"/>
              <a:gd name="connsiteY19" fmla="*/ 275573 h 1603332"/>
              <a:gd name="connsiteX20" fmla="*/ 3507287 w 4521896"/>
              <a:gd name="connsiteY20" fmla="*/ 263047 h 1603332"/>
              <a:gd name="connsiteX21" fmla="*/ 3457183 w 4521896"/>
              <a:gd name="connsiteY21" fmla="*/ 250521 h 1603332"/>
              <a:gd name="connsiteX22" fmla="*/ 3382027 w 4521896"/>
              <a:gd name="connsiteY22" fmla="*/ 225469 h 1603332"/>
              <a:gd name="connsiteX23" fmla="*/ 3306871 w 4521896"/>
              <a:gd name="connsiteY23" fmla="*/ 200417 h 1603332"/>
              <a:gd name="connsiteX24" fmla="*/ 3256767 w 4521896"/>
              <a:gd name="connsiteY24" fmla="*/ 187891 h 1603332"/>
              <a:gd name="connsiteX25" fmla="*/ 3181611 w 4521896"/>
              <a:gd name="connsiteY25" fmla="*/ 162838 h 1603332"/>
              <a:gd name="connsiteX26" fmla="*/ 3093928 w 4521896"/>
              <a:gd name="connsiteY26" fmla="*/ 137786 h 1603332"/>
              <a:gd name="connsiteX27" fmla="*/ 2931090 w 4521896"/>
              <a:gd name="connsiteY27" fmla="*/ 87682 h 1603332"/>
              <a:gd name="connsiteX28" fmla="*/ 2855934 w 4521896"/>
              <a:gd name="connsiteY28" fmla="*/ 62630 h 1603332"/>
              <a:gd name="connsiteX29" fmla="*/ 2768252 w 4521896"/>
              <a:gd name="connsiteY29" fmla="*/ 37578 h 1603332"/>
              <a:gd name="connsiteX30" fmla="*/ 2693096 w 4521896"/>
              <a:gd name="connsiteY30" fmla="*/ 25052 h 1603332"/>
              <a:gd name="connsiteX31" fmla="*/ 2655518 w 4521896"/>
              <a:gd name="connsiteY31" fmla="*/ 12526 h 1603332"/>
              <a:gd name="connsiteX32" fmla="*/ 2542783 w 4521896"/>
              <a:gd name="connsiteY32" fmla="*/ 0 h 1603332"/>
              <a:gd name="connsiteX33" fmla="*/ 2016690 w 4521896"/>
              <a:gd name="connsiteY33" fmla="*/ 12526 h 1603332"/>
              <a:gd name="connsiteX34" fmla="*/ 1816274 w 4521896"/>
              <a:gd name="connsiteY34" fmla="*/ 37578 h 1603332"/>
              <a:gd name="connsiteX35" fmla="*/ 1728591 w 4521896"/>
              <a:gd name="connsiteY35" fmla="*/ 50104 h 1603332"/>
              <a:gd name="connsiteX36" fmla="*/ 1628383 w 4521896"/>
              <a:gd name="connsiteY36" fmla="*/ 75156 h 1603332"/>
              <a:gd name="connsiteX37" fmla="*/ 1553227 w 4521896"/>
              <a:gd name="connsiteY37" fmla="*/ 87682 h 1603332"/>
              <a:gd name="connsiteX38" fmla="*/ 1440493 w 4521896"/>
              <a:gd name="connsiteY38" fmla="*/ 112734 h 1603332"/>
              <a:gd name="connsiteX39" fmla="*/ 1277655 w 4521896"/>
              <a:gd name="connsiteY39" fmla="*/ 137786 h 1603332"/>
              <a:gd name="connsiteX40" fmla="*/ 1189972 w 4521896"/>
              <a:gd name="connsiteY40" fmla="*/ 162838 h 1603332"/>
              <a:gd name="connsiteX41" fmla="*/ 1114816 w 4521896"/>
              <a:gd name="connsiteY41" fmla="*/ 187891 h 1603332"/>
              <a:gd name="connsiteX42" fmla="*/ 1077238 w 4521896"/>
              <a:gd name="connsiteY42" fmla="*/ 200417 h 1603332"/>
              <a:gd name="connsiteX43" fmla="*/ 1039660 w 4521896"/>
              <a:gd name="connsiteY43" fmla="*/ 212943 h 1603332"/>
              <a:gd name="connsiteX44" fmla="*/ 1002082 w 4521896"/>
              <a:gd name="connsiteY44" fmla="*/ 225469 h 1603332"/>
              <a:gd name="connsiteX45" fmla="*/ 926926 w 4521896"/>
              <a:gd name="connsiteY45" fmla="*/ 275573 h 1603332"/>
              <a:gd name="connsiteX46" fmla="*/ 889348 w 4521896"/>
              <a:gd name="connsiteY46" fmla="*/ 300625 h 1603332"/>
              <a:gd name="connsiteX47" fmla="*/ 864296 w 4521896"/>
              <a:gd name="connsiteY47" fmla="*/ 338203 h 1603332"/>
              <a:gd name="connsiteX48" fmla="*/ 826718 w 4521896"/>
              <a:gd name="connsiteY48" fmla="*/ 363255 h 1603332"/>
              <a:gd name="connsiteX49" fmla="*/ 801665 w 4521896"/>
              <a:gd name="connsiteY49" fmla="*/ 388307 h 1603332"/>
              <a:gd name="connsiteX50" fmla="*/ 726509 w 4521896"/>
              <a:gd name="connsiteY50" fmla="*/ 438411 h 1603332"/>
              <a:gd name="connsiteX51" fmla="*/ 688931 w 4521896"/>
              <a:gd name="connsiteY51" fmla="*/ 463463 h 1603332"/>
              <a:gd name="connsiteX52" fmla="*/ 626301 w 4521896"/>
              <a:gd name="connsiteY52" fmla="*/ 538619 h 1603332"/>
              <a:gd name="connsiteX53" fmla="*/ 563671 w 4521896"/>
              <a:gd name="connsiteY53" fmla="*/ 601249 h 1603332"/>
              <a:gd name="connsiteX54" fmla="*/ 513567 w 4521896"/>
              <a:gd name="connsiteY54" fmla="*/ 676406 h 1603332"/>
              <a:gd name="connsiteX55" fmla="*/ 501041 w 4521896"/>
              <a:gd name="connsiteY55" fmla="*/ 713984 h 1603332"/>
              <a:gd name="connsiteX56" fmla="*/ 413359 w 4521896"/>
              <a:gd name="connsiteY56" fmla="*/ 814192 h 1603332"/>
              <a:gd name="connsiteX57" fmla="*/ 375781 w 4521896"/>
              <a:gd name="connsiteY57" fmla="*/ 889348 h 1603332"/>
              <a:gd name="connsiteX58" fmla="*/ 338202 w 4521896"/>
              <a:gd name="connsiteY58" fmla="*/ 951978 h 1603332"/>
              <a:gd name="connsiteX59" fmla="*/ 275572 w 4521896"/>
              <a:gd name="connsiteY59" fmla="*/ 1064712 h 1603332"/>
              <a:gd name="connsiteX60" fmla="*/ 225468 w 4521896"/>
              <a:gd name="connsiteY60" fmla="*/ 1127343 h 1603332"/>
              <a:gd name="connsiteX61" fmla="*/ 200416 w 4521896"/>
              <a:gd name="connsiteY61" fmla="*/ 1202499 h 1603332"/>
              <a:gd name="connsiteX62" fmla="*/ 162838 w 4521896"/>
              <a:gd name="connsiteY62" fmla="*/ 1315233 h 1603332"/>
              <a:gd name="connsiteX63" fmla="*/ 150312 w 4521896"/>
              <a:gd name="connsiteY63" fmla="*/ 1352811 h 1603332"/>
              <a:gd name="connsiteX64" fmla="*/ 137786 w 4521896"/>
              <a:gd name="connsiteY64" fmla="*/ 1465545 h 1603332"/>
              <a:gd name="connsiteX65" fmla="*/ 125260 w 4521896"/>
              <a:gd name="connsiteY65" fmla="*/ 1503123 h 1603332"/>
              <a:gd name="connsiteX66" fmla="*/ 112734 w 4521896"/>
              <a:gd name="connsiteY66" fmla="*/ 1603332 h 1603332"/>
              <a:gd name="connsiteX67" fmla="*/ 37578 w 4521896"/>
              <a:gd name="connsiteY67" fmla="*/ 1565754 h 1603332"/>
              <a:gd name="connsiteX68" fmla="*/ 25052 w 4521896"/>
              <a:gd name="connsiteY68" fmla="*/ 1528175 h 1603332"/>
              <a:gd name="connsiteX69" fmla="*/ 0 w 4521896"/>
              <a:gd name="connsiteY69" fmla="*/ 1490597 h 1603332"/>
              <a:gd name="connsiteX70" fmla="*/ 37578 w 4521896"/>
              <a:gd name="connsiteY70" fmla="*/ 1465545 h 1603332"/>
              <a:gd name="connsiteX71" fmla="*/ 200416 w 4521896"/>
              <a:gd name="connsiteY71" fmla="*/ 1490597 h 1603332"/>
              <a:gd name="connsiteX72" fmla="*/ 162838 w 4521896"/>
              <a:gd name="connsiteY72" fmla="*/ 1553228 h 1603332"/>
              <a:gd name="connsiteX73" fmla="*/ 125260 w 4521896"/>
              <a:gd name="connsiteY73" fmla="*/ 1603332 h 160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4521896" h="1603332">
                <a:moveTo>
                  <a:pt x="4521896" y="839244"/>
                </a:moveTo>
                <a:cubicBezTo>
                  <a:pt x="4517721" y="818367"/>
                  <a:pt x="4518891" y="795656"/>
                  <a:pt x="4509370" y="776614"/>
                </a:cubicBezTo>
                <a:cubicBezTo>
                  <a:pt x="4500136" y="758147"/>
                  <a:pt x="4453396" y="723575"/>
                  <a:pt x="4434213" y="713984"/>
                </a:cubicBezTo>
                <a:cubicBezTo>
                  <a:pt x="4422403" y="708079"/>
                  <a:pt x="4408177" y="707870"/>
                  <a:pt x="4396635" y="701458"/>
                </a:cubicBezTo>
                <a:cubicBezTo>
                  <a:pt x="4370315" y="686836"/>
                  <a:pt x="4346531" y="668055"/>
                  <a:pt x="4321479" y="651354"/>
                </a:cubicBezTo>
                <a:cubicBezTo>
                  <a:pt x="4308953" y="643003"/>
                  <a:pt x="4298183" y="631062"/>
                  <a:pt x="4283901" y="626301"/>
                </a:cubicBezTo>
                <a:lnTo>
                  <a:pt x="4246323" y="613775"/>
                </a:lnTo>
                <a:cubicBezTo>
                  <a:pt x="4237972" y="601249"/>
                  <a:pt x="4233026" y="585601"/>
                  <a:pt x="4221271" y="576197"/>
                </a:cubicBezTo>
                <a:cubicBezTo>
                  <a:pt x="4210961" y="567949"/>
                  <a:pt x="4195503" y="569576"/>
                  <a:pt x="4183693" y="563671"/>
                </a:cubicBezTo>
                <a:cubicBezTo>
                  <a:pt x="4170228" y="556938"/>
                  <a:pt x="4159580" y="545352"/>
                  <a:pt x="4146115" y="538619"/>
                </a:cubicBezTo>
                <a:cubicBezTo>
                  <a:pt x="4134305" y="532714"/>
                  <a:pt x="4120347" y="531998"/>
                  <a:pt x="4108537" y="526093"/>
                </a:cubicBezTo>
                <a:cubicBezTo>
                  <a:pt x="4095072" y="519360"/>
                  <a:pt x="4084424" y="507774"/>
                  <a:pt x="4070959" y="501041"/>
                </a:cubicBezTo>
                <a:cubicBezTo>
                  <a:pt x="4059149" y="495136"/>
                  <a:pt x="4045191" y="494420"/>
                  <a:pt x="4033381" y="488515"/>
                </a:cubicBezTo>
                <a:cubicBezTo>
                  <a:pt x="4019916" y="481782"/>
                  <a:pt x="4009559" y="469577"/>
                  <a:pt x="3995802" y="463463"/>
                </a:cubicBezTo>
                <a:cubicBezTo>
                  <a:pt x="3971671" y="452738"/>
                  <a:pt x="3920646" y="438411"/>
                  <a:pt x="3920646" y="438411"/>
                </a:cubicBezTo>
                <a:cubicBezTo>
                  <a:pt x="3908120" y="425885"/>
                  <a:pt x="3898553" y="409436"/>
                  <a:pt x="3883068" y="400833"/>
                </a:cubicBezTo>
                <a:cubicBezTo>
                  <a:pt x="3859984" y="388009"/>
                  <a:pt x="3832964" y="384132"/>
                  <a:pt x="3807912" y="375781"/>
                </a:cubicBezTo>
                <a:cubicBezTo>
                  <a:pt x="3795386" y="371606"/>
                  <a:pt x="3781320" y="370579"/>
                  <a:pt x="3770334" y="363255"/>
                </a:cubicBezTo>
                <a:cubicBezTo>
                  <a:pt x="3710784" y="323555"/>
                  <a:pt x="3747038" y="342964"/>
                  <a:pt x="3657600" y="313151"/>
                </a:cubicBezTo>
                <a:lnTo>
                  <a:pt x="3544865" y="275573"/>
                </a:lnTo>
                <a:cubicBezTo>
                  <a:pt x="3532339" y="271398"/>
                  <a:pt x="3520096" y="266249"/>
                  <a:pt x="3507287" y="263047"/>
                </a:cubicBezTo>
                <a:cubicBezTo>
                  <a:pt x="3490586" y="258872"/>
                  <a:pt x="3473672" y="255468"/>
                  <a:pt x="3457183" y="250521"/>
                </a:cubicBezTo>
                <a:cubicBezTo>
                  <a:pt x="3431890" y="242933"/>
                  <a:pt x="3407079" y="233820"/>
                  <a:pt x="3382027" y="225469"/>
                </a:cubicBezTo>
                <a:cubicBezTo>
                  <a:pt x="3356975" y="217118"/>
                  <a:pt x="3332490" y="206822"/>
                  <a:pt x="3306871" y="200417"/>
                </a:cubicBezTo>
                <a:cubicBezTo>
                  <a:pt x="3290170" y="196242"/>
                  <a:pt x="3273256" y="192838"/>
                  <a:pt x="3256767" y="187891"/>
                </a:cubicBezTo>
                <a:cubicBezTo>
                  <a:pt x="3231474" y="180303"/>
                  <a:pt x="3207230" y="169243"/>
                  <a:pt x="3181611" y="162838"/>
                </a:cubicBezTo>
                <a:cubicBezTo>
                  <a:pt x="3118697" y="147110"/>
                  <a:pt x="3147839" y="155756"/>
                  <a:pt x="3093928" y="137786"/>
                </a:cubicBezTo>
                <a:cubicBezTo>
                  <a:pt x="3001119" y="75913"/>
                  <a:pt x="3127121" y="153026"/>
                  <a:pt x="2931090" y="87682"/>
                </a:cubicBezTo>
                <a:lnTo>
                  <a:pt x="2855934" y="62630"/>
                </a:lnTo>
                <a:cubicBezTo>
                  <a:pt x="2820119" y="50692"/>
                  <a:pt x="2807573" y="45442"/>
                  <a:pt x="2768252" y="37578"/>
                </a:cubicBezTo>
                <a:cubicBezTo>
                  <a:pt x="2743348" y="32597"/>
                  <a:pt x="2717889" y="30562"/>
                  <a:pt x="2693096" y="25052"/>
                </a:cubicBezTo>
                <a:cubicBezTo>
                  <a:pt x="2680207" y="22188"/>
                  <a:pt x="2668542" y="14697"/>
                  <a:pt x="2655518" y="12526"/>
                </a:cubicBezTo>
                <a:cubicBezTo>
                  <a:pt x="2618223" y="6310"/>
                  <a:pt x="2580361" y="4175"/>
                  <a:pt x="2542783" y="0"/>
                </a:cubicBezTo>
                <a:cubicBezTo>
                  <a:pt x="2367419" y="4175"/>
                  <a:pt x="2191870" y="3465"/>
                  <a:pt x="2016690" y="12526"/>
                </a:cubicBezTo>
                <a:cubicBezTo>
                  <a:pt x="1949455" y="16004"/>
                  <a:pt x="1882923" y="28057"/>
                  <a:pt x="1816274" y="37578"/>
                </a:cubicBezTo>
                <a:cubicBezTo>
                  <a:pt x="1787046" y="41753"/>
                  <a:pt x="1757542" y="44314"/>
                  <a:pt x="1728591" y="50104"/>
                </a:cubicBezTo>
                <a:cubicBezTo>
                  <a:pt x="1694829" y="56856"/>
                  <a:pt x="1662345" y="69496"/>
                  <a:pt x="1628383" y="75156"/>
                </a:cubicBezTo>
                <a:cubicBezTo>
                  <a:pt x="1603331" y="79331"/>
                  <a:pt x="1578131" y="82701"/>
                  <a:pt x="1553227" y="87682"/>
                </a:cubicBezTo>
                <a:cubicBezTo>
                  <a:pt x="1352176" y="127892"/>
                  <a:pt x="1681136" y="68981"/>
                  <a:pt x="1440493" y="112734"/>
                </a:cubicBezTo>
                <a:cubicBezTo>
                  <a:pt x="1376767" y="124320"/>
                  <a:pt x="1343338" y="128403"/>
                  <a:pt x="1277655" y="137786"/>
                </a:cubicBezTo>
                <a:cubicBezTo>
                  <a:pt x="1151315" y="179898"/>
                  <a:pt x="1347319" y="115633"/>
                  <a:pt x="1189972" y="162838"/>
                </a:cubicBezTo>
                <a:cubicBezTo>
                  <a:pt x="1164679" y="170426"/>
                  <a:pt x="1139868" y="179540"/>
                  <a:pt x="1114816" y="187891"/>
                </a:cubicBezTo>
                <a:lnTo>
                  <a:pt x="1077238" y="200417"/>
                </a:lnTo>
                <a:lnTo>
                  <a:pt x="1039660" y="212943"/>
                </a:lnTo>
                <a:cubicBezTo>
                  <a:pt x="1027134" y="217118"/>
                  <a:pt x="1013068" y="218145"/>
                  <a:pt x="1002082" y="225469"/>
                </a:cubicBezTo>
                <a:lnTo>
                  <a:pt x="926926" y="275573"/>
                </a:lnTo>
                <a:lnTo>
                  <a:pt x="889348" y="300625"/>
                </a:lnTo>
                <a:cubicBezTo>
                  <a:pt x="880997" y="313151"/>
                  <a:pt x="874941" y="327558"/>
                  <a:pt x="864296" y="338203"/>
                </a:cubicBezTo>
                <a:cubicBezTo>
                  <a:pt x="853651" y="348848"/>
                  <a:pt x="838474" y="353851"/>
                  <a:pt x="826718" y="363255"/>
                </a:cubicBezTo>
                <a:cubicBezTo>
                  <a:pt x="817496" y="370632"/>
                  <a:pt x="811113" y="381221"/>
                  <a:pt x="801665" y="388307"/>
                </a:cubicBezTo>
                <a:cubicBezTo>
                  <a:pt x="777578" y="406372"/>
                  <a:pt x="751561" y="421710"/>
                  <a:pt x="726509" y="438411"/>
                </a:cubicBezTo>
                <a:lnTo>
                  <a:pt x="688931" y="463463"/>
                </a:lnTo>
                <a:cubicBezTo>
                  <a:pt x="626732" y="556762"/>
                  <a:pt x="706673" y="442173"/>
                  <a:pt x="626301" y="538619"/>
                </a:cubicBezTo>
                <a:cubicBezTo>
                  <a:pt x="574109" y="601249"/>
                  <a:pt x="632564" y="555320"/>
                  <a:pt x="563671" y="601249"/>
                </a:cubicBezTo>
                <a:cubicBezTo>
                  <a:pt x="533888" y="690601"/>
                  <a:pt x="576119" y="582578"/>
                  <a:pt x="513567" y="676406"/>
                </a:cubicBezTo>
                <a:cubicBezTo>
                  <a:pt x="506243" y="687392"/>
                  <a:pt x="507453" y="702442"/>
                  <a:pt x="501041" y="713984"/>
                </a:cubicBezTo>
                <a:cubicBezTo>
                  <a:pt x="458060" y="791350"/>
                  <a:pt x="468252" y="777596"/>
                  <a:pt x="413359" y="814192"/>
                </a:cubicBezTo>
                <a:cubicBezTo>
                  <a:pt x="381875" y="908645"/>
                  <a:pt x="424345" y="792220"/>
                  <a:pt x="375781" y="889348"/>
                </a:cubicBezTo>
                <a:cubicBezTo>
                  <a:pt x="343260" y="954389"/>
                  <a:pt x="387135" y="903047"/>
                  <a:pt x="338202" y="951978"/>
                </a:cubicBezTo>
                <a:cubicBezTo>
                  <a:pt x="322450" y="999233"/>
                  <a:pt x="318644" y="1021638"/>
                  <a:pt x="275572" y="1064712"/>
                </a:cubicBezTo>
                <a:cubicBezTo>
                  <a:pt x="254751" y="1085534"/>
                  <a:pt x="238109" y="1098902"/>
                  <a:pt x="225468" y="1127343"/>
                </a:cubicBezTo>
                <a:cubicBezTo>
                  <a:pt x="214743" y="1151474"/>
                  <a:pt x="208767" y="1177447"/>
                  <a:pt x="200416" y="1202499"/>
                </a:cubicBezTo>
                <a:lnTo>
                  <a:pt x="162838" y="1315233"/>
                </a:lnTo>
                <a:lnTo>
                  <a:pt x="150312" y="1352811"/>
                </a:lnTo>
                <a:cubicBezTo>
                  <a:pt x="146137" y="1390389"/>
                  <a:pt x="144002" y="1428250"/>
                  <a:pt x="137786" y="1465545"/>
                </a:cubicBezTo>
                <a:cubicBezTo>
                  <a:pt x="135615" y="1478569"/>
                  <a:pt x="127622" y="1490132"/>
                  <a:pt x="125260" y="1503123"/>
                </a:cubicBezTo>
                <a:cubicBezTo>
                  <a:pt x="119238" y="1536243"/>
                  <a:pt x="116909" y="1569929"/>
                  <a:pt x="112734" y="1603332"/>
                </a:cubicBezTo>
                <a:cubicBezTo>
                  <a:pt x="87979" y="1595080"/>
                  <a:pt x="55237" y="1587828"/>
                  <a:pt x="37578" y="1565754"/>
                </a:cubicBezTo>
                <a:cubicBezTo>
                  <a:pt x="29330" y="1555443"/>
                  <a:pt x="30957" y="1539985"/>
                  <a:pt x="25052" y="1528175"/>
                </a:cubicBezTo>
                <a:cubicBezTo>
                  <a:pt x="18320" y="1514710"/>
                  <a:pt x="8351" y="1503123"/>
                  <a:pt x="0" y="1490597"/>
                </a:cubicBezTo>
                <a:cubicBezTo>
                  <a:pt x="12526" y="1482246"/>
                  <a:pt x="22544" y="1466336"/>
                  <a:pt x="37578" y="1465545"/>
                </a:cubicBezTo>
                <a:cubicBezTo>
                  <a:pt x="338779" y="1449692"/>
                  <a:pt x="284214" y="1462664"/>
                  <a:pt x="200416" y="1490597"/>
                </a:cubicBezTo>
                <a:cubicBezTo>
                  <a:pt x="164932" y="1597048"/>
                  <a:pt x="214420" y="1467256"/>
                  <a:pt x="162838" y="1553228"/>
                </a:cubicBezTo>
                <a:cubicBezTo>
                  <a:pt x="129671" y="1608508"/>
                  <a:pt x="174630" y="1578647"/>
                  <a:pt x="125260" y="1603332"/>
                </a:cubicBezTo>
              </a:path>
            </a:pathLst>
          </a:custGeom>
          <a:noFill/>
          <a:ln w="444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05391" y="1643390"/>
            <a:ext cx="1324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luminous </a:t>
            </a:r>
          </a:p>
          <a:p>
            <a:r>
              <a:rPr lang="en-US" sz="1400" i="1" dirty="0" smtClean="0"/>
              <a:t>efficiency curve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5198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Tri-Stimulus Theory of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Make the model work</a:t>
            </a:r>
          </a:p>
          <a:p>
            <a:pPr lvl="1"/>
            <a:r>
              <a:rPr lang="en-US" i="1" dirty="0"/>
              <a:t>E</a:t>
            </a:r>
            <a:r>
              <a:rPr lang="en-US" i="1" dirty="0" smtClean="0"/>
              <a:t>asy to use with hardware and humans</a:t>
            </a:r>
          </a:p>
          <a:p>
            <a:pPr lvl="1"/>
            <a:r>
              <a:rPr lang="en-US" i="1" dirty="0" smtClean="0"/>
              <a:t>Easy to transition to equivalent models</a:t>
            </a:r>
          </a:p>
          <a:p>
            <a:pPr lvl="2"/>
            <a:r>
              <a:rPr lang="en-US" i="1" dirty="0" smtClean="0"/>
              <a:t>Experiment results extend across models</a:t>
            </a:r>
          </a:p>
          <a:p>
            <a:pPr lvl="2"/>
            <a:r>
              <a:rPr lang="en-US" i="1" dirty="0" smtClean="0"/>
              <a:t>So digital image (color) representation, use, perception becomes measurable, comparable, consistent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Additive Color Systems</a:t>
            </a:r>
          </a:p>
          <a:p>
            <a:pPr lvl="3"/>
            <a:r>
              <a:rPr lang="en-US" dirty="0" smtClean="0"/>
              <a:t>RGB</a:t>
            </a:r>
          </a:p>
          <a:p>
            <a:pPr lvl="3"/>
            <a:r>
              <a:rPr lang="en-US" dirty="0" smtClean="0"/>
              <a:t>HSV</a:t>
            </a:r>
          </a:p>
          <a:p>
            <a:pPr lvl="3"/>
            <a:r>
              <a:rPr lang="en-US" dirty="0" smtClean="0"/>
              <a:t>CIE </a:t>
            </a:r>
            <a:r>
              <a:rPr lang="en-US" dirty="0" err="1" smtClean="0"/>
              <a:t>xyY</a:t>
            </a:r>
            <a:endParaRPr lang="en-US" dirty="0" smtClean="0"/>
          </a:p>
          <a:p>
            <a:pPr lvl="3"/>
            <a:endParaRPr lang="en-US" dirty="0"/>
          </a:p>
          <a:p>
            <a:pPr lvl="2"/>
            <a:r>
              <a:rPr lang="en-US" dirty="0" smtClean="0"/>
              <a:t>Subtractive Color System</a:t>
            </a:r>
          </a:p>
          <a:p>
            <a:pPr lvl="3"/>
            <a:r>
              <a:rPr lang="en-US" dirty="0" smtClean="0"/>
              <a:t>CMY</a:t>
            </a:r>
          </a:p>
          <a:p>
            <a:pPr lvl="4"/>
            <a:r>
              <a:rPr lang="en-US" dirty="0" smtClean="0"/>
              <a:t>CMYK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64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Summary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038600" cy="4830763"/>
          </a:xfrm>
        </p:spPr>
        <p:txBody>
          <a:bodyPr>
            <a:normAutofit fontScale="92500"/>
          </a:bodyPr>
          <a:lstStyle/>
          <a:p>
            <a:r>
              <a:rPr lang="en-US" dirty="0"/>
              <a:t>Previously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a Digital Image is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Acquisition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Human Perception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Representation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Color Spaces</a:t>
            </a:r>
          </a:p>
          <a:p>
            <a:pPr lvl="1"/>
            <a:r>
              <a:rPr lang="en-US" dirty="0"/>
              <a:t>HTML5 and JavaScript Code Examples</a:t>
            </a:r>
          </a:p>
          <a:p>
            <a:pPr lvl="2"/>
            <a:r>
              <a:rPr lang="en-US" dirty="0"/>
              <a:t>Pixel manipulation</a:t>
            </a:r>
          </a:p>
          <a:p>
            <a:pPr lvl="2"/>
            <a:r>
              <a:rPr lang="en-US" dirty="0"/>
              <a:t>Image Loading</a:t>
            </a:r>
          </a:p>
          <a:p>
            <a:pPr lvl="2"/>
            <a:r>
              <a:rPr lang="en-US" dirty="0"/>
              <a:t>Filtering</a:t>
            </a:r>
          </a:p>
        </p:txBody>
      </p:sp>
    </p:spTree>
    <p:extLst>
      <p:ext uri="{BB962C8B-B14F-4D97-AF65-F5344CB8AC3E}">
        <p14:creationId xmlns:p14="http://schemas.microsoft.com/office/powerpoint/2010/main" val="137367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and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Established is a model that is capable of acquiring, storing, and displaying images</a:t>
            </a:r>
          </a:p>
          <a:p>
            <a:pPr lvl="1"/>
            <a:r>
              <a:rPr lang="en-US" dirty="0" smtClean="0"/>
              <a:t>It is mathematical in nature and based on experimental results of human  perception</a:t>
            </a:r>
          </a:p>
          <a:p>
            <a:pPr lvl="1"/>
            <a:endParaRPr lang="en-US" dirty="0"/>
          </a:p>
          <a:p>
            <a:r>
              <a:rPr lang="en-US" dirty="0" smtClean="0"/>
              <a:t>This provides a “world” to play in</a:t>
            </a:r>
          </a:p>
          <a:p>
            <a:pPr lvl="1"/>
            <a:r>
              <a:rPr lang="en-US" dirty="0" smtClean="0"/>
              <a:t>Mathematical theory and algorithmic exploration is fun</a:t>
            </a:r>
          </a:p>
          <a:p>
            <a:pPr lvl="1"/>
            <a:r>
              <a:rPr lang="en-US" dirty="0" smtClean="0"/>
              <a:t>Programming computers based on/using such theory and experimentation is needed to “see”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38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44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HTML5 and </a:t>
            </a:r>
            <a:r>
              <a:rPr lang="en-US" dirty="0" err="1" smtClean="0"/>
              <a:t>Javascript</a:t>
            </a:r>
            <a:r>
              <a:rPr lang="en-US" dirty="0" smtClean="0"/>
              <a:t> support </a:t>
            </a:r>
            <a:br>
              <a:rPr lang="en-US" dirty="0" smtClean="0"/>
            </a:br>
            <a:r>
              <a:rPr lang="en-US" dirty="0" smtClean="0"/>
              <a:t>digital image manipulation</a:t>
            </a:r>
          </a:p>
          <a:p>
            <a:pPr lvl="1"/>
            <a:r>
              <a:rPr lang="en-US" dirty="0" smtClean="0"/>
              <a:t>Pixel based access to images through arrays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93" y="2700337"/>
            <a:ext cx="44767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761999"/>
            <a:ext cx="1524000" cy="115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793" y="3348037"/>
            <a:ext cx="41624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393" y="5303435"/>
            <a:ext cx="47529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393" y="5913035"/>
            <a:ext cx="2895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806" y="3169850"/>
            <a:ext cx="3114386" cy="180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31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Objectives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772400" cy="4830763"/>
          </a:xfrm>
        </p:spPr>
        <p:txBody>
          <a:bodyPr>
            <a:normAutofit/>
          </a:bodyPr>
          <a:lstStyle/>
          <a:p>
            <a:r>
              <a:rPr lang="en-US" dirty="0" smtClean="0"/>
              <a:t>Quick review of topics covered and direction headed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45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14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Loading an Image</a:t>
            </a:r>
          </a:p>
          <a:p>
            <a:pPr lvl="1"/>
            <a:r>
              <a:rPr lang="en-US" dirty="0" smtClean="0"/>
              <a:t>Operations exist to decompress and load images via </a:t>
            </a:r>
            <a:r>
              <a:rPr lang="en-US" dirty="0" err="1" smtClean="0"/>
              <a:t>javascript</a:t>
            </a:r>
            <a:r>
              <a:rPr lang="en-US" dirty="0" smtClean="0"/>
              <a:t> through the browsers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269891"/>
            <a:ext cx="4762913" cy="9825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200" dirty="0" smtClean="0">
                <a:solidFill>
                  <a:srgbClr val="008000"/>
                </a:solidFill>
              </a:rPr>
              <a:t>// </a:t>
            </a:r>
            <a:r>
              <a:rPr lang="en-US" sz="1200" dirty="0">
                <a:solidFill>
                  <a:srgbClr val="008000"/>
                </a:solidFill>
              </a:rPr>
              <a:t>Setup the listeners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  </a:t>
            </a:r>
            <a:r>
              <a:rPr lang="en-US" sz="1200" dirty="0" err="1">
                <a:solidFill>
                  <a:srgbClr val="0000FF"/>
                </a:solidFill>
              </a:rPr>
              <a:t>this</a:t>
            </a:r>
            <a:r>
              <a:rPr lang="en-US" sz="1200" dirty="0" err="1">
                <a:solidFill>
                  <a:prstClr val="black"/>
                </a:solidFill>
              </a:rPr>
              <a:t>.dropArea</a:t>
            </a:r>
            <a:r>
              <a:rPr lang="en-US" sz="1200" dirty="0">
                <a:solidFill>
                  <a:prstClr val="black"/>
                </a:solidFill>
              </a:rPr>
              <a:t> = </a:t>
            </a:r>
            <a:r>
              <a:rPr lang="en-US" sz="1200" dirty="0" err="1">
                <a:solidFill>
                  <a:prstClr val="black"/>
                </a:solidFill>
              </a:rPr>
              <a:t>document.getElementById</a:t>
            </a:r>
            <a:r>
              <a:rPr lang="en-US" sz="1200" dirty="0">
                <a:solidFill>
                  <a:prstClr val="black"/>
                </a:solidFill>
              </a:rPr>
              <a:t>(</a:t>
            </a:r>
            <a:r>
              <a:rPr lang="en-US" sz="1200" dirty="0">
                <a:solidFill>
                  <a:srgbClr val="A31515"/>
                </a:solidFill>
              </a:rPr>
              <a:t>'</a:t>
            </a:r>
            <a:r>
              <a:rPr lang="en-US" sz="1200" dirty="0" err="1">
                <a:solidFill>
                  <a:srgbClr val="A31515"/>
                </a:solidFill>
              </a:rPr>
              <a:t>theDropArea</a:t>
            </a:r>
            <a:r>
              <a:rPr lang="en-US" sz="1200" dirty="0">
                <a:solidFill>
                  <a:srgbClr val="A31515"/>
                </a:solidFill>
              </a:rPr>
              <a:t>'</a:t>
            </a:r>
            <a:r>
              <a:rPr lang="en-US" sz="1200" dirty="0">
                <a:solidFill>
                  <a:prstClr val="black"/>
                </a:solidFill>
              </a:rPr>
              <a:t>);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  </a:t>
            </a:r>
            <a:r>
              <a:rPr lang="en-US" sz="1200" dirty="0" err="1">
                <a:solidFill>
                  <a:srgbClr val="0000FF"/>
                </a:solidFill>
              </a:rPr>
              <a:t>this</a:t>
            </a:r>
            <a:r>
              <a:rPr lang="en-US" sz="1200" dirty="0" err="1">
                <a:solidFill>
                  <a:prstClr val="black"/>
                </a:solidFill>
              </a:rPr>
              <a:t>.dropArea.addEventListener</a:t>
            </a:r>
            <a:r>
              <a:rPr lang="en-US" sz="1200" dirty="0">
                <a:solidFill>
                  <a:prstClr val="black"/>
                </a:solidFill>
              </a:rPr>
              <a:t>(</a:t>
            </a:r>
            <a:r>
              <a:rPr lang="en-US" sz="1200" dirty="0">
                <a:solidFill>
                  <a:srgbClr val="A31515"/>
                </a:solidFill>
              </a:rPr>
              <a:t>'</a:t>
            </a:r>
            <a:r>
              <a:rPr lang="en-US" sz="1200" dirty="0" err="1">
                <a:solidFill>
                  <a:srgbClr val="A31515"/>
                </a:solidFill>
              </a:rPr>
              <a:t>dragover</a:t>
            </a:r>
            <a:r>
              <a:rPr lang="en-US" sz="1200" dirty="0">
                <a:solidFill>
                  <a:srgbClr val="A31515"/>
                </a:solidFill>
              </a:rPr>
              <a:t>'</a:t>
            </a:r>
            <a:r>
              <a:rPr lang="en-US" sz="1200" dirty="0">
                <a:solidFill>
                  <a:prstClr val="black"/>
                </a:solidFill>
              </a:rPr>
              <a:t>, </a:t>
            </a:r>
            <a:r>
              <a:rPr lang="en-US" sz="1200" dirty="0" err="1">
                <a:solidFill>
                  <a:srgbClr val="0000FF"/>
                </a:solidFill>
              </a:rPr>
              <a:t>this</a:t>
            </a:r>
            <a:r>
              <a:rPr lang="en-US" sz="1200" dirty="0" err="1">
                <a:solidFill>
                  <a:prstClr val="black"/>
                </a:solidFill>
              </a:rPr>
              <a:t>.onDragOver</a:t>
            </a:r>
            <a:r>
              <a:rPr lang="en-US" sz="1200" dirty="0">
                <a:solidFill>
                  <a:prstClr val="black"/>
                </a:solidFill>
              </a:rPr>
              <a:t>, </a:t>
            </a:r>
            <a:r>
              <a:rPr lang="en-US" sz="1200" dirty="0">
                <a:solidFill>
                  <a:srgbClr val="0000FF"/>
                </a:solidFill>
              </a:rPr>
              <a:t>false</a:t>
            </a:r>
            <a:r>
              <a:rPr lang="en-US" sz="1200" dirty="0">
                <a:solidFill>
                  <a:prstClr val="black"/>
                </a:solidFill>
              </a:rPr>
              <a:t>);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  </a:t>
            </a:r>
            <a:r>
              <a:rPr lang="en-US" sz="1200" dirty="0" err="1">
                <a:solidFill>
                  <a:srgbClr val="0000FF"/>
                </a:solidFill>
              </a:rPr>
              <a:t>this</a:t>
            </a:r>
            <a:r>
              <a:rPr lang="en-US" sz="1200" dirty="0" err="1">
                <a:solidFill>
                  <a:prstClr val="black"/>
                </a:solidFill>
              </a:rPr>
              <a:t>.dropArea.addEventListener</a:t>
            </a:r>
            <a:r>
              <a:rPr lang="en-US" sz="1200" dirty="0">
                <a:solidFill>
                  <a:prstClr val="black"/>
                </a:solidFill>
              </a:rPr>
              <a:t>(</a:t>
            </a:r>
            <a:r>
              <a:rPr lang="en-US" sz="1200" dirty="0">
                <a:solidFill>
                  <a:srgbClr val="A31515"/>
                </a:solidFill>
              </a:rPr>
              <a:t>'drop'</a:t>
            </a:r>
            <a:r>
              <a:rPr lang="en-US" sz="1200" dirty="0">
                <a:solidFill>
                  <a:prstClr val="black"/>
                </a:solidFill>
              </a:rPr>
              <a:t>, </a:t>
            </a:r>
            <a:r>
              <a:rPr lang="en-US" sz="1200" dirty="0" err="1">
                <a:solidFill>
                  <a:srgbClr val="0000FF"/>
                </a:solidFill>
              </a:rPr>
              <a:t>this</a:t>
            </a:r>
            <a:r>
              <a:rPr lang="en-US" sz="1200" dirty="0" err="1">
                <a:solidFill>
                  <a:prstClr val="black"/>
                </a:solidFill>
              </a:rPr>
              <a:t>.onDropFileSelect</a:t>
            </a:r>
            <a:r>
              <a:rPr lang="en-US" sz="1200" dirty="0">
                <a:solidFill>
                  <a:prstClr val="black"/>
                </a:solidFill>
              </a:rPr>
              <a:t>, </a:t>
            </a:r>
            <a:r>
              <a:rPr lang="en-US" sz="1200" dirty="0">
                <a:solidFill>
                  <a:srgbClr val="0000FF"/>
                </a:solidFill>
              </a:rPr>
              <a:t>false</a:t>
            </a:r>
            <a:r>
              <a:rPr lang="en-US" sz="1200" dirty="0">
                <a:solidFill>
                  <a:prstClr val="black"/>
                </a:solidFill>
              </a:rPr>
              <a:t>);</a:t>
            </a:r>
          </a:p>
          <a:p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329" y="3252403"/>
            <a:ext cx="3558251" cy="2590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200" dirty="0" err="1" smtClean="0">
                <a:solidFill>
                  <a:prstClr val="black"/>
                </a:solidFill>
              </a:rPr>
              <a:t>onDropFileSelect</a:t>
            </a:r>
            <a:r>
              <a:rPr lang="en-US" sz="1200" dirty="0">
                <a:solidFill>
                  <a:prstClr val="black"/>
                </a:solidFill>
              </a:rPr>
              <a:t>: </a:t>
            </a:r>
            <a:r>
              <a:rPr lang="en-US" sz="1200" dirty="0">
                <a:solidFill>
                  <a:srgbClr val="0000FF"/>
                </a:solidFill>
              </a:rPr>
              <a:t>function</a:t>
            </a:r>
            <a:r>
              <a:rPr lang="en-US" sz="1200" dirty="0">
                <a:solidFill>
                  <a:prstClr val="black"/>
                </a:solidFill>
              </a:rPr>
              <a:t> (</a:t>
            </a:r>
            <a:r>
              <a:rPr lang="en-US" sz="1200" dirty="0" err="1">
                <a:solidFill>
                  <a:prstClr val="black"/>
                </a:solidFill>
              </a:rPr>
              <a:t>evt</a:t>
            </a:r>
            <a:r>
              <a:rPr lang="en-US" sz="1200" dirty="0">
                <a:solidFill>
                  <a:prstClr val="black"/>
                </a:solidFill>
              </a:rPr>
              <a:t>) 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</a:t>
            </a:r>
            <a:r>
              <a:rPr lang="en-US" sz="1200" dirty="0" smtClean="0">
                <a:solidFill>
                  <a:prstClr val="black"/>
                </a:solidFill>
              </a:rPr>
              <a:t>{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  </a:t>
            </a:r>
            <a:r>
              <a:rPr lang="en-US" sz="1200" dirty="0">
                <a:solidFill>
                  <a:srgbClr val="008000"/>
                </a:solidFill>
              </a:rPr>
              <a:t>// </a:t>
            </a:r>
            <a:r>
              <a:rPr lang="en-US" sz="1200" dirty="0" smtClean="0">
                <a:solidFill>
                  <a:srgbClr val="008000"/>
                </a:solidFill>
              </a:rPr>
              <a:t>get array of filenames </a:t>
            </a:r>
            <a:r>
              <a:rPr lang="en-US" sz="1200" dirty="0">
                <a:solidFill>
                  <a:srgbClr val="008000"/>
                </a:solidFill>
              </a:rPr>
              <a:t>that were dragged</a:t>
            </a:r>
            <a:endParaRPr lang="en-US" sz="1200" dirty="0" smtClean="0">
              <a:solidFill>
                <a:prstClr val="black"/>
              </a:solidFill>
            </a:endParaRPr>
          </a:p>
          <a:p>
            <a:r>
              <a:rPr lang="en-US" sz="1200" dirty="0" smtClean="0">
                <a:solidFill>
                  <a:prstClr val="black"/>
                </a:solidFill>
              </a:rPr>
              <a:t>        </a:t>
            </a:r>
            <a:r>
              <a:rPr lang="en-US" sz="1200" dirty="0" err="1" smtClean="0">
                <a:solidFill>
                  <a:srgbClr val="0000FF"/>
                </a:solidFill>
              </a:rPr>
              <a:t>var</a:t>
            </a:r>
            <a:r>
              <a:rPr lang="en-US" sz="1200" dirty="0" smtClean="0">
                <a:solidFill>
                  <a:prstClr val="black"/>
                </a:solidFill>
              </a:rPr>
              <a:t> files = </a:t>
            </a:r>
            <a:r>
              <a:rPr lang="en-US" sz="1200" dirty="0" err="1" smtClean="0">
                <a:solidFill>
                  <a:prstClr val="black"/>
                </a:solidFill>
              </a:rPr>
              <a:t>evt.dataTransfer.files</a:t>
            </a:r>
            <a:r>
              <a:rPr lang="en-US" sz="1200" dirty="0" smtClean="0">
                <a:solidFill>
                  <a:prstClr val="black"/>
                </a:solidFill>
              </a:rPr>
              <a:t>; </a:t>
            </a:r>
            <a:endParaRPr lang="en-US" sz="1200" dirty="0" smtClean="0">
              <a:solidFill>
                <a:srgbClr val="008000"/>
              </a:solidFill>
            </a:endParaRPr>
          </a:p>
          <a:p>
            <a:endParaRPr lang="en-US" sz="1200" dirty="0">
              <a:solidFill>
                <a:srgbClr val="008000"/>
              </a:solidFill>
            </a:endParaRPr>
          </a:p>
          <a:p>
            <a:r>
              <a:rPr lang="en-US" sz="1200" dirty="0">
                <a:solidFill>
                  <a:prstClr val="black"/>
                </a:solidFill>
              </a:rPr>
              <a:t>        </a:t>
            </a:r>
            <a:r>
              <a:rPr lang="en-US" sz="1200" dirty="0">
                <a:solidFill>
                  <a:srgbClr val="008000"/>
                </a:solidFill>
              </a:rPr>
              <a:t>// If the "first" file is not an image, do nothing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  </a:t>
            </a:r>
            <a:r>
              <a:rPr lang="en-US" sz="1200" dirty="0" err="1">
                <a:solidFill>
                  <a:srgbClr val="0000FF"/>
                </a:solidFill>
              </a:rPr>
              <a:t>var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curFile</a:t>
            </a:r>
            <a:r>
              <a:rPr lang="en-US" sz="1200" dirty="0">
                <a:solidFill>
                  <a:prstClr val="black"/>
                </a:solidFill>
              </a:rPr>
              <a:t> = files[0];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  </a:t>
            </a:r>
            <a:r>
              <a:rPr lang="en-US" sz="1200" dirty="0">
                <a:solidFill>
                  <a:srgbClr val="008000"/>
                </a:solidFill>
              </a:rPr>
              <a:t>// Only process image file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  </a:t>
            </a:r>
            <a:r>
              <a:rPr lang="en-US" sz="1200" dirty="0">
                <a:solidFill>
                  <a:srgbClr val="0000FF"/>
                </a:solidFill>
              </a:rPr>
              <a:t>if</a:t>
            </a:r>
            <a:r>
              <a:rPr lang="en-US" sz="1200" dirty="0">
                <a:solidFill>
                  <a:prstClr val="black"/>
                </a:solidFill>
              </a:rPr>
              <a:t> ( </a:t>
            </a:r>
            <a:r>
              <a:rPr lang="en-US" sz="1200" dirty="0" err="1">
                <a:solidFill>
                  <a:prstClr val="black"/>
                </a:solidFill>
              </a:rPr>
              <a:t>curFile.type.match</a:t>
            </a:r>
            <a:r>
              <a:rPr lang="en-US" sz="1200" dirty="0">
                <a:solidFill>
                  <a:prstClr val="black"/>
                </a:solidFill>
              </a:rPr>
              <a:t>(</a:t>
            </a:r>
            <a:r>
              <a:rPr lang="en-US" sz="1200" dirty="0">
                <a:solidFill>
                  <a:srgbClr val="A31515"/>
                </a:solidFill>
              </a:rPr>
              <a:t>'image.*'</a:t>
            </a:r>
            <a:r>
              <a:rPr lang="en-US" sz="1200" dirty="0">
                <a:solidFill>
                  <a:prstClr val="black"/>
                </a:solidFill>
              </a:rPr>
              <a:t>) ) 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  {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      </a:t>
            </a:r>
            <a:r>
              <a:rPr lang="en-US" sz="1200" dirty="0" err="1">
                <a:solidFill>
                  <a:srgbClr val="0000FF"/>
                </a:solidFill>
              </a:rPr>
              <a:t>var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img</a:t>
            </a:r>
            <a:r>
              <a:rPr lang="en-US" sz="1200" dirty="0">
                <a:solidFill>
                  <a:prstClr val="black"/>
                </a:solidFill>
              </a:rPr>
              <a:t> = </a:t>
            </a:r>
            <a:r>
              <a:rPr lang="en-US" sz="1200" dirty="0">
                <a:solidFill>
                  <a:srgbClr val="0000FF"/>
                </a:solidFill>
              </a:rPr>
              <a:t>new</a:t>
            </a:r>
            <a:r>
              <a:rPr lang="en-US" sz="1200" dirty="0">
                <a:solidFill>
                  <a:prstClr val="black"/>
                </a:solidFill>
              </a:rPr>
              <a:t> Image</a:t>
            </a:r>
            <a:r>
              <a:rPr lang="en-US" sz="1200" dirty="0" smtClean="0">
                <a:solidFill>
                  <a:prstClr val="black"/>
                </a:solidFill>
              </a:rPr>
              <a:t>;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2580" y="3252403"/>
            <a:ext cx="5410200" cy="32245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    </a:t>
            </a:r>
            <a:r>
              <a:rPr lang="en-US" sz="1200" dirty="0" err="1">
                <a:solidFill>
                  <a:prstClr val="black"/>
                </a:solidFill>
              </a:rPr>
              <a:t>img.onload</a:t>
            </a:r>
            <a:r>
              <a:rPr lang="en-US" sz="1200" dirty="0">
                <a:solidFill>
                  <a:prstClr val="black"/>
                </a:solidFill>
              </a:rPr>
              <a:t> = </a:t>
            </a:r>
            <a:r>
              <a:rPr lang="en-US" sz="1200" dirty="0">
                <a:solidFill>
                  <a:srgbClr val="0000FF"/>
                </a:solidFill>
              </a:rPr>
              <a:t>function</a:t>
            </a:r>
            <a:r>
              <a:rPr lang="en-US" sz="1200" dirty="0">
                <a:solidFill>
                  <a:prstClr val="black"/>
                </a:solidFill>
              </a:rPr>
              <a:t>() 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{</a:t>
            </a:r>
            <a:endParaRPr lang="en-US" sz="1200" dirty="0">
              <a:solidFill>
                <a:srgbClr val="008000"/>
              </a:solidFill>
            </a:endParaRPr>
          </a:p>
          <a:p>
            <a:r>
              <a:rPr lang="en-US" sz="1200" dirty="0" smtClean="0">
                <a:solidFill>
                  <a:prstClr val="black"/>
                </a:solidFill>
              </a:rPr>
              <a:t>        </a:t>
            </a:r>
            <a:r>
              <a:rPr lang="en-US" sz="1200" dirty="0" err="1">
                <a:solidFill>
                  <a:srgbClr val="0000FF"/>
                </a:solidFill>
              </a:rPr>
              <a:t>var</a:t>
            </a:r>
            <a:r>
              <a:rPr lang="en-US" sz="1200" dirty="0">
                <a:solidFill>
                  <a:prstClr val="black"/>
                </a:solidFill>
              </a:rPr>
              <a:t> canvas = </a:t>
            </a:r>
            <a:r>
              <a:rPr lang="en-US" sz="1200" dirty="0" err="1">
                <a:solidFill>
                  <a:prstClr val="black"/>
                </a:solidFill>
              </a:rPr>
              <a:t>document.getElementById</a:t>
            </a:r>
            <a:r>
              <a:rPr lang="en-US" sz="1200" dirty="0">
                <a:solidFill>
                  <a:prstClr val="black"/>
                </a:solidFill>
              </a:rPr>
              <a:t>(</a:t>
            </a:r>
            <a:r>
              <a:rPr lang="en-US" sz="1200" dirty="0" err="1">
                <a:solidFill>
                  <a:prstClr val="black"/>
                </a:solidFill>
              </a:rPr>
              <a:t>theProgram.SOURCE_IMG_CANVAS_ID</a:t>
            </a:r>
            <a:r>
              <a:rPr lang="en-US" sz="1200" dirty="0">
                <a:solidFill>
                  <a:prstClr val="black"/>
                </a:solidFill>
              </a:rPr>
              <a:t>);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  </a:t>
            </a:r>
            <a:r>
              <a:rPr lang="en-US" sz="1200" dirty="0" err="1">
                <a:solidFill>
                  <a:srgbClr val="0000FF"/>
                </a:solidFill>
              </a:rPr>
              <a:t>var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ctx</a:t>
            </a:r>
            <a:r>
              <a:rPr lang="en-US" sz="1200" dirty="0">
                <a:solidFill>
                  <a:prstClr val="black"/>
                </a:solidFill>
              </a:rPr>
              <a:t> = </a:t>
            </a:r>
            <a:r>
              <a:rPr lang="en-US" sz="1200" dirty="0" err="1">
                <a:solidFill>
                  <a:prstClr val="black"/>
                </a:solidFill>
              </a:rPr>
              <a:t>canvas.getContext</a:t>
            </a:r>
            <a:r>
              <a:rPr lang="en-US" sz="1200" dirty="0">
                <a:solidFill>
                  <a:prstClr val="black"/>
                </a:solidFill>
              </a:rPr>
              <a:t>(</a:t>
            </a:r>
            <a:r>
              <a:rPr lang="en-US" sz="1200" dirty="0">
                <a:solidFill>
                  <a:srgbClr val="A31515"/>
                </a:solidFill>
              </a:rPr>
              <a:t>'2d'</a:t>
            </a:r>
            <a:r>
              <a:rPr lang="en-US" sz="1200" dirty="0">
                <a:solidFill>
                  <a:prstClr val="black"/>
                </a:solidFill>
              </a:rPr>
              <a:t>);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  </a:t>
            </a:r>
            <a:r>
              <a:rPr lang="en-US" sz="1200" dirty="0" err="1">
                <a:solidFill>
                  <a:prstClr val="black"/>
                </a:solidFill>
              </a:rPr>
              <a:t>canvas.style.display</a:t>
            </a:r>
            <a:r>
              <a:rPr lang="en-US" sz="1200" dirty="0">
                <a:solidFill>
                  <a:prstClr val="black"/>
                </a:solidFill>
              </a:rPr>
              <a:t> = </a:t>
            </a:r>
            <a:r>
              <a:rPr lang="en-US" sz="1200" dirty="0">
                <a:solidFill>
                  <a:srgbClr val="A31515"/>
                </a:solidFill>
              </a:rPr>
              <a:t>"block"</a:t>
            </a:r>
            <a:r>
              <a:rPr lang="en-US" sz="1200" dirty="0">
                <a:solidFill>
                  <a:prstClr val="black"/>
                </a:solidFill>
              </a:rPr>
              <a:t>;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  </a:t>
            </a:r>
            <a:r>
              <a:rPr lang="en-US" sz="1200" dirty="0" err="1">
                <a:solidFill>
                  <a:prstClr val="black"/>
                </a:solidFill>
              </a:rPr>
              <a:t>canvas.width</a:t>
            </a:r>
            <a:r>
              <a:rPr lang="en-US" sz="1200" dirty="0">
                <a:solidFill>
                  <a:prstClr val="black"/>
                </a:solidFill>
              </a:rPr>
              <a:t> = </a:t>
            </a:r>
            <a:r>
              <a:rPr lang="en-US" sz="1200" dirty="0" err="1" smtClean="0">
                <a:solidFill>
                  <a:prstClr val="black"/>
                </a:solidFill>
              </a:rPr>
              <a:t>img.width</a:t>
            </a:r>
            <a:r>
              <a:rPr lang="en-US" sz="1200" dirty="0">
                <a:solidFill>
                  <a:prstClr val="black"/>
                </a:solidFill>
              </a:rPr>
              <a:t>;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  </a:t>
            </a:r>
            <a:r>
              <a:rPr lang="en-US" sz="1200" dirty="0" err="1">
                <a:solidFill>
                  <a:prstClr val="black"/>
                </a:solidFill>
              </a:rPr>
              <a:t>canvas.height</a:t>
            </a:r>
            <a:r>
              <a:rPr lang="en-US" sz="1200" dirty="0">
                <a:solidFill>
                  <a:prstClr val="black"/>
                </a:solidFill>
              </a:rPr>
              <a:t> = </a:t>
            </a:r>
            <a:r>
              <a:rPr lang="en-US" sz="1200" dirty="0" err="1" smtClean="0">
                <a:solidFill>
                  <a:prstClr val="black"/>
                </a:solidFill>
              </a:rPr>
              <a:t>img.height</a:t>
            </a:r>
            <a:r>
              <a:rPr lang="en-US" sz="1200" dirty="0">
                <a:solidFill>
                  <a:prstClr val="black"/>
                </a:solidFill>
              </a:rPr>
              <a:t>;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  </a:t>
            </a:r>
            <a:r>
              <a:rPr lang="en-US" sz="1200" dirty="0" err="1">
                <a:solidFill>
                  <a:prstClr val="black"/>
                </a:solidFill>
              </a:rPr>
              <a:t>canvas.style.width</a:t>
            </a:r>
            <a:r>
              <a:rPr lang="en-US" sz="1200" dirty="0">
                <a:solidFill>
                  <a:prstClr val="black"/>
                </a:solidFill>
              </a:rPr>
              <a:t> = </a:t>
            </a:r>
            <a:r>
              <a:rPr lang="en-US" sz="1200" dirty="0" err="1">
                <a:solidFill>
                  <a:prstClr val="black"/>
                </a:solidFill>
              </a:rPr>
              <a:t>canvas.width</a:t>
            </a:r>
            <a:r>
              <a:rPr lang="en-US" sz="1200" dirty="0">
                <a:solidFill>
                  <a:prstClr val="black"/>
                </a:solidFill>
              </a:rPr>
              <a:t> + </a:t>
            </a:r>
            <a:r>
              <a:rPr lang="en-US" sz="1200" dirty="0">
                <a:solidFill>
                  <a:srgbClr val="A31515"/>
                </a:solidFill>
              </a:rPr>
              <a:t>"</a:t>
            </a:r>
            <a:r>
              <a:rPr lang="en-US" sz="1200" dirty="0" err="1">
                <a:solidFill>
                  <a:srgbClr val="A31515"/>
                </a:solidFill>
              </a:rPr>
              <a:t>px</a:t>
            </a:r>
            <a:r>
              <a:rPr lang="en-US" sz="1200" dirty="0">
                <a:solidFill>
                  <a:srgbClr val="A31515"/>
                </a:solidFill>
              </a:rPr>
              <a:t>"</a:t>
            </a:r>
            <a:r>
              <a:rPr lang="en-US" sz="1200" dirty="0">
                <a:solidFill>
                  <a:prstClr val="black"/>
                </a:solidFill>
              </a:rPr>
              <a:t> ;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  </a:t>
            </a:r>
            <a:r>
              <a:rPr lang="en-US" sz="1200" dirty="0" err="1">
                <a:solidFill>
                  <a:prstClr val="black"/>
                </a:solidFill>
              </a:rPr>
              <a:t>canvas.style.height</a:t>
            </a:r>
            <a:r>
              <a:rPr lang="en-US" sz="1200" dirty="0">
                <a:solidFill>
                  <a:prstClr val="black"/>
                </a:solidFill>
              </a:rPr>
              <a:t> = </a:t>
            </a:r>
            <a:r>
              <a:rPr lang="en-US" sz="1200" dirty="0" err="1">
                <a:solidFill>
                  <a:prstClr val="black"/>
                </a:solidFill>
              </a:rPr>
              <a:t>canvas.height</a:t>
            </a:r>
            <a:r>
              <a:rPr lang="en-US" sz="1200" dirty="0">
                <a:solidFill>
                  <a:prstClr val="black"/>
                </a:solidFill>
              </a:rPr>
              <a:t> + </a:t>
            </a:r>
            <a:r>
              <a:rPr lang="en-US" sz="1200" dirty="0">
                <a:solidFill>
                  <a:srgbClr val="A31515"/>
                </a:solidFill>
              </a:rPr>
              <a:t>"</a:t>
            </a:r>
            <a:r>
              <a:rPr lang="en-US" sz="1200" dirty="0" err="1">
                <a:solidFill>
                  <a:srgbClr val="A31515"/>
                </a:solidFill>
              </a:rPr>
              <a:t>px</a:t>
            </a:r>
            <a:r>
              <a:rPr lang="en-US" sz="1200" dirty="0">
                <a:solidFill>
                  <a:srgbClr val="A31515"/>
                </a:solidFill>
              </a:rPr>
              <a:t>"</a:t>
            </a:r>
            <a:r>
              <a:rPr lang="en-US" sz="1200" dirty="0">
                <a:solidFill>
                  <a:prstClr val="black"/>
                </a:solidFill>
              </a:rPr>
              <a:t>;</a:t>
            </a:r>
          </a:p>
          <a:p>
            <a:r>
              <a:rPr lang="en-US" sz="1200" dirty="0" smtClean="0"/>
              <a:t> </a:t>
            </a:r>
            <a:r>
              <a:rPr lang="en-US" sz="1200" dirty="0">
                <a:solidFill>
                  <a:srgbClr val="008000"/>
                </a:solidFill>
              </a:rPr>
              <a:t>// Can </a:t>
            </a:r>
            <a:r>
              <a:rPr lang="en-US" sz="1200" dirty="0" smtClean="0">
                <a:solidFill>
                  <a:srgbClr val="008000"/>
                </a:solidFill>
              </a:rPr>
              <a:t>draw the image on the canvas</a:t>
            </a:r>
            <a:endParaRPr lang="en-US" sz="1200" dirty="0">
              <a:solidFill>
                <a:srgbClr val="008000"/>
              </a:solidFill>
            </a:endParaRPr>
          </a:p>
          <a:p>
            <a:r>
              <a:rPr lang="en-US" sz="1200" dirty="0" smtClean="0">
                <a:solidFill>
                  <a:prstClr val="black"/>
                </a:solidFill>
              </a:rPr>
              <a:t>        </a:t>
            </a:r>
            <a:r>
              <a:rPr lang="en-US" sz="1200" dirty="0" err="1">
                <a:solidFill>
                  <a:prstClr val="black"/>
                </a:solidFill>
              </a:rPr>
              <a:t>ctx.drawImage</a:t>
            </a:r>
            <a:r>
              <a:rPr lang="en-US" sz="1200" dirty="0">
                <a:solidFill>
                  <a:prstClr val="black"/>
                </a:solidFill>
              </a:rPr>
              <a:t>(</a:t>
            </a:r>
            <a:r>
              <a:rPr lang="en-US" sz="1200" dirty="0" err="1">
                <a:solidFill>
                  <a:prstClr val="black"/>
                </a:solidFill>
              </a:rPr>
              <a:t>img</a:t>
            </a:r>
            <a:r>
              <a:rPr lang="en-US" sz="1200" dirty="0">
                <a:solidFill>
                  <a:prstClr val="black"/>
                </a:solidFill>
              </a:rPr>
              <a:t>, 0, 0</a:t>
            </a:r>
            <a:r>
              <a:rPr lang="en-US" sz="1200" dirty="0" smtClean="0">
                <a:solidFill>
                  <a:prstClr val="black"/>
                </a:solidFill>
              </a:rPr>
              <a:t>);</a:t>
            </a:r>
          </a:p>
          <a:p>
            <a:r>
              <a:rPr lang="en-US" sz="1200" dirty="0" smtClean="0"/>
              <a:t> </a:t>
            </a:r>
            <a:r>
              <a:rPr lang="en-US" sz="1200" dirty="0">
                <a:solidFill>
                  <a:srgbClr val="008000"/>
                </a:solidFill>
              </a:rPr>
              <a:t>// </a:t>
            </a:r>
            <a:r>
              <a:rPr lang="en-US" sz="1200" dirty="0" smtClean="0">
                <a:solidFill>
                  <a:srgbClr val="008000"/>
                </a:solidFill>
              </a:rPr>
              <a:t>And can store the image data into a data structure</a:t>
            </a:r>
            <a:endParaRPr lang="en-US" sz="1200" dirty="0">
              <a:solidFill>
                <a:srgbClr val="008000"/>
              </a:solidFill>
            </a:endParaRPr>
          </a:p>
          <a:p>
            <a:r>
              <a:rPr lang="en-US" sz="1200" dirty="0" smtClean="0">
                <a:solidFill>
                  <a:prstClr val="black"/>
                </a:solidFill>
              </a:rPr>
              <a:t>        </a:t>
            </a:r>
            <a:r>
              <a:rPr lang="en-US" sz="1200" dirty="0" err="1">
                <a:solidFill>
                  <a:prstClr val="black"/>
                </a:solidFill>
              </a:rPr>
              <a:t>theProgram.srcData</a:t>
            </a:r>
            <a:r>
              <a:rPr lang="en-US" sz="1200" dirty="0">
                <a:solidFill>
                  <a:prstClr val="black"/>
                </a:solidFill>
              </a:rPr>
              <a:t>  = </a:t>
            </a:r>
            <a:r>
              <a:rPr lang="en-US" sz="1200" dirty="0" err="1">
                <a:solidFill>
                  <a:prstClr val="black"/>
                </a:solidFill>
              </a:rPr>
              <a:t>ctx.getImageData</a:t>
            </a:r>
            <a:r>
              <a:rPr lang="en-US" sz="1200" dirty="0">
                <a:solidFill>
                  <a:prstClr val="black"/>
                </a:solidFill>
              </a:rPr>
              <a:t>(0, 0, </a:t>
            </a:r>
            <a:r>
              <a:rPr lang="en-US" sz="1200" dirty="0" err="1">
                <a:solidFill>
                  <a:prstClr val="black"/>
                </a:solidFill>
              </a:rPr>
              <a:t>img.width</a:t>
            </a:r>
            <a:r>
              <a:rPr lang="en-US" sz="1200" dirty="0">
                <a:solidFill>
                  <a:prstClr val="black"/>
                </a:solidFill>
              </a:rPr>
              <a:t>, </a:t>
            </a:r>
            <a:r>
              <a:rPr lang="en-US" sz="1200" dirty="0" err="1">
                <a:solidFill>
                  <a:prstClr val="black"/>
                </a:solidFill>
              </a:rPr>
              <a:t>img.height</a:t>
            </a:r>
            <a:r>
              <a:rPr lang="en-US" sz="1200" dirty="0" smtClean="0">
                <a:solidFill>
                  <a:prstClr val="black"/>
                </a:solidFill>
              </a:rPr>
              <a:t>);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</a:t>
            </a:r>
            <a:r>
              <a:rPr lang="en-US" sz="1200" dirty="0">
                <a:solidFill>
                  <a:prstClr val="black"/>
                </a:solidFill>
              </a:rPr>
              <a:t>}</a:t>
            </a:r>
          </a:p>
          <a:p>
            <a:r>
              <a:rPr lang="en-US" sz="1200" dirty="0" smtClean="0"/>
              <a:t>    </a:t>
            </a:r>
            <a:r>
              <a:rPr lang="en-US" sz="1200" dirty="0" err="1"/>
              <a:t>img.src</a:t>
            </a:r>
            <a:r>
              <a:rPr lang="en-US" sz="1200" dirty="0"/>
              <a:t> = </a:t>
            </a:r>
            <a:r>
              <a:rPr lang="en-US" sz="1200" dirty="0" err="1"/>
              <a:t>URL.createObjectURL</a:t>
            </a:r>
            <a:r>
              <a:rPr lang="en-US" sz="1200" dirty="0"/>
              <a:t>(</a:t>
            </a:r>
            <a:r>
              <a:rPr lang="en-US" sz="1200" dirty="0" err="1"/>
              <a:t>curFile</a:t>
            </a:r>
            <a:r>
              <a:rPr lang="en-US" sz="1200" dirty="0"/>
              <a:t>);</a:t>
            </a:r>
            <a:endParaRPr lang="en-US" sz="12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91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44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Having stored the image in a data structure we can write code to apply mathematical operations to the image</a:t>
            </a:r>
          </a:p>
          <a:p>
            <a:pPr lvl="1"/>
            <a:r>
              <a:rPr lang="en-US" dirty="0" smtClean="0"/>
              <a:t>e.g. convolution filtering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504" y="2055854"/>
            <a:ext cx="4440624" cy="58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635936"/>
            <a:ext cx="4648200" cy="22779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200" dirty="0" smtClean="0">
                <a:solidFill>
                  <a:srgbClr val="008000"/>
                </a:solidFill>
              </a:rPr>
              <a:t>// </a:t>
            </a:r>
            <a:r>
              <a:rPr lang="en-US" sz="1200" dirty="0">
                <a:solidFill>
                  <a:srgbClr val="008000"/>
                </a:solidFill>
              </a:rPr>
              <a:t>------------------------------------------------------------------------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</a:t>
            </a:r>
            <a:r>
              <a:rPr lang="en-US" sz="1200" dirty="0" err="1">
                <a:solidFill>
                  <a:prstClr val="black"/>
                </a:solidFill>
              </a:rPr>
              <a:t>applyConvIdentity</a:t>
            </a:r>
            <a:r>
              <a:rPr lang="en-US" sz="1200" dirty="0">
                <a:solidFill>
                  <a:prstClr val="black"/>
                </a:solidFill>
              </a:rPr>
              <a:t>: </a:t>
            </a:r>
            <a:r>
              <a:rPr lang="en-US" sz="1200" dirty="0">
                <a:solidFill>
                  <a:srgbClr val="0000FF"/>
                </a:solidFill>
              </a:rPr>
              <a:t>function</a:t>
            </a:r>
            <a:r>
              <a:rPr lang="en-US" sz="1200" dirty="0">
                <a:solidFill>
                  <a:prstClr val="black"/>
                </a:solidFill>
              </a:rPr>
              <a:t>()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{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  </a:t>
            </a:r>
            <a:r>
              <a:rPr lang="en-US" sz="1200" dirty="0">
                <a:solidFill>
                  <a:srgbClr val="008000"/>
                </a:solidFill>
              </a:rPr>
              <a:t>// below should do 'nothing' </a:t>
            </a:r>
            <a:r>
              <a:rPr lang="en-US" sz="1200" dirty="0" smtClean="0">
                <a:solidFill>
                  <a:srgbClr val="008000"/>
                </a:solidFill>
                <a:sym typeface="Wingdings" panose="05000000000000000000" pitchFamily="2" charset="2"/>
              </a:rPr>
              <a:t> </a:t>
            </a:r>
            <a:r>
              <a:rPr lang="en-US" sz="1200" dirty="0" smtClean="0">
                <a:solidFill>
                  <a:srgbClr val="008000"/>
                </a:solidFill>
              </a:rPr>
              <a:t>applies </a:t>
            </a:r>
            <a:r>
              <a:rPr lang="en-US" sz="1200" dirty="0">
                <a:solidFill>
                  <a:srgbClr val="008000"/>
                </a:solidFill>
              </a:rPr>
              <a:t>a filter but </a:t>
            </a:r>
            <a:r>
              <a:rPr lang="en-US" sz="1200" dirty="0" smtClean="0">
                <a:solidFill>
                  <a:srgbClr val="008000"/>
                </a:solidFill>
              </a:rPr>
              <a:t>changes nothing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  </a:t>
            </a:r>
            <a:r>
              <a:rPr lang="en-US" sz="1200" dirty="0" err="1" smtClean="0">
                <a:solidFill>
                  <a:srgbClr val="0000FF"/>
                </a:solidFill>
              </a:rPr>
              <a:t>var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destData</a:t>
            </a:r>
            <a:r>
              <a:rPr lang="en-US" sz="1200" dirty="0" smtClean="0">
                <a:solidFill>
                  <a:prstClr val="black"/>
                </a:solidFill>
              </a:rPr>
              <a:t> = </a:t>
            </a:r>
            <a:r>
              <a:rPr lang="en-US" sz="1200" dirty="0" err="1" smtClean="0">
                <a:solidFill>
                  <a:prstClr val="black"/>
                </a:solidFill>
              </a:rPr>
              <a:t>theFilter.convolute</a:t>
            </a:r>
            <a:r>
              <a:rPr lang="en-US" sz="1200" dirty="0" smtClean="0">
                <a:solidFill>
                  <a:prstClr val="black"/>
                </a:solidFill>
              </a:rPr>
              <a:t>(</a:t>
            </a:r>
            <a:r>
              <a:rPr lang="en-US" sz="1200" dirty="0" err="1" smtClean="0">
                <a:solidFill>
                  <a:prstClr val="black"/>
                </a:solidFill>
              </a:rPr>
              <a:t>theProgram.srcData</a:t>
            </a:r>
            <a:r>
              <a:rPr lang="en-US" sz="1200" dirty="0" smtClean="0">
                <a:solidFill>
                  <a:prstClr val="black"/>
                </a:solidFill>
              </a:rPr>
              <a:t>, 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                                      </a:t>
            </a:r>
            <a:r>
              <a:rPr lang="en-US" sz="1200" dirty="0">
                <a:solidFill>
                  <a:prstClr val="black"/>
                </a:solidFill>
              </a:rPr>
              <a:t>[  0,  0,  0,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                                         0,  1,  0,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                                         0,  0,  0   ]);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  </a:t>
            </a:r>
            <a:r>
              <a:rPr lang="en-US" sz="1200" dirty="0" err="1">
                <a:solidFill>
                  <a:prstClr val="black"/>
                </a:solidFill>
              </a:rPr>
              <a:t>theProgram.displayOutput</a:t>
            </a:r>
            <a:r>
              <a:rPr lang="en-US" sz="1200" dirty="0">
                <a:solidFill>
                  <a:prstClr val="black"/>
                </a:solidFill>
              </a:rPr>
              <a:t>(</a:t>
            </a:r>
            <a:r>
              <a:rPr lang="en-US" sz="1200" dirty="0" err="1">
                <a:solidFill>
                  <a:prstClr val="black"/>
                </a:solidFill>
              </a:rPr>
              <a:t>destData</a:t>
            </a:r>
            <a:r>
              <a:rPr lang="en-US" sz="1200" dirty="0">
                <a:solidFill>
                  <a:prstClr val="black"/>
                </a:solidFill>
              </a:rPr>
              <a:t>, </a:t>
            </a:r>
            <a:r>
              <a:rPr lang="en-US" sz="1200" dirty="0" err="1">
                <a:solidFill>
                  <a:prstClr val="black"/>
                </a:solidFill>
              </a:rPr>
              <a:t>theProgram.srcData</a:t>
            </a:r>
            <a:r>
              <a:rPr lang="en-US" sz="1200" dirty="0">
                <a:solidFill>
                  <a:prstClr val="black"/>
                </a:solidFill>
              </a:rPr>
              <a:t>);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},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23358" y="3507932"/>
            <a:ext cx="4920642" cy="31393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for y = 0 to </a:t>
            </a:r>
            <a:r>
              <a:rPr lang="en-US" dirty="0" err="1" smtClean="0"/>
              <a:t>imageHeight</a:t>
            </a:r>
            <a:endParaRPr lang="en-US" dirty="0"/>
          </a:p>
          <a:p>
            <a:r>
              <a:rPr lang="en-US" dirty="0" smtClean="0"/>
              <a:t>     for x = 0 to </a:t>
            </a:r>
            <a:r>
              <a:rPr lang="en-US" dirty="0" err="1" smtClean="0"/>
              <a:t>imageWidth</a:t>
            </a:r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        sum = 0</a:t>
            </a:r>
          </a:p>
          <a:p>
            <a:r>
              <a:rPr lang="en-US" dirty="0"/>
              <a:t> </a:t>
            </a:r>
            <a:r>
              <a:rPr lang="en-US" dirty="0" smtClean="0"/>
              <a:t>         for </a:t>
            </a:r>
            <a:r>
              <a:rPr lang="en-US" dirty="0" err="1" smtClean="0"/>
              <a:t>i</a:t>
            </a:r>
            <a:r>
              <a:rPr lang="en-US" dirty="0" smtClean="0"/>
              <a:t> = -1 to 1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for j = -1 to 1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sum = sum + k(j+1, i+1) * f(x – j, y – 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end for j</a:t>
            </a:r>
          </a:p>
          <a:p>
            <a:r>
              <a:rPr lang="en-US" dirty="0" smtClean="0"/>
              <a:t>          end for </a:t>
            </a:r>
            <a:r>
              <a:rPr lang="en-US" dirty="0" err="1" smtClean="0"/>
              <a:t>i</a:t>
            </a:r>
            <a:endParaRPr lang="en-US" dirty="0" smtClean="0"/>
          </a:p>
          <a:p>
            <a:r>
              <a:rPr lang="en-US" dirty="0" smtClean="0"/>
              <a:t>           g(x, y) = sum</a:t>
            </a:r>
          </a:p>
          <a:p>
            <a:r>
              <a:rPr lang="en-US" dirty="0"/>
              <a:t> </a:t>
            </a:r>
            <a:r>
              <a:rPr lang="en-US" dirty="0" smtClean="0"/>
              <a:t>    end for x</a:t>
            </a:r>
          </a:p>
          <a:p>
            <a:r>
              <a:rPr lang="en-US" dirty="0" smtClean="0"/>
              <a:t>end for 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568" y="4648200"/>
            <a:ext cx="4120936" cy="141577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k(j, </a:t>
            </a:r>
            <a:r>
              <a:rPr lang="en-US" i="1" dirty="0" err="1" smtClean="0"/>
              <a:t>i</a:t>
            </a:r>
            <a:r>
              <a:rPr lang="en-US" i="1" dirty="0" smtClean="0"/>
              <a:t>) indexes into the convolution filter</a:t>
            </a:r>
          </a:p>
          <a:p>
            <a:r>
              <a:rPr lang="en-US" sz="1600" i="1" dirty="0" smtClean="0"/>
              <a:t>       i.e. k(j, </a:t>
            </a:r>
            <a:r>
              <a:rPr lang="en-US" sz="1600" i="1" dirty="0" err="1" smtClean="0"/>
              <a:t>i</a:t>
            </a:r>
            <a:r>
              <a:rPr lang="en-US" sz="1600" i="1" dirty="0" smtClean="0"/>
              <a:t>) is [[0,0,0],[0,1,0],[0,0,0]]</a:t>
            </a:r>
          </a:p>
          <a:p>
            <a:endParaRPr lang="en-US" i="1" dirty="0" smtClean="0"/>
          </a:p>
          <a:p>
            <a:r>
              <a:rPr lang="en-US" i="1" dirty="0" smtClean="0"/>
              <a:t>f(x, y) index into the image</a:t>
            </a:r>
          </a:p>
          <a:p>
            <a:r>
              <a:rPr lang="en-US" sz="1600" i="1" dirty="0" smtClean="0"/>
              <a:t>       i.e. f(</a:t>
            </a:r>
            <a:r>
              <a:rPr lang="en-US" sz="1600" i="1" dirty="0" err="1" smtClean="0"/>
              <a:t>x,y</a:t>
            </a:r>
            <a:r>
              <a:rPr lang="en-US" sz="1600" i="1" dirty="0" smtClean="0"/>
              <a:t>) is referring to </a:t>
            </a:r>
            <a:r>
              <a:rPr lang="en-US" sz="1600" i="1" dirty="0" err="1" smtClean="0"/>
              <a:t>theProgram.srcData</a:t>
            </a:r>
            <a:endParaRPr lang="en-US" sz="16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805816" y="3200155"/>
            <a:ext cx="2338183" cy="3077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theFilter.convolute</a:t>
            </a:r>
            <a:r>
              <a:rPr lang="en-US" sz="1400" dirty="0" smtClean="0"/>
              <a:t>(f[][], k[][])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7493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Summary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038600" cy="4830763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Previously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a Digital Image is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Acquisition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Human Perception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Representation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Color Spaces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HTML5 and JavaScript Code Examples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Pixel manipulation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Image Loading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Filtering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19600" y="1295400"/>
            <a:ext cx="441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Near Future</a:t>
            </a:r>
          </a:p>
          <a:p>
            <a:pPr lvl="1"/>
            <a:r>
              <a:rPr lang="en-US" dirty="0" smtClean="0"/>
              <a:t>Image </a:t>
            </a:r>
            <a:r>
              <a:rPr lang="en-US" dirty="0"/>
              <a:t>Manipulation</a:t>
            </a:r>
          </a:p>
          <a:p>
            <a:pPr lvl="2"/>
            <a:r>
              <a:rPr lang="en-US" dirty="0"/>
              <a:t>Filtering</a:t>
            </a:r>
          </a:p>
          <a:p>
            <a:pPr lvl="2"/>
            <a:r>
              <a:rPr lang="en-US" dirty="0"/>
              <a:t>Enhancement</a:t>
            </a:r>
          </a:p>
          <a:p>
            <a:pPr lvl="2"/>
            <a:r>
              <a:rPr lang="en-US" dirty="0"/>
              <a:t>Convolutions</a:t>
            </a:r>
          </a:p>
        </p:txBody>
      </p:sp>
    </p:spTree>
    <p:extLst>
      <p:ext uri="{BB962C8B-B14F-4D97-AF65-F5344CB8AC3E}">
        <p14:creationId xmlns:p14="http://schemas.microsoft.com/office/powerpoint/2010/main" val="177356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Beyond D2L</a:t>
            </a:r>
          </a:p>
          <a:p>
            <a:pPr lvl="1"/>
            <a:r>
              <a:rPr lang="en-US" dirty="0" smtClean="0"/>
              <a:t>Examples and information</a:t>
            </a:r>
            <a:br>
              <a:rPr lang="en-US" dirty="0" smtClean="0"/>
            </a:br>
            <a:r>
              <a:rPr lang="en-US" dirty="0" smtClean="0"/>
              <a:t>can be found online at:</a:t>
            </a:r>
          </a:p>
          <a:p>
            <a:pPr lvl="2"/>
            <a:r>
              <a:rPr lang="en-US" i="1" dirty="0"/>
              <a:t>http://docdingle.com/teaching/cs.html</a:t>
            </a:r>
            <a:endParaRPr lang="en-US" i="1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2"/>
            <a:r>
              <a:rPr lang="en-US" i="1" dirty="0" smtClean="0"/>
              <a:t>Continue to more stuff as needed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4960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Reference Stuff Follows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62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Much of the content derived/based on slides for use with the book:</a:t>
            </a:r>
          </a:p>
          <a:p>
            <a:pPr lvl="1"/>
            <a:r>
              <a:rPr lang="en-US" sz="1800" i="1" dirty="0"/>
              <a:t>Digital Image Processing, </a:t>
            </a:r>
            <a:r>
              <a:rPr lang="en-US" sz="1800" dirty="0" smtClean="0"/>
              <a:t>Gonzalez and Woods</a:t>
            </a:r>
          </a:p>
          <a:p>
            <a:pPr lvl="1"/>
            <a:endParaRPr lang="en-US" sz="1800" dirty="0"/>
          </a:p>
          <a:p>
            <a:r>
              <a:rPr lang="en-US" sz="2000" dirty="0" smtClean="0"/>
              <a:t>Some layout and presentation style derived/based on presentations by</a:t>
            </a:r>
          </a:p>
          <a:p>
            <a:pPr lvl="1"/>
            <a:r>
              <a:rPr lang="en-US" sz="1800" dirty="0" smtClean="0"/>
              <a:t>Donald House, Texas A&amp;M University, 1999</a:t>
            </a:r>
          </a:p>
          <a:p>
            <a:pPr lvl="1"/>
            <a:r>
              <a:rPr lang="en-US" sz="1800" dirty="0" smtClean="0"/>
              <a:t>Bernd </a:t>
            </a:r>
            <a:r>
              <a:rPr lang="en-US" sz="1800" dirty="0" err="1" smtClean="0"/>
              <a:t>Girod</a:t>
            </a:r>
            <a:r>
              <a:rPr lang="en-US" sz="1800" dirty="0" smtClean="0"/>
              <a:t>, Stanford University, 2007</a:t>
            </a:r>
          </a:p>
          <a:p>
            <a:pPr lvl="1"/>
            <a:r>
              <a:rPr lang="en-US" sz="1800" dirty="0" err="1" smtClean="0"/>
              <a:t>Shreekanth</a:t>
            </a:r>
            <a:r>
              <a:rPr lang="en-US" sz="1800" dirty="0" smtClean="0"/>
              <a:t> </a:t>
            </a:r>
            <a:r>
              <a:rPr lang="en-US" sz="1800" dirty="0" err="1" smtClean="0"/>
              <a:t>Mandayam</a:t>
            </a:r>
            <a:r>
              <a:rPr lang="en-US" sz="1800" dirty="0" smtClean="0"/>
              <a:t>, Rowan University, 2009</a:t>
            </a:r>
          </a:p>
          <a:p>
            <a:pPr lvl="1"/>
            <a:r>
              <a:rPr lang="en-US" sz="1800" dirty="0" smtClean="0"/>
              <a:t>Igor Aizenberg, TAMUT, 2013</a:t>
            </a:r>
          </a:p>
          <a:p>
            <a:pPr lvl="1"/>
            <a:r>
              <a:rPr lang="en-US" sz="1800" dirty="0" smtClean="0"/>
              <a:t>Xin Li, WVU, 2014</a:t>
            </a:r>
          </a:p>
          <a:p>
            <a:pPr lvl="1"/>
            <a:r>
              <a:rPr lang="en-US" sz="1800" dirty="0" smtClean="0"/>
              <a:t>George </a:t>
            </a:r>
            <a:r>
              <a:rPr lang="en-US" sz="1800" dirty="0" err="1" smtClean="0"/>
              <a:t>Wolberg</a:t>
            </a:r>
            <a:r>
              <a:rPr lang="en-US" sz="1800" dirty="0" smtClean="0"/>
              <a:t>, City College of New York, 2015</a:t>
            </a:r>
          </a:p>
          <a:p>
            <a:pPr lvl="1"/>
            <a:r>
              <a:rPr lang="en-US" sz="1800" dirty="0" smtClean="0"/>
              <a:t>Yao Wang and Zhu Liu, NYU-Poly, 2015</a:t>
            </a:r>
          </a:p>
          <a:p>
            <a:pPr lvl="1"/>
            <a:r>
              <a:rPr lang="en-US" sz="1800" dirty="0" err="1" smtClean="0"/>
              <a:t>Sinisa</a:t>
            </a:r>
            <a:r>
              <a:rPr lang="en-US" sz="1800" dirty="0" smtClean="0"/>
              <a:t> </a:t>
            </a:r>
            <a:r>
              <a:rPr lang="en-US" sz="1800" dirty="0" err="1" smtClean="0"/>
              <a:t>Todorovic</a:t>
            </a:r>
            <a:r>
              <a:rPr lang="en-US" sz="1800" dirty="0" smtClean="0"/>
              <a:t>, Oregon State, 2015</a:t>
            </a:r>
            <a:endParaRPr lang="en-US" sz="1800" dirty="0"/>
          </a:p>
        </p:txBody>
      </p:sp>
      <p:pic>
        <p:nvPicPr>
          <p:cNvPr id="4" name="Picture 2" descr="http://reviewanygame.com/content/images/products/thrillville-off-the-rails-xbox-360-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72000"/>
            <a:ext cx="2995613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50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Summary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038600" cy="4830763"/>
          </a:xfrm>
        </p:spPr>
        <p:txBody>
          <a:bodyPr>
            <a:normAutofit fontScale="92500"/>
          </a:bodyPr>
          <a:lstStyle/>
          <a:p>
            <a:r>
              <a:rPr lang="en-US" dirty="0"/>
              <a:t>Previously</a:t>
            </a:r>
          </a:p>
          <a:p>
            <a:pPr lvl="1"/>
            <a:r>
              <a:rPr lang="en-US" dirty="0"/>
              <a:t>What a Digital Image is</a:t>
            </a:r>
          </a:p>
          <a:p>
            <a:pPr lvl="2"/>
            <a:r>
              <a:rPr lang="en-US" dirty="0"/>
              <a:t>Acquisition</a:t>
            </a:r>
          </a:p>
          <a:p>
            <a:pPr lvl="2"/>
            <a:r>
              <a:rPr lang="en-US" dirty="0"/>
              <a:t>Human Perception</a:t>
            </a:r>
          </a:p>
          <a:p>
            <a:pPr lvl="2"/>
            <a:r>
              <a:rPr lang="en-US" dirty="0"/>
              <a:t>Representation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Color Spaces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HTML5 and JavaScript Code Examples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Pixel manipulation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Image Loading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Filtering</a:t>
            </a:r>
          </a:p>
        </p:txBody>
      </p:sp>
    </p:spTree>
    <p:extLst>
      <p:ext uri="{BB962C8B-B14F-4D97-AF65-F5344CB8AC3E}">
        <p14:creationId xmlns:p14="http://schemas.microsoft.com/office/powerpoint/2010/main" val="219103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Digital Image?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Acquisition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/>
              <a:t>Sources</a:t>
            </a:r>
            <a:endParaRPr lang="en-US" sz="2800" dirty="0"/>
          </a:p>
          <a:p>
            <a:pPr lvl="1"/>
            <a:r>
              <a:rPr lang="en-US" sz="2400" dirty="0"/>
              <a:t>Electromagnetic (EM) spectrums</a:t>
            </a:r>
          </a:p>
          <a:p>
            <a:pPr lvl="1"/>
            <a:r>
              <a:rPr lang="en-US" sz="2400" dirty="0" smtClean="0"/>
              <a:t>Acoustic </a:t>
            </a:r>
            <a:r>
              <a:rPr lang="en-US" sz="2400" dirty="0"/>
              <a:t>Imaging</a:t>
            </a:r>
          </a:p>
          <a:p>
            <a:pPr lvl="2"/>
            <a:r>
              <a:rPr lang="en-US" sz="2000" dirty="0"/>
              <a:t>EX: Ultrasounds, Seismic Imaging…</a:t>
            </a:r>
          </a:p>
          <a:p>
            <a:pPr lvl="1"/>
            <a:r>
              <a:rPr lang="en-US" sz="2400" dirty="0"/>
              <a:t>Electron Microscopy</a:t>
            </a:r>
          </a:p>
          <a:p>
            <a:endParaRPr lang="en-US" sz="2800" dirty="0" smtClean="0"/>
          </a:p>
          <a:p>
            <a:r>
              <a:rPr lang="en-US" sz="2800" b="1" dirty="0" smtClean="0">
                <a:solidFill>
                  <a:srgbClr val="C00000"/>
                </a:solidFill>
              </a:rPr>
              <a:t>Generation</a:t>
            </a:r>
          </a:p>
          <a:p>
            <a:pPr lvl="1"/>
            <a:r>
              <a:rPr lang="en-US" sz="2400" dirty="0" smtClean="0"/>
              <a:t>Synthetic </a:t>
            </a:r>
            <a:r>
              <a:rPr lang="en-US" sz="2400" dirty="0"/>
              <a:t>Images</a:t>
            </a:r>
          </a:p>
          <a:p>
            <a:pPr lvl="2"/>
            <a:r>
              <a:rPr lang="en-US" sz="2000" dirty="0"/>
              <a:t>Computer Generated</a:t>
            </a:r>
          </a:p>
          <a:p>
            <a:pPr lvl="3"/>
            <a:r>
              <a:rPr lang="en-US" sz="1800" dirty="0"/>
              <a:t>Graphics, Games, Digital Art</a:t>
            </a:r>
            <a:r>
              <a:rPr lang="en-US" sz="1800" dirty="0" smtClean="0"/>
              <a:t>…</a:t>
            </a:r>
            <a:endParaRPr lang="en-US" sz="1800" dirty="0"/>
          </a:p>
        </p:txBody>
      </p:sp>
      <p:pic>
        <p:nvPicPr>
          <p:cNvPr id="5" name="Picture 4" descr="spect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31"/>
          <a:stretch>
            <a:fillRect/>
          </a:stretch>
        </p:blipFill>
        <p:spPr bwMode="auto">
          <a:xfrm>
            <a:off x="5638800" y="1142999"/>
            <a:ext cx="3352800" cy="159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92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Digital Image?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914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Human Perception</a:t>
            </a:r>
          </a:p>
          <a:p>
            <a:pPr lvl="1"/>
            <a:r>
              <a:rPr lang="en-US" dirty="0" smtClean="0"/>
              <a:t>Human Eye is limited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2057400"/>
            <a:ext cx="4648200" cy="2777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493458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Rods: </a:t>
            </a:r>
            <a:r>
              <a:rPr lang="en-US" dirty="0"/>
              <a:t>75-150 million, all over the retina surface and sensitive to low levels of </a:t>
            </a:r>
            <a:r>
              <a:rPr lang="en-US" u="sng" dirty="0"/>
              <a:t>illumination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05200" y="493458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Cones</a:t>
            </a:r>
            <a:r>
              <a:rPr lang="en-US" b="1" dirty="0"/>
              <a:t>: </a:t>
            </a:r>
            <a:r>
              <a:rPr lang="en-US" dirty="0"/>
              <a:t>6-7 million in each eye, central part of retina (fovea) and highly sensitive to </a:t>
            </a:r>
            <a:r>
              <a:rPr lang="en-US" u="sng" dirty="0"/>
              <a:t>color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74529"/>
            <a:ext cx="296227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87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Digital Image?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914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Human Perception</a:t>
            </a:r>
          </a:p>
          <a:p>
            <a:pPr lvl="1"/>
            <a:r>
              <a:rPr lang="en-US" dirty="0" smtClean="0"/>
              <a:t>Human Brain interprets and adjusts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0800"/>
            <a:ext cx="2361441" cy="184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90800"/>
            <a:ext cx="236692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s://upload.wikimedia.org/wikipedia/en/a/a8/The_Dress_%28viral_phenomenon%2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144556"/>
            <a:ext cx="1764717" cy="235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92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Digital Image?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524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Representation</a:t>
            </a:r>
          </a:p>
          <a:p>
            <a:pPr lvl="1"/>
            <a:r>
              <a:rPr lang="en-US" dirty="0" smtClean="0"/>
              <a:t>Is designed </a:t>
            </a:r>
            <a:r>
              <a:rPr lang="en-US" dirty="0" smtClean="0">
                <a:solidFill>
                  <a:srgbClr val="C00000"/>
                </a:solidFill>
              </a:rPr>
              <a:t>for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humans</a:t>
            </a:r>
          </a:p>
          <a:p>
            <a:pPr lvl="2"/>
            <a:r>
              <a:rPr lang="en-US" dirty="0" smtClean="0"/>
              <a:t>Red, Green, Blue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olidFill>
                  <a:srgbClr val="C00000"/>
                </a:solidFill>
              </a:rPr>
              <a:t>hardware based acquisition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90800"/>
            <a:ext cx="305752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54762"/>
            <a:ext cx="30480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19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Digital Image?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524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Representation</a:t>
            </a:r>
          </a:p>
          <a:p>
            <a:pPr lvl="1"/>
            <a:r>
              <a:rPr lang="en-US" dirty="0" smtClean="0"/>
              <a:t>Is designed </a:t>
            </a:r>
            <a:r>
              <a:rPr lang="en-US" dirty="0" smtClean="0">
                <a:solidFill>
                  <a:srgbClr val="C00000"/>
                </a:solidFill>
              </a:rPr>
              <a:t>for humans</a:t>
            </a:r>
          </a:p>
          <a:p>
            <a:pPr lvl="2"/>
            <a:r>
              <a:rPr lang="en-US" dirty="0" smtClean="0"/>
              <a:t>Red, Green, Blue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olidFill>
                  <a:srgbClr val="C00000"/>
                </a:solidFill>
              </a:rPr>
              <a:t>storage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743200"/>
            <a:ext cx="6457372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32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Digital Image?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524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Representation</a:t>
            </a:r>
          </a:p>
          <a:p>
            <a:pPr lvl="1"/>
            <a:r>
              <a:rPr lang="en-US" dirty="0" smtClean="0"/>
              <a:t>Is designed </a:t>
            </a:r>
            <a:r>
              <a:rPr lang="en-US" dirty="0" smtClean="0">
                <a:solidFill>
                  <a:srgbClr val="C00000"/>
                </a:solidFill>
              </a:rPr>
              <a:t>for humans</a:t>
            </a:r>
          </a:p>
          <a:p>
            <a:pPr lvl="2"/>
            <a:r>
              <a:rPr lang="en-US" dirty="0" smtClean="0"/>
              <a:t>Red, Green, Blue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olidFill>
                  <a:srgbClr val="C00000"/>
                </a:solidFill>
              </a:rPr>
              <a:t>display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Picture 10" descr="http://i.ytimg.com/vi/dlT-seESkj0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139" y="1676400"/>
            <a:ext cx="2971800" cy="222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lasma T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132167"/>
            <a:ext cx="450802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ow things works_LED final.qx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19451"/>
            <a:ext cx="330317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0729" y="6570567"/>
            <a:ext cx="35189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http://www.guidingtech.com/26940/led-lcd-plasma-difference/</a:t>
            </a:r>
          </a:p>
        </p:txBody>
      </p:sp>
    </p:spTree>
    <p:extLst>
      <p:ext uri="{BB962C8B-B14F-4D97-AF65-F5344CB8AC3E}">
        <p14:creationId xmlns:p14="http://schemas.microsoft.com/office/powerpoint/2010/main" val="125362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5575</TotalTime>
  <Words>1047</Words>
  <Application>Microsoft Office PowerPoint</Application>
  <PresentationFormat>On-screen Show (4:3)</PresentationFormat>
  <Paragraphs>227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Quick Review Summary </vt:lpstr>
      <vt:lpstr>Lecture Objectives</vt:lpstr>
      <vt:lpstr>List Summary</vt:lpstr>
      <vt:lpstr>What is a Digital Image?</vt:lpstr>
      <vt:lpstr>What is a Digital Image?</vt:lpstr>
      <vt:lpstr>What is a Digital Image?</vt:lpstr>
      <vt:lpstr>What is a Digital Image?</vt:lpstr>
      <vt:lpstr>What is a Digital Image?</vt:lpstr>
      <vt:lpstr>What is a Digital Image?</vt:lpstr>
      <vt:lpstr>List Summary</vt:lpstr>
      <vt:lpstr>Color Spaces</vt:lpstr>
      <vt:lpstr>Color Spaces</vt:lpstr>
      <vt:lpstr>Color Spaces</vt:lpstr>
      <vt:lpstr>Color Spaces: Human Eye</vt:lpstr>
      <vt:lpstr>CIE Color Matching Functions</vt:lpstr>
      <vt:lpstr>Tri-Stimulus Theory of Color</vt:lpstr>
      <vt:lpstr>List Summary</vt:lpstr>
      <vt:lpstr>Math and Programming</vt:lpstr>
      <vt:lpstr>Coding Examples</vt:lpstr>
      <vt:lpstr>Coding Examples</vt:lpstr>
      <vt:lpstr>Coding Examples</vt:lpstr>
      <vt:lpstr>List Summary</vt:lpstr>
      <vt:lpstr>Questions?</vt:lpstr>
      <vt:lpstr>Extra Reference Stuff Follows</vt:lpstr>
      <vt:lpstr>Credits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Prototyping</dc:title>
  <dc:creator>Dingle, Brent</dc:creator>
  <cp:lastModifiedBy>Dingle, Brent</cp:lastModifiedBy>
  <cp:revision>1184</cp:revision>
  <dcterms:created xsi:type="dcterms:W3CDTF">2006-08-16T00:00:00Z</dcterms:created>
  <dcterms:modified xsi:type="dcterms:W3CDTF">2015-10-04T16:37:16Z</dcterms:modified>
</cp:coreProperties>
</file>