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31" r:id="rId3"/>
    <p:sldId id="565" r:id="rId4"/>
    <p:sldId id="440" r:id="rId5"/>
    <p:sldId id="558" r:id="rId6"/>
    <p:sldId id="560" r:id="rId7"/>
    <p:sldId id="561" r:id="rId8"/>
    <p:sldId id="612" r:id="rId9"/>
    <p:sldId id="607" r:id="rId10"/>
    <p:sldId id="614" r:id="rId11"/>
    <p:sldId id="608" r:id="rId12"/>
    <p:sldId id="615" r:id="rId13"/>
    <p:sldId id="609" r:id="rId14"/>
    <p:sldId id="606" r:id="rId15"/>
    <p:sldId id="562" r:id="rId16"/>
    <p:sldId id="563" r:id="rId17"/>
    <p:sldId id="564" r:id="rId18"/>
    <p:sldId id="566" r:id="rId19"/>
    <p:sldId id="567" r:id="rId20"/>
    <p:sldId id="569" r:id="rId21"/>
    <p:sldId id="570" r:id="rId22"/>
    <p:sldId id="568" r:id="rId23"/>
    <p:sldId id="571" r:id="rId24"/>
    <p:sldId id="626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585" r:id="rId36"/>
    <p:sldId id="584" r:id="rId37"/>
    <p:sldId id="583" r:id="rId38"/>
    <p:sldId id="623" r:id="rId39"/>
    <p:sldId id="586" r:id="rId40"/>
    <p:sldId id="624" r:id="rId41"/>
    <p:sldId id="587" r:id="rId42"/>
    <p:sldId id="588" r:id="rId43"/>
    <p:sldId id="589" r:id="rId44"/>
    <p:sldId id="590" r:id="rId45"/>
    <p:sldId id="591" r:id="rId46"/>
    <p:sldId id="592" r:id="rId47"/>
    <p:sldId id="593" r:id="rId48"/>
    <p:sldId id="625" r:id="rId49"/>
    <p:sldId id="594" r:id="rId50"/>
    <p:sldId id="597" r:id="rId51"/>
    <p:sldId id="595" r:id="rId52"/>
    <p:sldId id="596" r:id="rId53"/>
    <p:sldId id="629" r:id="rId54"/>
    <p:sldId id="598" r:id="rId55"/>
    <p:sldId id="599" r:id="rId56"/>
    <p:sldId id="627" r:id="rId57"/>
    <p:sldId id="628" r:id="rId58"/>
    <p:sldId id="600" r:id="rId59"/>
    <p:sldId id="617" r:id="rId60"/>
    <p:sldId id="602" r:id="rId61"/>
    <p:sldId id="616" r:id="rId62"/>
    <p:sldId id="603" r:id="rId63"/>
    <p:sldId id="604" r:id="rId64"/>
    <p:sldId id="622" r:id="rId65"/>
    <p:sldId id="621" r:id="rId66"/>
    <p:sldId id="613" r:id="rId67"/>
    <p:sldId id="620" r:id="rId68"/>
    <p:sldId id="306" r:id="rId69"/>
    <p:sldId id="364" r:id="rId70"/>
    <p:sldId id="32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3DE00"/>
    <a:srgbClr val="00E869"/>
    <a:srgbClr val="FBCFAB"/>
    <a:srgbClr val="AC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2" d="100"/>
          <a:sy n="82" d="100"/>
        </p:scale>
        <p:origin x="-3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from: ELEN 4304/5365 DIP Spring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97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matlab</a:t>
            </a:r>
            <a:r>
              <a:rPr lang="en-US" dirty="0" smtClean="0"/>
              <a:t> based example of this can be found at:</a:t>
            </a:r>
          </a:p>
          <a:p>
            <a:pPr lvl="1"/>
            <a:r>
              <a:rPr lang="en-US" dirty="0" smtClean="0"/>
              <a:t>http://blogs.mathworks.com/steve/2013/06/25/homomorphic-filtering-part-1/</a:t>
            </a:r>
          </a:p>
          <a:p>
            <a:pPr lvl="1"/>
            <a:r>
              <a:rPr lang="en-US" dirty="0" smtClean="0"/>
              <a:t>http://blogs.mathworks.com/steve/2013/07/10/homomorphic-filtering-part-2/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76.png"/><Relationship Id="rId7" Type="http://schemas.openxmlformats.org/officeDocument/2006/relationships/image" Target="../media/image7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2168525"/>
          </a:xfrm>
        </p:spPr>
        <p:txBody>
          <a:bodyPr/>
          <a:lstStyle/>
          <a:p>
            <a:r>
              <a:rPr lang="en-US" smtClean="0"/>
              <a:t>Filtering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Image Enhancement</a:t>
            </a:r>
          </a:p>
          <a:p>
            <a:r>
              <a:rPr lang="en-US" dirty="0" smtClean="0"/>
              <a:t>Spatial and Frequency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Pass Filter – Signal Side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3" y="1295400"/>
            <a:ext cx="431857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0587" y="35052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Ideal </a:t>
            </a:r>
            <a:r>
              <a:rPr lang="en-US" b="1" dirty="0" smtClean="0"/>
              <a:t>Filter: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D(u</a:t>
            </a:r>
            <a:r>
              <a:rPr lang="en-US" dirty="0"/>
              <a:t>, v): distance from point (u, v) to the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cutoff frequency (D0)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nonphysical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radially symmetric about the </a:t>
            </a:r>
            <a:r>
              <a:rPr lang="en-US" dirty="0" smtClean="0"/>
              <a:t>origin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65596"/>
              </p:ext>
            </p:extLst>
          </p:nvPr>
        </p:nvGraphicFramePr>
        <p:xfrm>
          <a:off x="1567887" y="3505200"/>
          <a:ext cx="32766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4" imgW="1917360" imgH="482400" progId="Equation.3">
                  <p:embed/>
                </p:oleObj>
              </mc:Choice>
              <mc:Fallback>
                <p:oleObj name="Equation" r:id="rId4" imgW="19173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7" y="3505200"/>
                        <a:ext cx="32766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800599" y="1295401"/>
            <a:ext cx="4280516" cy="3385958"/>
            <a:chOff x="4800599" y="1295401"/>
            <a:chExt cx="4280516" cy="3385958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98347"/>
                </p:ext>
              </p:extLst>
            </p:nvPr>
          </p:nvGraphicFramePr>
          <p:xfrm>
            <a:off x="5968678" y="3906659"/>
            <a:ext cx="297180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" name="Equation" r:id="rId6" imgW="1701720" imgH="444240" progId="Equation.3">
                    <p:embed/>
                  </p:oleObj>
                </mc:Choice>
                <mc:Fallback>
                  <p:oleObj name="Equation" r:id="rId6" imgW="1701720" imgH="4442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8678" y="3906659"/>
                          <a:ext cx="2971800" cy="77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644587" y="3505200"/>
              <a:ext cx="1947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Butterworth filter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1295401"/>
              <a:ext cx="4280516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672593" y="5105400"/>
            <a:ext cx="2715193" cy="929288"/>
            <a:chOff x="5672593" y="5105400"/>
            <a:chExt cx="2715193" cy="929288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1842533"/>
                </p:ext>
              </p:extLst>
            </p:nvPr>
          </p:nvGraphicFramePr>
          <p:xfrm>
            <a:off x="6101787" y="5592360"/>
            <a:ext cx="2285999" cy="442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" name="Equation" r:id="rId9" imgW="1307880" imgH="253800" progId="Equation.3">
                    <p:embed/>
                  </p:oleObj>
                </mc:Choice>
                <mc:Fallback>
                  <p:oleObj name="Equation" r:id="rId9" imgW="1307880" imgH="253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1787" y="5592360"/>
                          <a:ext cx="2285999" cy="442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5672593" y="5105400"/>
              <a:ext cx="2536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Gaussian </a:t>
              </a:r>
              <a:r>
                <a:rPr lang="en-US" b="1" dirty="0"/>
                <a:t>Low Pass filter</a:t>
              </a:r>
              <a:r>
                <a:rPr lang="en-US" b="1" dirty="0" smtClean="0"/>
                <a:t>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9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pass filters are useful for sharpening images (enhancing contrast)</a:t>
            </a:r>
          </a:p>
          <a:p>
            <a:pPr lvl="1"/>
            <a:r>
              <a:rPr lang="en-US" dirty="0" smtClean="0"/>
              <a:t>The intent is to retain high frequency information while reducing low frequency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272" y="3126133"/>
            <a:ext cx="21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Kernel: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95300"/>
                <a:ext cx="178747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95300"/>
                <a:ext cx="1787476" cy="8249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95300"/>
            <a:ext cx="228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95300"/>
            <a:ext cx="228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Pass Filter – Signal Side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472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81600" y="2590800"/>
            <a:ext cx="19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Butterworth filter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1110734"/>
            <a:ext cx="123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Ideal </a:t>
            </a:r>
            <a:r>
              <a:rPr lang="en-US" b="1" dirty="0"/>
              <a:t>filter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4038600"/>
            <a:ext cx="256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Gaussian high pass </a:t>
            </a:r>
            <a:r>
              <a:rPr lang="en-US" b="1" dirty="0"/>
              <a:t>filter</a:t>
            </a:r>
            <a:r>
              <a:rPr lang="en-US" b="1" dirty="0" smtClean="0"/>
              <a:t>: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07934"/>
              </p:ext>
            </p:extLst>
          </p:nvPr>
        </p:nvGraphicFramePr>
        <p:xfrm>
          <a:off x="5714999" y="1480066"/>
          <a:ext cx="3166255" cy="79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4" imgW="1917360" imgH="482400" progId="Equation.3">
                  <p:embed/>
                </p:oleObj>
              </mc:Choice>
              <mc:Fallback>
                <p:oleObj name="Equation" r:id="rId4" imgW="19173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999" y="1480066"/>
                        <a:ext cx="3166255" cy="79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41212"/>
              </p:ext>
            </p:extLst>
          </p:nvPr>
        </p:nvGraphicFramePr>
        <p:xfrm>
          <a:off x="5776286" y="2960132"/>
          <a:ext cx="2964751" cy="77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6" imgW="1701720" imgH="444240" progId="Equation.3">
                  <p:embed/>
                </p:oleObj>
              </mc:Choice>
              <mc:Fallback>
                <p:oleObj name="Equation" r:id="rId6" imgW="170172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286" y="2960132"/>
                        <a:ext cx="2964751" cy="773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41062"/>
              </p:ext>
            </p:extLst>
          </p:nvPr>
        </p:nvGraphicFramePr>
        <p:xfrm>
          <a:off x="5817522" y="4495800"/>
          <a:ext cx="2622297" cy="44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8" imgW="1485720" imgH="253800" progId="Equation.3">
                  <p:embed/>
                </p:oleObj>
              </mc:Choice>
              <mc:Fallback>
                <p:oleObj name="Equation" r:id="rId8" imgW="148572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522" y="4495800"/>
                        <a:ext cx="2622297" cy="44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0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Directional filters are useful for edge detection</a:t>
            </a:r>
          </a:p>
          <a:p>
            <a:pPr lvl="1"/>
            <a:r>
              <a:rPr lang="en-US" dirty="0" smtClean="0"/>
              <a:t>Can compute the first derivatives of an image</a:t>
            </a:r>
          </a:p>
          <a:p>
            <a:pPr lvl="2"/>
            <a:r>
              <a:rPr lang="en-US" dirty="0" smtClean="0"/>
              <a:t>Edges are typically visible in images when a large change occurs between adjacent pixels</a:t>
            </a:r>
          </a:p>
          <a:p>
            <a:pPr lvl="3"/>
            <a:r>
              <a:rPr lang="en-US" dirty="0" smtClean="0"/>
              <a:t>a steep gradient, or slope, or rate of change between pixels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272" y="3126133"/>
            <a:ext cx="231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Kernels: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95300"/>
                <a:ext cx="1787477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95300"/>
                <a:ext cx="1787477" cy="823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95300"/>
            <a:ext cx="228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199" y="4570810"/>
                <a:ext cx="1441228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570810"/>
                <a:ext cx="1441228" cy="8249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7798"/>
            <a:ext cx="228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Filtering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Pass Filtering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Pass Filtering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Directional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</a:p>
          <a:p>
            <a:pPr lvl="1"/>
            <a:r>
              <a:rPr lang="en-US" b="1" dirty="0" smtClean="0"/>
              <a:t>Global Filters</a:t>
            </a:r>
          </a:p>
          <a:p>
            <a:pPr lvl="2"/>
            <a:r>
              <a:rPr lang="en-US" b="1" dirty="0" smtClean="0"/>
              <a:t>Normalization</a:t>
            </a:r>
          </a:p>
          <a:p>
            <a:pPr lvl="2"/>
            <a:r>
              <a:rPr lang="en-US" b="1" dirty="0" smtClean="0"/>
              <a:t>Histogram Equalization</a:t>
            </a:r>
          </a:p>
          <a:p>
            <a:pPr lvl="2"/>
            <a:endParaRPr lang="en-US" dirty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Enhancement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Spatial Domain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Frequency Domain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03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Filters</a:t>
            </a:r>
          </a:p>
          <a:p>
            <a:pPr lvl="1"/>
            <a:r>
              <a:rPr lang="en-US" dirty="0" smtClean="0"/>
              <a:t>Modifies an image’s color values</a:t>
            </a:r>
            <a:br>
              <a:rPr lang="en-US" dirty="0" smtClean="0"/>
            </a:br>
            <a:r>
              <a:rPr lang="en-US" dirty="0" smtClean="0"/>
              <a:t>by taking the entire image as the neighborhood</a:t>
            </a:r>
            <a:br>
              <a:rPr lang="en-US" dirty="0" smtClean="0"/>
            </a:br>
            <a:r>
              <a:rPr lang="en-US" dirty="0" smtClean="0"/>
              <a:t>about each pixel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Two common global filters</a:t>
            </a:r>
          </a:p>
          <a:p>
            <a:pPr lvl="2"/>
            <a:r>
              <a:rPr lang="en-US" dirty="0" smtClean="0"/>
              <a:t>Normalization</a:t>
            </a:r>
          </a:p>
          <a:p>
            <a:pPr lvl="2"/>
            <a:r>
              <a:rPr lang="en-US" dirty="0" smtClean="0"/>
              <a:t>Histogram Equalization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Filter: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/>
          <a:lstStyle/>
          <a:p>
            <a:r>
              <a:rPr lang="en-US" dirty="0" smtClean="0"/>
              <a:t>Rescale colors to [0, 1]</a:t>
            </a:r>
          </a:p>
          <a:p>
            <a:pPr lvl="4"/>
            <a:r>
              <a:rPr lang="en-US" dirty="0" smtClean="0"/>
              <a:t>or to [0, 255]… same as below just multiply by 255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667000"/>
                <a:ext cx="3092898" cy="987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67000"/>
                <a:ext cx="3092898" cy="9870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0" y="4038600"/>
            <a:ext cx="172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 = pixel index</a:t>
            </a:r>
          </a:p>
          <a:p>
            <a:r>
              <a:rPr lang="en-US" dirty="0" smtClean="0"/>
              <a:t>j = color channel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103754"/>
            <a:ext cx="350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min</a:t>
            </a:r>
            <a:r>
              <a:rPr lang="en-US" dirty="0" smtClean="0"/>
              <a:t> and </a:t>
            </a:r>
            <a:r>
              <a:rPr lang="en-US" i="1" dirty="0" smtClean="0"/>
              <a:t>max</a:t>
            </a:r>
          </a:p>
          <a:p>
            <a:r>
              <a:rPr lang="en-US" dirty="0" smtClean="0"/>
              <a:t>are across ALL channels</a:t>
            </a:r>
          </a:p>
          <a:p>
            <a:endParaRPr lang="en-US" dirty="0"/>
          </a:p>
          <a:p>
            <a:r>
              <a:rPr lang="en-US" dirty="0" smtClean="0"/>
              <a:t>So </a:t>
            </a:r>
            <a:r>
              <a:rPr lang="en-US" i="1" dirty="0" smtClean="0"/>
              <a:t>max</a:t>
            </a:r>
            <a:r>
              <a:rPr lang="en-US" dirty="0" smtClean="0"/>
              <a:t> might be in the red channel</a:t>
            </a:r>
          </a:p>
          <a:p>
            <a:r>
              <a:rPr lang="en-US" dirty="0" smtClean="0"/>
              <a:t>while </a:t>
            </a:r>
            <a:r>
              <a:rPr lang="en-US" i="1" dirty="0" smtClean="0"/>
              <a:t>min</a:t>
            </a:r>
            <a:r>
              <a:rPr lang="en-US" dirty="0" smtClean="0"/>
              <a:t> is in the blue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990600"/>
            <a:ext cx="76581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105400"/>
            <a:ext cx="19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 under-exposed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 rot="21228876">
            <a:off x="4789482" y="5235370"/>
            <a:ext cx="2438400" cy="4794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209970">
            <a:off x="5553990" y="5613703"/>
            <a:ext cx="30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 recovered</a:t>
            </a:r>
          </a:p>
          <a:p>
            <a:r>
              <a:rPr lang="en-US" dirty="0" smtClean="0"/>
              <a:t>MOST of the value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image histogram is a set of tabulations recording how many pixels in the image have particular attributes</a:t>
            </a:r>
          </a:p>
          <a:p>
            <a:r>
              <a:rPr lang="en-US" dirty="0" smtClean="0"/>
              <a:t>Most commonly</a:t>
            </a:r>
          </a:p>
          <a:p>
            <a:pPr lvl="1"/>
            <a:r>
              <a:rPr lang="en-US" dirty="0" smtClean="0"/>
              <a:t>A histogram of an image represents the relative frequency of occurrence of various gray levels in the image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1008"/>
            <a:ext cx="5848350" cy="363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Exposure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92163"/>
          </a:xfrm>
        </p:spPr>
        <p:txBody>
          <a:bodyPr/>
          <a:lstStyle/>
          <a:p>
            <a:r>
              <a:rPr lang="en-US" dirty="0" smtClean="0"/>
              <a:t>Underexposure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0543"/>
            <a:ext cx="43180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039143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410200" y="3657600"/>
            <a:ext cx="27432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sz="2600" dirty="0" smtClean="0"/>
              <a:t>What a Digital Image is</a:t>
            </a:r>
          </a:p>
          <a:p>
            <a:pPr lvl="1"/>
            <a:r>
              <a:rPr lang="en-US" sz="2600" dirty="0" smtClean="0"/>
              <a:t>Acquisition of Digital Images</a:t>
            </a:r>
          </a:p>
          <a:p>
            <a:pPr lvl="1"/>
            <a:r>
              <a:rPr lang="en-US" sz="2600" dirty="0" smtClean="0"/>
              <a:t>Human Perception of Digital Images</a:t>
            </a:r>
          </a:p>
          <a:p>
            <a:pPr lvl="1"/>
            <a:r>
              <a:rPr lang="en-US" sz="2600" dirty="0" smtClean="0"/>
              <a:t>Digital Representation of Images</a:t>
            </a:r>
          </a:p>
          <a:p>
            <a:pPr lvl="1"/>
            <a:r>
              <a:rPr lang="en-US" sz="2600" dirty="0" smtClean="0"/>
              <a:t>Various HTML5 and JavaScript Code</a:t>
            </a:r>
          </a:p>
          <a:p>
            <a:pPr lvl="2"/>
            <a:r>
              <a:rPr lang="en-US" sz="2200" dirty="0" smtClean="0"/>
              <a:t>Pixel manipulation</a:t>
            </a:r>
          </a:p>
          <a:p>
            <a:pPr lvl="2"/>
            <a:r>
              <a:rPr lang="en-US" sz="2200" dirty="0" smtClean="0"/>
              <a:t>Image Loading</a:t>
            </a:r>
          </a:p>
          <a:p>
            <a:pPr lvl="2"/>
            <a:r>
              <a:rPr lang="en-US" sz="2200" dirty="0" smtClean="0"/>
              <a:t>Filtering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295400"/>
            <a:ext cx="42672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Today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Filtering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Enhancement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Spatial Domain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Frequency Domain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Exposure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792163"/>
          </a:xfrm>
        </p:spPr>
        <p:txBody>
          <a:bodyPr/>
          <a:lstStyle/>
          <a:p>
            <a:r>
              <a:rPr lang="en-US" dirty="0" smtClean="0"/>
              <a:t>Over-Exposed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" y="2122487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63" y="1805148"/>
            <a:ext cx="500538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81663" y="3786348"/>
            <a:ext cx="21336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Histogram: 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057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histogram is constructed based on luminance</a:t>
            </a:r>
          </a:p>
          <a:p>
            <a:pPr lvl="1"/>
            <a:r>
              <a:rPr lang="en-US" dirty="0" smtClean="0"/>
              <a:t>Must select a luminance algorithm</a:t>
            </a:r>
          </a:p>
          <a:p>
            <a:pPr lvl="2"/>
            <a:r>
              <a:rPr lang="en-US" dirty="0" smtClean="0"/>
              <a:t>See HTML5-Pixels presentation and Black-And-White Assignment</a:t>
            </a:r>
          </a:p>
          <a:p>
            <a:pPr lvl="2"/>
            <a:endParaRPr lang="en-US" dirty="0"/>
          </a:p>
          <a:p>
            <a:r>
              <a:rPr lang="en-US" dirty="0" smtClean="0"/>
              <a:t>Given the normalized R, G, B components of pixel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it’s perceived luminance is something like: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67654"/>
            <a:ext cx="6036318" cy="71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2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Histogram: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1"/>
                <a:ext cx="8229600" cy="32003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Create an array H, of size 256</a:t>
                </a:r>
              </a:p>
              <a:p>
                <a:pPr lvl="1"/>
                <a:r>
                  <a:rPr lang="en-US" dirty="0" smtClean="0"/>
                  <a:t>Initialize all entries to zero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For each pixel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in the image </a:t>
                </a:r>
              </a:p>
              <a:p>
                <a:pPr lvl="1"/>
                <a:r>
                  <a:rPr lang="en-US" dirty="0"/>
                  <a:t>Compute </a:t>
                </a:r>
                <a:r>
                  <a:rPr lang="en-US" i="1" dirty="0"/>
                  <a:t>Y</a:t>
                </a:r>
                <a:r>
                  <a:rPr lang="en-US" i="1" baseline="-25000" dirty="0"/>
                  <a:t>i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= 0.30R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+ 0.59G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+ 0.11B</a:t>
                </a:r>
                <a:r>
                  <a:rPr lang="en-US" baseline="-25000" dirty="0" smtClean="0"/>
                  <a:t>i</a:t>
                </a:r>
              </a:p>
              <a:p>
                <a:pPr lvl="2"/>
                <a:r>
                  <a:rPr lang="en-US" dirty="0" err="1"/>
                  <a:t>R</a:t>
                </a:r>
                <a:r>
                  <a:rPr lang="en-US" baseline="-25000" dirty="0" err="1"/>
                  <a:t>i</a:t>
                </a:r>
                <a:r>
                  <a:rPr lang="en-US" dirty="0"/>
                  <a:t> ,</a:t>
                </a:r>
                <a:r>
                  <a:rPr lang="en-US" dirty="0" err="1" smtClean="0"/>
                  <a:t>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, and B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all in [0, 1]</a:t>
                </a:r>
              </a:p>
              <a:p>
                <a:pPr lvl="2"/>
                <a:r>
                  <a:rPr lang="en-US" dirty="0" smtClean="0"/>
                  <a:t>so </a:t>
                </a:r>
                <a:r>
                  <a:rPr lang="en-US" i="1" dirty="0" smtClean="0"/>
                  <a:t>Y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is thus in range [0, 1]</a:t>
                </a:r>
              </a:p>
              <a:p>
                <a:pPr lvl="1"/>
                <a:r>
                  <a:rPr lang="en-US" dirty="0" smtClean="0"/>
                  <a:t>Scale and round to nearest integer: 0 to 255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= Round( </a:t>
                </a:r>
                <a:r>
                  <a:rPr lang="en-US" dirty="0"/>
                  <a:t>Y</a:t>
                </a:r>
                <a:r>
                  <a:rPr lang="en-US" dirty="0" smtClean="0"/>
                  <a:t>i * 255)</a:t>
                </a:r>
              </a:p>
              <a:p>
                <a:pPr lvl="1"/>
                <a:r>
                  <a:rPr lang="en-US" dirty="0" smtClean="0"/>
                  <a:t>Add 1 to H[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]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1"/>
                <a:ext cx="8229600" cy="3200399"/>
              </a:xfrm>
              <a:blipFill rotWithShape="1">
                <a:blip r:embed="rId2"/>
                <a:stretch>
                  <a:fillRect l="-815" t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152900" cy="243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77561" y="5805102"/>
                <a:ext cx="43697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561" y="5805102"/>
                <a:ext cx="43697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1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Goal is not just to use the full range of values, but that the distribution is as uniform as possible</a:t>
            </a:r>
          </a:p>
          <a:p>
            <a:endParaRPr lang="en-US" dirty="0"/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Find a map f(x) such that the histogram of the modified (equalized) image is flat (uniform)</a:t>
            </a:r>
          </a:p>
          <a:p>
            <a:pPr lvl="2"/>
            <a:r>
              <a:rPr lang="en-US" dirty="0" smtClean="0"/>
              <a:t>Motivation is to get the cumulative </a:t>
            </a:r>
            <a:r>
              <a:rPr lang="en-US" sz="1700" dirty="0" smtClean="0"/>
              <a:t>(probability)</a:t>
            </a:r>
            <a:r>
              <a:rPr lang="en-US" dirty="0" smtClean="0"/>
              <a:t> distribution function (</a:t>
            </a:r>
            <a:r>
              <a:rPr lang="en-US" dirty="0" err="1" smtClean="0"/>
              <a:t>cdf</a:t>
            </a:r>
            <a:r>
              <a:rPr lang="en-US" dirty="0" smtClean="0"/>
              <a:t>) of a random variable to approximate a uniform distribution</a:t>
            </a:r>
          </a:p>
          <a:p>
            <a:pPr lvl="3"/>
            <a:r>
              <a:rPr lang="en-US" dirty="0" smtClean="0"/>
              <a:t>where H(</a:t>
            </a:r>
            <a:r>
              <a:rPr lang="en-US" dirty="0" err="1" smtClean="0"/>
              <a:t>i</a:t>
            </a:r>
            <a:r>
              <a:rPr lang="en-US" dirty="0" smtClean="0"/>
              <a:t>)/(number of pixels in image) offers the probability of a pixel to be of a given luminance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Reference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6" y="3048000"/>
            <a:ext cx="483177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6" y="838200"/>
            <a:ext cx="4324350" cy="19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48100" cy="243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54" y="3886199"/>
            <a:ext cx="3746549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6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goal look like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1630"/>
            <a:ext cx="4114800" cy="255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28789"/>
            <a:ext cx="4114800" cy="25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691" y="4715670"/>
            <a:ext cx="270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Spread the distribution out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6" idx="0"/>
          </p:cNvCxnSpPr>
          <p:nvPr/>
        </p:nvCxnSpPr>
        <p:spPr>
          <a:xfrm>
            <a:off x="2133600" y="3628789"/>
            <a:ext cx="0" cy="108688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1"/>
          </p:cNvCxnSpPr>
          <p:nvPr/>
        </p:nvCxnSpPr>
        <p:spPr>
          <a:xfrm>
            <a:off x="3485508" y="4900336"/>
            <a:ext cx="705492" cy="1524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Equalization: a Global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322843"/>
                <a:ext cx="604607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each pixel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in the image, compute the target luminance,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22843"/>
                <a:ext cx="6046079" cy="376770"/>
              </a:xfrm>
              <a:prstGeom prst="rect">
                <a:avLst/>
              </a:prstGeom>
              <a:blipFill rotWithShape="1">
                <a:blip r:embed="rId2"/>
                <a:stretch>
                  <a:fillRect l="-806" t="-4839" r="-453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1828800"/>
                <a:ext cx="2152449" cy="1208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28800"/>
                <a:ext cx="2152449" cy="1208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47800" y="3276600"/>
            <a:ext cx="37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total number of pixels in the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660929"/>
                <a:ext cx="4486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the discrete luminance value of the pixel </a:t>
                </a:r>
                <a:r>
                  <a:rPr lang="en-US" i="1" dirty="0" err="1" smtClean="0"/>
                  <a:t>i</a:t>
                </a:r>
                <a:endParaRPr lang="en-US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60929"/>
                <a:ext cx="4486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47800" y="4030261"/>
            <a:ext cx="462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is the histogram table array </a:t>
            </a:r>
            <a:r>
              <a:rPr lang="en-US" sz="1400" i="1" dirty="0" smtClean="0"/>
              <a:t>(indices from 0 to 255)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95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Equalization: a Global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322843"/>
                <a:ext cx="604607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each pixel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in the image, compute the target luminance,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22843"/>
                <a:ext cx="6046079" cy="376770"/>
              </a:xfrm>
              <a:prstGeom prst="rect">
                <a:avLst/>
              </a:prstGeom>
              <a:blipFill rotWithShape="1">
                <a:blip r:embed="rId2"/>
                <a:stretch>
                  <a:fillRect l="-806" t="-4839" r="-453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1828800"/>
                <a:ext cx="2152449" cy="1208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28800"/>
                <a:ext cx="2152449" cy="1208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47800" y="3276600"/>
            <a:ext cx="37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total number of pixels in the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660929"/>
                <a:ext cx="4486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the discrete luminance value of the pixel </a:t>
                </a:r>
                <a:r>
                  <a:rPr lang="en-US" i="1" dirty="0" err="1" smtClean="0"/>
                  <a:t>i</a:t>
                </a:r>
                <a:endParaRPr lang="en-US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60929"/>
                <a:ext cx="4486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47800" y="4030261"/>
            <a:ext cx="462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is the histogram table array </a:t>
            </a:r>
            <a:r>
              <a:rPr lang="en-US" sz="1400" i="1" dirty="0" smtClean="0"/>
              <a:t>(indices from 0 to 255)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1699613"/>
            <a:ext cx="4370877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We want the luminance value</a:t>
            </a:r>
          </a:p>
          <a:p>
            <a:r>
              <a:rPr lang="en-US" i="1" dirty="0" smtClean="0"/>
              <a:t>to be proportional to the accumulated count</a:t>
            </a:r>
            <a:endParaRPr lang="en-US" i="1" dirty="0"/>
          </a:p>
        </p:txBody>
      </p:sp>
      <p:sp>
        <p:nvSpPr>
          <p:cNvPr id="9" name="Left Brace 8"/>
          <p:cNvSpPr/>
          <p:nvPr/>
        </p:nvSpPr>
        <p:spPr>
          <a:xfrm rot="15473185">
            <a:off x="2735745" y="2236892"/>
            <a:ext cx="400266" cy="137307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  <a:endCxn id="12" idx="1"/>
          </p:cNvCxnSpPr>
          <p:nvPr/>
        </p:nvCxnSpPr>
        <p:spPr>
          <a:xfrm flipV="1">
            <a:off x="2977876" y="2906848"/>
            <a:ext cx="1136924" cy="212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2583682"/>
            <a:ext cx="4952999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This sum is the count of pixels that have luminance equal or less than current pixel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406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Equalization: a Global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322843"/>
                <a:ext cx="604607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each pixel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in the image, compute the target luminance,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22843"/>
                <a:ext cx="6046079" cy="376770"/>
              </a:xfrm>
              <a:prstGeom prst="rect">
                <a:avLst/>
              </a:prstGeom>
              <a:blipFill rotWithShape="1">
                <a:blip r:embed="rId2"/>
                <a:stretch>
                  <a:fillRect l="-806" t="-4839" r="-453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1828800"/>
                <a:ext cx="2152449" cy="1208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28800"/>
                <a:ext cx="2152449" cy="12086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47800" y="3276600"/>
            <a:ext cx="37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total number of pixels in the image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660929"/>
                <a:ext cx="4486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the discrete luminance value of the pixel </a:t>
                </a:r>
                <a:r>
                  <a:rPr lang="en-US" i="1" dirty="0" err="1" smtClean="0"/>
                  <a:t>i</a:t>
                </a:r>
                <a:endParaRPr lang="en-US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60929"/>
                <a:ext cx="4486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2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47800" y="4030261"/>
            <a:ext cx="462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is the histogram table array </a:t>
            </a:r>
            <a:r>
              <a:rPr lang="en-US" sz="1400" i="1" dirty="0" smtClean="0"/>
              <a:t>(indices from 0 to 255)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1699613"/>
            <a:ext cx="4370877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We want the luminance value</a:t>
            </a:r>
          </a:p>
          <a:p>
            <a:r>
              <a:rPr lang="en-US" i="1" dirty="0" smtClean="0"/>
              <a:t>to be proportional to the accumulated count</a:t>
            </a:r>
            <a:endParaRPr lang="en-US" i="1" dirty="0"/>
          </a:p>
        </p:txBody>
      </p:sp>
      <p:sp>
        <p:nvSpPr>
          <p:cNvPr id="9" name="Left Brace 8"/>
          <p:cNvSpPr/>
          <p:nvPr/>
        </p:nvSpPr>
        <p:spPr>
          <a:xfrm rot="15473185">
            <a:off x="2735745" y="2236892"/>
            <a:ext cx="400266" cy="137307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1"/>
            <a:endCxn id="12" idx="1"/>
          </p:cNvCxnSpPr>
          <p:nvPr/>
        </p:nvCxnSpPr>
        <p:spPr>
          <a:xfrm flipV="1">
            <a:off x="2977876" y="2906848"/>
            <a:ext cx="1136924" cy="212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2583682"/>
            <a:ext cx="4952999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This sum is the count of pixels that have luminance equal or less than current pixel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0919" y="4572000"/>
                <a:ext cx="8037158" cy="176176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For Example:</a:t>
                </a:r>
              </a:p>
              <a:p>
                <a:r>
                  <a:rPr lang="en-US" dirty="0" smtClean="0"/>
                  <a:t>   if there are 100 pixels in the image and 50 pixels have luminance 30 or less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then target luminance,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0.50 = 50% mark on histogram table = .5*256 = 128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i.e. luminance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30 gets adjusted to target luminance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128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      or luminance </a:t>
                </a:r>
                <a:r>
                  <a:rPr lang="en-US" i="1" dirty="0" smtClean="0"/>
                  <a:t>Y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= 0.1176 gets adjusted to target luminance 0.5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19" y="4572000"/>
                <a:ext cx="8037158" cy="1761764"/>
              </a:xfrm>
              <a:prstGeom prst="rect">
                <a:avLst/>
              </a:prstGeom>
              <a:blipFill rotWithShape="1">
                <a:blip r:embed="rId5"/>
                <a:stretch>
                  <a:fillRect l="-606" t="-1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5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85799"/>
          </a:xfrm>
        </p:spPr>
        <p:txBody>
          <a:bodyPr>
            <a:normAutofit/>
          </a:bodyPr>
          <a:lstStyle/>
          <a:p>
            <a:r>
              <a:rPr lang="en-US" dirty="0" smtClean="0"/>
              <a:t>Scale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034064"/>
                <a:ext cx="1137234" cy="90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34064"/>
                <a:ext cx="1137234" cy="9068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27834" y="2118157"/>
            <a:ext cx="21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= 0.50 = target value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571583"/>
            <a:ext cx="247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0.1176 = original value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635484" y="2118157"/>
            <a:ext cx="381000" cy="8227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230282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i="1" baseline="-25000" dirty="0" smtClean="0"/>
              <a:t>i</a:t>
            </a:r>
            <a:r>
              <a:rPr lang="en-US" dirty="0" smtClean="0"/>
              <a:t> = 4.25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3405664"/>
            <a:ext cx="57706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scale factor to rescale the original Red, Green, and Blue</a:t>
            </a:r>
          </a:p>
          <a:p>
            <a:r>
              <a:rPr lang="en-US" dirty="0" smtClean="0"/>
              <a:t>channel values for the given pixel </a:t>
            </a:r>
            <a:r>
              <a:rPr lang="en-US" i="1" dirty="0" err="1" smtClean="0"/>
              <a:t>i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new R = 4.25 * (old R) </a:t>
            </a:r>
          </a:p>
          <a:p>
            <a:pPr lvl="1"/>
            <a:r>
              <a:rPr lang="en-US" dirty="0" smtClean="0"/>
              <a:t>new G = </a:t>
            </a:r>
            <a:r>
              <a:rPr lang="en-US" dirty="0"/>
              <a:t>4.25 * (old </a:t>
            </a:r>
            <a:r>
              <a:rPr lang="en-US" dirty="0" smtClean="0"/>
              <a:t>G)</a:t>
            </a:r>
          </a:p>
          <a:p>
            <a:pPr lvl="1"/>
            <a:r>
              <a:rPr lang="en-US" dirty="0" smtClean="0"/>
              <a:t>new B = </a:t>
            </a:r>
            <a:r>
              <a:rPr lang="en-US" dirty="0"/>
              <a:t>4.25 * (old </a:t>
            </a:r>
            <a:r>
              <a:rPr lang="en-US" dirty="0" smtClean="0"/>
              <a:t>B)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548664"/>
            <a:ext cx="3597267" cy="116955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NOTE:</a:t>
            </a:r>
          </a:p>
          <a:p>
            <a:r>
              <a:rPr lang="en-US" sz="1400" i="1" dirty="0" smtClean="0"/>
              <a:t>Various rounding/truncating/numerical errors</a:t>
            </a:r>
          </a:p>
          <a:p>
            <a:r>
              <a:rPr lang="en-US" sz="1400" i="1" dirty="0" smtClean="0"/>
              <a:t>may cause final values to be outside [0, 1]</a:t>
            </a:r>
          </a:p>
          <a:p>
            <a:r>
              <a:rPr lang="en-US" sz="1400" i="1" dirty="0" smtClean="0"/>
              <a:t>      Renormalize results by finding min and max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as described earlier in this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443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a Digital Image is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Acquisition of Digital Images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Human Perception of Digital Images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Representation of Images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Various HTML5 and JavaScript Code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Pixel manipulation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Loading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295400"/>
            <a:ext cx="42672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Today</a:t>
            </a:r>
          </a:p>
          <a:p>
            <a:pPr lvl="1"/>
            <a:r>
              <a:rPr lang="en-US" b="1" dirty="0" smtClean="0"/>
              <a:t>Image Filtering</a:t>
            </a:r>
          </a:p>
          <a:p>
            <a:pPr lvl="1"/>
            <a:r>
              <a:rPr lang="en-US" b="1" dirty="0"/>
              <a:t>Image Enhancement</a:t>
            </a:r>
          </a:p>
          <a:p>
            <a:pPr lvl="2"/>
            <a:r>
              <a:rPr lang="en-US" b="1" dirty="0"/>
              <a:t>Spatial Domain</a:t>
            </a:r>
          </a:p>
          <a:p>
            <a:pPr lvl="2"/>
            <a:r>
              <a:rPr lang="en-US" b="1" dirty="0"/>
              <a:t>Frequency </a:t>
            </a:r>
            <a:r>
              <a:rPr lang="en-US" b="1" dirty="0" smtClean="0"/>
              <a:t>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25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Equalization: Images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5263"/>
            <a:ext cx="3381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65263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62175" y="493553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before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95975" y="4894263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1563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Equalization: Histograms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1963"/>
            <a:ext cx="32004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1963"/>
            <a:ext cx="3276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191000" y="31035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00200" y="4668838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before equalization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81600" y="4627563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after equalization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91000" y="4495800"/>
            <a:ext cx="228600" cy="249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19600" y="4495800"/>
            <a:ext cx="2362200" cy="249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4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Challenge: Histogram Specification/Matching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7" y="914400"/>
            <a:ext cx="82296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Given a target image B</a:t>
            </a:r>
          </a:p>
          <a:p>
            <a:pPr lvl="1"/>
            <a:r>
              <a:rPr lang="en-US" dirty="0" smtClean="0"/>
              <a:t>How would you modify a given image A</a:t>
            </a:r>
            <a:br>
              <a:rPr lang="en-US" dirty="0" smtClean="0"/>
            </a:br>
            <a:r>
              <a:rPr lang="en-US" dirty="0" smtClean="0"/>
              <a:t>such that the histogram of the modified A</a:t>
            </a:r>
            <a:br>
              <a:rPr lang="en-US" dirty="0" smtClean="0"/>
            </a:br>
            <a:r>
              <a:rPr lang="en-US" dirty="0" smtClean="0"/>
              <a:t>matches that of target B?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09062" y="4306349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hu-HU" altLang="zh-CN" sz="3200" i="1">
                <a:latin typeface="Times New Roman" pitchFamily="18" charset="0"/>
              </a:rPr>
              <a:t>S</a:t>
            </a:r>
            <a:endParaRPr lang="hu-HU" altLang="zh-CN" sz="3200" baseline="30000">
              <a:latin typeface="Times New Roman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880050" y="2650587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80050" y="3874549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5983737" y="2579149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983737" y="3803112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99637" y="3010949"/>
            <a:ext cx="1219200" cy="601663"/>
          </a:xfrm>
          <a:custGeom>
            <a:avLst/>
            <a:gdLst>
              <a:gd name="T0" fmla="*/ 0 w 768"/>
              <a:gd name="T1" fmla="*/ 2147483647 h 379"/>
              <a:gd name="T2" fmla="*/ 2147483647 w 768"/>
              <a:gd name="T3" fmla="*/ 2147483647 h 379"/>
              <a:gd name="T4" fmla="*/ 2147483647 w 768"/>
              <a:gd name="T5" fmla="*/ 2147483647 h 379"/>
              <a:gd name="T6" fmla="*/ 2147483647 w 768"/>
              <a:gd name="T7" fmla="*/ 2147483647 h 379"/>
              <a:gd name="T8" fmla="*/ 2147483647 w 768"/>
              <a:gd name="T9" fmla="*/ 2147483647 h 379"/>
              <a:gd name="T10" fmla="*/ 2147483647 w 768"/>
              <a:gd name="T11" fmla="*/ 2147483647 h 379"/>
              <a:gd name="T12" fmla="*/ 2147483647 w 768"/>
              <a:gd name="T13" fmla="*/ 2147483647 h 379"/>
              <a:gd name="T14" fmla="*/ 2147483647 w 768"/>
              <a:gd name="T15" fmla="*/ 2147483647 h 379"/>
              <a:gd name="T16" fmla="*/ 2147483647 w 768"/>
              <a:gd name="T17" fmla="*/ 2147483647 h 379"/>
              <a:gd name="T18" fmla="*/ 2147483647 w 768"/>
              <a:gd name="T19" fmla="*/ 2147483647 h 379"/>
              <a:gd name="T20" fmla="*/ 2147483647 w 768"/>
              <a:gd name="T21" fmla="*/ 2147483647 h 379"/>
              <a:gd name="T22" fmla="*/ 2147483647 w 768"/>
              <a:gd name="T23" fmla="*/ 2147483647 h 3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8"/>
              <a:gd name="T37" fmla="*/ 0 h 379"/>
              <a:gd name="T38" fmla="*/ 768 w 768"/>
              <a:gd name="T39" fmla="*/ 379 h 37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8" h="379">
                <a:moveTo>
                  <a:pt x="0" y="339"/>
                </a:moveTo>
                <a:cubicBezTo>
                  <a:pt x="63" y="297"/>
                  <a:pt x="38" y="193"/>
                  <a:pt x="104" y="171"/>
                </a:cubicBezTo>
                <a:cubicBezTo>
                  <a:pt x="109" y="153"/>
                  <a:pt x="136" y="78"/>
                  <a:pt x="152" y="67"/>
                </a:cubicBezTo>
                <a:cubicBezTo>
                  <a:pt x="173" y="53"/>
                  <a:pt x="201" y="52"/>
                  <a:pt x="224" y="43"/>
                </a:cubicBezTo>
                <a:cubicBezTo>
                  <a:pt x="347" y="47"/>
                  <a:pt x="461" y="0"/>
                  <a:pt x="544" y="83"/>
                </a:cubicBezTo>
                <a:cubicBezTo>
                  <a:pt x="563" y="140"/>
                  <a:pt x="536" y="71"/>
                  <a:pt x="576" y="131"/>
                </a:cubicBezTo>
                <a:cubicBezTo>
                  <a:pt x="607" y="177"/>
                  <a:pt x="554" y="135"/>
                  <a:pt x="608" y="171"/>
                </a:cubicBezTo>
                <a:cubicBezTo>
                  <a:pt x="623" y="217"/>
                  <a:pt x="630" y="265"/>
                  <a:pt x="664" y="299"/>
                </a:cubicBezTo>
                <a:cubicBezTo>
                  <a:pt x="667" y="307"/>
                  <a:pt x="665" y="318"/>
                  <a:pt x="672" y="323"/>
                </a:cubicBezTo>
                <a:cubicBezTo>
                  <a:pt x="686" y="333"/>
                  <a:pt x="720" y="339"/>
                  <a:pt x="720" y="339"/>
                </a:cubicBezTo>
                <a:cubicBezTo>
                  <a:pt x="723" y="347"/>
                  <a:pt x="722" y="358"/>
                  <a:pt x="728" y="363"/>
                </a:cubicBezTo>
                <a:cubicBezTo>
                  <a:pt x="739" y="372"/>
                  <a:pt x="768" y="379"/>
                  <a:pt x="768" y="37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880050" y="5027074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880050" y="6251037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5983737" y="5098512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983737" y="632247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4" name="AutoShape 13"/>
          <p:cNvCxnSpPr>
            <a:cxnSpLocks noChangeShapeType="1"/>
          </p:cNvCxnSpPr>
          <p:nvPr/>
        </p:nvCxnSpPr>
        <p:spPr bwMode="auto">
          <a:xfrm rot="16200000">
            <a:off x="1844331" y="3118105"/>
            <a:ext cx="719138" cy="504825"/>
          </a:xfrm>
          <a:prstGeom prst="curved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4"/>
          <p:cNvCxnSpPr>
            <a:cxnSpLocks noChangeShapeType="1"/>
          </p:cNvCxnSpPr>
          <p:nvPr/>
        </p:nvCxnSpPr>
        <p:spPr bwMode="auto">
          <a:xfrm rot="10800000">
            <a:off x="2456312" y="3010949"/>
            <a:ext cx="863600" cy="7921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535812" y="4306349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hu-HU" altLang="zh-CN" sz="3200" i="1">
                <a:latin typeface="Times New Roman" pitchFamily="18" charset="0"/>
              </a:rPr>
              <a:t>T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040637" y="3371312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hu-HU" altLang="zh-CN" sz="3200" i="1">
                <a:latin typeface="Times New Roman" pitchFamily="18" charset="0"/>
              </a:rPr>
              <a:t>S</a:t>
            </a:r>
            <a:r>
              <a:rPr lang="hu-HU" altLang="zh-CN" sz="3200" baseline="30000">
                <a:latin typeface="Times New Roman" pitchFamily="18" charset="0"/>
              </a:rPr>
              <a:t>-1</a:t>
            </a:r>
            <a:r>
              <a:rPr lang="hu-HU" altLang="zh-CN" sz="3200" baseline="-2500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hu-HU" altLang="zh-CN" sz="32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880050" y="5603337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983737" y="5746212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032575" y="4306349"/>
            <a:ext cx="358775" cy="865188"/>
          </a:xfrm>
          <a:prstGeom prst="downArrow">
            <a:avLst>
              <a:gd name="adj1" fmla="val 50000"/>
              <a:gd name="adj2" fmla="val 602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6199637" y="4306349"/>
            <a:ext cx="358775" cy="865188"/>
          </a:xfrm>
          <a:prstGeom prst="downArrow">
            <a:avLst>
              <a:gd name="adj1" fmla="val 50000"/>
              <a:gd name="adj2" fmla="val 602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4112075" y="3082387"/>
            <a:ext cx="1079500" cy="287337"/>
          </a:xfrm>
          <a:prstGeom prst="rightArrow">
            <a:avLst>
              <a:gd name="adj1" fmla="val 50000"/>
              <a:gd name="adj2" fmla="val 939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07012" y="2055274"/>
            <a:ext cx="150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hu-HU" altLang="zh-CN" sz="2400">
                <a:latin typeface="Times New Roman" pitchFamily="18" charset="0"/>
              </a:rPr>
              <a:t>histogram</a:t>
            </a:r>
            <a:r>
              <a:rPr lang="hu-HU" altLang="zh-CN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974212" y="2055274"/>
            <a:ext cx="150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hu-HU" altLang="zh-CN" sz="2400">
                <a:latin typeface="Times New Roman" pitchFamily="18" charset="0"/>
              </a:rPr>
              <a:t>histogram</a:t>
            </a:r>
            <a:r>
              <a:rPr lang="hu-HU" altLang="zh-CN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6" name="Curved Right Arrow 25"/>
          <p:cNvSpPr/>
          <p:nvPr/>
        </p:nvSpPr>
        <p:spPr>
          <a:xfrm>
            <a:off x="1295400" y="3612612"/>
            <a:ext cx="411612" cy="17213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566" y="3882113"/>
            <a:ext cx="72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just saw </a:t>
            </a:r>
          </a:p>
          <a:p>
            <a:r>
              <a:rPr lang="en-US" sz="1200" i="1" dirty="0" smtClean="0"/>
              <a:t>how to </a:t>
            </a:r>
          </a:p>
          <a:p>
            <a:r>
              <a:rPr lang="en-US" sz="1200" i="1" dirty="0" smtClean="0"/>
              <a:t>do this</a:t>
            </a:r>
            <a:endParaRPr lang="en-US" sz="1200" i="1" dirty="0"/>
          </a:p>
        </p:txBody>
      </p:sp>
      <p:sp>
        <p:nvSpPr>
          <p:cNvPr id="28" name="Curved Right Arrow 27"/>
          <p:cNvSpPr/>
          <p:nvPr/>
        </p:nvSpPr>
        <p:spPr>
          <a:xfrm flipH="1">
            <a:off x="7662597" y="3581549"/>
            <a:ext cx="448012" cy="17213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89554" y="3996550"/>
            <a:ext cx="72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just saw </a:t>
            </a:r>
          </a:p>
          <a:p>
            <a:r>
              <a:rPr lang="en-US" sz="1200" i="1" dirty="0" smtClean="0"/>
              <a:t>how to </a:t>
            </a:r>
          </a:p>
          <a:p>
            <a:r>
              <a:rPr lang="en-US" sz="1200" i="1" dirty="0" smtClean="0"/>
              <a:t>do this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96315" y="2651355"/>
            <a:ext cx="1003031" cy="27699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try doing this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939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Photography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" y="1333500"/>
            <a:ext cx="3616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7" y="1333500"/>
            <a:ext cx="3616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Bioinformatics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571625"/>
            <a:ext cx="3228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571625"/>
            <a:ext cx="32289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08125" y="491966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before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48400" y="48831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2056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Summary: Normalization vs. Equalization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Normalization: Stretches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Histogram Equalization: Flattens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And Normalization may be needed after equalization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1762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1026" idx="3"/>
          </p:cNvCxnSpPr>
          <p:nvPr/>
        </p:nvCxnSpPr>
        <p:spPr>
          <a:xfrm flipV="1">
            <a:off x="4124325" y="2147887"/>
            <a:ext cx="1133475" cy="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41" y="1676400"/>
            <a:ext cx="3287359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" y="3810000"/>
            <a:ext cx="30432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810000"/>
            <a:ext cx="3007960" cy="125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124324" y="4343400"/>
            <a:ext cx="1133475" cy="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 Filtering?</a:t>
            </a:r>
          </a:p>
          <a:p>
            <a:endParaRPr lang="en-US" dirty="0"/>
          </a:p>
          <a:p>
            <a:r>
              <a:rPr lang="en-US" dirty="0" smtClean="0"/>
              <a:t>Next: Image Enhancement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 Filters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Normalization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Histogram Equalization</a:t>
            </a:r>
          </a:p>
          <a:p>
            <a:pPr lvl="2"/>
            <a:endParaRPr lang="en-US" dirty="0"/>
          </a:p>
          <a:p>
            <a:r>
              <a:rPr lang="en-US" dirty="0" smtClean="0"/>
              <a:t>Image Enhancement</a:t>
            </a:r>
          </a:p>
          <a:p>
            <a:pPr lvl="1"/>
            <a:r>
              <a:rPr lang="en-US" dirty="0" smtClean="0"/>
              <a:t>Spatial Domain</a:t>
            </a:r>
          </a:p>
          <a:p>
            <a:pPr lvl="1"/>
            <a:r>
              <a:rPr lang="en-US" dirty="0" smtClean="0"/>
              <a:t>Frequency Domain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51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200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Objective of Image Enhancement is to manipulate an image such that the resulting end image is more suitable than the original for a specific application</a:t>
            </a:r>
          </a:p>
          <a:p>
            <a:endParaRPr lang="en-US" dirty="0"/>
          </a:p>
          <a:p>
            <a:r>
              <a:rPr lang="en-US" dirty="0" smtClean="0"/>
              <a:t>Two broad categories to due this</a:t>
            </a:r>
          </a:p>
          <a:p>
            <a:endParaRPr lang="en-US" dirty="0"/>
          </a:p>
          <a:p>
            <a:pPr lvl="1"/>
            <a:r>
              <a:rPr lang="en-US" dirty="0" smtClean="0"/>
              <a:t>Spatial Domain</a:t>
            </a:r>
          </a:p>
          <a:p>
            <a:pPr lvl="2"/>
            <a:r>
              <a:rPr lang="en-US" dirty="0" smtClean="0"/>
              <a:t>Approaches based on the direct manipulation of pixels in an image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Frequency Domain</a:t>
            </a:r>
          </a:p>
          <a:p>
            <a:pPr lvl="2"/>
            <a:r>
              <a:rPr lang="en-US" dirty="0" smtClean="0"/>
              <a:t>Approaches based on modifying the Fourier transform of an image</a:t>
            </a:r>
            <a:endParaRPr lang="en-US" dirty="0"/>
          </a:p>
        </p:txBody>
      </p:sp>
      <p:pic>
        <p:nvPicPr>
          <p:cNvPr id="3074" name="Picture 2" descr="http://3.bp.blogspot.com/-b2R21zLr7Js/T4Z9qhHuV7I/AAAAAAAAAJ4/ds8QzJBHIS0/s1600/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7670"/>
            <a:ext cx="68294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19100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Domain Methods: Intro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6688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Spatial domain methods </a:t>
            </a:r>
          </a:p>
          <a:p>
            <a:r>
              <a:rPr lang="en-US" sz="2400" dirty="0" smtClean="0"/>
              <a:t>are procedures that operate directly on image pixels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26220" y="2025134"/>
                <a:ext cx="2207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20" y="2025134"/>
                <a:ext cx="220739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90800" y="2514600"/>
                <a:ext cx="6070893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input image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is the output image</a:t>
                </a:r>
              </a:p>
              <a:p>
                <a:r>
                  <a:rPr lang="en-US" i="1" dirty="0" smtClean="0"/>
                  <a:t>T</a:t>
                </a:r>
                <a:r>
                  <a:rPr lang="en-US" dirty="0" smtClean="0"/>
                  <a:t> is an operator on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, defined over some neighborhood of </a:t>
                </a:r>
                <a:r>
                  <a:rPr lang="en-US" i="1" dirty="0" smtClean="0"/>
                  <a:t>(x, y)</a:t>
                </a:r>
              </a:p>
              <a:p>
                <a:r>
                  <a:rPr lang="en-US" sz="1400" i="1" dirty="0"/>
                  <a:t> </a:t>
                </a:r>
                <a:r>
                  <a:rPr lang="en-US" sz="1400" i="1" dirty="0" smtClean="0"/>
                  <a:t>  sometimes T can operate on a set of input images </a:t>
                </a:r>
              </a:p>
              <a:p>
                <a:r>
                  <a:rPr lang="en-US" sz="1400" i="1" dirty="0"/>
                  <a:t> </a:t>
                </a:r>
                <a:r>
                  <a:rPr lang="en-US" sz="1400" i="1" dirty="0" smtClean="0"/>
                  <a:t>  (e.g. difference of 2 images)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514600"/>
                <a:ext cx="6070893" cy="1354217"/>
              </a:xfrm>
              <a:prstGeom prst="rect">
                <a:avLst/>
              </a:prstGeom>
              <a:blipFill rotWithShape="1">
                <a:blip r:embed="rId3"/>
                <a:stretch>
                  <a:fillRect l="-803" t="-2252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40379"/>
            <a:ext cx="30670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Filtering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Low Pass Filtering</a:t>
            </a:r>
          </a:p>
          <a:p>
            <a:pPr lvl="1"/>
            <a:r>
              <a:rPr lang="en-US" dirty="0" smtClean="0"/>
              <a:t>High Pass Filtering</a:t>
            </a:r>
          </a:p>
          <a:p>
            <a:pPr lvl="1"/>
            <a:r>
              <a:rPr lang="en-US" dirty="0" smtClean="0"/>
              <a:t>Directional Filtering</a:t>
            </a:r>
          </a:p>
          <a:p>
            <a:pPr lvl="1"/>
            <a:r>
              <a:rPr lang="en-US" dirty="0" smtClean="0"/>
              <a:t>Global Filters</a:t>
            </a:r>
          </a:p>
          <a:p>
            <a:pPr lvl="2"/>
            <a:r>
              <a:rPr lang="en-US" dirty="0" smtClean="0"/>
              <a:t>Normalization</a:t>
            </a:r>
          </a:p>
          <a:p>
            <a:pPr lvl="2"/>
            <a:r>
              <a:rPr lang="en-US" dirty="0" smtClean="0"/>
              <a:t>Histogram Equalization</a:t>
            </a:r>
          </a:p>
          <a:p>
            <a:pPr lvl="2"/>
            <a:endParaRPr lang="en-US" dirty="0"/>
          </a:p>
          <a:p>
            <a:r>
              <a:rPr lang="en-US" dirty="0" smtClean="0"/>
              <a:t>Image Enhancement</a:t>
            </a:r>
          </a:p>
          <a:p>
            <a:pPr lvl="1"/>
            <a:r>
              <a:rPr lang="en-US" dirty="0" smtClean="0"/>
              <a:t>Spatial Domain</a:t>
            </a:r>
          </a:p>
          <a:p>
            <a:pPr lvl="1"/>
            <a:r>
              <a:rPr lang="en-US" dirty="0" smtClean="0"/>
              <a:t>Frequency Domain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88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Spatial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Domain Methods</a:t>
            </a:r>
          </a:p>
          <a:p>
            <a:pPr lvl="1"/>
            <a:r>
              <a:rPr lang="en-US" dirty="0" smtClean="0"/>
              <a:t>Image Normalization</a:t>
            </a:r>
          </a:p>
          <a:p>
            <a:pPr lvl="1"/>
            <a:r>
              <a:rPr lang="en-US" dirty="0" smtClean="0"/>
              <a:t>Histogram Equalization</a:t>
            </a:r>
          </a:p>
          <a:p>
            <a:pPr lvl="1"/>
            <a:r>
              <a:rPr lang="en-US" dirty="0" smtClean="0"/>
              <a:t>Point Operations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598" y="1868400"/>
            <a:ext cx="1954574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just saw these!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1752600"/>
            <a:ext cx="4343400" cy="9906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Spatial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Domain Methods</a:t>
            </a:r>
          </a:p>
          <a:p>
            <a:pPr lvl="1"/>
            <a:r>
              <a:rPr lang="en-US" dirty="0" smtClean="0"/>
              <a:t>Image Normalization</a:t>
            </a:r>
          </a:p>
          <a:p>
            <a:pPr lvl="1"/>
            <a:r>
              <a:rPr lang="en-US" dirty="0" smtClean="0"/>
              <a:t>Histogram Equalization</a:t>
            </a:r>
          </a:p>
          <a:p>
            <a:pPr lvl="1"/>
            <a:r>
              <a:rPr lang="en-US" dirty="0" smtClean="0"/>
              <a:t>Point Operations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599" y="2988733"/>
            <a:ext cx="268874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Let’s look at some of these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743200"/>
            <a:ext cx="4343400" cy="6096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Operations: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555044"/>
          </a:xfrm>
        </p:spPr>
        <p:txBody>
          <a:bodyPr/>
          <a:lstStyle/>
          <a:p>
            <a:r>
              <a:rPr lang="en-US" dirty="0" smtClean="0"/>
              <a:t>Point operations are zero-memory operations</a:t>
            </a:r>
          </a:p>
          <a:p>
            <a:pPr lvl="1"/>
            <a:r>
              <a:rPr lang="en-US" dirty="0" smtClean="0"/>
              <a:t>where a given gray level </a:t>
            </a:r>
            <a:r>
              <a:rPr lang="en-US" i="1" dirty="0" smtClean="0"/>
              <a:t>x</a:t>
            </a:r>
            <a:r>
              <a:rPr lang="en-US" dirty="0" smtClean="0"/>
              <a:t> in [0, L] is mapped to another gray level </a:t>
            </a:r>
            <a:r>
              <a:rPr lang="en-US" i="1" dirty="0" smtClean="0"/>
              <a:t>y</a:t>
            </a:r>
            <a:r>
              <a:rPr lang="en-US" dirty="0" smtClean="0"/>
              <a:t> in [0, L] as defined by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2" y="2698045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001962" y="532377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3001962" y="341877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602162" y="528884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544762" y="349497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262687" y="513644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x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986087" y="315524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y</a:t>
            </a: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3001962" y="364737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4678362" y="364737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001962" y="3663245"/>
            <a:ext cx="1676400" cy="1660525"/>
          </a:xfrm>
          <a:custGeom>
            <a:avLst/>
            <a:gdLst>
              <a:gd name="T0" fmla="*/ 0 w 1056"/>
              <a:gd name="T1" fmla="*/ 2147483647 h 1046"/>
              <a:gd name="T2" fmla="*/ 2147483647 w 1056"/>
              <a:gd name="T3" fmla="*/ 2147483647 h 1046"/>
              <a:gd name="T4" fmla="*/ 2147483647 w 1056"/>
              <a:gd name="T5" fmla="*/ 2147483647 h 1046"/>
              <a:gd name="T6" fmla="*/ 2147483647 w 1056"/>
              <a:gd name="T7" fmla="*/ 2147483647 h 1046"/>
              <a:gd name="T8" fmla="*/ 2147483647 w 1056"/>
              <a:gd name="T9" fmla="*/ 2147483647 h 1046"/>
              <a:gd name="T10" fmla="*/ 2147483647 w 1056"/>
              <a:gd name="T11" fmla="*/ 2147483647 h 1046"/>
              <a:gd name="T12" fmla="*/ 2147483647 w 1056"/>
              <a:gd name="T13" fmla="*/ 2147483647 h 1046"/>
              <a:gd name="T14" fmla="*/ 2147483647 w 1056"/>
              <a:gd name="T15" fmla="*/ 2147483647 h 1046"/>
              <a:gd name="T16" fmla="*/ 2147483647 w 1056"/>
              <a:gd name="T17" fmla="*/ 2147483647 h 1046"/>
              <a:gd name="T18" fmla="*/ 2147483647 w 1056"/>
              <a:gd name="T19" fmla="*/ 2147483647 h 1046"/>
              <a:gd name="T20" fmla="*/ 2147483647 w 1056"/>
              <a:gd name="T21" fmla="*/ 2147483647 h 1046"/>
              <a:gd name="T22" fmla="*/ 2147483647 w 1056"/>
              <a:gd name="T23" fmla="*/ 2147483647 h 1046"/>
              <a:gd name="T24" fmla="*/ 2147483647 w 1056"/>
              <a:gd name="T25" fmla="*/ 2147483647 h 1046"/>
              <a:gd name="T26" fmla="*/ 2147483647 w 1056"/>
              <a:gd name="T27" fmla="*/ 2147483647 h 1046"/>
              <a:gd name="T28" fmla="*/ 2147483647 w 1056"/>
              <a:gd name="T29" fmla="*/ 2147483647 h 1046"/>
              <a:gd name="T30" fmla="*/ 2147483647 w 1056"/>
              <a:gd name="T31" fmla="*/ 2147483647 h 1046"/>
              <a:gd name="T32" fmla="*/ 2147483647 w 1056"/>
              <a:gd name="T33" fmla="*/ 2147483647 h 1046"/>
              <a:gd name="T34" fmla="*/ 2147483647 w 1056"/>
              <a:gd name="T35" fmla="*/ 2147483647 h 10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56"/>
              <a:gd name="T55" fmla="*/ 0 h 1046"/>
              <a:gd name="T56" fmla="*/ 1056 w 1056"/>
              <a:gd name="T57" fmla="*/ 1046 h 10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56" h="1046">
                <a:moveTo>
                  <a:pt x="0" y="1046"/>
                </a:moveTo>
                <a:cubicBezTo>
                  <a:pt x="41" y="1005"/>
                  <a:pt x="96" y="969"/>
                  <a:pt x="154" y="956"/>
                </a:cubicBezTo>
                <a:cubicBezTo>
                  <a:pt x="218" y="942"/>
                  <a:pt x="283" y="946"/>
                  <a:pt x="346" y="924"/>
                </a:cubicBezTo>
                <a:cubicBezTo>
                  <a:pt x="356" y="891"/>
                  <a:pt x="394" y="866"/>
                  <a:pt x="422" y="848"/>
                </a:cubicBezTo>
                <a:cubicBezTo>
                  <a:pt x="435" y="839"/>
                  <a:pt x="461" y="822"/>
                  <a:pt x="461" y="822"/>
                </a:cubicBezTo>
                <a:cubicBezTo>
                  <a:pt x="478" y="798"/>
                  <a:pt x="497" y="767"/>
                  <a:pt x="525" y="758"/>
                </a:cubicBezTo>
                <a:cubicBezTo>
                  <a:pt x="581" y="720"/>
                  <a:pt x="633" y="687"/>
                  <a:pt x="672" y="630"/>
                </a:cubicBezTo>
                <a:cubicBezTo>
                  <a:pt x="683" y="596"/>
                  <a:pt x="723" y="560"/>
                  <a:pt x="749" y="534"/>
                </a:cubicBezTo>
                <a:cubicBezTo>
                  <a:pt x="757" y="508"/>
                  <a:pt x="775" y="501"/>
                  <a:pt x="794" y="483"/>
                </a:cubicBezTo>
                <a:cubicBezTo>
                  <a:pt x="811" y="430"/>
                  <a:pt x="784" y="504"/>
                  <a:pt x="819" y="444"/>
                </a:cubicBezTo>
                <a:cubicBezTo>
                  <a:pt x="823" y="437"/>
                  <a:pt x="822" y="427"/>
                  <a:pt x="826" y="419"/>
                </a:cubicBezTo>
                <a:cubicBezTo>
                  <a:pt x="872" y="326"/>
                  <a:pt x="838" y="415"/>
                  <a:pt x="858" y="361"/>
                </a:cubicBezTo>
                <a:cubicBezTo>
                  <a:pt x="860" y="295"/>
                  <a:pt x="860" y="229"/>
                  <a:pt x="864" y="163"/>
                </a:cubicBezTo>
                <a:cubicBezTo>
                  <a:pt x="864" y="156"/>
                  <a:pt x="869" y="151"/>
                  <a:pt x="870" y="144"/>
                </a:cubicBezTo>
                <a:cubicBezTo>
                  <a:pt x="870" y="141"/>
                  <a:pt x="873" y="55"/>
                  <a:pt x="896" y="48"/>
                </a:cubicBezTo>
                <a:cubicBezTo>
                  <a:pt x="918" y="41"/>
                  <a:pt x="943" y="43"/>
                  <a:pt x="966" y="41"/>
                </a:cubicBezTo>
                <a:cubicBezTo>
                  <a:pt x="1002" y="30"/>
                  <a:pt x="979" y="10"/>
                  <a:pt x="1011" y="3"/>
                </a:cubicBezTo>
                <a:cubicBezTo>
                  <a:pt x="1026" y="0"/>
                  <a:pt x="1041" y="3"/>
                  <a:pt x="1056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773362" y="5822245"/>
            <a:ext cx="3281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C00000"/>
                </a:solidFill>
              </a:rPr>
              <a:t>L=255: for grayscale images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9237" y="6324600"/>
            <a:ext cx="24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ASIDE: 1 is okay for L also, </a:t>
            </a:r>
          </a:p>
          <a:p>
            <a:r>
              <a:rPr lang="en-US" sz="1200" i="1" dirty="0" smtClean="0"/>
              <a:t>just keep your abstraction consistent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908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Case</a:t>
            </a:r>
            <a:endParaRPr lang="en-US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711575" y="4147344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3711575" y="2242344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11775" y="4112419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54375" y="2318544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972300" y="39600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x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95700" y="197881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y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711575" y="2470944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711575" y="2470944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5387975" y="2470944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1216819"/>
            <a:ext cx="132238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086100" y="4682332"/>
            <a:ext cx="368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No influence on visual quality at all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618428" y="6248400"/>
            <a:ext cx="24368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400" i="1" dirty="0"/>
              <a:t>L=255: for grayscale images</a:t>
            </a:r>
          </a:p>
        </p:txBody>
      </p:sp>
    </p:spTree>
    <p:extLst>
      <p:ext uri="{BB962C8B-B14F-4D97-AF65-F5344CB8AC3E}">
        <p14:creationId xmlns:p14="http://schemas.microsoft.com/office/powerpoint/2010/main" val="17840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Image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125663"/>
            <a:ext cx="12382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943475" y="2743200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43675" y="270827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69150" y="2555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x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4914900" y="1066800"/>
            <a:ext cx="1676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46625" y="2708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0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29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4943475" y="838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33900" y="9144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429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618428" y="6248400"/>
            <a:ext cx="24368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400" i="1" dirty="0"/>
              <a:t>L=255: for grayscale images</a:t>
            </a:r>
          </a:p>
        </p:txBody>
      </p:sp>
    </p:spTree>
    <p:extLst>
      <p:ext uri="{BB962C8B-B14F-4D97-AF65-F5344CB8AC3E}">
        <p14:creationId xmlns:p14="http://schemas.microsoft.com/office/powerpoint/2010/main" val="18711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Stretching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39069"/>
            <a:ext cx="42672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705475" y="2734469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705475" y="829469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05675" y="2699544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931150" y="254714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x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676900" y="1515269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5676900" y="2505869"/>
            <a:ext cx="762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438900" y="1896269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667500" y="1515269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353300" y="1515269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743700" y="1972469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438900" y="250586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76900" y="197246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676900" y="2505869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508625" y="269954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0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270625" y="2623344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651625" y="262334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b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295900" y="2166144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y</a:t>
            </a:r>
            <a:r>
              <a:rPr lang="en-US" altLang="zh-CN" sz="2400" baseline="-25000">
                <a:latin typeface="Times New Roman" pitchFamily="18" charset="0"/>
              </a:rPr>
              <a:t>a</a:t>
            </a:r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295900" y="1743869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y</a:t>
            </a:r>
            <a:r>
              <a:rPr lang="en-US" altLang="zh-CN" sz="2400" baseline="-25000">
                <a:latin typeface="Times New Roman" pitchFamily="18" charset="0"/>
              </a:rPr>
              <a:t>b</a:t>
            </a:r>
            <a:endParaRPr lang="en-US" altLang="zh-CN" sz="2400">
              <a:latin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67869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267869"/>
            <a:ext cx="2530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858669"/>
            <a:ext cx="4038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152900" y="486806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618428" y="6248400"/>
            <a:ext cx="24368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400" i="1" dirty="0"/>
              <a:t>L=255: for grayscale images</a:t>
            </a:r>
          </a:p>
        </p:txBody>
      </p:sp>
    </p:spTree>
    <p:extLst>
      <p:ext uri="{BB962C8B-B14F-4D97-AF65-F5344CB8AC3E}">
        <p14:creationId xmlns:p14="http://schemas.microsoft.com/office/powerpoint/2010/main" val="21632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241425"/>
            <a:ext cx="3687763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895975" y="2689225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895975" y="78422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96175" y="26543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121650" y="2501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x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867400" y="268922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629400" y="1851025"/>
            <a:ext cx="304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858000" y="192722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543800" y="19272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934200" y="19272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867400" y="19272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99125" y="26543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0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461125" y="25781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a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42125" y="2578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b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46425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46425"/>
            <a:ext cx="2530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37225"/>
            <a:ext cx="16383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618428" y="6248400"/>
            <a:ext cx="24368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400" i="1" dirty="0"/>
              <a:t>L=255: for grayscale images</a:t>
            </a:r>
          </a:p>
        </p:txBody>
      </p:sp>
    </p:spTree>
    <p:extLst>
      <p:ext uri="{BB962C8B-B14F-4D97-AF65-F5344CB8AC3E}">
        <p14:creationId xmlns:p14="http://schemas.microsoft.com/office/powerpoint/2010/main" val="26696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Compression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756128"/>
            <a:ext cx="216058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438775" y="2814990"/>
            <a:ext cx="214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38975" y="278006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64450" y="262766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41925" y="278006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>
                <a:latin typeface="Times New Roman" pitchFamily="18" charset="0"/>
              </a:rPr>
              <a:t>0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9599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5438775" y="90999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32325" y="5648678"/>
            <a:ext cx="849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000" i="1">
                <a:latin typeface="Times New Roman" pitchFamily="18" charset="0"/>
              </a:rPr>
              <a:t>c=100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410200" y="1976790"/>
            <a:ext cx="1828800" cy="838200"/>
          </a:xfrm>
          <a:custGeom>
            <a:avLst/>
            <a:gdLst>
              <a:gd name="T0" fmla="*/ 0 w 1152"/>
              <a:gd name="T1" fmla="*/ 2147483647 h 528"/>
              <a:gd name="T2" fmla="*/ 2147483647 w 1152"/>
              <a:gd name="T3" fmla="*/ 2147483647 h 528"/>
              <a:gd name="T4" fmla="*/ 2147483647 w 1152"/>
              <a:gd name="T5" fmla="*/ 2147483647 h 528"/>
              <a:gd name="T6" fmla="*/ 2147483647 w 1152"/>
              <a:gd name="T7" fmla="*/ 0 h 528"/>
              <a:gd name="T8" fmla="*/ 2147483647 w 1152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528"/>
              <a:gd name="T17" fmla="*/ 1152 w 1152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528">
                <a:moveTo>
                  <a:pt x="0" y="528"/>
                </a:moveTo>
                <a:lnTo>
                  <a:pt x="240" y="192"/>
                </a:lnTo>
                <a:lnTo>
                  <a:pt x="480" y="96"/>
                </a:lnTo>
                <a:lnTo>
                  <a:pt x="864" y="0"/>
                </a:lnTo>
                <a:lnTo>
                  <a:pt x="11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43615"/>
            <a:ext cx="2466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618428" y="6248400"/>
            <a:ext cx="24368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400" i="1" dirty="0"/>
              <a:t>L=255: for grayscale images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7431" y="506916"/>
            <a:ext cx="19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aka Log Transformation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052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/>
          <a:lstStyle/>
          <a:p>
            <a:r>
              <a:rPr lang="en-US" dirty="0" smtClean="0"/>
              <a:t>Investigate Power-Law Transformations</a:t>
            </a:r>
          </a:p>
          <a:p>
            <a:pPr lvl="1"/>
            <a:r>
              <a:rPr lang="en-US" dirty="0" smtClean="0"/>
              <a:t>HINT: see also gamma correction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2563870"/>
                <a:ext cx="18813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63870"/>
                <a:ext cx="1881349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02542"/>
            <a:ext cx="6965076" cy="426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841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Histograms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2514600" cy="2666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 image’s histogram may help decide what operation may be needed for a desired enhancement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3915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modify an image based on image color content</a:t>
            </a:r>
            <a:br>
              <a:rPr lang="en-US" dirty="0" smtClean="0"/>
            </a:br>
            <a:r>
              <a:rPr lang="en-US" dirty="0" smtClean="0"/>
              <a:t>without any intentional change in image geometry</a:t>
            </a:r>
          </a:p>
          <a:p>
            <a:pPr lvl="2"/>
            <a:r>
              <a:rPr lang="en-US" dirty="0" smtClean="0"/>
              <a:t>resulting image essentially has the same size and shape as the original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Summary: Spatial Domain Enhancements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Spatial domain methods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procedures that operate directly on image pixels</a:t>
            </a:r>
          </a:p>
          <a:p>
            <a:endParaRPr lang="en-US" dirty="0" smtClean="0"/>
          </a:p>
          <a:p>
            <a:r>
              <a:rPr lang="en-US" dirty="0" smtClean="0"/>
              <a:t>Spatial </a:t>
            </a:r>
            <a:r>
              <a:rPr lang="en-US" dirty="0"/>
              <a:t>Domain </a:t>
            </a:r>
            <a:r>
              <a:rPr lang="en-US" dirty="0" smtClean="0"/>
              <a:t>Example Methods</a:t>
            </a:r>
            <a:endParaRPr lang="en-US" dirty="0"/>
          </a:p>
          <a:p>
            <a:pPr lvl="1"/>
            <a:r>
              <a:rPr lang="en-US" dirty="0"/>
              <a:t>Image Normalization</a:t>
            </a:r>
          </a:p>
          <a:p>
            <a:pPr lvl="1"/>
            <a:r>
              <a:rPr lang="en-US" dirty="0"/>
              <a:t>Histogram Equalization</a:t>
            </a:r>
          </a:p>
          <a:p>
            <a:pPr lvl="1"/>
            <a:r>
              <a:rPr lang="en-US" dirty="0"/>
              <a:t>Point </a:t>
            </a:r>
            <a:r>
              <a:rPr lang="en-US" dirty="0" smtClean="0"/>
              <a:t>Operations</a:t>
            </a:r>
          </a:p>
          <a:p>
            <a:pPr lvl="1"/>
            <a:endParaRPr lang="en-US" dirty="0"/>
          </a:p>
          <a:p>
            <a:r>
              <a:rPr lang="en-US" dirty="0" smtClean="0"/>
              <a:t>All can be viewed as a type of filtering</a:t>
            </a:r>
          </a:p>
          <a:p>
            <a:pPr lvl="1"/>
            <a:r>
              <a:rPr lang="en-US" dirty="0" smtClean="0"/>
              <a:t>Point operations have a neighborhood of self</a:t>
            </a:r>
          </a:p>
          <a:p>
            <a:pPr lvl="1"/>
            <a:r>
              <a:rPr lang="en-US" dirty="0" smtClean="0"/>
              <a:t>Normalization and Equalization have a neighborhood of the entire image</a:t>
            </a:r>
          </a:p>
          <a:p>
            <a:pPr lvl="1"/>
            <a:endParaRPr lang="en-US" dirty="0"/>
          </a:p>
          <a:p>
            <a:r>
              <a:rPr lang="en-US" dirty="0" smtClean="0"/>
              <a:t>Histogram can help “detect” what type of enhancement might be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 </a:t>
            </a:r>
            <a:br>
              <a:rPr lang="en-US" dirty="0" smtClean="0"/>
            </a:br>
            <a:r>
              <a:rPr lang="en-US" dirty="0" smtClean="0"/>
              <a:t>Spatial Domain Image Enhancement ?</a:t>
            </a:r>
          </a:p>
          <a:p>
            <a:endParaRPr lang="en-US" dirty="0"/>
          </a:p>
          <a:p>
            <a:r>
              <a:rPr lang="en-US" dirty="0" smtClean="0"/>
              <a:t>Next: </a:t>
            </a:r>
            <a:br>
              <a:rPr lang="en-US" dirty="0" smtClean="0"/>
            </a:br>
            <a:r>
              <a:rPr lang="en-US" dirty="0"/>
              <a:t>Frequency Domain </a:t>
            </a:r>
            <a:r>
              <a:rPr lang="en-US" dirty="0" smtClean="0"/>
              <a:t>Image Enhancement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Filtering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 Filters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Normalization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Histogram Equalization</a:t>
            </a:r>
          </a:p>
          <a:p>
            <a:pPr lvl="2"/>
            <a:endParaRPr lang="en-US" dirty="0"/>
          </a:p>
          <a:p>
            <a:r>
              <a:rPr lang="en-US" dirty="0" smtClean="0"/>
              <a:t>Image Enhancement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Spatial Domain</a:t>
            </a:r>
          </a:p>
          <a:p>
            <a:pPr lvl="1"/>
            <a:r>
              <a:rPr lang="en-US" b="1" dirty="0" smtClean="0"/>
              <a:t>Frequency Domain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56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</a:t>
            </a:r>
          </a:p>
          <a:p>
            <a:pPr lvl="1"/>
            <a:r>
              <a:rPr lang="en-US" dirty="0" smtClean="0"/>
              <a:t>can be approached as a spatial filter</a:t>
            </a:r>
          </a:p>
          <a:p>
            <a:pPr lvl="1"/>
            <a:r>
              <a:rPr lang="en-US" dirty="0" smtClean="0"/>
              <a:t>or in the frequency domain</a:t>
            </a:r>
          </a:p>
          <a:p>
            <a:pPr lvl="1"/>
            <a:endParaRPr lang="en-US" dirty="0"/>
          </a:p>
          <a:p>
            <a:r>
              <a:rPr lang="en-US" dirty="0" smtClean="0"/>
              <a:t>It is mentioned here as a transition</a:t>
            </a:r>
          </a:p>
          <a:p>
            <a:pPr lvl="1"/>
            <a:r>
              <a:rPr lang="en-US" dirty="0" smtClean="0"/>
              <a:t>from spatial to frequency</a:t>
            </a:r>
          </a:p>
          <a:p>
            <a:pPr lvl="1"/>
            <a:endParaRPr lang="en-US" dirty="0"/>
          </a:p>
          <a:p>
            <a:r>
              <a:rPr lang="en-US" dirty="0" smtClean="0"/>
              <a:t>It would be an advised learning experience to implement and understand this filter in both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4/4a/Unsharp_mask_principle.svg/512px-Unsharp_mask_princip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92" y="1054099"/>
            <a:ext cx="3893824" cy="519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Image Sharpening Technique</a:t>
            </a:r>
          </a:p>
          <a:p>
            <a:pPr lvl="1"/>
            <a:r>
              <a:rPr lang="en-US" dirty="0" err="1" smtClean="0"/>
              <a:t>Unsharp</a:t>
            </a:r>
            <a:r>
              <a:rPr lang="en-US" dirty="0" smtClean="0"/>
              <a:t> is in the name  because image is first blurred</a:t>
            </a:r>
          </a:p>
          <a:p>
            <a:endParaRPr lang="en-US" dirty="0"/>
          </a:p>
          <a:p>
            <a:r>
              <a:rPr lang="en-US" dirty="0" smtClean="0"/>
              <a:t>A summary of the method is outlined to the right</a:t>
            </a:r>
          </a:p>
          <a:p>
            <a:endParaRPr lang="en-US" dirty="0"/>
          </a:p>
          <a:p>
            <a:r>
              <a:rPr lang="en-US" dirty="0" smtClean="0"/>
              <a:t>In general the method amplifies the high frequency components of the signal image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1660" y="6348883"/>
            <a:ext cx="18966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public domain image from </a:t>
            </a:r>
            <a:r>
              <a:rPr lang="en-US" sz="900" dirty="0" err="1" smtClean="0"/>
              <a:t>wikipedia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612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aka high-boost filtering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127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599" y="3203545"/>
            <a:ext cx="8458201" cy="1292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Mask: Mathematically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81" y="1714500"/>
            <a:ext cx="45894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27981" y="2324100"/>
            <a:ext cx="584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2400" i="1">
                <a:latin typeface="Times New Roman" pitchFamily="18" charset="0"/>
              </a:rPr>
              <a:t>g(m,n)</a:t>
            </a:r>
            <a:r>
              <a:rPr lang="en-US" altLang="zh-CN" sz="2400">
                <a:latin typeface="Times New Roman" pitchFamily="18" charset="0"/>
              </a:rPr>
              <a:t> is a high-pass filtered version of </a:t>
            </a:r>
            <a:r>
              <a:rPr lang="en-US" altLang="zh-CN" sz="2400" i="1">
                <a:latin typeface="Times New Roman" pitchFamily="18" charset="0"/>
              </a:rPr>
              <a:t>x(m,n)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203545"/>
            <a:ext cx="3823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using Laplacian operator: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9304" y="3733800"/>
                <a:ext cx="806252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4" y="3733800"/>
                <a:ext cx="8062527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599" y="4643735"/>
            <a:ext cx="2297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Recall: </a:t>
            </a:r>
          </a:p>
          <a:p>
            <a:r>
              <a:rPr lang="en-US" sz="1200" dirty="0" smtClean="0"/>
              <a:t>Laplacian L(x, y) of an image </a:t>
            </a:r>
          </a:p>
          <a:p>
            <a:r>
              <a:rPr lang="en-US" sz="1200" dirty="0" smtClean="0"/>
              <a:t>with pixel intensity values I(x, y) is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199" y="5410200"/>
                <a:ext cx="2245999" cy="695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410200"/>
                <a:ext cx="2245999" cy="6954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57600" y="4643735"/>
            <a:ext cx="350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above equation is using a discrete approximation</a:t>
            </a:r>
          </a:p>
          <a:p>
            <a:r>
              <a:rPr lang="en-US" sz="1200" dirty="0" smtClean="0"/>
              <a:t>filter/kernel of the Laplacian: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00600" y="5105400"/>
                <a:ext cx="1787477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05400"/>
                <a:ext cx="1787477" cy="823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15398" y="5940234"/>
            <a:ext cx="4489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This will be highly sensitive to noise</a:t>
            </a:r>
          </a:p>
          <a:p>
            <a:r>
              <a:rPr lang="en-US" sz="1200" dirty="0" smtClean="0"/>
              <a:t>Applying a Gaussian blur and then Laplacian might be a better option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04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Masking: Filler Info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76338"/>
            <a:ext cx="84391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425" y="5791200"/>
            <a:ext cx="751468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Fourier Transform and back occurs in the Low-Pass filter</a:t>
            </a:r>
            <a:endParaRPr lang="en-US" baseline="-25000" dirty="0" smtClean="0"/>
          </a:p>
          <a:p>
            <a:r>
              <a:rPr lang="en-US" dirty="0" smtClean="0"/>
              <a:t>Which is 1 – </a:t>
            </a:r>
            <a:r>
              <a:rPr lang="en-US" dirty="0" err="1" smtClean="0"/>
              <a:t>highpass</a:t>
            </a:r>
            <a:r>
              <a:rPr lang="en-US" dirty="0" smtClean="0"/>
              <a:t> filter </a:t>
            </a:r>
            <a:r>
              <a:rPr lang="en-US" dirty="0" smtClean="0">
                <a:sym typeface="Wingdings" panose="05000000000000000000" pitchFamily="2" charset="2"/>
              </a:rPr>
              <a:t> 1 – </a:t>
            </a:r>
            <a:r>
              <a:rPr lang="en-US" dirty="0" err="1" smtClean="0">
                <a:sym typeface="Wingdings" panose="05000000000000000000" pitchFamily="2" charset="2"/>
              </a:rPr>
              <a:t>laplacian</a:t>
            </a:r>
            <a:r>
              <a:rPr lang="en-US" dirty="0" smtClean="0">
                <a:sym typeface="Wingdings" panose="05000000000000000000" pitchFamily="2" charset="2"/>
              </a:rPr>
              <a:t> ?  (minus might be backwards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– Laplacian Details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914400"/>
            <a:ext cx="73342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600"/>
          </a:xfrm>
        </p:spPr>
        <p:txBody>
          <a:bodyPr/>
          <a:lstStyle/>
          <a:p>
            <a:r>
              <a:rPr lang="en-US" dirty="0" smtClean="0"/>
              <a:t>Laplacian of Gaussian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LoG</a:t>
            </a:r>
            <a:endParaRPr lang="en-US" dirty="0"/>
          </a:p>
        </p:txBody>
      </p:sp>
      <p:pic>
        <p:nvPicPr>
          <p:cNvPr id="3074" name="Picture 2" descr="Eqn:eqnlo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6005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omepages.inf.ed.ac.uk/rbf/HIPR2/figs/logco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3909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6700" y="2648634"/>
            <a:ext cx="268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Discrete Kernel for this </a:t>
            </a:r>
          </a:p>
          <a:p>
            <a:r>
              <a:rPr lang="en-US" dirty="0" smtClean="0"/>
              <a:t>with sigma = 1.4 looks like:</a:t>
            </a:r>
            <a:endParaRPr lang="en-US" dirty="0"/>
          </a:p>
        </p:txBody>
      </p:sp>
      <p:pic>
        <p:nvPicPr>
          <p:cNvPr id="3078" name="Picture 6" descr="http://homepages.inf.ed.ac.uk/rbf/HIPR2/figs/logdis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94965"/>
            <a:ext cx="34290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7/73/Edge_Imag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48" y="323166"/>
            <a:ext cx="2144151" cy="1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1803889"/>
            <a:ext cx="2515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More smoothing reduces number of</a:t>
            </a:r>
          </a:p>
          <a:p>
            <a:r>
              <a:rPr lang="en-US" sz="1200" i="1" dirty="0" smtClean="0"/>
              <a:t>edges detected…  Do you see the cat?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18726" y="29308"/>
            <a:ext cx="18966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public domain image from </a:t>
            </a:r>
            <a:r>
              <a:rPr lang="en-US" sz="900" dirty="0" err="1" smtClean="0"/>
              <a:t>wikipedia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643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</a:t>
            </a:r>
            <a:r>
              <a:rPr lang="en-US" dirty="0" err="1" smtClean="0"/>
              <a:t>Unsharp</a:t>
            </a:r>
            <a:r>
              <a:rPr lang="en-US" dirty="0" smtClean="0"/>
              <a:t> Frequency Filter?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dirty="0" smtClean="0"/>
              <a:t>Next: Homomorphic Frequency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Filtering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1"/>
                <a:ext cx="8229600" cy="251459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Image Filtering Operation</a:t>
                </a:r>
              </a:p>
              <a:p>
                <a:pPr lvl="1"/>
                <a:r>
                  <a:rPr lang="en-US" dirty="0" smtClean="0"/>
                  <a:t>Let </a:t>
                </a:r>
                <a:r>
                  <a:rPr lang="en-US" b="1" i="1" dirty="0" smtClean="0"/>
                  <a:t>P</a:t>
                </a:r>
                <a:r>
                  <a:rPr lang="en-US" b="1" i="1" baseline="-25000" dirty="0" smtClean="0"/>
                  <a:t>i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be the single </a:t>
                </a:r>
                <a:r>
                  <a:rPr lang="en-US" b="1" i="1" dirty="0" smtClean="0"/>
                  <a:t>input pixel</a:t>
                </a:r>
                <a:r>
                  <a:rPr lang="en-US" dirty="0" smtClean="0"/>
                  <a:t> with index 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and color </a:t>
                </a:r>
                <a:r>
                  <a:rPr lang="en-US" i="1" dirty="0" smtClean="0"/>
                  <a:t>C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.</a:t>
                </a:r>
              </a:p>
              <a:p>
                <a:pPr lvl="1"/>
                <a:r>
                  <a:rPr lang="en-US" i="1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be the corresponding </a:t>
                </a:r>
                <a:r>
                  <a:rPr lang="en-US" b="1" dirty="0" smtClean="0"/>
                  <a:t>output pixel</a:t>
                </a:r>
                <a:r>
                  <a:rPr lang="en-US" dirty="0" smtClean="0"/>
                  <a:t> with </a:t>
                </a:r>
                <a:r>
                  <a:rPr lang="en-US" dirty="0"/>
                  <a:t>color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i="1" dirty="0" smtClean="0"/>
                  <a:t>.</a:t>
                </a:r>
                <a:endParaRPr lang="en-US" i="1" dirty="0"/>
              </a:p>
              <a:p>
                <a:pPr lvl="1"/>
                <a:r>
                  <a:rPr lang="en-US" b="1" i="1" dirty="0" smtClean="0"/>
                  <a:t>A Filtering Operation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associates each pixel, </a:t>
                </a:r>
                <a:r>
                  <a:rPr lang="en-US" b="1" i="1" dirty="0" err="1" smtClean="0"/>
                  <a:t>P</a:t>
                </a:r>
                <a:r>
                  <a:rPr lang="en-US" b="1" i="1" baseline="-25000" dirty="0" err="1" smtClean="0"/>
                  <a:t>i</a:t>
                </a:r>
                <a:r>
                  <a:rPr lang="en-US" dirty="0" err="1" smtClean="0"/>
                  <a:t>,with</a:t>
                </a:r>
                <a:r>
                  <a:rPr lang="en-US" dirty="0" smtClean="0"/>
                  <a:t> a neighborhood set of pixels, </a:t>
                </a:r>
                <a:r>
                  <a:rPr lang="en-US" b="1" i="1" dirty="0" smtClean="0"/>
                  <a:t>N</a:t>
                </a:r>
                <a:r>
                  <a:rPr lang="en-US" b="1" i="1" baseline="-25000" dirty="0" smtClean="0"/>
                  <a:t>i</a:t>
                </a:r>
                <a:r>
                  <a:rPr lang="en-US" dirty="0" smtClean="0"/>
                  <a:t> , and determines an output pixel color via a </a:t>
                </a:r>
                <a:r>
                  <a:rPr lang="en-US" b="1" i="1" dirty="0" smtClean="0"/>
                  <a:t>filter function</a:t>
                </a:r>
                <a:r>
                  <a:rPr lang="en-US" dirty="0" smtClean="0"/>
                  <a:t>, </a:t>
                </a:r>
                <a:r>
                  <a:rPr lang="en-US" b="1" i="1" dirty="0" smtClean="0"/>
                  <a:t>f</a:t>
                </a:r>
                <a:r>
                  <a:rPr lang="en-US" dirty="0" smtClean="0"/>
                  <a:t>, such that: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1"/>
                <a:ext cx="8229600" cy="2514599"/>
              </a:xfrm>
              <a:blipFill rotWithShape="1">
                <a:blip r:embed="rId2"/>
                <a:stretch>
                  <a:fillRect l="-1185" t="-3641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2800" y="3769808"/>
                <a:ext cx="1896545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769808"/>
                <a:ext cx="1896545" cy="5375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4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and Image Abstraction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10734"/>
            <a:ext cx="378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is usually abstracted as additive: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1480066"/>
                <a:ext cx="2770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480066"/>
                <a:ext cx="277056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000" y="2133600"/>
            <a:ext cx="578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Homomorphic filtering considers noise to be multiplicative: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2743200"/>
                <a:ext cx="24948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743200"/>
                <a:ext cx="24948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7689" y="3505200"/>
            <a:ext cx="8353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Homomorphic filtering is useful in correcting non-uniform illumination in images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normalizes illumination and increases contrast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suppresses low frequencies and amplifies high frequencies (in a log-intensity domain)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Homomorphic Frequency Filter: Example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901672" cy="366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0" y="4736590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before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34200" y="4700077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4564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Homomorphic </a:t>
            </a:r>
            <a:r>
              <a:rPr lang="en-US" dirty="0" smtClean="0"/>
              <a:t>Filtering: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288654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Illumination</a:t>
            </a:r>
            <a:r>
              <a:rPr lang="en-US" dirty="0" smtClean="0"/>
              <a:t> varies slowly across the image</a:t>
            </a:r>
          </a:p>
          <a:p>
            <a:pPr lvl="1"/>
            <a:r>
              <a:rPr lang="en-US" dirty="0" smtClean="0"/>
              <a:t>low frequency</a:t>
            </a:r>
          </a:p>
          <a:p>
            <a:pPr lvl="1"/>
            <a:r>
              <a:rPr lang="en-US" dirty="0" smtClean="0"/>
              <a:t>slow spatial variations</a:t>
            </a:r>
          </a:p>
          <a:p>
            <a:endParaRPr lang="en-US" dirty="0" smtClean="0"/>
          </a:p>
          <a:p>
            <a:r>
              <a:rPr lang="en-US" b="1" dirty="0" smtClean="0"/>
              <a:t>Reflectance</a:t>
            </a:r>
            <a:r>
              <a:rPr lang="en-US" dirty="0" smtClean="0"/>
              <a:t> can change abruptly at object edges</a:t>
            </a:r>
          </a:p>
          <a:p>
            <a:pPr lvl="1"/>
            <a:r>
              <a:rPr lang="en-US" dirty="0" smtClean="0"/>
              <a:t>high frequency</a:t>
            </a:r>
          </a:p>
          <a:p>
            <a:pPr lvl="1"/>
            <a:r>
              <a:rPr lang="en-US" dirty="0" smtClean="0"/>
              <a:t>varies abruptly, particularly at object edges</a:t>
            </a:r>
          </a:p>
          <a:p>
            <a:endParaRPr lang="en-US" dirty="0" smtClean="0"/>
          </a:p>
          <a:p>
            <a:r>
              <a:rPr lang="en-US" b="1" dirty="0" smtClean="0"/>
              <a:t>Homomorphic Filtering</a:t>
            </a:r>
            <a:r>
              <a:rPr lang="en-US" dirty="0" smtClean="0"/>
              <a:t> begins with a transform of multiplication to addition</a:t>
            </a:r>
          </a:p>
          <a:p>
            <a:pPr lvl="1"/>
            <a:r>
              <a:rPr lang="en-US" dirty="0" smtClean="0"/>
              <a:t>via property of logarithms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4868" y="4172917"/>
                <a:ext cx="2544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868" y="4172917"/>
                <a:ext cx="254473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61178" y="4214210"/>
            <a:ext cx="2261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 is the image </a:t>
            </a:r>
            <a:r>
              <a:rPr lang="en-US" sz="1100" i="1" dirty="0" smtClean="0"/>
              <a:t>(gray scale)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L is the illumination</a:t>
            </a:r>
          </a:p>
          <a:p>
            <a:r>
              <a:rPr lang="en-US" i="1" dirty="0" smtClean="0"/>
              <a:t>R is the reflectance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135" y="4679695"/>
                <a:ext cx="3310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35" y="4679695"/>
                <a:ext cx="331020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2135" y="5255478"/>
                <a:ext cx="399904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ln</m:t>
                      </m:r>
                      <m:r>
                        <a:rPr lang="en-US" i="1">
                          <a:latin typeface="Cambria Math"/>
                        </a:rPr>
                        <m:t>⁡(</m:t>
                      </m:r>
                      <m:r>
                        <a:rPr lang="en-US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35" y="5255478"/>
                <a:ext cx="3999043" cy="404983"/>
              </a:xfrm>
              <a:prstGeom prst="rect">
                <a:avLst/>
              </a:prstGeom>
              <a:blipFill rotWithShape="1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81030" y="5255478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0 &lt; L(</a:t>
            </a:r>
            <a:r>
              <a:rPr lang="en-US" sz="1400" i="1" dirty="0" err="1" smtClean="0"/>
              <a:t>x,y</a:t>
            </a:r>
            <a:r>
              <a:rPr lang="en-US" sz="1400" i="1" dirty="0" smtClean="0"/>
              <a:t>) &lt; infinity</a:t>
            </a:r>
          </a:p>
          <a:p>
            <a:r>
              <a:rPr lang="en-US" sz="1400" i="1" dirty="0" smtClean="0"/>
              <a:t>0 &lt; R(x, y) &lt; 1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203694"/>
            <a:ext cx="2278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Recall previous </a:t>
            </a:r>
            <a:r>
              <a:rPr lang="en-US" sz="1400" dirty="0" err="1" smtClean="0"/>
              <a:t>def</a:t>
            </a:r>
            <a:r>
              <a:rPr lang="en-US" sz="1400" dirty="0" smtClean="0"/>
              <a:t> of image: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48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High Pass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Once we are in a log-domain</a:t>
            </a:r>
          </a:p>
          <a:p>
            <a:pPr lvl="1"/>
            <a:r>
              <a:rPr lang="en-US" dirty="0" smtClean="0"/>
              <a:t>Remove low-frequency illumination component by applying a high pass filter in the log-domain</a:t>
            </a:r>
          </a:p>
          <a:p>
            <a:pPr lvl="2"/>
            <a:r>
              <a:rPr lang="en-US" dirty="0" smtClean="0"/>
              <a:t>so we keep the high-frequency reflectance component</a:t>
            </a:r>
            <a:endParaRPr lang="en-US" dirty="0"/>
          </a:p>
        </p:txBody>
      </p:sp>
      <p:pic>
        <p:nvPicPr>
          <p:cNvPr id="4098" name="Picture 2" descr="http://blogs.mathworks.com/images/steve/2013/HF_Block_Diagram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800600" cy="15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mathworks.com/images/steve/2013/HF_Block_Diagram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800600" cy="15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High Pass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Once we are in a log-domain</a:t>
            </a:r>
          </a:p>
          <a:p>
            <a:pPr lvl="1"/>
            <a:r>
              <a:rPr lang="en-US" dirty="0" smtClean="0"/>
              <a:t>Remove low-frequency illumination component by applying a high pass filter in the log-domain</a:t>
            </a:r>
          </a:p>
          <a:p>
            <a:pPr lvl="2"/>
            <a:r>
              <a:rPr lang="en-US" dirty="0" smtClean="0"/>
              <a:t>so we keep the high-frequency reflectance component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471902"/>
            <a:ext cx="485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This is an example of Frequency Domain </a:t>
            </a:r>
            <a:r>
              <a:rPr lang="en-US" b="1" dirty="0" smtClean="0">
                <a:solidFill>
                  <a:srgbClr val="C00000"/>
                </a:solidFill>
              </a:rPr>
              <a:t>Filtering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5495E-6 L -0.00416 -0.2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24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mathworks.com/images/steve/2013/HF_Block_Diagram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4800600" cy="158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High Pass Filter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0425"/>
            <a:ext cx="79343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471902"/>
            <a:ext cx="485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This is an example of Frequency Domain </a:t>
            </a:r>
            <a:r>
              <a:rPr lang="en-US" b="1" dirty="0" smtClean="0">
                <a:solidFill>
                  <a:srgbClr val="C00000"/>
                </a:solidFill>
              </a:rPr>
              <a:t>Filtering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56" y="5856348"/>
            <a:ext cx="5434012" cy="2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2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s.mathworks.com/images/steve/2013/HF_Block_Diagram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98" y="415157"/>
            <a:ext cx="4266364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9681" y="1943423"/>
                <a:ext cx="501028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ln</m:t>
                      </m:r>
                      <m:r>
                        <a:rPr lang="en-US" i="1">
                          <a:latin typeface="Cambria Math"/>
                        </a:rPr>
                        <m:t>⁡(</m:t>
                      </m:r>
                      <m:r>
                        <a:rPr lang="en-US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81" y="1943423"/>
                <a:ext cx="5010281" cy="404983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0082" y="1574091"/>
            <a:ext cx="456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 Convert the image into the log domain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82" y="2654737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2:</a:t>
            </a:r>
            <a:r>
              <a:rPr lang="en-US" dirty="0" smtClean="0"/>
              <a:t>  Apply a High Pass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3098091"/>
                <a:ext cx="627447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  <m:r>
                            <a:rPr lang="en-US" i="1">
                              <a:latin typeface="Cambria Math"/>
                            </a:rPr>
                            <m:t>⁡(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98091"/>
                <a:ext cx="6274475" cy="404983"/>
              </a:xfrm>
              <a:prstGeom prst="rect">
                <a:avLst/>
              </a:prstGeom>
              <a:blipFill rotWithShape="1"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4482" y="3612107"/>
                <a:ext cx="3130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82" y="3612107"/>
                <a:ext cx="313027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84481" y="3995058"/>
                <a:ext cx="4498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81" y="3995058"/>
                <a:ext cx="449886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18240" y="4473155"/>
                <a:ext cx="2943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40" y="4473155"/>
                <a:ext cx="294349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25158" y="5537957"/>
                <a:ext cx="54566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58" y="5537957"/>
                <a:ext cx="545662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70082" y="5029200"/>
            <a:ext cx="514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3:</a:t>
            </a:r>
            <a:r>
              <a:rPr lang="en-US" dirty="0" smtClean="0"/>
              <a:t>  Apply exponential to return from log domain</a:t>
            </a:r>
          </a:p>
        </p:txBody>
      </p:sp>
    </p:spTree>
    <p:extLst>
      <p:ext uri="{BB962C8B-B14F-4D97-AF65-F5344CB8AC3E}">
        <p14:creationId xmlns:p14="http://schemas.microsoft.com/office/powerpoint/2010/main" val="37840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Filters and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35052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Filtering</a:t>
            </a:r>
          </a:p>
          <a:p>
            <a:pPr lvl="1"/>
            <a:r>
              <a:rPr lang="en-US" sz="2400" dirty="0"/>
              <a:t>Introduction</a:t>
            </a:r>
          </a:p>
          <a:p>
            <a:pPr lvl="1"/>
            <a:r>
              <a:rPr lang="en-US" sz="2400" dirty="0"/>
              <a:t>Low Pass Filtering</a:t>
            </a:r>
          </a:p>
          <a:p>
            <a:pPr lvl="1"/>
            <a:r>
              <a:rPr lang="en-US" sz="2400" dirty="0"/>
              <a:t>High Pass Filtering</a:t>
            </a:r>
          </a:p>
          <a:p>
            <a:pPr lvl="1"/>
            <a:r>
              <a:rPr lang="en-US" sz="2400" dirty="0"/>
              <a:t>Directional Filtering</a:t>
            </a:r>
          </a:p>
          <a:p>
            <a:pPr lvl="1"/>
            <a:r>
              <a:rPr lang="en-US" sz="2400" dirty="0"/>
              <a:t>Global Filters</a:t>
            </a:r>
          </a:p>
          <a:p>
            <a:pPr lvl="2"/>
            <a:r>
              <a:rPr lang="en-US" sz="2000" dirty="0"/>
              <a:t>Normalization</a:t>
            </a:r>
          </a:p>
          <a:p>
            <a:pPr lvl="2"/>
            <a:r>
              <a:rPr lang="en-US" sz="2000" dirty="0"/>
              <a:t>Histogram </a:t>
            </a:r>
            <a:r>
              <a:rPr lang="en-US" sz="2000" dirty="0" smtClean="0"/>
              <a:t>Equalization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62400" y="1143000"/>
            <a:ext cx="4648200" cy="479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Image Enhancement</a:t>
            </a:r>
            <a:endParaRPr lang="en-US" b="1" dirty="0" smtClean="0"/>
          </a:p>
          <a:p>
            <a:pPr lvl="1"/>
            <a:r>
              <a:rPr lang="en-US" sz="2400" dirty="0"/>
              <a:t>Spatial Domain Methods</a:t>
            </a:r>
            <a:endParaRPr lang="en-US" sz="2400" dirty="0" smtClean="0"/>
          </a:p>
          <a:p>
            <a:pPr lvl="2"/>
            <a:r>
              <a:rPr lang="en-US" sz="2000" dirty="0"/>
              <a:t>Image Normalization</a:t>
            </a:r>
          </a:p>
          <a:p>
            <a:pPr lvl="2"/>
            <a:r>
              <a:rPr lang="en-US" sz="2000" dirty="0"/>
              <a:t>Histogram Equalization</a:t>
            </a:r>
          </a:p>
          <a:p>
            <a:pPr lvl="2"/>
            <a:r>
              <a:rPr lang="en-US" sz="2000" dirty="0"/>
              <a:t>Point Operations</a:t>
            </a:r>
          </a:p>
          <a:p>
            <a:pPr lvl="3"/>
            <a:r>
              <a:rPr lang="en-US" sz="1600" dirty="0"/>
              <a:t>Image Negatives</a:t>
            </a:r>
          </a:p>
          <a:p>
            <a:pPr lvl="3"/>
            <a:r>
              <a:rPr lang="en-US" sz="1600" dirty="0"/>
              <a:t>Contrast Stretching</a:t>
            </a:r>
          </a:p>
          <a:p>
            <a:pPr lvl="3"/>
            <a:r>
              <a:rPr lang="en-US" sz="1600" dirty="0"/>
              <a:t>Clipping</a:t>
            </a:r>
          </a:p>
          <a:p>
            <a:pPr lvl="3"/>
            <a:r>
              <a:rPr lang="en-US" sz="1600" dirty="0"/>
              <a:t>Range Compression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/>
              <a:t>Frequency Domain Methods</a:t>
            </a:r>
            <a:endParaRPr lang="en-US" sz="2400" dirty="0" smtClean="0"/>
          </a:p>
          <a:p>
            <a:pPr lvl="2"/>
            <a:r>
              <a:rPr lang="en-US" sz="2000" dirty="0" err="1"/>
              <a:t>Unsharp</a:t>
            </a:r>
            <a:r>
              <a:rPr lang="en-US" sz="2000" dirty="0"/>
              <a:t> Filter</a:t>
            </a:r>
          </a:p>
          <a:p>
            <a:pPr lvl="2"/>
            <a:r>
              <a:rPr lang="en-US" sz="2000" dirty="0"/>
              <a:t>Homomorphic </a:t>
            </a:r>
            <a:r>
              <a:rPr lang="en-US" sz="2000" dirty="0" smtClean="0"/>
              <a:t>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Operation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81175"/>
            <a:ext cx="73437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0" y="1066800"/>
                <a:ext cx="1896545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066800"/>
                <a:ext cx="1896545" cy="5375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6629400" y="1604383"/>
            <a:ext cx="533400" cy="14436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62800" y="1335591"/>
                <a:ext cx="1531510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new color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335591"/>
                <a:ext cx="1531510" cy="378630"/>
              </a:xfrm>
              <a:prstGeom prst="rect">
                <a:avLst/>
              </a:prstGeom>
              <a:blipFill rotWithShape="1">
                <a:blip r:embed="rId4"/>
                <a:stretch>
                  <a:fillRect l="-3187" t="-4839" r="-2031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into Filter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see more details on low and high pass filters in later lectures as the course continues</a:t>
            </a:r>
          </a:p>
          <a:p>
            <a:endParaRPr lang="en-US" dirty="0"/>
          </a:p>
          <a:p>
            <a:r>
              <a:rPr lang="en-US" dirty="0" smtClean="0"/>
              <a:t>What follows is a brief summary and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Pass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Low pass filters are useful for smoothing or blurring images</a:t>
            </a:r>
          </a:p>
          <a:p>
            <a:pPr lvl="1"/>
            <a:r>
              <a:rPr lang="en-US" dirty="0" smtClean="0"/>
              <a:t>The intent is to retain low frequency information while reducing high frequency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272" y="3126133"/>
            <a:ext cx="21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Kernel: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595300"/>
                <a:ext cx="1998624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/9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595300"/>
                <a:ext cx="1998624" cy="9727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95300"/>
            <a:ext cx="228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95300"/>
            <a:ext cx="228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3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2934</Words>
  <Application>Microsoft Office PowerPoint</Application>
  <PresentationFormat>On-screen Show (4:3)</PresentationFormat>
  <Paragraphs>530</Paragraphs>
  <Slides>70</Slides>
  <Notes>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Office Theme</vt:lpstr>
      <vt:lpstr>Equation</vt:lpstr>
      <vt:lpstr>Filtering </vt:lpstr>
      <vt:lpstr>Lecture Objectives</vt:lpstr>
      <vt:lpstr>Lecture Objectives</vt:lpstr>
      <vt:lpstr>Outline</vt:lpstr>
      <vt:lpstr>Filtering</vt:lpstr>
      <vt:lpstr>Image Filtering Operation</vt:lpstr>
      <vt:lpstr>Filtering Operation</vt:lpstr>
      <vt:lpstr>Moving into Filter Examples</vt:lpstr>
      <vt:lpstr>Low Pass Filtering</vt:lpstr>
      <vt:lpstr>Low Pass Filter – Signal Side</vt:lpstr>
      <vt:lpstr>High Pass Filtering</vt:lpstr>
      <vt:lpstr>High Pass Filter – Signal Side</vt:lpstr>
      <vt:lpstr>Directional Filtering</vt:lpstr>
      <vt:lpstr>Outline</vt:lpstr>
      <vt:lpstr>Global Filters</vt:lpstr>
      <vt:lpstr>Global Filter: Normalization</vt:lpstr>
      <vt:lpstr>Normalization</vt:lpstr>
      <vt:lpstr>Histogram</vt:lpstr>
      <vt:lpstr>Detecting Exposure Level</vt:lpstr>
      <vt:lpstr>Detecting Exposure Level</vt:lpstr>
      <vt:lpstr>Construction of Histogram: H</vt:lpstr>
      <vt:lpstr>Construction of Histogram: H</vt:lpstr>
      <vt:lpstr>Goal of Equalization</vt:lpstr>
      <vt:lpstr>Probability Reference</vt:lpstr>
      <vt:lpstr>What’s the goal look like</vt:lpstr>
      <vt:lpstr>Histogram Equalization: a Global Filter</vt:lpstr>
      <vt:lpstr>Histogram Equalization: a Global Filter</vt:lpstr>
      <vt:lpstr>Histogram Equalization: a Global Filter</vt:lpstr>
      <vt:lpstr>Histogram Equalization</vt:lpstr>
      <vt:lpstr>Example Equalization: Images</vt:lpstr>
      <vt:lpstr>Example Equalization: Histograms</vt:lpstr>
      <vt:lpstr>Challenge: Histogram Specification/Matching</vt:lpstr>
      <vt:lpstr>Application: Photography</vt:lpstr>
      <vt:lpstr>Application: Bioinformatics</vt:lpstr>
      <vt:lpstr>Summary: Normalization vs. Equalization</vt:lpstr>
      <vt:lpstr>Questions so far</vt:lpstr>
      <vt:lpstr>Outline</vt:lpstr>
      <vt:lpstr>Image Enhancement</vt:lpstr>
      <vt:lpstr>Spatial Domain Methods: Intro</vt:lpstr>
      <vt:lpstr>Types of Spatial Methods</vt:lpstr>
      <vt:lpstr>Types of Spatial Methods</vt:lpstr>
      <vt:lpstr>Point Operations: Overview</vt:lpstr>
      <vt:lpstr>Trivial Case</vt:lpstr>
      <vt:lpstr>Negative Image</vt:lpstr>
      <vt:lpstr>Contrast Stretching</vt:lpstr>
      <vt:lpstr>Clipping</vt:lpstr>
      <vt:lpstr>Range Compression</vt:lpstr>
      <vt:lpstr>Challenge</vt:lpstr>
      <vt:lpstr>Relation to Histograms</vt:lpstr>
      <vt:lpstr>Summary: Spatial Domain Enhancements</vt:lpstr>
      <vt:lpstr>Questions so far</vt:lpstr>
      <vt:lpstr>Outline</vt:lpstr>
      <vt:lpstr>Unsharp Masking</vt:lpstr>
      <vt:lpstr>Unsharp Masking</vt:lpstr>
      <vt:lpstr>Unsharp Mask: Mathematically</vt:lpstr>
      <vt:lpstr>Unsharp Masking: Filler Info</vt:lpstr>
      <vt:lpstr>Unsharp – Laplacian Details</vt:lpstr>
      <vt:lpstr>Alternate option</vt:lpstr>
      <vt:lpstr>Questions so far?</vt:lpstr>
      <vt:lpstr>Noise and Image Abstraction</vt:lpstr>
      <vt:lpstr>Homomorphic Frequency Filter: Example</vt:lpstr>
      <vt:lpstr>Homomorphic Filtering: Intro</vt:lpstr>
      <vt:lpstr>Apply High Pass Filter</vt:lpstr>
      <vt:lpstr>Apply High Pass Filter</vt:lpstr>
      <vt:lpstr>Apply High Pass Filter</vt:lpstr>
      <vt:lpstr>Steps</vt:lpstr>
      <vt:lpstr>Summary: Filters and Enhancement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1105</cp:revision>
  <dcterms:created xsi:type="dcterms:W3CDTF">2006-08-16T00:00:00Z</dcterms:created>
  <dcterms:modified xsi:type="dcterms:W3CDTF">2015-10-04T16:37:25Z</dcterms:modified>
</cp:coreProperties>
</file>