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331" r:id="rId3"/>
    <p:sldId id="621" r:id="rId4"/>
    <p:sldId id="642" r:id="rId5"/>
    <p:sldId id="622" r:id="rId6"/>
    <p:sldId id="624" r:id="rId7"/>
    <p:sldId id="665" r:id="rId8"/>
    <p:sldId id="623" r:id="rId9"/>
    <p:sldId id="625" r:id="rId10"/>
    <p:sldId id="626" r:id="rId11"/>
    <p:sldId id="636" r:id="rId12"/>
    <p:sldId id="627" r:id="rId13"/>
    <p:sldId id="629" r:id="rId14"/>
    <p:sldId id="638" r:id="rId15"/>
    <p:sldId id="630" r:id="rId16"/>
    <p:sldId id="631" r:id="rId17"/>
    <p:sldId id="634" r:id="rId18"/>
    <p:sldId id="637" r:id="rId19"/>
    <p:sldId id="639" r:id="rId20"/>
    <p:sldId id="640" r:id="rId21"/>
    <p:sldId id="641" r:id="rId22"/>
    <p:sldId id="643" r:id="rId23"/>
    <p:sldId id="644" r:id="rId24"/>
    <p:sldId id="645" r:id="rId25"/>
    <p:sldId id="646" r:id="rId26"/>
    <p:sldId id="647" r:id="rId27"/>
    <p:sldId id="648" r:id="rId28"/>
    <p:sldId id="649" r:id="rId29"/>
    <p:sldId id="650" r:id="rId30"/>
    <p:sldId id="651" r:id="rId31"/>
    <p:sldId id="652" r:id="rId32"/>
    <p:sldId id="653" r:id="rId33"/>
    <p:sldId id="654" r:id="rId34"/>
    <p:sldId id="655" r:id="rId35"/>
    <p:sldId id="656" r:id="rId36"/>
    <p:sldId id="680" r:id="rId37"/>
    <p:sldId id="666" r:id="rId38"/>
    <p:sldId id="667" r:id="rId39"/>
    <p:sldId id="658" r:id="rId40"/>
    <p:sldId id="681" r:id="rId41"/>
    <p:sldId id="659" r:id="rId42"/>
    <p:sldId id="660" r:id="rId43"/>
    <p:sldId id="661" r:id="rId44"/>
    <p:sldId id="662" r:id="rId45"/>
    <p:sldId id="663" r:id="rId46"/>
    <p:sldId id="664" r:id="rId47"/>
    <p:sldId id="668" r:id="rId48"/>
    <p:sldId id="669" r:id="rId49"/>
    <p:sldId id="671" r:id="rId50"/>
    <p:sldId id="672" r:id="rId51"/>
    <p:sldId id="670" r:id="rId52"/>
    <p:sldId id="673" r:id="rId53"/>
    <p:sldId id="674" r:id="rId54"/>
    <p:sldId id="675" r:id="rId55"/>
    <p:sldId id="676" r:id="rId56"/>
    <p:sldId id="677" r:id="rId57"/>
    <p:sldId id="678" r:id="rId58"/>
    <p:sldId id="679" r:id="rId59"/>
    <p:sldId id="682" r:id="rId60"/>
    <p:sldId id="683" r:id="rId61"/>
    <p:sldId id="620" r:id="rId62"/>
    <p:sldId id="306" r:id="rId63"/>
    <p:sldId id="364" r:id="rId64"/>
    <p:sldId id="322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E869"/>
    <a:srgbClr val="E3DE00"/>
    <a:srgbClr val="FBCFAB"/>
    <a:srgbClr val="ACB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40" autoAdjust="0"/>
  </p:normalViewPr>
  <p:slideViewPr>
    <p:cSldViewPr>
      <p:cViewPr varScale="1">
        <p:scale>
          <a:sx n="82" d="100"/>
          <a:sy n="82" d="100"/>
        </p:scale>
        <p:origin x="-3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0ABE-452A-4AFD-9D76-50CDA118E67B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8015B-B547-4095-B1BD-E46E7266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8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not have to use HSV… could also use </a:t>
            </a:r>
            <a:r>
              <a:rPr lang="en-US" dirty="0" err="1" smtClean="0"/>
              <a:t>xyY</a:t>
            </a:r>
            <a:r>
              <a:rPr lang="en-US" dirty="0" smtClean="0"/>
              <a:t> or YUV or…</a:t>
            </a:r>
          </a:p>
          <a:p>
            <a:endParaRPr lang="en-US" dirty="0" smtClean="0"/>
          </a:p>
          <a:p>
            <a:r>
              <a:rPr lang="en-US" dirty="0" smtClean="0"/>
              <a:t>S: greater diff between MIN and MAX </a:t>
            </a:r>
            <a:r>
              <a:rPr lang="en-US" dirty="0" smtClean="0">
                <a:sym typeface="Wingdings" panose="05000000000000000000" pitchFamily="2" charset="2"/>
              </a:rPr>
              <a:t> the more saturation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V:</a:t>
            </a:r>
            <a:r>
              <a:rPr lang="en-US" baseline="0" dirty="0" smtClean="0">
                <a:sym typeface="Wingdings" panose="05000000000000000000" pitchFamily="2" charset="2"/>
              </a:rPr>
              <a:t> greater MAX is  brighter the color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73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H: </a:t>
            </a:r>
          </a:p>
          <a:p>
            <a:r>
              <a:rPr lang="en-US" dirty="0" smtClean="0"/>
              <a:t>	If MAX = B, then H is Blue (240 degrees). </a:t>
            </a:r>
          </a:p>
          <a:p>
            <a:r>
              <a:rPr lang="en-US" dirty="0" smtClean="0"/>
              <a:t>	If R=G, then it is perfect Blue (240)</a:t>
            </a:r>
          </a:p>
          <a:p>
            <a:r>
              <a:rPr lang="en-US" dirty="0" smtClean="0"/>
              <a:t>	else must move towards green or red</a:t>
            </a:r>
            <a:r>
              <a:rPr lang="en-US" baseline="0" dirty="0" smtClean="0"/>
              <a:t> whichever is larger (bound the move to 60 degrees or less)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73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H: </a:t>
            </a:r>
          </a:p>
          <a:p>
            <a:r>
              <a:rPr lang="en-US" dirty="0" smtClean="0"/>
              <a:t>	If MAX = B, then H is Blue (240 degrees). </a:t>
            </a:r>
          </a:p>
          <a:p>
            <a:r>
              <a:rPr lang="en-US" dirty="0" smtClean="0"/>
              <a:t>	If R=G, then it is perfect Blue (240)</a:t>
            </a:r>
          </a:p>
          <a:p>
            <a:r>
              <a:rPr lang="en-US" dirty="0" smtClean="0"/>
              <a:t>	else must move towards green or red</a:t>
            </a:r>
            <a:r>
              <a:rPr lang="en-US" baseline="0" dirty="0" smtClean="0"/>
              <a:t> whichever is larger (bound the move to 60 degrees or less)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73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possible to also just use H</a:t>
            </a:r>
          </a:p>
          <a:p>
            <a:r>
              <a:rPr lang="en-US" dirty="0" smtClean="0"/>
              <a:t>or to use all three H,S, and 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87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825" y="6518787"/>
            <a:ext cx="93784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791200" y="57912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Brent M. Dingle, Ph.D.	               	2015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Game Design and Development Program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Mathematics, Statistics and Computer Science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University of Wisconsin - Stout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utoShape 2" descr="https://encrypted-tbn3.gstatic.com/images?q=tbn:ANd9GcTZMvsu5eXlNdCDN0pTONDpdW8dInFA5n1yfNOv7swtSOdJgMh9"/>
          <p:cNvSpPr>
            <a:spLocks noChangeAspect="1" noChangeArrowheads="1"/>
          </p:cNvSpPr>
          <p:nvPr/>
        </p:nvSpPr>
        <p:spPr bwMode="auto">
          <a:xfrm>
            <a:off x="63500" y="-136525"/>
            <a:ext cx="59912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066799"/>
            <a:ext cx="7772400" cy="1295401"/>
          </a:xfrm>
        </p:spPr>
        <p:txBody>
          <a:bodyPr/>
          <a:lstStyle/>
          <a:p>
            <a:r>
              <a:rPr lang="en-US" smtClean="0"/>
              <a:t>More </a:t>
            </a:r>
            <a:r>
              <a:rPr lang="en-US" dirty="0" smtClean="0"/>
              <a:t>on Colors</a:t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Printing and Compositing</a:t>
            </a:r>
          </a:p>
        </p:txBody>
      </p:sp>
    </p:spTree>
    <p:extLst>
      <p:ext uri="{BB962C8B-B14F-4D97-AF65-F5344CB8AC3E}">
        <p14:creationId xmlns:p14="http://schemas.microsoft.com/office/powerpoint/2010/main" val="41120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Subtractive Color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09600"/>
          </a:xfrm>
        </p:spPr>
        <p:txBody>
          <a:bodyPr/>
          <a:lstStyle/>
          <a:p>
            <a:r>
              <a:rPr lang="en-US" dirty="0" smtClean="0"/>
              <a:t>Cyan</a:t>
            </a:r>
            <a:endParaRPr lang="en-US" dirty="0"/>
          </a:p>
        </p:txBody>
      </p:sp>
      <p:pic>
        <p:nvPicPr>
          <p:cNvPr id="4" name="Picture 3" descr="CM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2751" y="354913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50951" y="2043891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35168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2243025"/>
            <a:ext cx="1814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is additive</a:t>
            </a:r>
          </a:p>
          <a:p>
            <a:r>
              <a:rPr lang="en-US" dirty="0" smtClean="0"/>
              <a:t>White = R + G + B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267200" y="4267200"/>
            <a:ext cx="381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114800" y="2889356"/>
            <a:ext cx="1752600" cy="1301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29000" y="4343400"/>
            <a:ext cx="28884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Assume:</a:t>
            </a:r>
          </a:p>
          <a:p>
            <a:r>
              <a:rPr lang="en-US" sz="1400" i="1" dirty="0" smtClean="0"/>
              <a:t>the surface here absorbs all RED light</a:t>
            </a:r>
          </a:p>
          <a:p>
            <a:r>
              <a:rPr lang="en-US" sz="1400" i="1" dirty="0" smtClean="0"/>
              <a:t>(reflects only green and blue)</a:t>
            </a:r>
            <a:endParaRPr lang="en-US" sz="1400" i="1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867400" y="2889356"/>
            <a:ext cx="1524000" cy="1301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86600" y="2493353"/>
            <a:ext cx="1327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Cyan (G + B)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05627" y="5088816"/>
            <a:ext cx="1594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= white – red</a:t>
            </a:r>
          </a:p>
          <a:p>
            <a:r>
              <a:rPr lang="en-US" dirty="0"/>
              <a:t> </a:t>
            </a:r>
            <a:r>
              <a:rPr lang="en-US" dirty="0" smtClean="0"/>
              <a:t>   = 1 - 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66800" y="5835227"/>
            <a:ext cx="6864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Conclusion: A </a:t>
            </a:r>
            <a:r>
              <a:rPr lang="en-US" b="1" dirty="0" smtClean="0">
                <a:solidFill>
                  <a:srgbClr val="C00000"/>
                </a:solidFill>
              </a:rPr>
              <a:t>surface</a:t>
            </a:r>
            <a:r>
              <a:rPr lang="en-US" dirty="0" smtClean="0">
                <a:solidFill>
                  <a:srgbClr val="C00000"/>
                </a:solidFill>
              </a:rPr>
              <a:t> (pigment) that </a:t>
            </a:r>
            <a:r>
              <a:rPr lang="en-US" b="1" dirty="0" smtClean="0">
                <a:solidFill>
                  <a:srgbClr val="C00000"/>
                </a:solidFill>
              </a:rPr>
              <a:t>appears Cyan absorbs all Red light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8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Given RGB calculate CMY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1447800"/>
                <a:ext cx="1909754" cy="846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447800"/>
                <a:ext cx="1909754" cy="8469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828800" y="2590800"/>
            <a:ext cx="542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Specifically assume we have R = 1, G = 1, and B = 0</a:t>
            </a:r>
          </a:p>
          <a:p>
            <a:r>
              <a:rPr lang="en-US" dirty="0" smtClean="0"/>
              <a:t>Then the equivalent in CMY would be C = 0, M = 0, Y =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0" y="3657600"/>
                <a:ext cx="2523511" cy="848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657600"/>
                <a:ext cx="2523511" cy="8487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9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Given RGB calculate CMY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1447800"/>
                <a:ext cx="1909754" cy="846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447800"/>
                <a:ext cx="1909754" cy="8469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828800" y="2590800"/>
            <a:ext cx="542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Specifically assume we have R = 1, G = 1, and B = 0</a:t>
            </a:r>
          </a:p>
          <a:p>
            <a:r>
              <a:rPr lang="en-US" dirty="0" smtClean="0"/>
              <a:t>Then the equivalent in CMY would be C = 0, M = 0, Y =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0" y="3657600"/>
                <a:ext cx="2523511" cy="848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657600"/>
                <a:ext cx="2523511" cy="8487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1447800" y="2294763"/>
            <a:ext cx="0" cy="2658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9846001">
            <a:off x="479334" y="4269218"/>
            <a:ext cx="106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 note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19200" y="4969479"/>
                <a:ext cx="1856662" cy="823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969479"/>
                <a:ext cx="1856662" cy="823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994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42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How then do we get a Red color to print?</a:t>
            </a:r>
          </a:p>
          <a:p>
            <a:pPr lvl="1"/>
            <a:r>
              <a:rPr lang="en-US" i="1" dirty="0" smtClean="0"/>
              <a:t>i.e. we have an image with red in it, what CMY do we send to the printer to get it to be printed “correctly”</a:t>
            </a:r>
            <a:endParaRPr lang="en-US" i="1" dirty="0"/>
          </a:p>
        </p:txBody>
      </p:sp>
      <p:pic>
        <p:nvPicPr>
          <p:cNvPr id="14" name="Picture 13" descr="CM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7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42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How then do we get a Red color to print?</a:t>
            </a:r>
          </a:p>
          <a:p>
            <a:pPr lvl="1"/>
            <a:r>
              <a:rPr lang="en-US" i="1" dirty="0" smtClean="0"/>
              <a:t>i.e. we have an image with red in it, what CMY do we send to the printer to get it to be printed “correctly”</a:t>
            </a:r>
            <a:endParaRPr lang="en-US" i="1" dirty="0"/>
          </a:p>
        </p:txBody>
      </p:sp>
      <p:pic>
        <p:nvPicPr>
          <p:cNvPr id="14" name="Picture 13" descr="CM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12188" y="2632004"/>
            <a:ext cx="1814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White = R + G + B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219200" y="4405851"/>
            <a:ext cx="381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066800" y="3028007"/>
            <a:ext cx="1752600" cy="1301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19400" y="3028007"/>
            <a:ext cx="1524000" cy="1301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38600" y="2632004"/>
            <a:ext cx="156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 </a:t>
            </a:r>
            <a:r>
              <a:rPr lang="en-US" dirty="0" smtClean="0">
                <a:sym typeface="Wingdings" panose="05000000000000000000" pitchFamily="2" charset="2"/>
              </a:rPr>
              <a:t> desired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19400" y="4405851"/>
            <a:ext cx="0" cy="574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78923" y="4527821"/>
            <a:ext cx="2319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G+B must be absorbed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6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42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How then do we get a Red color to print?</a:t>
            </a:r>
          </a:p>
          <a:p>
            <a:pPr lvl="1"/>
            <a:r>
              <a:rPr lang="en-US" i="1" dirty="0" smtClean="0"/>
              <a:t>i.e. we have an image with red in it, what CMY do we send to the printer to get it to be printed “correctly”</a:t>
            </a:r>
            <a:endParaRPr lang="en-US" i="1" dirty="0"/>
          </a:p>
        </p:txBody>
      </p:sp>
      <p:pic>
        <p:nvPicPr>
          <p:cNvPr id="14" name="Picture 13" descr="CM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12188" y="2632004"/>
            <a:ext cx="1814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White = R + G + B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219200" y="4405851"/>
            <a:ext cx="381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066800" y="3028007"/>
            <a:ext cx="1752600" cy="1301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19400" y="3028007"/>
            <a:ext cx="1524000" cy="1301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38600" y="2632004"/>
            <a:ext cx="156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 </a:t>
            </a:r>
            <a:r>
              <a:rPr lang="en-US" dirty="0" smtClean="0">
                <a:sym typeface="Wingdings" panose="05000000000000000000" pitchFamily="2" charset="2"/>
              </a:rPr>
              <a:t> desired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19400" y="4405851"/>
            <a:ext cx="0" cy="574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78923" y="4527821"/>
            <a:ext cx="2319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G+B must be absorbed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50108" y="2286000"/>
                <a:ext cx="1856662" cy="823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108" y="2286000"/>
                <a:ext cx="1856662" cy="823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42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How then do we get a Red color to print?</a:t>
            </a:r>
          </a:p>
          <a:p>
            <a:pPr lvl="1"/>
            <a:r>
              <a:rPr lang="en-US" i="1" dirty="0" smtClean="0"/>
              <a:t>i.e. we have an image with red in it, what CMY do we send to the printer to get it to be printed “correctly”</a:t>
            </a:r>
            <a:endParaRPr lang="en-US" i="1" dirty="0"/>
          </a:p>
        </p:txBody>
      </p:sp>
      <p:pic>
        <p:nvPicPr>
          <p:cNvPr id="14" name="Picture 13" descr="CM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12188" y="2632004"/>
            <a:ext cx="1814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White = R + G + B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219200" y="4405851"/>
            <a:ext cx="381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066800" y="3028007"/>
            <a:ext cx="1752600" cy="1301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19400" y="3028007"/>
            <a:ext cx="1524000" cy="1301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38600" y="2632004"/>
            <a:ext cx="156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 </a:t>
            </a:r>
            <a:r>
              <a:rPr lang="en-US" dirty="0" smtClean="0">
                <a:sym typeface="Wingdings" panose="05000000000000000000" pitchFamily="2" charset="2"/>
              </a:rPr>
              <a:t> desired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19400" y="4405851"/>
            <a:ext cx="0" cy="574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78923" y="4527821"/>
            <a:ext cx="2319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G+B must be absorbed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21858" y="3306496"/>
                <a:ext cx="1826397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858" y="3306496"/>
                <a:ext cx="1826397" cy="8249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5198276" y="3001336"/>
            <a:ext cx="1050124" cy="427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50108" y="2286000"/>
                <a:ext cx="1856662" cy="823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108" y="2286000"/>
                <a:ext cx="1856662" cy="823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8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42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How then do we get a Red color to print?</a:t>
            </a:r>
          </a:p>
          <a:p>
            <a:pPr lvl="1"/>
            <a:r>
              <a:rPr lang="en-US" i="1" dirty="0" smtClean="0"/>
              <a:t>i.e. we have an image with red in it, what CMY do we send to the printer to get it to be printed “correctly”</a:t>
            </a:r>
            <a:endParaRPr lang="en-US" i="1" dirty="0"/>
          </a:p>
        </p:txBody>
      </p:sp>
      <p:pic>
        <p:nvPicPr>
          <p:cNvPr id="14" name="Picture 13" descr="CM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12188" y="2632004"/>
            <a:ext cx="1814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White = R + G + B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219200" y="4405851"/>
            <a:ext cx="381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066800" y="3028007"/>
            <a:ext cx="1752600" cy="1301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19400" y="3028007"/>
            <a:ext cx="1524000" cy="1301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38600" y="2632004"/>
            <a:ext cx="156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 </a:t>
            </a:r>
            <a:r>
              <a:rPr lang="en-US" dirty="0" smtClean="0">
                <a:sym typeface="Wingdings" panose="05000000000000000000" pitchFamily="2" charset="2"/>
              </a:rPr>
              <a:t> desired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19400" y="4405851"/>
            <a:ext cx="0" cy="574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78923" y="4527821"/>
            <a:ext cx="2319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G+B must be absorbed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121858" y="3306496"/>
                <a:ext cx="1826397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858" y="3306496"/>
                <a:ext cx="1826397" cy="8249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5198276" y="3001336"/>
            <a:ext cx="1050124" cy="427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050108" y="2286000"/>
                <a:ext cx="1856662" cy="823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108" y="2286000"/>
                <a:ext cx="1856662" cy="823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415912" y="4159422"/>
                <a:ext cx="1238288" cy="823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912" y="4159422"/>
                <a:ext cx="1238288" cy="823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315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42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How then do we get a Red color to print?</a:t>
            </a:r>
          </a:p>
          <a:p>
            <a:pPr lvl="1"/>
            <a:r>
              <a:rPr lang="en-US" i="1" dirty="0" smtClean="0"/>
              <a:t>i.e. we have an image with red in it, what CMY do we send to the printer to get it to be printed “correctly”</a:t>
            </a:r>
            <a:endParaRPr lang="en-US" i="1" dirty="0"/>
          </a:p>
        </p:txBody>
      </p:sp>
      <p:pic>
        <p:nvPicPr>
          <p:cNvPr id="14" name="Picture 13" descr="CM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12188" y="2632004"/>
            <a:ext cx="1814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White = R + G + B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219200" y="4405851"/>
            <a:ext cx="381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066800" y="3028007"/>
            <a:ext cx="1752600" cy="1301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19400" y="3028007"/>
            <a:ext cx="1524000" cy="1301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38600" y="2632004"/>
            <a:ext cx="156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 </a:t>
            </a:r>
            <a:r>
              <a:rPr lang="en-US" dirty="0" smtClean="0">
                <a:sym typeface="Wingdings" panose="05000000000000000000" pitchFamily="2" charset="2"/>
              </a:rPr>
              <a:t> desired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19400" y="4405851"/>
            <a:ext cx="0" cy="574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78923" y="4527821"/>
            <a:ext cx="2319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G+B must be absorbed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41098" y="5007802"/>
            <a:ext cx="2786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Solution:</a:t>
            </a:r>
          </a:p>
          <a:p>
            <a:r>
              <a:rPr lang="en-US" dirty="0"/>
              <a:t>	</a:t>
            </a:r>
            <a:r>
              <a:rPr lang="en-US" dirty="0" smtClean="0"/>
              <a:t>Use M and Y ink</a:t>
            </a:r>
          </a:p>
          <a:p>
            <a:r>
              <a:rPr lang="en-US" dirty="0"/>
              <a:t>	</a:t>
            </a:r>
            <a:r>
              <a:rPr lang="en-US" dirty="0" smtClean="0"/>
              <a:t>to absorb G and B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19400" y="5007802"/>
            <a:ext cx="2596749" cy="1109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88585" y="5937355"/>
            <a:ext cx="303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i.e. Mix M and Y ink to get Red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121858" y="3306496"/>
                <a:ext cx="1826397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858" y="3306496"/>
                <a:ext cx="1826397" cy="8249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5198276" y="3001336"/>
            <a:ext cx="1050124" cy="427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050108" y="2286000"/>
                <a:ext cx="1856662" cy="823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108" y="2286000"/>
                <a:ext cx="1856662" cy="823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415912" y="4159422"/>
                <a:ext cx="1238288" cy="823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912" y="4159422"/>
                <a:ext cx="1238288" cy="823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07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CMY</a:t>
            </a:r>
            <a:r>
              <a:rPr lang="en-US" b="1" dirty="0" smtClean="0"/>
              <a:t>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do we get BLACK to print?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Objectives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Previously</a:t>
            </a:r>
          </a:p>
          <a:p>
            <a:pPr lvl="1"/>
            <a:r>
              <a:rPr lang="en-US" dirty="0" smtClean="0"/>
              <a:t>What a Digital Image is</a:t>
            </a:r>
          </a:p>
          <a:p>
            <a:pPr lvl="2"/>
            <a:r>
              <a:rPr lang="en-US" dirty="0" smtClean="0"/>
              <a:t>Acquisition</a:t>
            </a:r>
          </a:p>
          <a:p>
            <a:pPr lvl="2"/>
            <a:r>
              <a:rPr lang="en-US" dirty="0" smtClean="0"/>
              <a:t>Human Perception</a:t>
            </a:r>
          </a:p>
          <a:p>
            <a:pPr lvl="2"/>
            <a:r>
              <a:rPr lang="en-US" dirty="0" smtClean="0"/>
              <a:t>Representation</a:t>
            </a:r>
          </a:p>
          <a:p>
            <a:pPr lvl="1"/>
            <a:r>
              <a:rPr lang="en-US" dirty="0" smtClean="0"/>
              <a:t>HTML5 and JavaScript Code Examples</a:t>
            </a:r>
          </a:p>
          <a:p>
            <a:pPr lvl="2"/>
            <a:r>
              <a:rPr lang="en-US" dirty="0" smtClean="0"/>
              <a:t>Pixel manipulation</a:t>
            </a:r>
          </a:p>
          <a:p>
            <a:pPr lvl="2"/>
            <a:r>
              <a:rPr lang="en-US" dirty="0" smtClean="0"/>
              <a:t>Image Loading</a:t>
            </a:r>
          </a:p>
          <a:p>
            <a:pPr lvl="2"/>
            <a:r>
              <a:rPr lang="en-US" dirty="0" smtClean="0"/>
              <a:t>Filtering</a:t>
            </a:r>
          </a:p>
          <a:p>
            <a:pPr lvl="1"/>
            <a:r>
              <a:rPr lang="en-US" dirty="0" smtClean="0"/>
              <a:t>Color Spaces</a:t>
            </a:r>
          </a:p>
          <a:p>
            <a:pPr lvl="1"/>
            <a:r>
              <a:rPr lang="en-US" dirty="0" smtClean="0"/>
              <a:t>Image Manipulation</a:t>
            </a:r>
          </a:p>
          <a:p>
            <a:pPr lvl="2"/>
            <a:r>
              <a:rPr lang="en-US" dirty="0" smtClean="0"/>
              <a:t>Filtering</a:t>
            </a:r>
          </a:p>
          <a:p>
            <a:pPr lvl="2"/>
            <a:r>
              <a:rPr lang="en-US" dirty="0" smtClean="0"/>
              <a:t>Enhancement</a:t>
            </a:r>
          </a:p>
          <a:p>
            <a:pPr lvl="2"/>
            <a:r>
              <a:rPr lang="en-US" dirty="0" smtClean="0"/>
              <a:t>Convolutions</a:t>
            </a:r>
          </a:p>
          <a:p>
            <a:pPr lvl="2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19600" y="1295400"/>
            <a:ext cx="441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Today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Colors for Printing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Colors for Compositing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CMY</a:t>
            </a:r>
            <a:r>
              <a:rPr lang="en-US" b="1" dirty="0" smtClean="0"/>
              <a:t>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do we get BLACK to print?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71600" y="1858390"/>
                <a:ext cx="1856662" cy="823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858390"/>
                <a:ext cx="1856662" cy="823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91205" y="2681500"/>
                <a:ext cx="1826397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205" y="2681500"/>
                <a:ext cx="1826397" cy="8249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3317602" y="3093953"/>
            <a:ext cx="11019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49501" y="2681500"/>
                <a:ext cx="1238288" cy="823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501" y="2681500"/>
                <a:ext cx="1238288" cy="823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902360" y="3738701"/>
            <a:ext cx="3914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theory this is true</a:t>
            </a:r>
          </a:p>
          <a:p>
            <a:r>
              <a:rPr lang="en-US" dirty="0" smtClean="0"/>
              <a:t>But in practice it only makes a dark grey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4427628"/>
            <a:ext cx="4442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so in practice a black ink is used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CMYK, where K is the measure of black ink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41703" y="5638800"/>
            <a:ext cx="4618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Why? the CMY inks are not pure enough to make black</a:t>
            </a:r>
          </a:p>
          <a:p>
            <a:r>
              <a:rPr lang="en-US" sz="1400" i="1" dirty="0" smtClean="0"/>
              <a:t>It is too expensive to make them. Black in is cheaper to make.</a:t>
            </a:r>
          </a:p>
        </p:txBody>
      </p:sp>
    </p:spTree>
    <p:extLst>
      <p:ext uri="{BB962C8B-B14F-4D97-AF65-F5344CB8AC3E}">
        <p14:creationId xmlns:p14="http://schemas.microsoft.com/office/powerpoint/2010/main" val="10306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CMY</a:t>
            </a:r>
            <a:r>
              <a:rPr lang="en-US" b="1" dirty="0" smtClean="0"/>
              <a:t>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67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Common practice for calculating K</a:t>
            </a:r>
          </a:p>
          <a:p>
            <a:pPr lvl="1"/>
            <a:r>
              <a:rPr lang="en-US" dirty="0" smtClean="0"/>
              <a:t>First calculate the CMY</a:t>
            </a:r>
          </a:p>
          <a:p>
            <a:pPr lvl="1"/>
            <a:r>
              <a:rPr lang="en-US" dirty="0" smtClean="0"/>
              <a:t>Identity which is smallest in value and set K to be that minimum</a:t>
            </a:r>
          </a:p>
          <a:p>
            <a:pPr lvl="1"/>
            <a:r>
              <a:rPr lang="en-US" dirty="0" smtClean="0"/>
              <a:t>Then adjust to C’M’Y’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895600"/>
            <a:ext cx="167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 = min(C, M, 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76400" y="3400623"/>
                <a:ext cx="2029210" cy="84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𝑌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400623"/>
                <a:ext cx="2029210" cy="84414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050842" y="4724400"/>
            <a:ext cx="320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printing is done with 4 inks</a:t>
            </a:r>
          </a:p>
          <a:p>
            <a:r>
              <a:rPr lang="en-US" dirty="0" smtClean="0"/>
              <a:t>in the amounts of C’ M’ Y’ and 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7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Color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Subtractive Color Spaces CMY and CMYK</a:t>
            </a:r>
          </a:p>
          <a:p>
            <a:r>
              <a:rPr lang="en-US" dirty="0"/>
              <a:t>Compositing</a:t>
            </a:r>
          </a:p>
          <a:p>
            <a:pPr lvl="1"/>
            <a:r>
              <a:rPr lang="en-US" dirty="0"/>
              <a:t>Example operations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Associated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Color Images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Bluescreening</a:t>
            </a:r>
          </a:p>
        </p:txBody>
      </p:sp>
    </p:spTree>
    <p:extLst>
      <p:ext uri="{BB962C8B-B14F-4D97-AF65-F5344CB8AC3E}">
        <p14:creationId xmlns:p14="http://schemas.microsoft.com/office/powerpoint/2010/main" val="218989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Compositing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095375"/>
            <a:ext cx="63912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6446295"/>
            <a:ext cx="34371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Examples from: </a:t>
            </a:r>
            <a:r>
              <a:rPr lang="en-US" sz="1050" dirty="0"/>
              <a:t>Donald House, Texas A&amp;M University, 1999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316" y="2438400"/>
            <a:ext cx="3735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Transparent film</a:t>
            </a:r>
          </a:p>
          <a:p>
            <a:r>
              <a:rPr lang="en-US" sz="1600" dirty="0" smtClean="0"/>
              <a:t>Opaque Ink for character</a:t>
            </a:r>
          </a:p>
          <a:p>
            <a:r>
              <a:rPr lang="en-US" sz="1600" dirty="0" smtClean="0"/>
              <a:t>Assume multiple </a:t>
            </a:r>
            <a:r>
              <a:rPr lang="en-US" sz="1600" dirty="0" err="1" smtClean="0"/>
              <a:t>cel</a:t>
            </a:r>
            <a:r>
              <a:rPr lang="en-US" sz="1600" dirty="0" smtClean="0"/>
              <a:t> layers for compositing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173943"/>
            <a:ext cx="4211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Single background for entire animated sequence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295400" y="5543275"/>
            <a:ext cx="6472238" cy="40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143000" y="1600200"/>
            <a:ext cx="762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714500" y="2286000"/>
            <a:ext cx="5715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38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Compositing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Film Special Effects</a:t>
            </a:r>
          </a:p>
          <a:p>
            <a:endParaRPr lang="en-US" dirty="0" smtClean="0"/>
          </a:p>
          <a:p>
            <a:r>
              <a:rPr lang="en-US" dirty="0" smtClean="0"/>
              <a:t>Morphing (turning one image into another)</a:t>
            </a:r>
          </a:p>
          <a:p>
            <a:endParaRPr lang="en-US" dirty="0" smtClean="0"/>
          </a:p>
          <a:p>
            <a:r>
              <a:rPr lang="en-US" dirty="0" smtClean="0"/>
              <a:t>Integrating animated images with live action film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C00000"/>
                </a:solidFill>
              </a:rPr>
              <a:t>… but how/why can it be done digitally?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4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already discussed we typically store an ALPHA value along with our RGB</a:t>
            </a:r>
          </a:p>
          <a:p>
            <a:endParaRPr lang="en-US" dirty="0"/>
          </a:p>
          <a:p>
            <a:r>
              <a:rPr lang="en-US" dirty="0" smtClean="0"/>
              <a:t>Alpha is the pixel’s opacity</a:t>
            </a:r>
          </a:p>
          <a:p>
            <a:pPr lvl="1"/>
            <a:r>
              <a:rPr lang="en-US" dirty="0" smtClean="0"/>
              <a:t>Typically on a [0, 1] scale</a:t>
            </a:r>
          </a:p>
          <a:p>
            <a:pPr lvl="2"/>
            <a:r>
              <a:rPr lang="en-US" dirty="0" smtClean="0"/>
              <a:t>0 means completely transparent</a:t>
            </a:r>
          </a:p>
          <a:p>
            <a:pPr lvl="2"/>
            <a:r>
              <a:rPr lang="en-US" dirty="0" smtClean="0"/>
              <a:t>1 means fully opaque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8287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OVER operator takes two images as input and composites them together</a:t>
            </a:r>
          </a:p>
          <a:p>
            <a:pPr lvl="1"/>
            <a:r>
              <a:rPr lang="en-US" dirty="0" smtClean="0"/>
              <a:t>Foreground Image = F</a:t>
            </a:r>
          </a:p>
          <a:p>
            <a:pPr lvl="1"/>
            <a:r>
              <a:rPr lang="en-US" dirty="0" smtClean="0"/>
              <a:t>Background Image = G</a:t>
            </a:r>
          </a:p>
          <a:p>
            <a:pPr lvl="1"/>
            <a:r>
              <a:rPr lang="en-US" dirty="0" smtClean="0"/>
              <a:t>Resulting Composite Image = P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429000"/>
            <a:ext cx="2185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P</a:t>
            </a:r>
            <a:r>
              <a:rPr lang="en-US" sz="3200" dirty="0" smtClean="0"/>
              <a:t> = </a:t>
            </a:r>
            <a:r>
              <a:rPr lang="en-US" sz="3200" i="1" dirty="0" smtClean="0"/>
              <a:t>F</a:t>
            </a:r>
            <a:r>
              <a:rPr lang="en-US" sz="3200" dirty="0" smtClean="0"/>
              <a:t> </a:t>
            </a:r>
            <a:r>
              <a:rPr lang="en-US" sz="3200" b="1" dirty="0" smtClean="0"/>
              <a:t>over</a:t>
            </a:r>
            <a:r>
              <a:rPr lang="en-US" sz="3200" dirty="0" smtClean="0"/>
              <a:t> </a:t>
            </a:r>
            <a:r>
              <a:rPr lang="en-US" sz="3200" i="1" dirty="0" smtClean="0"/>
              <a:t>G</a:t>
            </a:r>
            <a:endParaRPr lang="en-US" sz="3200" i="1" dirty="0"/>
          </a:p>
        </p:txBody>
      </p:sp>
      <p:pic>
        <p:nvPicPr>
          <p:cNvPr id="5" name="Picture 4" descr="Alpha_compositing_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17" b="35139"/>
          <a:stretch>
            <a:fillRect/>
          </a:stretch>
        </p:blipFill>
        <p:spPr bwMode="auto">
          <a:xfrm>
            <a:off x="5334000" y="2895600"/>
            <a:ext cx="3214688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89199" y="4311134"/>
            <a:ext cx="3146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a pixel by pixel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operator: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57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Assume F is transparent and G opaque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0600" y="1762780"/>
                <a:ext cx="40466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+(1−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𝐹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762780"/>
                <a:ext cx="404668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2819400"/>
                <a:ext cx="3533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 smtClean="0"/>
                  <a:t> is composite color channel value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819400"/>
                <a:ext cx="3533147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51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0600" y="3288268"/>
                <a:ext cx="3208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 smtClean="0"/>
                  <a:t> is the Foreground pixel alpha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288268"/>
                <a:ext cx="3208892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76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0600" y="3828762"/>
                <a:ext cx="44996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 smtClean="0"/>
                  <a:t> is the Foreground pixel color channel value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828762"/>
                <a:ext cx="4499693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7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90600" y="4350494"/>
                <a:ext cx="45603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 smtClean="0"/>
                  <a:t> is the </a:t>
                </a:r>
                <a:r>
                  <a:rPr lang="en-US" dirty="0" err="1" smtClean="0"/>
                  <a:t>backGround</a:t>
                </a:r>
                <a:r>
                  <a:rPr lang="en-US" dirty="0" smtClean="0"/>
                  <a:t> pixel color channel value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350494"/>
                <a:ext cx="4560351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13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694770" y="5087034"/>
            <a:ext cx="2685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 channel = R or G or B</a:t>
            </a:r>
          </a:p>
          <a:p>
            <a:r>
              <a:rPr lang="en-US" dirty="0" smtClean="0"/>
              <a:t>equation is same for 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Associativity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 is repeatable</a:t>
            </a:r>
          </a:p>
          <a:p>
            <a:pPr lvl="1"/>
            <a:r>
              <a:rPr lang="en-US" dirty="0" smtClean="0"/>
              <a:t>Composite each foreground image into the background image, one at a time</a:t>
            </a:r>
          </a:p>
          <a:p>
            <a:r>
              <a:rPr lang="en-US" dirty="0" smtClean="0"/>
              <a:t>BUT</a:t>
            </a:r>
          </a:p>
          <a:p>
            <a:pPr lvl="1"/>
            <a:r>
              <a:rPr lang="en-US" dirty="0" smtClean="0"/>
              <a:t>It is desirable to composite multiple foreground images together then composite the result with a background</a:t>
            </a:r>
          </a:p>
          <a:p>
            <a:pPr lvl="2"/>
            <a:r>
              <a:rPr lang="en-US" dirty="0" smtClean="0"/>
              <a:t>i.e. the OVER operator needs to be associative</a:t>
            </a:r>
          </a:p>
          <a:p>
            <a:pPr lvl="3"/>
            <a:r>
              <a:rPr lang="en-US" dirty="0" smtClean="0"/>
              <a:t>can group the compositing operations in any way and still get the same result</a:t>
            </a:r>
          </a:p>
          <a:p>
            <a:pPr lvl="4"/>
            <a:r>
              <a:rPr lang="en-US" dirty="0" smtClean="0"/>
              <a:t>as with addition: (A+B)+C = A+(B+C)</a:t>
            </a:r>
          </a:p>
        </p:txBody>
      </p:sp>
    </p:spTree>
    <p:extLst>
      <p:ext uri="{BB962C8B-B14F-4D97-AF65-F5344CB8AC3E}">
        <p14:creationId xmlns:p14="http://schemas.microsoft.com/office/powerpoint/2010/main" val="13531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Associative: Explicit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7" y="2362200"/>
            <a:ext cx="557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1654651"/>
            <a:ext cx="6321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to define </a:t>
            </a:r>
            <a:r>
              <a:rPr lang="en-US" sz="2000" b="1" dirty="0" smtClean="0"/>
              <a:t>over</a:t>
            </a:r>
            <a:r>
              <a:rPr lang="en-US" sz="2000" dirty="0" smtClean="0"/>
              <a:t> operator such that the following is true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257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Objectives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Previously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a Digital Image is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Acquisition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Human Perception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Representation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HTML5 and JavaScript Code Examples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Pixel manipulation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 Loading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Filtering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Color Spaces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 Manipulation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Filtering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Enhancement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Convolutions</a:t>
            </a:r>
          </a:p>
          <a:p>
            <a:pPr lvl="2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19600" y="1295400"/>
            <a:ext cx="441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Colors for Printing</a:t>
            </a:r>
          </a:p>
          <a:p>
            <a:pPr lvl="1"/>
            <a:r>
              <a:rPr lang="en-US" dirty="0" smtClean="0"/>
              <a:t>Colors for Compositing</a:t>
            </a:r>
          </a:p>
        </p:txBody>
      </p:sp>
    </p:spTree>
    <p:extLst>
      <p:ext uri="{BB962C8B-B14F-4D97-AF65-F5344CB8AC3E}">
        <p14:creationId xmlns:p14="http://schemas.microsoft.com/office/powerpoint/2010/main" val="21910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 at 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Reformulate </a:t>
            </a:r>
            <a:r>
              <a:rPr lang="en-US" b="1" dirty="0" smtClean="0"/>
              <a:t>over</a:t>
            </a:r>
            <a:r>
              <a:rPr lang="en-US" dirty="0" smtClean="0"/>
              <a:t> operator to </a:t>
            </a:r>
            <a:r>
              <a:rPr lang="en-US" i="1" dirty="0" smtClean="0">
                <a:solidFill>
                  <a:srgbClr val="C00000"/>
                </a:solidFill>
              </a:rPr>
              <a:t>use 2 alpha values</a:t>
            </a:r>
            <a:r>
              <a:rPr lang="en-US" dirty="0" smtClean="0"/>
              <a:t> in the foreground images </a:t>
            </a:r>
            <a:r>
              <a:rPr lang="en-US" i="1" dirty="0" smtClean="0">
                <a:solidFill>
                  <a:srgbClr val="C00000"/>
                </a:solidFill>
              </a:rPr>
              <a:t>to composite the color values</a:t>
            </a:r>
            <a:r>
              <a:rPr lang="en-US" dirty="0" smtClean="0"/>
              <a:t> into the intermediate foreground image, and</a:t>
            </a:r>
          </a:p>
          <a:p>
            <a:endParaRPr lang="en-US" dirty="0"/>
          </a:p>
          <a:p>
            <a:r>
              <a:rPr lang="en-US" dirty="0" smtClean="0"/>
              <a:t>extend the </a:t>
            </a:r>
            <a:r>
              <a:rPr lang="en-US" b="1" dirty="0" smtClean="0"/>
              <a:t>over</a:t>
            </a:r>
            <a:r>
              <a:rPr lang="en-US" dirty="0" smtClean="0"/>
              <a:t> operator to </a:t>
            </a:r>
            <a:r>
              <a:rPr lang="en-US" i="1" dirty="0" smtClean="0">
                <a:solidFill>
                  <a:srgbClr val="C00000"/>
                </a:solidFill>
              </a:rPr>
              <a:t>combine alpha values</a:t>
            </a:r>
            <a:r>
              <a:rPr lang="en-US" dirty="0" smtClean="0"/>
              <a:t> from two foreground images </a:t>
            </a:r>
            <a:r>
              <a:rPr lang="en-US" i="1" dirty="0" smtClean="0">
                <a:solidFill>
                  <a:srgbClr val="C00000"/>
                </a:solidFill>
              </a:rPr>
              <a:t>to provide a single alpha value</a:t>
            </a:r>
            <a:r>
              <a:rPr lang="en-US" dirty="0" smtClean="0"/>
              <a:t> for the intermediate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of: A over 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0" y="1219200"/>
                <a:ext cx="503586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Solution for </a:t>
                </a:r>
              </a:p>
              <a:p>
                <a:r>
                  <a:rPr lang="en-US" dirty="0" smtClean="0"/>
                  <a:t>Combined alpha is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+(1−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219200"/>
                <a:ext cx="5035866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969" t="-2994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95400" y="3048000"/>
                <a:ext cx="5837880" cy="13281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Solution for</a:t>
                </a:r>
              </a:p>
              <a:p>
                <a:r>
                  <a:rPr lang="en-US" dirty="0" smtClean="0"/>
                  <a:t>Color Channel is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(1−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048000"/>
                <a:ext cx="5837880" cy="1328184"/>
              </a:xfrm>
              <a:prstGeom prst="rect">
                <a:avLst/>
              </a:prstGeom>
              <a:blipFill rotWithShape="1">
                <a:blip r:embed="rId3"/>
                <a:stretch>
                  <a:fillRect l="-940" t="-2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8600" y="4953000"/>
            <a:ext cx="83816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ASIDE:</a:t>
            </a:r>
          </a:p>
          <a:p>
            <a:r>
              <a:rPr lang="en-US" sz="1600" i="1" dirty="0" smtClean="0"/>
              <a:t>	While designed for cases where both A and B are transparent</a:t>
            </a:r>
          </a:p>
          <a:p>
            <a:r>
              <a:rPr lang="en-US" sz="1600" i="1" dirty="0" smtClean="0"/>
              <a:t>	this will work for all cases of A and B alpha values</a:t>
            </a:r>
          </a:p>
          <a:p>
            <a:r>
              <a:rPr lang="en-US" sz="1600" i="1" dirty="0" smtClean="0"/>
              <a:t>		For example, say alpha of image A is 0.5 and B is fully opaque</a:t>
            </a:r>
          </a:p>
          <a:p>
            <a:r>
              <a:rPr lang="en-US" sz="1600" i="1" dirty="0" smtClean="0"/>
              <a:t>		The resulting alpha of combined images is 0.5 + (1-0.5)*0.25 = 0.625</a:t>
            </a:r>
          </a:p>
          <a:p>
            <a:r>
              <a:rPr lang="en-US" sz="1600" i="1" dirty="0"/>
              <a:t>	</a:t>
            </a:r>
            <a:r>
              <a:rPr lang="en-US" sz="1600" i="1" dirty="0" smtClean="0"/>
              <a:t>Finish this and observe the resulting C</a:t>
            </a:r>
            <a:r>
              <a:rPr lang="en-US" sz="1600" i="1" baseline="-25000" dirty="0" smtClean="0"/>
              <a:t>H</a:t>
            </a:r>
            <a:r>
              <a:rPr lang="en-US" sz="1600" i="1" dirty="0" smtClean="0"/>
              <a:t> is as C</a:t>
            </a:r>
            <a:r>
              <a:rPr lang="en-US" sz="1600" i="1" baseline="-25000" dirty="0" smtClean="0"/>
              <a:t>P</a:t>
            </a:r>
            <a:r>
              <a:rPr lang="en-US" sz="1600" i="1" dirty="0" smtClean="0"/>
              <a:t> was in the earlier ‘simple case’ definition</a:t>
            </a:r>
          </a:p>
        </p:txBody>
      </p:sp>
    </p:spTree>
    <p:extLst>
      <p:ext uri="{BB962C8B-B14F-4D97-AF65-F5344CB8AC3E}">
        <p14:creationId xmlns:p14="http://schemas.microsoft.com/office/powerpoint/2010/main" val="334092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Subtle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0667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If we ASSUME each pixel color value is given to us </a:t>
            </a:r>
            <a:br>
              <a:rPr lang="en-US" dirty="0" smtClean="0"/>
            </a:br>
            <a:r>
              <a:rPr lang="en-US" dirty="0" smtClean="0"/>
              <a:t>as pre-multiplied with its associative value</a:t>
            </a:r>
          </a:p>
          <a:p>
            <a:pPr lvl="1"/>
            <a:r>
              <a:rPr lang="en-US" dirty="0" smtClean="0"/>
              <a:t>Then some simplifications can occur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0600" y="2438400"/>
                <a:ext cx="4631589" cy="983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(1−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438400"/>
                <a:ext cx="4631589" cy="98347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Subtle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0667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If we ASSUME each pixel color value is given to us </a:t>
            </a:r>
            <a:br>
              <a:rPr lang="en-US" dirty="0" smtClean="0"/>
            </a:br>
            <a:r>
              <a:rPr lang="en-US" dirty="0" smtClean="0"/>
              <a:t>as pre-multiplied with its associative value</a:t>
            </a:r>
          </a:p>
          <a:p>
            <a:pPr lvl="1"/>
            <a:r>
              <a:rPr lang="en-US" dirty="0" smtClean="0"/>
              <a:t>Then some simplifications can occur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0600" y="2438400"/>
                <a:ext cx="4631589" cy="983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(1−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438400"/>
                <a:ext cx="4631589" cy="98347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3581400"/>
                <a:ext cx="48994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(1−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)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581400"/>
                <a:ext cx="489941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84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Subtle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0667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If we ASSUME each pixel color value is given to us </a:t>
            </a:r>
            <a:br>
              <a:rPr lang="en-US" dirty="0" smtClean="0"/>
            </a:br>
            <a:r>
              <a:rPr lang="en-US" dirty="0" smtClean="0"/>
              <a:t>as pre-multiplied with its associative value</a:t>
            </a:r>
          </a:p>
          <a:p>
            <a:pPr lvl="1"/>
            <a:r>
              <a:rPr lang="en-US" dirty="0" smtClean="0"/>
              <a:t>Then some simplifications can occur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0600" y="2438400"/>
                <a:ext cx="4631589" cy="983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(1−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438400"/>
                <a:ext cx="4631589" cy="98347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3581400"/>
                <a:ext cx="48994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(1−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)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581400"/>
                <a:ext cx="489941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62400" y="5486400"/>
                <a:ext cx="38050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</m:acc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(1−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280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486400"/>
                <a:ext cx="380501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36529" y="4148123"/>
                <a:ext cx="2369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𝐴𝑠𝑠𝑢𝑚𝑒</m:t>
                      </m:r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529" y="4148123"/>
                <a:ext cx="236955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63083" y="4517455"/>
                <a:ext cx="23651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𝐴𝑠𝑠𝑢𝑚𝑒</m:t>
                      </m:r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083" y="4517455"/>
                <a:ext cx="236519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92621" y="4964481"/>
                <a:ext cx="23638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𝐴𝑠𝑠𝑢𝑚𝑒</m:t>
                      </m:r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621" y="4964481"/>
                <a:ext cx="236385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7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OVER: Nice, Simple, Definition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0600" y="1600200"/>
                <a:ext cx="38050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</m:acc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(1−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280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00200"/>
                <a:ext cx="380501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8200" y="3389531"/>
            <a:ext cx="78588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Important: </a:t>
            </a:r>
            <a:r>
              <a:rPr lang="en-US" dirty="0" smtClean="0"/>
              <a:t>Many images may have an alpha value.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This does NOT always mean </a:t>
            </a:r>
          </a:p>
          <a:p>
            <a:r>
              <a:rPr lang="en-US" dirty="0"/>
              <a:t>	</a:t>
            </a:r>
            <a:r>
              <a:rPr lang="en-US" dirty="0" smtClean="0"/>
              <a:t>    the alpha values have been pre-applied to their color channels (RGB)</a:t>
            </a:r>
          </a:p>
          <a:p>
            <a:r>
              <a:rPr lang="en-US" dirty="0"/>
              <a:t>	 </a:t>
            </a:r>
            <a:r>
              <a:rPr lang="en-US" dirty="0" smtClean="0"/>
              <a:t>   --&gt; context of where the image came from may help</a:t>
            </a:r>
          </a:p>
          <a:p>
            <a:endParaRPr lang="en-US" dirty="0"/>
          </a:p>
          <a:p>
            <a:r>
              <a:rPr lang="en-US" dirty="0" smtClean="0"/>
              <a:t>So, if you use the above equation, you may need to apply the alpha values to your</a:t>
            </a:r>
          </a:p>
          <a:p>
            <a:r>
              <a:rPr lang="en-US" dirty="0" smtClean="0"/>
              <a:t>initial images (i.e. perform the pre-multiplication on the initial images</a:t>
            </a:r>
          </a:p>
          <a:p>
            <a:r>
              <a:rPr lang="en-US" dirty="0" smtClean="0"/>
              <a:t>before you begin your compositing)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0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Color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Subtractive Color Spaces CMY and CMYK</a:t>
            </a:r>
          </a:p>
          <a:p>
            <a:r>
              <a:rPr lang="en-US" dirty="0"/>
              <a:t>Compositing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 operations</a:t>
            </a:r>
          </a:p>
          <a:p>
            <a:pPr lvl="1"/>
            <a:r>
              <a:rPr lang="en-US" dirty="0"/>
              <a:t>Associated </a:t>
            </a:r>
            <a:r>
              <a:rPr lang="en-US" dirty="0" smtClean="0"/>
              <a:t>Color Images</a:t>
            </a:r>
            <a:endParaRPr lang="en-US" dirty="0"/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Bluescreening</a:t>
            </a:r>
          </a:p>
        </p:txBody>
      </p:sp>
    </p:spTree>
    <p:extLst>
      <p:ext uri="{BB962C8B-B14F-4D97-AF65-F5344CB8AC3E}">
        <p14:creationId xmlns:p14="http://schemas.microsoft.com/office/powerpoint/2010/main" val="869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Associated Color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066800"/>
          </a:xfrm>
        </p:spPr>
        <p:txBody>
          <a:bodyPr/>
          <a:lstStyle/>
          <a:p>
            <a:r>
              <a:rPr lang="en-US" dirty="0" smtClean="0"/>
              <a:t>When an image is stored with associated color pixels it is called an </a:t>
            </a:r>
            <a:r>
              <a:rPr lang="en-US" b="1" i="1" dirty="0" smtClean="0">
                <a:solidFill>
                  <a:srgbClr val="C00000"/>
                </a:solidFill>
              </a:rPr>
              <a:t>Associated Color Image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895600"/>
            <a:ext cx="6328464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Associated color: </a:t>
            </a:r>
          </a:p>
          <a:p>
            <a:r>
              <a:rPr lang="en-US" dirty="0"/>
              <a:t>	</a:t>
            </a:r>
            <a:r>
              <a:rPr lang="en-US" dirty="0" smtClean="0"/>
              <a:t>Instead of storing color and alpha in the frame buffer as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(</a:t>
            </a:r>
            <a:r>
              <a:rPr lang="en-US" sz="2400" b="1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/>
              <a:t>,  </a:t>
            </a:r>
            <a:r>
              <a:rPr lang="en-US" sz="2400" b="1" dirty="0" smtClean="0">
                <a:solidFill>
                  <a:srgbClr val="00B050"/>
                </a:solidFill>
              </a:rPr>
              <a:t>0</a:t>
            </a:r>
            <a:r>
              <a:rPr lang="en-US" sz="2400" dirty="0" smtClean="0"/>
              <a:t>,  </a:t>
            </a:r>
            <a:r>
              <a:rPr lang="en-US" sz="2400" b="1" dirty="0" smtClean="0">
                <a:solidFill>
                  <a:srgbClr val="00B0F0"/>
                </a:solidFill>
              </a:rPr>
              <a:t>0</a:t>
            </a:r>
            <a:r>
              <a:rPr lang="en-US" sz="2400" dirty="0" smtClean="0"/>
              <a:t>,  0.5)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We store them as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b="1" dirty="0">
                <a:solidFill>
                  <a:srgbClr val="C00000"/>
                </a:solidFill>
              </a:rPr>
              <a:t>0</a:t>
            </a:r>
            <a:r>
              <a:rPr lang="en-US" sz="2400" b="1" dirty="0" smtClean="0">
                <a:solidFill>
                  <a:srgbClr val="C00000"/>
                </a:solidFill>
              </a:rPr>
              <a:t>.5</a:t>
            </a:r>
            <a:r>
              <a:rPr lang="en-US" sz="2400" dirty="0" smtClean="0"/>
              <a:t>,  </a:t>
            </a:r>
            <a:r>
              <a:rPr lang="en-US" sz="2400" b="1" dirty="0">
                <a:solidFill>
                  <a:srgbClr val="00B050"/>
                </a:solidFill>
              </a:rPr>
              <a:t>0</a:t>
            </a:r>
            <a:r>
              <a:rPr lang="en-US" sz="2400" dirty="0"/>
              <a:t>,  </a:t>
            </a:r>
            <a:r>
              <a:rPr lang="en-US" sz="2400" b="1" dirty="0">
                <a:solidFill>
                  <a:srgbClr val="00B0F0"/>
                </a:solidFill>
              </a:rPr>
              <a:t>0</a:t>
            </a:r>
            <a:r>
              <a:rPr lang="en-US" sz="2400" dirty="0"/>
              <a:t>,  0.5</a:t>
            </a:r>
            <a:r>
              <a:rPr lang="en-US" sz="2400" dirty="0" smtClean="0"/>
              <a:t>)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or colors pre-multiplied with alpha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9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Associated Color Images?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98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Simplifies and generalizes</a:t>
            </a:r>
          </a:p>
          <a:p>
            <a:endParaRPr lang="en-US" dirty="0" smtClean="0"/>
          </a:p>
          <a:p>
            <a:r>
              <a:rPr lang="en-US" dirty="0" smtClean="0"/>
              <a:t>Useful in compositing</a:t>
            </a:r>
          </a:p>
          <a:p>
            <a:endParaRPr lang="en-US" dirty="0"/>
          </a:p>
          <a:p>
            <a:r>
              <a:rPr lang="en-US" dirty="0" smtClean="0"/>
              <a:t>It makes the associative law work for image operations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3886200"/>
            <a:ext cx="66095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IMPORTANT:</a:t>
            </a:r>
          </a:p>
          <a:p>
            <a:pPr lvl="1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Most file formats do NOT do this</a:t>
            </a:r>
          </a:p>
          <a:p>
            <a:pPr lvl="1"/>
            <a:endParaRPr lang="en-US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BUT</a:t>
            </a:r>
          </a:p>
          <a:p>
            <a:pPr lvl="1"/>
            <a:endParaRPr lang="en-US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It might be useful to do this immediately on images if you plan</a:t>
            </a:r>
          </a:p>
          <a:p>
            <a:pPr lvl="1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on doing operations such as compositing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Compositing Operations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0070861"/>
                  </p:ext>
                </p:extLst>
              </p:nvPr>
            </p:nvGraphicFramePr>
            <p:xfrm>
              <a:off x="1524000" y="1397000"/>
              <a:ext cx="60960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1200"/>
                    <a:gridCol w="41148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image operation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per pixel operation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      over      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en-US" sz="180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𝐻</m:t>
                                        </m:r>
                                      </m:e>
                                    </m:acc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en-US" sz="180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(1−</m:t>
                                    </m:r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en-US" sz="180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sub>
                                </m:sSub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  <m:r>
                                  <a:rPr lang="en-US" sz="1800" i="1" smtClean="0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en-US" sz="180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         in        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en-US" sz="180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𝐻</m:t>
                                        </m:r>
                                      </m:e>
                                    </m:acc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en-US" sz="180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en-US" sz="180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        out      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en-US" sz="180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𝐻</m:t>
                                        </m:r>
                                      </m:e>
                                    </m:acc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(1−</m:t>
                                    </m:r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en-US" sz="180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</m:sub>
                                </m:sSub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  <m:r>
                                  <a:rPr lang="en-US" sz="1800" i="1" smtClean="0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en-US" sz="180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       atop      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en-US" sz="180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𝐻</m:t>
                                        </m:r>
                                      </m:e>
                                    </m:acc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/>
                                            <a:ea typeface="Cambria Math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80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𝐵</m:t>
                                            </m:r>
                                          </m:e>
                                        </m:acc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/>
                                            <a:ea typeface="Cambria Math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80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𝐴</m:t>
                                            </m:r>
                                          </m:e>
                                        </m:acc>
                                      </m:sub>
                                    </m:sSub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(1−</m:t>
                                    </m:r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en-US" sz="180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sub>
                                </m:sSub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  <m:r>
                                  <a:rPr lang="en-US" sz="1800" i="1" smtClean="0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en-US" sz="180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        </a:t>
                          </a:r>
                          <a:r>
                            <a:rPr lang="en-US" dirty="0" err="1" smtClean="0"/>
                            <a:t>xor</a:t>
                          </a:r>
                          <a:r>
                            <a:rPr lang="en-US" dirty="0" smtClean="0"/>
                            <a:t>       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en-US" sz="180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𝐻</m:t>
                                        </m:r>
                                      </m:e>
                                    </m:acc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(1−</m:t>
                                    </m:r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en-US" sz="180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</m:sub>
                                </m:sSub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en-US" sz="180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(1−</m:t>
                                    </m:r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en-US" sz="180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sub>
                                </m:sSub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  <m:r>
                                  <a:rPr lang="en-US" sz="1800" i="1" smtClean="0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en-US" sz="180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0070861"/>
                  </p:ext>
                </p:extLst>
              </p:nvPr>
            </p:nvGraphicFramePr>
            <p:xfrm>
              <a:off x="1524000" y="1397000"/>
              <a:ext cx="60960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1200"/>
                    <a:gridCol w="41148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image operation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per pixel operation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      over      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8148" t="-10819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         in        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8148" t="-20819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        out      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8148" t="-313333" b="-228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       atop      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8148" t="-406557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        </a:t>
                          </a:r>
                          <a:r>
                            <a:rPr lang="en-US" dirty="0" err="1" smtClean="0"/>
                            <a:t>xor</a:t>
                          </a:r>
                          <a:r>
                            <a:rPr lang="en-US" dirty="0" smtClean="0"/>
                            <a:t>       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8148" t="-5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Picture 5" descr="Alpha_compositing_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62400"/>
            <a:ext cx="53689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71600" y="5638800"/>
            <a:ext cx="6781800" cy="90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38800" y="6446295"/>
            <a:ext cx="34371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Examples from: </a:t>
            </a:r>
            <a:r>
              <a:rPr lang="en-US" sz="1050" dirty="0"/>
              <a:t>Donald House, Texas A&amp;M University, 1999</a:t>
            </a:r>
          </a:p>
        </p:txBody>
      </p:sp>
    </p:spTree>
    <p:extLst>
      <p:ext uri="{BB962C8B-B14F-4D97-AF65-F5344CB8AC3E}">
        <p14:creationId xmlns:p14="http://schemas.microsoft.com/office/powerpoint/2010/main" val="290692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Subtractive Color Spaces CMY and CMYK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Compositing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Example operations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Associated Images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Bluescreening</a:t>
            </a:r>
          </a:p>
        </p:txBody>
      </p:sp>
    </p:spTree>
    <p:extLst>
      <p:ext uri="{BB962C8B-B14F-4D97-AF65-F5344CB8AC3E}">
        <p14:creationId xmlns:p14="http://schemas.microsoft.com/office/powerpoint/2010/main" val="208722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Color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Subtractive Color Spaces CMY and CMYK</a:t>
            </a:r>
          </a:p>
          <a:p>
            <a:r>
              <a:rPr lang="en-US" dirty="0"/>
              <a:t>Compositing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 operations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Associated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Color Images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/>
              <a:t>Bluescreening</a:t>
            </a:r>
          </a:p>
        </p:txBody>
      </p:sp>
    </p:spTree>
    <p:extLst>
      <p:ext uri="{BB962C8B-B14F-4D97-AF65-F5344CB8AC3E}">
        <p14:creationId xmlns:p14="http://schemas.microsoft.com/office/powerpoint/2010/main" val="11364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810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Bluescreening Filmmaking technique </a:t>
            </a:r>
          </a:p>
          <a:p>
            <a:pPr lvl="1"/>
            <a:r>
              <a:rPr lang="en-US" dirty="0" smtClean="0"/>
              <a:t>Uses an evenly-lit monochromatic background for the purpose of replacing it with a different image or scene</a:t>
            </a:r>
          </a:p>
          <a:p>
            <a:pPr lvl="2"/>
            <a:r>
              <a:rPr lang="en-US" dirty="0" smtClean="0"/>
              <a:t>Invented by Petro Vlahos</a:t>
            </a:r>
          </a:p>
          <a:p>
            <a:pPr lvl="3"/>
            <a:r>
              <a:rPr lang="en-US" dirty="0" smtClean="0"/>
              <a:t>Technical Academy Award 1964</a:t>
            </a:r>
          </a:p>
          <a:p>
            <a:endParaRPr lang="en-US" dirty="0"/>
          </a:p>
          <a:p>
            <a:r>
              <a:rPr lang="en-US" dirty="0" smtClean="0"/>
              <a:t>Related terms</a:t>
            </a:r>
          </a:p>
          <a:p>
            <a:pPr lvl="1"/>
            <a:r>
              <a:rPr lang="en-US" dirty="0" err="1" smtClean="0"/>
              <a:t>Luma</a:t>
            </a:r>
            <a:r>
              <a:rPr lang="en-US" dirty="0" smtClean="0"/>
              <a:t> keying</a:t>
            </a:r>
          </a:p>
          <a:p>
            <a:pPr lvl="1"/>
            <a:r>
              <a:rPr lang="en-US" dirty="0" smtClean="0"/>
              <a:t>Chroma keying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15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pic>
        <p:nvPicPr>
          <p:cNvPr id="3074" name="Picture 2" descr="http://www.telepresencecatalog.com/wp-content/images/Draper_Chroma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524000"/>
            <a:ext cx="6562997" cy="378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334000"/>
            <a:ext cx="43396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</a:t>
            </a:r>
            <a:r>
              <a:rPr lang="en-US" sz="1000" dirty="0" smtClean="0"/>
              <a:t>from advertisement at: </a:t>
            </a:r>
            <a:r>
              <a:rPr lang="en-US" sz="1000" dirty="0"/>
              <a:t>http://www.telepresencecatalog.com/draper-vc/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560" y="1066800"/>
            <a:ext cx="280200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Capture the foreground image against a blue background</a:t>
            </a:r>
          </a:p>
        </p:txBody>
      </p:sp>
    </p:spTree>
    <p:extLst>
      <p:ext uri="{BB962C8B-B14F-4D97-AF65-F5344CB8AC3E}">
        <p14:creationId xmlns:p14="http://schemas.microsoft.com/office/powerpoint/2010/main" val="412735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pic>
        <p:nvPicPr>
          <p:cNvPr id="3074" name="Picture 2" descr="http://www.telepresencecatalog.com/wp-content/images/Draper_Chroma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524000"/>
            <a:ext cx="6562997" cy="378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334000"/>
            <a:ext cx="43396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</a:t>
            </a:r>
            <a:r>
              <a:rPr lang="en-US" sz="1000" dirty="0" smtClean="0"/>
              <a:t>from advertisement at: </a:t>
            </a:r>
            <a:r>
              <a:rPr lang="en-US" sz="1000" dirty="0"/>
              <a:t>http://www.telepresencecatalog.com/draper-vc/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560" y="1066800"/>
            <a:ext cx="280200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Capture the foreground image against a blue background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0851" y="1816740"/>
            <a:ext cx="280200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Set the </a:t>
            </a:r>
            <a:r>
              <a:rPr lang="en-US" sz="1600" dirty="0" smtClean="0">
                <a:sym typeface="Symbol"/>
              </a:rPr>
              <a:t> = 0 for the blue pixels</a:t>
            </a:r>
            <a:r>
              <a:rPr lang="en-US" sz="1600" dirty="0" smtClean="0"/>
              <a:t>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31825" y="2155294"/>
            <a:ext cx="680903" cy="34242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01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pic>
        <p:nvPicPr>
          <p:cNvPr id="3074" name="Picture 2" descr="http://www.telepresencecatalog.com/wp-content/images/Draper_Chroma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524000"/>
            <a:ext cx="6562997" cy="378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334000"/>
            <a:ext cx="43396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</a:t>
            </a:r>
            <a:r>
              <a:rPr lang="en-US" sz="1000" dirty="0" smtClean="0"/>
              <a:t>from advertisement at: </a:t>
            </a:r>
            <a:r>
              <a:rPr lang="en-US" sz="1000" dirty="0"/>
              <a:t>http://www.telepresencecatalog.com/draper-vc/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560" y="1066800"/>
            <a:ext cx="280200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Capture the foreground image against a blue background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0851" y="1816740"/>
            <a:ext cx="280200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Set the </a:t>
            </a:r>
            <a:r>
              <a:rPr lang="en-US" sz="1600" dirty="0" smtClean="0">
                <a:sym typeface="Symbol"/>
              </a:rPr>
              <a:t> = 0 for the blue pixels</a:t>
            </a:r>
            <a:r>
              <a:rPr lang="en-US" sz="1600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1534" y="2307694"/>
            <a:ext cx="227196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Set the </a:t>
            </a:r>
            <a:r>
              <a:rPr lang="en-US" sz="1600" dirty="0" smtClean="0">
                <a:sym typeface="Symbol"/>
              </a:rPr>
              <a:t> = 1 otherwise</a:t>
            </a:r>
            <a:r>
              <a:rPr lang="en-US" sz="1600" dirty="0" smtClean="0"/>
              <a:t> </a:t>
            </a:r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>
            <a:off x="4043497" y="2476971"/>
            <a:ext cx="680903" cy="34242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pic>
        <p:nvPicPr>
          <p:cNvPr id="3074" name="Picture 2" descr="http://www.telepresencecatalog.com/wp-content/images/Draper_Chroma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524000"/>
            <a:ext cx="6562997" cy="378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334000"/>
            <a:ext cx="43396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</a:t>
            </a:r>
            <a:r>
              <a:rPr lang="en-US" sz="1000" dirty="0" smtClean="0"/>
              <a:t>from advertisement at: </a:t>
            </a:r>
            <a:r>
              <a:rPr lang="en-US" sz="1000" dirty="0"/>
              <a:t>http://www.telepresencecatalog.com/draper-vc/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560" y="1066800"/>
            <a:ext cx="280200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Capture the foreground image against a blue background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0851" y="1816740"/>
            <a:ext cx="280200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Set the </a:t>
            </a:r>
            <a:r>
              <a:rPr lang="en-US" sz="1600" dirty="0" smtClean="0">
                <a:sym typeface="Symbol"/>
              </a:rPr>
              <a:t> = 0 for the blue pixels</a:t>
            </a:r>
            <a:r>
              <a:rPr lang="en-US" sz="1600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1534" y="2307694"/>
            <a:ext cx="227196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Set the </a:t>
            </a:r>
            <a:r>
              <a:rPr lang="en-US" sz="1600" dirty="0" smtClean="0">
                <a:sym typeface="Symbol"/>
              </a:rPr>
              <a:t> = 1 otherwise</a:t>
            </a:r>
            <a:r>
              <a:rPr lang="en-US" sz="1600" dirty="0" smtClean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2803003"/>
            <a:ext cx="252651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Composite with desired background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15657" y="3095390"/>
            <a:ext cx="1167355" cy="597675"/>
          </a:xfrm>
          <a:prstGeom prst="straightConnector1">
            <a:avLst/>
          </a:prstGeom>
          <a:ln w="60325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Bluescreening Algorithm</a:t>
            </a:r>
            <a:endParaRPr lang="en-US" dirty="0"/>
          </a:p>
        </p:txBody>
      </p:sp>
      <p:pic>
        <p:nvPicPr>
          <p:cNvPr id="4" name="Picture 3" descr="matt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" y="1447800"/>
            <a:ext cx="16764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at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228" y="1447800"/>
            <a:ext cx="16002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at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884" y="1423987"/>
            <a:ext cx="16764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att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123" y="1457620"/>
            <a:ext cx="16002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att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828" y="1447800"/>
            <a:ext cx="1524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9099" y="169736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=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02284" y="169754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82769" y="169789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88540" y="169789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4692" y="2482030"/>
            <a:ext cx="8074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C     =        </a:t>
            </a:r>
            <a:r>
              <a:rPr lang="en-US" sz="4800" dirty="0" smtClean="0">
                <a:sym typeface="Symbol"/>
              </a:rPr>
              <a:t>       F   +   </a:t>
            </a:r>
            <a:r>
              <a:rPr lang="en-US" sz="3600" dirty="0" smtClean="0">
                <a:sym typeface="Symbol"/>
              </a:rPr>
              <a:t>( 1 -  )</a:t>
            </a:r>
            <a:r>
              <a:rPr lang="en-US" sz="4800" dirty="0" smtClean="0">
                <a:sym typeface="Symbol"/>
              </a:rPr>
              <a:t>  B</a:t>
            </a:r>
            <a:endParaRPr 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2125884" y="3216891"/>
            <a:ext cx="4534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unassociated color images, and </a:t>
            </a:r>
            <a:r>
              <a:rPr lang="en-US" dirty="0" smtClean="0">
                <a:sym typeface="Symbol"/>
              </a:rPr>
              <a:t> </a:t>
            </a:r>
            <a:r>
              <a:rPr lang="en-US" dirty="0" smtClean="0"/>
              <a:t>means times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79903" y="4894604"/>
                <a:ext cx="5383525" cy="856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latin typeface="Cambria Math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800" dirty="0" smtClean="0"/>
                  <a:t>    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en-US" sz="4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smtClean="0">
                    <a:sym typeface="Symbol"/>
                  </a:rPr>
                  <a:t>+   </a:t>
                </a:r>
                <a:r>
                  <a:rPr lang="en-US" sz="3600" dirty="0" smtClean="0">
                    <a:sym typeface="Symbol"/>
                  </a:rPr>
                  <a:t>( 1 -  )</a:t>
                </a:r>
                <a:r>
                  <a:rPr lang="en-US" sz="4800" dirty="0" smtClean="0">
                    <a:sym typeface="Symbol"/>
                  </a:rPr>
                  <a:t> 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903" y="4894604"/>
                <a:ext cx="5383525" cy="856004"/>
              </a:xfrm>
              <a:prstGeom prst="rect">
                <a:avLst/>
              </a:prstGeom>
              <a:blipFill rotWithShape="1">
                <a:blip r:embed="rId7"/>
                <a:stretch>
                  <a:fillRect t="-16429" b="-3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058003" y="5650468"/>
            <a:ext cx="313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using associated color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7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Screening: An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99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Keep the edges looking smooth in composite</a:t>
            </a:r>
          </a:p>
          <a:p>
            <a:r>
              <a:rPr lang="en-US" dirty="0" smtClean="0"/>
              <a:t>How?</a:t>
            </a:r>
            <a:endParaRPr lang="en-US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0"/>
            <a:ext cx="37338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8253" y="5835134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alpha channel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25146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33528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41910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50292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88795" y="33528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88795" y="41910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88795" y="50292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65738" y="3352800"/>
            <a:ext cx="64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0.8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05200" y="41910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05200" y="50292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49333" y="2514600"/>
            <a:ext cx="64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0.7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365738" y="2514600"/>
            <a:ext cx="64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0.2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343400" y="4191000"/>
            <a:ext cx="64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0.4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343400" y="5029200"/>
            <a:ext cx="64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0.8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82861" y="25146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0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482861" y="33528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0</a:t>
            </a:r>
            <a:endParaRPr lang="en-US" sz="2800" b="1" dirty="0"/>
          </a:p>
        </p:txBody>
      </p:sp>
      <p:sp>
        <p:nvSpPr>
          <p:cNvPr id="22" name="Freeform 21"/>
          <p:cNvSpPr/>
          <p:nvPr/>
        </p:nvSpPr>
        <p:spPr>
          <a:xfrm>
            <a:off x="2696901" y="2268638"/>
            <a:ext cx="2257064" cy="3437681"/>
          </a:xfrm>
          <a:custGeom>
            <a:avLst/>
            <a:gdLst>
              <a:gd name="connsiteX0" fmla="*/ 0 w 2257064"/>
              <a:gd name="connsiteY0" fmla="*/ 0 h 3437681"/>
              <a:gd name="connsiteX1" fmla="*/ 92598 w 2257064"/>
              <a:gd name="connsiteY1" fmla="*/ 46299 h 3437681"/>
              <a:gd name="connsiteX2" fmla="*/ 115747 w 2257064"/>
              <a:gd name="connsiteY2" fmla="*/ 81023 h 3437681"/>
              <a:gd name="connsiteX3" fmla="*/ 162046 w 2257064"/>
              <a:gd name="connsiteY3" fmla="*/ 104172 h 3437681"/>
              <a:gd name="connsiteX4" fmla="*/ 231494 w 2257064"/>
              <a:gd name="connsiteY4" fmla="*/ 162046 h 3437681"/>
              <a:gd name="connsiteX5" fmla="*/ 370390 w 2257064"/>
              <a:gd name="connsiteY5" fmla="*/ 231494 h 3437681"/>
              <a:gd name="connsiteX6" fmla="*/ 405114 w 2257064"/>
              <a:gd name="connsiteY6" fmla="*/ 243068 h 3437681"/>
              <a:gd name="connsiteX7" fmla="*/ 428264 w 2257064"/>
              <a:gd name="connsiteY7" fmla="*/ 266218 h 3437681"/>
              <a:gd name="connsiteX8" fmla="*/ 462988 w 2257064"/>
              <a:gd name="connsiteY8" fmla="*/ 289367 h 3437681"/>
              <a:gd name="connsiteX9" fmla="*/ 486137 w 2257064"/>
              <a:gd name="connsiteY9" fmla="*/ 324091 h 3437681"/>
              <a:gd name="connsiteX10" fmla="*/ 520861 w 2257064"/>
              <a:gd name="connsiteY10" fmla="*/ 347240 h 3437681"/>
              <a:gd name="connsiteX11" fmla="*/ 601884 w 2257064"/>
              <a:gd name="connsiteY11" fmla="*/ 405114 h 3437681"/>
              <a:gd name="connsiteX12" fmla="*/ 625033 w 2257064"/>
              <a:gd name="connsiteY12" fmla="*/ 439838 h 3437681"/>
              <a:gd name="connsiteX13" fmla="*/ 671332 w 2257064"/>
              <a:gd name="connsiteY13" fmla="*/ 486137 h 3437681"/>
              <a:gd name="connsiteX14" fmla="*/ 694481 w 2257064"/>
              <a:gd name="connsiteY14" fmla="*/ 520861 h 3437681"/>
              <a:gd name="connsiteX15" fmla="*/ 706056 w 2257064"/>
              <a:gd name="connsiteY15" fmla="*/ 555585 h 3437681"/>
              <a:gd name="connsiteX16" fmla="*/ 775504 w 2257064"/>
              <a:gd name="connsiteY16" fmla="*/ 625033 h 3437681"/>
              <a:gd name="connsiteX17" fmla="*/ 787079 w 2257064"/>
              <a:gd name="connsiteY17" fmla="*/ 659757 h 3437681"/>
              <a:gd name="connsiteX18" fmla="*/ 856527 w 2257064"/>
              <a:gd name="connsiteY18" fmla="*/ 729205 h 3437681"/>
              <a:gd name="connsiteX19" fmla="*/ 868102 w 2257064"/>
              <a:gd name="connsiteY19" fmla="*/ 763929 h 3437681"/>
              <a:gd name="connsiteX20" fmla="*/ 960699 w 2257064"/>
              <a:gd name="connsiteY20" fmla="*/ 844952 h 3437681"/>
              <a:gd name="connsiteX21" fmla="*/ 983848 w 2257064"/>
              <a:gd name="connsiteY21" fmla="*/ 879676 h 3437681"/>
              <a:gd name="connsiteX22" fmla="*/ 1030147 w 2257064"/>
              <a:gd name="connsiteY22" fmla="*/ 925975 h 3437681"/>
              <a:gd name="connsiteX23" fmla="*/ 1053296 w 2257064"/>
              <a:gd name="connsiteY23" fmla="*/ 960699 h 3437681"/>
              <a:gd name="connsiteX24" fmla="*/ 1064871 w 2257064"/>
              <a:gd name="connsiteY24" fmla="*/ 995423 h 3437681"/>
              <a:gd name="connsiteX25" fmla="*/ 1088021 w 2257064"/>
              <a:gd name="connsiteY25" fmla="*/ 1018572 h 3437681"/>
              <a:gd name="connsiteX26" fmla="*/ 1111170 w 2257064"/>
              <a:gd name="connsiteY26" fmla="*/ 1088020 h 3437681"/>
              <a:gd name="connsiteX27" fmla="*/ 1157469 w 2257064"/>
              <a:gd name="connsiteY27" fmla="*/ 1134319 h 3437681"/>
              <a:gd name="connsiteX28" fmla="*/ 1215342 w 2257064"/>
              <a:gd name="connsiteY28" fmla="*/ 1226916 h 3437681"/>
              <a:gd name="connsiteX29" fmla="*/ 1226917 w 2257064"/>
              <a:gd name="connsiteY29" fmla="*/ 1261640 h 3437681"/>
              <a:gd name="connsiteX30" fmla="*/ 1296365 w 2257064"/>
              <a:gd name="connsiteY30" fmla="*/ 1354238 h 3437681"/>
              <a:gd name="connsiteX31" fmla="*/ 1342664 w 2257064"/>
              <a:gd name="connsiteY31" fmla="*/ 1423686 h 3437681"/>
              <a:gd name="connsiteX32" fmla="*/ 1354238 w 2257064"/>
              <a:gd name="connsiteY32" fmla="*/ 1458410 h 3437681"/>
              <a:gd name="connsiteX33" fmla="*/ 1377388 w 2257064"/>
              <a:gd name="connsiteY33" fmla="*/ 1493134 h 3437681"/>
              <a:gd name="connsiteX34" fmla="*/ 1388962 w 2257064"/>
              <a:gd name="connsiteY34" fmla="*/ 1527858 h 3437681"/>
              <a:gd name="connsiteX35" fmla="*/ 1435261 w 2257064"/>
              <a:gd name="connsiteY35" fmla="*/ 1585732 h 3437681"/>
              <a:gd name="connsiteX36" fmla="*/ 1469985 w 2257064"/>
              <a:gd name="connsiteY36" fmla="*/ 1655180 h 3437681"/>
              <a:gd name="connsiteX37" fmla="*/ 1504709 w 2257064"/>
              <a:gd name="connsiteY37" fmla="*/ 1678329 h 3437681"/>
              <a:gd name="connsiteX38" fmla="*/ 1539433 w 2257064"/>
              <a:gd name="connsiteY38" fmla="*/ 1782501 h 3437681"/>
              <a:gd name="connsiteX39" fmla="*/ 1551008 w 2257064"/>
              <a:gd name="connsiteY39" fmla="*/ 1817225 h 3437681"/>
              <a:gd name="connsiteX40" fmla="*/ 1597307 w 2257064"/>
              <a:gd name="connsiteY40" fmla="*/ 1863524 h 3437681"/>
              <a:gd name="connsiteX41" fmla="*/ 1632031 w 2257064"/>
              <a:gd name="connsiteY41" fmla="*/ 1921397 h 3437681"/>
              <a:gd name="connsiteX42" fmla="*/ 1666755 w 2257064"/>
              <a:gd name="connsiteY42" fmla="*/ 1979271 h 3437681"/>
              <a:gd name="connsiteX43" fmla="*/ 1713053 w 2257064"/>
              <a:gd name="connsiteY43" fmla="*/ 2118167 h 3437681"/>
              <a:gd name="connsiteX44" fmla="*/ 1724628 w 2257064"/>
              <a:gd name="connsiteY44" fmla="*/ 2152891 h 3437681"/>
              <a:gd name="connsiteX45" fmla="*/ 1770927 w 2257064"/>
              <a:gd name="connsiteY45" fmla="*/ 2257063 h 3437681"/>
              <a:gd name="connsiteX46" fmla="*/ 1794076 w 2257064"/>
              <a:gd name="connsiteY46" fmla="*/ 2326511 h 3437681"/>
              <a:gd name="connsiteX47" fmla="*/ 1805651 w 2257064"/>
              <a:gd name="connsiteY47" fmla="*/ 2361235 h 3437681"/>
              <a:gd name="connsiteX48" fmla="*/ 1851950 w 2257064"/>
              <a:gd name="connsiteY48" fmla="*/ 2407534 h 3437681"/>
              <a:gd name="connsiteX49" fmla="*/ 1875099 w 2257064"/>
              <a:gd name="connsiteY49" fmla="*/ 2442258 h 3437681"/>
              <a:gd name="connsiteX50" fmla="*/ 1886674 w 2257064"/>
              <a:gd name="connsiteY50" fmla="*/ 2476982 h 3437681"/>
              <a:gd name="connsiteX51" fmla="*/ 1921398 w 2257064"/>
              <a:gd name="connsiteY51" fmla="*/ 2500132 h 3437681"/>
              <a:gd name="connsiteX52" fmla="*/ 1956122 w 2257064"/>
              <a:gd name="connsiteY52" fmla="*/ 2558005 h 3437681"/>
              <a:gd name="connsiteX53" fmla="*/ 1967696 w 2257064"/>
              <a:gd name="connsiteY53" fmla="*/ 2592729 h 3437681"/>
              <a:gd name="connsiteX54" fmla="*/ 1990846 w 2257064"/>
              <a:gd name="connsiteY54" fmla="*/ 2627453 h 3437681"/>
              <a:gd name="connsiteX55" fmla="*/ 2013995 w 2257064"/>
              <a:gd name="connsiteY55" fmla="*/ 2696901 h 3437681"/>
              <a:gd name="connsiteX56" fmla="*/ 2037145 w 2257064"/>
              <a:gd name="connsiteY56" fmla="*/ 2766349 h 3437681"/>
              <a:gd name="connsiteX57" fmla="*/ 2048719 w 2257064"/>
              <a:gd name="connsiteY57" fmla="*/ 2801073 h 3437681"/>
              <a:gd name="connsiteX58" fmla="*/ 2060294 w 2257064"/>
              <a:gd name="connsiteY58" fmla="*/ 2847372 h 3437681"/>
              <a:gd name="connsiteX59" fmla="*/ 2083443 w 2257064"/>
              <a:gd name="connsiteY59" fmla="*/ 2916820 h 3437681"/>
              <a:gd name="connsiteX60" fmla="*/ 2095018 w 2257064"/>
              <a:gd name="connsiteY60" fmla="*/ 2951544 h 3437681"/>
              <a:gd name="connsiteX61" fmla="*/ 2118167 w 2257064"/>
              <a:gd name="connsiteY61" fmla="*/ 2974694 h 3437681"/>
              <a:gd name="connsiteX62" fmla="*/ 2152891 w 2257064"/>
              <a:gd name="connsiteY62" fmla="*/ 3078866 h 3437681"/>
              <a:gd name="connsiteX63" fmla="*/ 2164466 w 2257064"/>
              <a:gd name="connsiteY63" fmla="*/ 3113590 h 3437681"/>
              <a:gd name="connsiteX64" fmla="*/ 2176041 w 2257064"/>
              <a:gd name="connsiteY64" fmla="*/ 3148314 h 3437681"/>
              <a:gd name="connsiteX65" fmla="*/ 2187615 w 2257064"/>
              <a:gd name="connsiteY65" fmla="*/ 3229337 h 3437681"/>
              <a:gd name="connsiteX66" fmla="*/ 2222340 w 2257064"/>
              <a:gd name="connsiteY66" fmla="*/ 3333509 h 3437681"/>
              <a:gd name="connsiteX67" fmla="*/ 2245489 w 2257064"/>
              <a:gd name="connsiteY67" fmla="*/ 3402957 h 3437681"/>
              <a:gd name="connsiteX68" fmla="*/ 2257064 w 2257064"/>
              <a:gd name="connsiteY68" fmla="*/ 3437681 h 343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257064" h="3437681">
                <a:moveTo>
                  <a:pt x="0" y="0"/>
                </a:moveTo>
                <a:cubicBezTo>
                  <a:pt x="27635" y="11054"/>
                  <a:pt x="69480" y="23181"/>
                  <a:pt x="92598" y="46299"/>
                </a:cubicBezTo>
                <a:cubicBezTo>
                  <a:pt x="102434" y="56136"/>
                  <a:pt x="105060" y="72117"/>
                  <a:pt x="115747" y="81023"/>
                </a:cubicBezTo>
                <a:cubicBezTo>
                  <a:pt x="129002" y="92069"/>
                  <a:pt x="147065" y="95611"/>
                  <a:pt x="162046" y="104172"/>
                </a:cubicBezTo>
                <a:cubicBezTo>
                  <a:pt x="228862" y="142352"/>
                  <a:pt x="165197" y="110482"/>
                  <a:pt x="231494" y="162046"/>
                </a:cubicBezTo>
                <a:cubicBezTo>
                  <a:pt x="298803" y="214398"/>
                  <a:pt x="294232" y="206108"/>
                  <a:pt x="370390" y="231494"/>
                </a:cubicBezTo>
                <a:lnTo>
                  <a:pt x="405114" y="243068"/>
                </a:lnTo>
                <a:cubicBezTo>
                  <a:pt x="412831" y="250785"/>
                  <a:pt x="419742" y="259401"/>
                  <a:pt x="428264" y="266218"/>
                </a:cubicBezTo>
                <a:cubicBezTo>
                  <a:pt x="439127" y="274908"/>
                  <a:pt x="453151" y="279530"/>
                  <a:pt x="462988" y="289367"/>
                </a:cubicBezTo>
                <a:cubicBezTo>
                  <a:pt x="472825" y="299204"/>
                  <a:pt x="476300" y="314254"/>
                  <a:pt x="486137" y="324091"/>
                </a:cubicBezTo>
                <a:cubicBezTo>
                  <a:pt x="495974" y="333928"/>
                  <a:pt x="510299" y="338187"/>
                  <a:pt x="520861" y="347240"/>
                </a:cubicBezTo>
                <a:cubicBezTo>
                  <a:pt x="590768" y="407160"/>
                  <a:pt x="538080" y="383845"/>
                  <a:pt x="601884" y="405114"/>
                </a:cubicBezTo>
                <a:cubicBezTo>
                  <a:pt x="609600" y="416689"/>
                  <a:pt x="615980" y="429276"/>
                  <a:pt x="625033" y="439838"/>
                </a:cubicBezTo>
                <a:cubicBezTo>
                  <a:pt x="639237" y="456409"/>
                  <a:pt x="659225" y="467977"/>
                  <a:pt x="671332" y="486137"/>
                </a:cubicBezTo>
                <a:cubicBezTo>
                  <a:pt x="679048" y="497712"/>
                  <a:pt x="688260" y="508419"/>
                  <a:pt x="694481" y="520861"/>
                </a:cubicBezTo>
                <a:cubicBezTo>
                  <a:pt x="699937" y="531774"/>
                  <a:pt x="698565" y="545954"/>
                  <a:pt x="706056" y="555585"/>
                </a:cubicBezTo>
                <a:cubicBezTo>
                  <a:pt x="726155" y="581427"/>
                  <a:pt x="775504" y="625033"/>
                  <a:pt x="775504" y="625033"/>
                </a:cubicBezTo>
                <a:cubicBezTo>
                  <a:pt x="779362" y="636608"/>
                  <a:pt x="779588" y="650126"/>
                  <a:pt x="787079" y="659757"/>
                </a:cubicBezTo>
                <a:cubicBezTo>
                  <a:pt x="807178" y="685599"/>
                  <a:pt x="856527" y="729205"/>
                  <a:pt x="856527" y="729205"/>
                </a:cubicBezTo>
                <a:cubicBezTo>
                  <a:pt x="860385" y="740780"/>
                  <a:pt x="860782" y="754168"/>
                  <a:pt x="868102" y="763929"/>
                </a:cubicBezTo>
                <a:cubicBezTo>
                  <a:pt x="901958" y="809071"/>
                  <a:pt x="920537" y="818177"/>
                  <a:pt x="960699" y="844952"/>
                </a:cubicBezTo>
                <a:cubicBezTo>
                  <a:pt x="968415" y="856527"/>
                  <a:pt x="974795" y="869114"/>
                  <a:pt x="983848" y="879676"/>
                </a:cubicBezTo>
                <a:cubicBezTo>
                  <a:pt x="998052" y="896247"/>
                  <a:pt x="1018040" y="907815"/>
                  <a:pt x="1030147" y="925975"/>
                </a:cubicBezTo>
                <a:cubicBezTo>
                  <a:pt x="1037863" y="937550"/>
                  <a:pt x="1047075" y="948257"/>
                  <a:pt x="1053296" y="960699"/>
                </a:cubicBezTo>
                <a:cubicBezTo>
                  <a:pt x="1058752" y="971612"/>
                  <a:pt x="1058594" y="984961"/>
                  <a:pt x="1064871" y="995423"/>
                </a:cubicBezTo>
                <a:cubicBezTo>
                  <a:pt x="1070486" y="1004781"/>
                  <a:pt x="1080304" y="1010856"/>
                  <a:pt x="1088021" y="1018572"/>
                </a:cubicBezTo>
                <a:cubicBezTo>
                  <a:pt x="1095737" y="1041721"/>
                  <a:pt x="1093916" y="1070766"/>
                  <a:pt x="1111170" y="1088020"/>
                </a:cubicBezTo>
                <a:lnTo>
                  <a:pt x="1157469" y="1134319"/>
                </a:lnTo>
                <a:cubicBezTo>
                  <a:pt x="1185017" y="1216964"/>
                  <a:pt x="1160315" y="1190232"/>
                  <a:pt x="1215342" y="1226916"/>
                </a:cubicBezTo>
                <a:cubicBezTo>
                  <a:pt x="1219200" y="1238491"/>
                  <a:pt x="1220992" y="1250975"/>
                  <a:pt x="1226917" y="1261640"/>
                </a:cubicBezTo>
                <a:cubicBezTo>
                  <a:pt x="1259639" y="1320541"/>
                  <a:pt x="1261240" y="1319115"/>
                  <a:pt x="1296365" y="1354238"/>
                </a:cubicBezTo>
                <a:cubicBezTo>
                  <a:pt x="1323888" y="1436806"/>
                  <a:pt x="1284861" y="1336980"/>
                  <a:pt x="1342664" y="1423686"/>
                </a:cubicBezTo>
                <a:cubicBezTo>
                  <a:pt x="1349432" y="1433838"/>
                  <a:pt x="1348782" y="1447497"/>
                  <a:pt x="1354238" y="1458410"/>
                </a:cubicBezTo>
                <a:cubicBezTo>
                  <a:pt x="1360459" y="1470853"/>
                  <a:pt x="1369671" y="1481559"/>
                  <a:pt x="1377388" y="1493134"/>
                </a:cubicBezTo>
                <a:cubicBezTo>
                  <a:pt x="1381246" y="1504709"/>
                  <a:pt x="1383506" y="1516945"/>
                  <a:pt x="1388962" y="1527858"/>
                </a:cubicBezTo>
                <a:cubicBezTo>
                  <a:pt x="1403562" y="1557058"/>
                  <a:pt x="1413732" y="1564202"/>
                  <a:pt x="1435261" y="1585732"/>
                </a:cubicBezTo>
                <a:cubicBezTo>
                  <a:pt x="1444675" y="1613973"/>
                  <a:pt x="1447548" y="1632743"/>
                  <a:pt x="1469985" y="1655180"/>
                </a:cubicBezTo>
                <a:cubicBezTo>
                  <a:pt x="1479822" y="1665017"/>
                  <a:pt x="1493134" y="1670613"/>
                  <a:pt x="1504709" y="1678329"/>
                </a:cubicBezTo>
                <a:cubicBezTo>
                  <a:pt x="1526198" y="1807259"/>
                  <a:pt x="1498745" y="1701125"/>
                  <a:pt x="1539433" y="1782501"/>
                </a:cubicBezTo>
                <a:cubicBezTo>
                  <a:pt x="1544889" y="1793414"/>
                  <a:pt x="1543916" y="1807297"/>
                  <a:pt x="1551008" y="1817225"/>
                </a:cubicBezTo>
                <a:cubicBezTo>
                  <a:pt x="1563694" y="1834985"/>
                  <a:pt x="1597307" y="1863524"/>
                  <a:pt x="1597307" y="1863524"/>
                </a:cubicBezTo>
                <a:cubicBezTo>
                  <a:pt x="1630094" y="1961891"/>
                  <a:pt x="1584366" y="1841956"/>
                  <a:pt x="1632031" y="1921397"/>
                </a:cubicBezTo>
                <a:cubicBezTo>
                  <a:pt x="1677110" y="1996528"/>
                  <a:pt x="1608096" y="1920612"/>
                  <a:pt x="1666755" y="1979271"/>
                </a:cubicBezTo>
                <a:lnTo>
                  <a:pt x="1713053" y="2118167"/>
                </a:lnTo>
                <a:cubicBezTo>
                  <a:pt x="1716911" y="2129742"/>
                  <a:pt x="1717860" y="2142739"/>
                  <a:pt x="1724628" y="2152891"/>
                </a:cubicBezTo>
                <a:cubicBezTo>
                  <a:pt x="1761312" y="2207918"/>
                  <a:pt x="1743378" y="2174418"/>
                  <a:pt x="1770927" y="2257063"/>
                </a:cubicBezTo>
                <a:lnTo>
                  <a:pt x="1794076" y="2326511"/>
                </a:lnTo>
                <a:cubicBezTo>
                  <a:pt x="1797934" y="2338086"/>
                  <a:pt x="1797024" y="2352608"/>
                  <a:pt x="1805651" y="2361235"/>
                </a:cubicBezTo>
                <a:cubicBezTo>
                  <a:pt x="1821084" y="2376668"/>
                  <a:pt x="1839843" y="2389374"/>
                  <a:pt x="1851950" y="2407534"/>
                </a:cubicBezTo>
                <a:cubicBezTo>
                  <a:pt x="1859666" y="2419109"/>
                  <a:pt x="1868878" y="2429816"/>
                  <a:pt x="1875099" y="2442258"/>
                </a:cubicBezTo>
                <a:cubicBezTo>
                  <a:pt x="1880555" y="2453171"/>
                  <a:pt x="1879052" y="2467455"/>
                  <a:pt x="1886674" y="2476982"/>
                </a:cubicBezTo>
                <a:cubicBezTo>
                  <a:pt x="1895364" y="2487845"/>
                  <a:pt x="1909823" y="2492415"/>
                  <a:pt x="1921398" y="2500132"/>
                </a:cubicBezTo>
                <a:cubicBezTo>
                  <a:pt x="1954185" y="2598499"/>
                  <a:pt x="1908457" y="2478564"/>
                  <a:pt x="1956122" y="2558005"/>
                </a:cubicBezTo>
                <a:cubicBezTo>
                  <a:pt x="1962399" y="2568467"/>
                  <a:pt x="1962240" y="2581816"/>
                  <a:pt x="1967696" y="2592729"/>
                </a:cubicBezTo>
                <a:cubicBezTo>
                  <a:pt x="1973917" y="2605172"/>
                  <a:pt x="1985196" y="2614741"/>
                  <a:pt x="1990846" y="2627453"/>
                </a:cubicBezTo>
                <a:cubicBezTo>
                  <a:pt x="2000756" y="2649751"/>
                  <a:pt x="2006279" y="2673752"/>
                  <a:pt x="2013995" y="2696901"/>
                </a:cubicBezTo>
                <a:lnTo>
                  <a:pt x="2037145" y="2766349"/>
                </a:lnTo>
                <a:cubicBezTo>
                  <a:pt x="2041003" y="2777924"/>
                  <a:pt x="2045760" y="2789237"/>
                  <a:pt x="2048719" y="2801073"/>
                </a:cubicBezTo>
                <a:cubicBezTo>
                  <a:pt x="2052577" y="2816506"/>
                  <a:pt x="2055723" y="2832135"/>
                  <a:pt x="2060294" y="2847372"/>
                </a:cubicBezTo>
                <a:cubicBezTo>
                  <a:pt x="2067306" y="2870744"/>
                  <a:pt x="2075727" y="2893671"/>
                  <a:pt x="2083443" y="2916820"/>
                </a:cubicBezTo>
                <a:cubicBezTo>
                  <a:pt x="2087301" y="2928395"/>
                  <a:pt x="2086391" y="2942917"/>
                  <a:pt x="2095018" y="2951544"/>
                </a:cubicBezTo>
                <a:lnTo>
                  <a:pt x="2118167" y="2974694"/>
                </a:lnTo>
                <a:lnTo>
                  <a:pt x="2152891" y="3078866"/>
                </a:lnTo>
                <a:lnTo>
                  <a:pt x="2164466" y="3113590"/>
                </a:lnTo>
                <a:lnTo>
                  <a:pt x="2176041" y="3148314"/>
                </a:lnTo>
                <a:cubicBezTo>
                  <a:pt x="2179899" y="3175322"/>
                  <a:pt x="2181480" y="3202754"/>
                  <a:pt x="2187615" y="3229337"/>
                </a:cubicBezTo>
                <a:cubicBezTo>
                  <a:pt x="2187616" y="3229342"/>
                  <a:pt x="2216552" y="3316145"/>
                  <a:pt x="2222340" y="3333509"/>
                </a:cubicBezTo>
                <a:lnTo>
                  <a:pt x="2245489" y="3402957"/>
                </a:lnTo>
                <a:lnTo>
                  <a:pt x="2257064" y="3437681"/>
                </a:lnTo>
              </a:path>
            </a:pathLst>
          </a:custGeom>
          <a:noFill/>
          <a:ln w="69850">
            <a:solidFill>
              <a:schemeClr val="accent6">
                <a:lumMod val="75000"/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486400" y="2644914"/>
            <a:ext cx="23060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Along edges of </a:t>
            </a:r>
          </a:p>
          <a:p>
            <a:r>
              <a:rPr lang="en-US" sz="2400" dirty="0" smtClean="0"/>
              <a:t>the alpha mask</a:t>
            </a:r>
          </a:p>
          <a:p>
            <a:r>
              <a:rPr lang="en-US" sz="2400" dirty="0" smtClean="0"/>
              <a:t>we use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0 &lt; </a:t>
            </a:r>
            <a:r>
              <a:rPr lang="en-US" sz="2400" dirty="0" smtClean="0">
                <a:sym typeface="Symbol"/>
              </a:rPr>
              <a:t> &lt; 1</a:t>
            </a: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to reduce </a:t>
            </a:r>
            <a:r>
              <a:rPr lang="en-US" sz="2400" dirty="0" err="1" smtClean="0">
                <a:sym typeface="Symbol"/>
              </a:rPr>
              <a:t>jaggies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23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the Alpha Mask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09600"/>
          </a:xfrm>
        </p:spPr>
        <p:txBody>
          <a:bodyPr/>
          <a:lstStyle/>
          <a:p>
            <a:r>
              <a:rPr lang="en-US" dirty="0"/>
              <a:t>Keying Using Chroma (H) and </a:t>
            </a:r>
            <a:r>
              <a:rPr lang="en-US" dirty="0" err="1"/>
              <a:t>Luma</a:t>
            </a:r>
            <a:r>
              <a:rPr lang="en-US" dirty="0"/>
              <a:t> (V)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69344" y="1828800"/>
            <a:ext cx="3885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First: Convert RGB to HSV</a:t>
            </a:r>
            <a:endParaRPr lang="en-US" sz="2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4114800" y="2590800"/>
            <a:ext cx="4107215" cy="2979295"/>
            <a:chOff x="4114800" y="2590800"/>
            <a:chExt cx="4107215" cy="2979295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114800" y="2590800"/>
              <a:ext cx="4107215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itchFamily="66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itchFamily="66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itchFamily="66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itchFamily="66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onotype Corsiva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Monotype Corsiva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latin typeface="Times New Roman" pitchFamily="18" charset="0"/>
                </a:rPr>
                <a:t>Let</a:t>
              </a:r>
            </a:p>
            <a:p>
              <a:r>
                <a:rPr lang="en-US" sz="2000" dirty="0" smtClean="0">
                  <a:latin typeface="Times New Roman" pitchFamily="18" charset="0"/>
                </a:rPr>
                <a:t>	MAX </a:t>
              </a:r>
              <a:r>
                <a:rPr lang="en-US" sz="2000" dirty="0">
                  <a:latin typeface="Times New Roman" pitchFamily="18" charset="0"/>
                </a:rPr>
                <a:t>= maximum(R, G, B); </a:t>
              </a:r>
              <a:br>
                <a:rPr lang="en-US" sz="2000" dirty="0">
                  <a:latin typeface="Times New Roman" pitchFamily="18" charset="0"/>
                </a:rPr>
              </a:br>
              <a:r>
                <a:rPr lang="en-US" sz="2000" dirty="0" smtClean="0">
                  <a:latin typeface="Times New Roman" pitchFamily="18" charset="0"/>
                </a:rPr>
                <a:t>	MIN </a:t>
              </a:r>
              <a:r>
                <a:rPr lang="en-US" sz="2000" dirty="0">
                  <a:latin typeface="Times New Roman" pitchFamily="18" charset="0"/>
                </a:rPr>
                <a:t>= minimum(R, G, B); 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4274695"/>
              <a:ext cx="371475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4114800" y="3772709"/>
              <a:ext cx="2793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 and V are straightforward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41477" y="2590800"/>
            <a:ext cx="3479445" cy="3749675"/>
            <a:chOff x="241477" y="2590800"/>
            <a:chExt cx="3479445" cy="3749675"/>
          </a:xfrm>
        </p:grpSpPr>
        <p:grpSp>
          <p:nvGrpSpPr>
            <p:cNvPr id="26" name="Group 25"/>
            <p:cNvGrpSpPr/>
            <p:nvPr/>
          </p:nvGrpSpPr>
          <p:grpSpPr>
            <a:xfrm>
              <a:off x="241477" y="3149663"/>
              <a:ext cx="3479445" cy="3190812"/>
              <a:chOff x="205797" y="3428999"/>
              <a:chExt cx="3479445" cy="319081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8311" y="4936273"/>
                <a:ext cx="1346931" cy="1165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2338311" y="6312034"/>
                <a:ext cx="4923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RGB</a:t>
                </a:r>
                <a:endParaRPr lang="en-US" sz="1400" dirty="0"/>
              </a:p>
            </p:txBody>
          </p:sp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4625690"/>
                <a:ext cx="1596272" cy="1888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1500434" y="4479287"/>
                <a:ext cx="636607" cy="810900"/>
                <a:chOff x="1724628" y="4606052"/>
                <a:chExt cx="636607" cy="810900"/>
              </a:xfrm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1724628" y="4606052"/>
                  <a:ext cx="636607" cy="810900"/>
                </a:xfrm>
                <a:custGeom>
                  <a:avLst/>
                  <a:gdLst>
                    <a:gd name="connsiteX0" fmla="*/ 636607 w 636607"/>
                    <a:gd name="connsiteY0" fmla="*/ 810900 h 810900"/>
                    <a:gd name="connsiteX1" fmla="*/ 613458 w 636607"/>
                    <a:gd name="connsiteY1" fmla="*/ 556257 h 810900"/>
                    <a:gd name="connsiteX2" fmla="*/ 590309 w 636607"/>
                    <a:gd name="connsiteY2" fmla="*/ 486809 h 810900"/>
                    <a:gd name="connsiteX3" fmla="*/ 578734 w 636607"/>
                    <a:gd name="connsiteY3" fmla="*/ 452085 h 810900"/>
                    <a:gd name="connsiteX4" fmla="*/ 567159 w 636607"/>
                    <a:gd name="connsiteY4" fmla="*/ 417361 h 810900"/>
                    <a:gd name="connsiteX5" fmla="*/ 520861 w 636607"/>
                    <a:gd name="connsiteY5" fmla="*/ 359487 h 810900"/>
                    <a:gd name="connsiteX6" fmla="*/ 497711 w 636607"/>
                    <a:gd name="connsiteY6" fmla="*/ 336338 h 810900"/>
                    <a:gd name="connsiteX7" fmla="*/ 474562 w 636607"/>
                    <a:gd name="connsiteY7" fmla="*/ 301614 h 810900"/>
                    <a:gd name="connsiteX8" fmla="*/ 428263 w 636607"/>
                    <a:gd name="connsiteY8" fmla="*/ 255315 h 810900"/>
                    <a:gd name="connsiteX9" fmla="*/ 381964 w 636607"/>
                    <a:gd name="connsiteY9" fmla="*/ 197442 h 810900"/>
                    <a:gd name="connsiteX10" fmla="*/ 347240 w 636607"/>
                    <a:gd name="connsiteY10" fmla="*/ 185867 h 810900"/>
                    <a:gd name="connsiteX11" fmla="*/ 289367 w 636607"/>
                    <a:gd name="connsiteY11" fmla="*/ 139568 h 810900"/>
                    <a:gd name="connsiteX12" fmla="*/ 266218 w 636607"/>
                    <a:gd name="connsiteY12" fmla="*/ 104844 h 810900"/>
                    <a:gd name="connsiteX13" fmla="*/ 196769 w 636607"/>
                    <a:gd name="connsiteY13" fmla="*/ 81695 h 810900"/>
                    <a:gd name="connsiteX14" fmla="*/ 127321 w 636607"/>
                    <a:gd name="connsiteY14" fmla="*/ 58545 h 810900"/>
                    <a:gd name="connsiteX15" fmla="*/ 92597 w 636607"/>
                    <a:gd name="connsiteY15" fmla="*/ 46971 h 810900"/>
                    <a:gd name="connsiteX16" fmla="*/ 34724 w 636607"/>
                    <a:gd name="connsiteY16" fmla="*/ 35396 h 810900"/>
                    <a:gd name="connsiteX17" fmla="*/ 104172 w 636607"/>
                    <a:gd name="connsiteY17" fmla="*/ 672 h 810900"/>
                    <a:gd name="connsiteX18" fmla="*/ 127321 w 636607"/>
                    <a:gd name="connsiteY18" fmla="*/ 35396 h 810900"/>
                    <a:gd name="connsiteX19" fmla="*/ 115747 w 636607"/>
                    <a:gd name="connsiteY19" fmla="*/ 116419 h 810900"/>
                    <a:gd name="connsiteX20" fmla="*/ 104172 w 636607"/>
                    <a:gd name="connsiteY20" fmla="*/ 151143 h 810900"/>
                    <a:gd name="connsiteX21" fmla="*/ 69448 w 636607"/>
                    <a:gd name="connsiteY21" fmla="*/ 81695 h 810900"/>
                    <a:gd name="connsiteX22" fmla="*/ 34724 w 636607"/>
                    <a:gd name="connsiteY22" fmla="*/ 70120 h 810900"/>
                    <a:gd name="connsiteX23" fmla="*/ 0 w 636607"/>
                    <a:gd name="connsiteY23" fmla="*/ 46971 h 810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36607" h="810900">
                      <a:moveTo>
                        <a:pt x="636607" y="810900"/>
                      </a:moveTo>
                      <a:cubicBezTo>
                        <a:pt x="633729" y="767725"/>
                        <a:pt x="628292" y="620538"/>
                        <a:pt x="613458" y="556257"/>
                      </a:cubicBezTo>
                      <a:cubicBezTo>
                        <a:pt x="607971" y="532480"/>
                        <a:pt x="598025" y="509958"/>
                        <a:pt x="590309" y="486809"/>
                      </a:cubicBezTo>
                      <a:lnTo>
                        <a:pt x="578734" y="452085"/>
                      </a:lnTo>
                      <a:cubicBezTo>
                        <a:pt x="574876" y="440510"/>
                        <a:pt x="575786" y="425988"/>
                        <a:pt x="567159" y="417361"/>
                      </a:cubicBezTo>
                      <a:cubicBezTo>
                        <a:pt x="511256" y="361456"/>
                        <a:pt x="579277" y="432506"/>
                        <a:pt x="520861" y="359487"/>
                      </a:cubicBezTo>
                      <a:cubicBezTo>
                        <a:pt x="514044" y="350966"/>
                        <a:pt x="504528" y="344859"/>
                        <a:pt x="497711" y="336338"/>
                      </a:cubicBezTo>
                      <a:cubicBezTo>
                        <a:pt x="489021" y="325475"/>
                        <a:pt x="483615" y="312176"/>
                        <a:pt x="474562" y="301614"/>
                      </a:cubicBezTo>
                      <a:cubicBezTo>
                        <a:pt x="460358" y="285043"/>
                        <a:pt x="440370" y="273475"/>
                        <a:pt x="428263" y="255315"/>
                      </a:cubicBezTo>
                      <a:cubicBezTo>
                        <a:pt x="417747" y="239541"/>
                        <a:pt x="400292" y="208439"/>
                        <a:pt x="381964" y="197442"/>
                      </a:cubicBezTo>
                      <a:cubicBezTo>
                        <a:pt x="371502" y="191165"/>
                        <a:pt x="358815" y="189725"/>
                        <a:pt x="347240" y="185867"/>
                      </a:cubicBezTo>
                      <a:cubicBezTo>
                        <a:pt x="280898" y="86353"/>
                        <a:pt x="369235" y="203463"/>
                        <a:pt x="289367" y="139568"/>
                      </a:cubicBezTo>
                      <a:cubicBezTo>
                        <a:pt x="278504" y="130878"/>
                        <a:pt x="278015" y="112217"/>
                        <a:pt x="266218" y="104844"/>
                      </a:cubicBezTo>
                      <a:cubicBezTo>
                        <a:pt x="245525" y="91911"/>
                        <a:pt x="219919" y="89411"/>
                        <a:pt x="196769" y="81695"/>
                      </a:cubicBezTo>
                      <a:lnTo>
                        <a:pt x="127321" y="58545"/>
                      </a:lnTo>
                      <a:cubicBezTo>
                        <a:pt x="115746" y="54687"/>
                        <a:pt x="104561" y="49364"/>
                        <a:pt x="92597" y="46971"/>
                      </a:cubicBezTo>
                      <a:lnTo>
                        <a:pt x="34724" y="35396"/>
                      </a:lnTo>
                      <a:cubicBezTo>
                        <a:pt x="42035" y="30522"/>
                        <a:pt x="89197" y="-5318"/>
                        <a:pt x="104172" y="672"/>
                      </a:cubicBezTo>
                      <a:cubicBezTo>
                        <a:pt x="117088" y="5838"/>
                        <a:pt x="119605" y="23821"/>
                        <a:pt x="127321" y="35396"/>
                      </a:cubicBezTo>
                      <a:cubicBezTo>
                        <a:pt x="123463" y="62404"/>
                        <a:pt x="121097" y="89667"/>
                        <a:pt x="115747" y="116419"/>
                      </a:cubicBezTo>
                      <a:cubicBezTo>
                        <a:pt x="113354" y="128383"/>
                        <a:pt x="116373" y="151143"/>
                        <a:pt x="104172" y="151143"/>
                      </a:cubicBezTo>
                      <a:cubicBezTo>
                        <a:pt x="82706" y="151143"/>
                        <a:pt x="78010" y="90257"/>
                        <a:pt x="69448" y="81695"/>
                      </a:cubicBezTo>
                      <a:cubicBezTo>
                        <a:pt x="60821" y="73068"/>
                        <a:pt x="45637" y="75576"/>
                        <a:pt x="34724" y="70120"/>
                      </a:cubicBezTo>
                      <a:cubicBezTo>
                        <a:pt x="22282" y="63899"/>
                        <a:pt x="0" y="46971"/>
                        <a:pt x="0" y="4697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931799" y="4881750"/>
                  <a:ext cx="328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H</a:t>
                  </a:r>
                  <a:endParaRPr lang="en-US" dirty="0"/>
                </a:p>
              </p:txBody>
            </p:sp>
          </p:grpSp>
          <p:cxnSp>
            <p:nvCxnSpPr>
              <p:cNvPr id="15" name="Straight Arrow Connector 14"/>
              <p:cNvCxnSpPr/>
              <p:nvPr/>
            </p:nvCxnSpPr>
            <p:spPr>
              <a:xfrm flipV="1">
                <a:off x="1108775" y="4884737"/>
                <a:ext cx="391659" cy="205076"/>
              </a:xfrm>
              <a:prstGeom prst="straightConnector1">
                <a:avLst/>
              </a:prstGeom>
              <a:ln w="317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1108775" y="4751258"/>
                <a:ext cx="2696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S</a:t>
                </a:r>
                <a:endParaRPr lang="en-US" sz="1400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05797" y="6286500"/>
                <a:ext cx="4800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HSV</a:t>
                </a:r>
                <a:endParaRPr lang="en-US" sz="1400" dirty="0"/>
              </a:p>
            </p:txBody>
          </p:sp>
          <p:pic>
            <p:nvPicPr>
              <p:cNvPr id="21" name="Picture 2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3428999"/>
                <a:ext cx="2590800" cy="695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430404" y="2590800"/>
              <a:ext cx="733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Recall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3447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the Alpha Mask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09600"/>
          </a:xfrm>
        </p:spPr>
        <p:txBody>
          <a:bodyPr/>
          <a:lstStyle/>
          <a:p>
            <a:r>
              <a:rPr lang="en-US" dirty="0" smtClean="0"/>
              <a:t>Keying Using Chroma (H) and </a:t>
            </a:r>
            <a:r>
              <a:rPr lang="en-US" dirty="0" err="1" smtClean="0"/>
              <a:t>Luma</a:t>
            </a:r>
            <a:r>
              <a:rPr lang="en-US" dirty="0" smtClean="0"/>
              <a:t> (V)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69344" y="1828800"/>
            <a:ext cx="5990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First: Convert RGB to HSV  </a:t>
            </a:r>
            <a:r>
              <a:rPr lang="en-US" sz="2800" dirty="0" smtClean="0">
                <a:sym typeface="Wingdings" panose="05000000000000000000" pitchFamily="2" charset="2"/>
              </a:rPr>
              <a:t> now the H</a:t>
            </a:r>
            <a:endParaRPr lang="en-US" sz="2800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114800" y="2590800"/>
            <a:ext cx="41072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Times New Roman" pitchFamily="18" charset="0"/>
              </a:rPr>
              <a:t>Let</a:t>
            </a:r>
          </a:p>
          <a:p>
            <a:r>
              <a:rPr lang="en-US" sz="2000" dirty="0" smtClean="0">
                <a:latin typeface="Times New Roman" pitchFamily="18" charset="0"/>
              </a:rPr>
              <a:t>	MAX </a:t>
            </a:r>
            <a:r>
              <a:rPr lang="en-US" sz="2000" dirty="0">
                <a:latin typeface="Times New Roman" pitchFamily="18" charset="0"/>
              </a:rPr>
              <a:t>= maximum(R, G, B); </a:t>
            </a:r>
            <a:br>
              <a:rPr lang="en-US" sz="2000" dirty="0">
                <a:latin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</a:rPr>
              <a:t>	MIN </a:t>
            </a:r>
            <a:r>
              <a:rPr lang="en-US" sz="2000" dirty="0">
                <a:latin typeface="Times New Roman" pitchFamily="18" charset="0"/>
              </a:rPr>
              <a:t>= minimum(R, G, B); </a:t>
            </a: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80" y="3149663"/>
            <a:ext cx="2590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30404" y="2590800"/>
            <a:ext cx="73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pic>
        <p:nvPicPr>
          <p:cNvPr id="23" name="Picture 22" descr="pic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3"/>
          <a:stretch>
            <a:fillRect/>
          </a:stretch>
        </p:blipFill>
        <p:spPr bwMode="auto">
          <a:xfrm>
            <a:off x="849161" y="4358544"/>
            <a:ext cx="1981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85"/>
          <a:stretch/>
        </p:blipFill>
        <p:spPr bwMode="auto">
          <a:xfrm>
            <a:off x="3200400" y="3619967"/>
            <a:ext cx="5791200" cy="278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834" y="6321134"/>
            <a:ext cx="1943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“perfect” blue at 240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066800" y="5882544"/>
            <a:ext cx="302544" cy="3810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10029" y="4459629"/>
            <a:ext cx="304482" cy="3810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4970" y="4121075"/>
            <a:ext cx="2057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“perfect” green at 120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2855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Tri-Stimulus Theory of Color</a:t>
            </a:r>
          </a:p>
          <a:p>
            <a:pPr lvl="1"/>
            <a:r>
              <a:rPr lang="en-US" dirty="0" smtClean="0"/>
              <a:t>Additive Color Systems </a:t>
            </a:r>
            <a:r>
              <a:rPr lang="en-US" sz="2000" dirty="0" smtClean="0"/>
              <a:t>(light emitting)</a:t>
            </a:r>
            <a:endParaRPr lang="en-US" dirty="0" smtClean="0"/>
          </a:p>
          <a:p>
            <a:pPr lvl="2"/>
            <a:r>
              <a:rPr lang="en-US" dirty="0" smtClean="0"/>
              <a:t>RGB</a:t>
            </a:r>
          </a:p>
          <a:p>
            <a:pPr lvl="2"/>
            <a:r>
              <a:rPr lang="en-US" dirty="0" smtClean="0"/>
              <a:t>HSV</a:t>
            </a:r>
          </a:p>
          <a:p>
            <a:pPr lvl="2"/>
            <a:r>
              <a:rPr lang="en-US" dirty="0" smtClean="0"/>
              <a:t>CIE </a:t>
            </a:r>
            <a:r>
              <a:rPr lang="en-US" dirty="0" err="1" smtClean="0"/>
              <a:t>xyY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Subtractive Color Systems </a:t>
            </a:r>
            <a:r>
              <a:rPr lang="en-US" sz="2000" dirty="0" smtClean="0"/>
              <a:t>(pigment/light reflecting)</a:t>
            </a:r>
            <a:endParaRPr lang="en-US" dirty="0" smtClean="0"/>
          </a:p>
          <a:p>
            <a:pPr lvl="2"/>
            <a:r>
              <a:rPr lang="en-US" dirty="0" smtClean="0"/>
              <a:t>CMY</a:t>
            </a:r>
          </a:p>
          <a:p>
            <a:pPr lvl="2"/>
            <a:r>
              <a:rPr lang="en-US" dirty="0" smtClean="0"/>
              <a:t>CMYK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4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the Alpha Mask</a:t>
            </a:r>
            <a:endParaRPr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114800" y="2912081"/>
            <a:ext cx="41072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Times New Roman" pitchFamily="18" charset="0"/>
              </a:rPr>
              <a:t>	MAX </a:t>
            </a:r>
            <a:r>
              <a:rPr lang="en-US" sz="2000" dirty="0">
                <a:latin typeface="Times New Roman" pitchFamily="18" charset="0"/>
              </a:rPr>
              <a:t>= maximum(R, G, B); </a:t>
            </a:r>
            <a:br>
              <a:rPr lang="en-US" sz="2000" dirty="0">
                <a:latin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</a:rPr>
              <a:t>	MIN </a:t>
            </a:r>
            <a:r>
              <a:rPr lang="en-US" sz="2000" dirty="0">
                <a:latin typeface="Times New Roman" pitchFamily="18" charset="0"/>
              </a:rPr>
              <a:t>= minimum(R, G, B); </a:t>
            </a: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80" y="3149663"/>
            <a:ext cx="2590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pic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3"/>
          <a:stretch>
            <a:fillRect/>
          </a:stretch>
        </p:blipFill>
        <p:spPr bwMode="auto">
          <a:xfrm>
            <a:off x="849161" y="4358544"/>
            <a:ext cx="1981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85"/>
          <a:stretch/>
        </p:blipFill>
        <p:spPr bwMode="auto">
          <a:xfrm>
            <a:off x="3200400" y="3619967"/>
            <a:ext cx="5791200" cy="278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834" y="6321134"/>
            <a:ext cx="1943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“perfect” blue at 240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066800" y="5882544"/>
            <a:ext cx="302544" cy="3810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10029" y="4459629"/>
            <a:ext cx="304482" cy="3810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4970" y="4121075"/>
            <a:ext cx="2057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“perfect” green at 120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113472"/>
            <a:ext cx="6472926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Example H: </a:t>
            </a:r>
          </a:p>
          <a:p>
            <a:r>
              <a:rPr lang="en-US" dirty="0"/>
              <a:t>	If MAX = B, then H is Blue (240 degrees). </a:t>
            </a:r>
          </a:p>
          <a:p>
            <a:r>
              <a:rPr lang="en-US" dirty="0"/>
              <a:t>	If R=G, then it is perfect Blue (240)</a:t>
            </a:r>
          </a:p>
          <a:p>
            <a:r>
              <a:rPr lang="en-US" dirty="0"/>
              <a:t>	else must move towards green or red whichever is larger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/>
              <a:t>bound the move to 60 degrees or less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Option: </a:t>
            </a:r>
            <a:r>
              <a:rPr lang="en-US" dirty="0" err="1" smtClean="0"/>
              <a:t>Luma</a:t>
            </a:r>
            <a:r>
              <a:rPr lang="en-US" dirty="0" smtClean="0"/>
              <a:t> Keying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06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Value (V) in HSV for keying</a:t>
            </a:r>
          </a:p>
          <a:p>
            <a:pPr lvl="1"/>
            <a:r>
              <a:rPr lang="en-US" dirty="0" smtClean="0"/>
              <a:t>works for well lit scene and dark background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2971800"/>
                <a:ext cx="1776191" cy="597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&gt;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0,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𝑒𝑙𝑠𝑒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971800"/>
                <a:ext cx="1776191" cy="59715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8600" y="2286000"/>
            <a:ext cx="1624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 1 </a:t>
            </a:r>
          </a:p>
          <a:p>
            <a:r>
              <a:rPr lang="en-US" sz="1400" i="1" dirty="0" smtClean="0"/>
              <a:t>(may cause </a:t>
            </a:r>
            <a:r>
              <a:rPr lang="en-US" sz="1400" i="1" dirty="0" err="1" smtClean="0"/>
              <a:t>jaggies</a:t>
            </a:r>
            <a:r>
              <a:rPr lang="en-US" sz="1400" i="1" dirty="0" smtClean="0"/>
              <a:t>)</a:t>
            </a:r>
            <a:endParaRPr lang="en-US" sz="1400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3286125" cy="24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988182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lbow Connector 6"/>
          <p:cNvCxnSpPr/>
          <p:nvPr/>
        </p:nvCxnSpPr>
        <p:spPr>
          <a:xfrm flipV="1">
            <a:off x="1040906" y="4724400"/>
            <a:ext cx="2692894" cy="1143000"/>
          </a:xfrm>
          <a:prstGeom prst="bentConnector3">
            <a:avLst/>
          </a:prstGeom>
          <a:ln w="412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8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Option: </a:t>
            </a:r>
            <a:r>
              <a:rPr lang="en-US" dirty="0" err="1" smtClean="0"/>
              <a:t>Luma</a:t>
            </a:r>
            <a:r>
              <a:rPr lang="en-US" dirty="0" smtClean="0"/>
              <a:t> Keying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06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Value (V) in HSV for keying</a:t>
            </a:r>
          </a:p>
          <a:p>
            <a:pPr lvl="1"/>
            <a:r>
              <a:rPr lang="en-US" dirty="0" smtClean="0"/>
              <a:t>works for well lit scene and dark background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2971800"/>
                <a:ext cx="1776191" cy="597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&gt;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0,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𝑒𝑙𝑠𝑒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971800"/>
                <a:ext cx="1776191" cy="5971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8600" y="2286000"/>
            <a:ext cx="1624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 1 </a:t>
            </a:r>
          </a:p>
          <a:p>
            <a:r>
              <a:rPr lang="en-US" sz="1400" i="1" dirty="0" smtClean="0"/>
              <a:t>(may cause </a:t>
            </a:r>
            <a:r>
              <a:rPr lang="en-US" sz="1400" i="1" dirty="0" err="1" smtClean="0"/>
              <a:t>jaggies</a:t>
            </a:r>
            <a:r>
              <a:rPr lang="en-US" sz="1400" i="1" dirty="0" smtClean="0"/>
              <a:t>)</a:t>
            </a:r>
            <a:endParaRPr lang="en-US" sz="1400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3286125" cy="24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988182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lbow Connector 6"/>
          <p:cNvCxnSpPr/>
          <p:nvPr/>
        </p:nvCxnSpPr>
        <p:spPr>
          <a:xfrm flipV="1">
            <a:off x="1040906" y="4724400"/>
            <a:ext cx="2692894" cy="1143000"/>
          </a:xfrm>
          <a:prstGeom prst="bentConnector3">
            <a:avLst/>
          </a:prstGeom>
          <a:ln w="412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91000" y="2782068"/>
                <a:ext cx="3569632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&gt;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𝑉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−(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𝑇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𝜀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)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𝜀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𝑒𝑙𝑠𝑒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782068"/>
                <a:ext cx="3569632" cy="9766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438525" y="2320103"/>
            <a:ext cx="1161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 2 </a:t>
            </a:r>
          </a:p>
          <a:p>
            <a:endParaRPr lang="en-US" sz="1400" i="1" dirty="0"/>
          </a:p>
        </p:txBody>
      </p:sp>
      <p:sp>
        <p:nvSpPr>
          <p:cNvPr id="6" name="Rectangle 5"/>
          <p:cNvSpPr/>
          <p:nvPr/>
        </p:nvSpPr>
        <p:spPr>
          <a:xfrm>
            <a:off x="381000" y="2870775"/>
            <a:ext cx="3810000" cy="3758625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876" y="4015301"/>
            <a:ext cx="3419475" cy="257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6272299" y="4750087"/>
            <a:ext cx="0" cy="1364808"/>
          </a:xfrm>
          <a:prstGeom prst="line">
            <a:avLst/>
          </a:prstGeom>
          <a:ln w="31750"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29200" y="6099887"/>
            <a:ext cx="946616" cy="0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975816" y="4754554"/>
            <a:ext cx="653584" cy="1345333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29400" y="4782170"/>
            <a:ext cx="1099016" cy="0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29400" y="4782170"/>
            <a:ext cx="0" cy="1364808"/>
          </a:xfrm>
          <a:prstGeom prst="line">
            <a:avLst/>
          </a:prstGeom>
          <a:ln w="31750"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29400" y="6060691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T+</a:t>
            </a:r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6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Problems: Blue Spilling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2953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Color Spill</a:t>
            </a:r>
          </a:p>
          <a:p>
            <a:pPr lvl="1"/>
            <a:r>
              <a:rPr lang="en-US" dirty="0" smtClean="0"/>
              <a:t>Describes areas of the foreground subject that have absorbed or reflected color from the background</a:t>
            </a:r>
          </a:p>
          <a:p>
            <a:pPr lvl="1"/>
            <a:r>
              <a:rPr lang="en-US" dirty="0" smtClean="0"/>
              <a:t>Commonly happens during shooting and is fixed in post-shooting</a:t>
            </a:r>
            <a:endParaRPr lang="en-US" dirty="0"/>
          </a:p>
        </p:txBody>
      </p:sp>
      <p:pic>
        <p:nvPicPr>
          <p:cNvPr id="4" name="Picture 3" descr="blue sp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01"/>
          <a:stretch>
            <a:fillRect/>
          </a:stretch>
        </p:blipFill>
        <p:spPr bwMode="auto">
          <a:xfrm>
            <a:off x="1295399" y="2514600"/>
            <a:ext cx="7226539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7961" y="6351588"/>
            <a:ext cx="5656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9pPr>
          </a:lstStyle>
          <a:p>
            <a:r>
              <a:rPr lang="en-US" sz="1400"/>
              <a:t>Source: The Art &amp; Science of Digital Compositing, by Ron Brinkmann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43200" y="3352800"/>
            <a:ext cx="1295400" cy="76200"/>
          </a:xfrm>
          <a:prstGeom prst="straightConnector1">
            <a:avLst/>
          </a:prstGeom>
          <a:ln w="3492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56164" y="3206234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blue spill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Blue Spill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3429000" y="5564187"/>
            <a:ext cx="4401344" cy="24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 smtClean="0"/>
              <a:t>http://www.digitalgreenscreen.com/figure3.html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69" y="806450"/>
            <a:ext cx="61722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4553744" y="1403866"/>
            <a:ext cx="1389856" cy="1012567"/>
          </a:xfrm>
          <a:prstGeom prst="straightConnector1">
            <a:avLst/>
          </a:prstGeom>
          <a:ln w="3492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3600" y="1219200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blue spill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Suppression of Spill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857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Modify the blue channel on </a:t>
            </a:r>
            <a:r>
              <a:rPr lang="en-US" b="1" i="1" dirty="0" smtClean="0"/>
              <a:t>associated</a:t>
            </a:r>
            <a:r>
              <a:rPr lang="en-US" dirty="0" smtClean="0"/>
              <a:t> color image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2286000"/>
            <a:ext cx="6606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( B &gt; G) then B = G</a:t>
            </a:r>
          </a:p>
          <a:p>
            <a:r>
              <a:rPr lang="en-US" dirty="0"/>
              <a:t>	</a:t>
            </a:r>
            <a:r>
              <a:rPr lang="en-US" dirty="0" smtClean="0"/>
              <a:t>this will set B=0 on bluescreen and reduces blue otherwise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3272135"/>
            <a:ext cx="3938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Problem?</a:t>
            </a:r>
          </a:p>
          <a:p>
            <a:r>
              <a:rPr lang="en-US" dirty="0"/>
              <a:t>	</a:t>
            </a:r>
            <a:r>
              <a:rPr lang="en-US" dirty="0" smtClean="0"/>
              <a:t>a blue shirt can become green</a:t>
            </a:r>
          </a:p>
          <a:p>
            <a:r>
              <a:rPr lang="en-US" dirty="0"/>
              <a:t>	</a:t>
            </a:r>
            <a:r>
              <a:rPr lang="en-US" dirty="0" smtClean="0"/>
              <a:t>if this is not done carefully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4329933"/>
            <a:ext cx="2909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also try</a:t>
            </a:r>
          </a:p>
          <a:p>
            <a:r>
              <a:rPr lang="en-US" dirty="0"/>
              <a:t>	</a:t>
            </a:r>
            <a:r>
              <a:rPr lang="en-US" dirty="0" smtClean="0"/>
              <a:t>if (B &gt; R) then B = 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730471"/>
            <a:ext cx="8336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Trick is to do this on the associated color image made from the foreground input image</a:t>
            </a:r>
          </a:p>
          <a:p>
            <a:r>
              <a:rPr lang="en-US" i="1" dirty="0" smtClean="0"/>
              <a:t>Do not do this to the original input image – can try and see what problems occur =)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664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Matte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Can be used for non-even blue screens or natural scene screens</a:t>
            </a:r>
            <a:endParaRPr lang="en-US" dirty="0"/>
          </a:p>
        </p:txBody>
      </p:sp>
      <p:pic>
        <p:nvPicPr>
          <p:cNvPr id="4" name="Picture 3" descr="mat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2495550"/>
            <a:ext cx="30607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att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2495550"/>
            <a:ext cx="30607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3745172" y="2772996"/>
            <a:ext cx="312106" cy="97526"/>
          </a:xfrm>
          <a:custGeom>
            <a:avLst/>
            <a:gdLst>
              <a:gd name="connsiteX0" fmla="*/ 132347 w 312106"/>
              <a:gd name="connsiteY0" fmla="*/ 4928 h 97526"/>
              <a:gd name="connsiteX1" fmla="*/ 224944 w 312106"/>
              <a:gd name="connsiteY1" fmla="*/ 51227 h 97526"/>
              <a:gd name="connsiteX2" fmla="*/ 236519 w 312106"/>
              <a:gd name="connsiteY2" fmla="*/ 85951 h 97526"/>
              <a:gd name="connsiteX3" fmla="*/ 86048 w 312106"/>
              <a:gd name="connsiteY3" fmla="*/ 74376 h 97526"/>
              <a:gd name="connsiteX4" fmla="*/ 39750 w 312106"/>
              <a:gd name="connsiteY4" fmla="*/ 28077 h 97526"/>
              <a:gd name="connsiteX5" fmla="*/ 282818 w 312106"/>
              <a:gd name="connsiteY5" fmla="*/ 39652 h 97526"/>
              <a:gd name="connsiteX6" fmla="*/ 282818 w 312106"/>
              <a:gd name="connsiteY6" fmla="*/ 97526 h 97526"/>
              <a:gd name="connsiteX7" fmla="*/ 132347 w 312106"/>
              <a:gd name="connsiteY7" fmla="*/ 85951 h 97526"/>
              <a:gd name="connsiteX8" fmla="*/ 86048 w 312106"/>
              <a:gd name="connsiteY8" fmla="*/ 74376 h 97526"/>
              <a:gd name="connsiteX9" fmla="*/ 62899 w 312106"/>
              <a:gd name="connsiteY9" fmla="*/ 39652 h 97526"/>
              <a:gd name="connsiteX10" fmla="*/ 97623 w 312106"/>
              <a:gd name="connsiteY10" fmla="*/ 28077 h 97526"/>
              <a:gd name="connsiteX11" fmla="*/ 178646 w 312106"/>
              <a:gd name="connsiteY11" fmla="*/ 51227 h 97526"/>
              <a:gd name="connsiteX12" fmla="*/ 74474 w 312106"/>
              <a:gd name="connsiteY12" fmla="*/ 51227 h 97526"/>
              <a:gd name="connsiteX13" fmla="*/ 62899 w 312106"/>
              <a:gd name="connsiteY13" fmla="*/ 16503 h 97526"/>
              <a:gd name="connsiteX14" fmla="*/ 178646 w 312106"/>
              <a:gd name="connsiteY14" fmla="*/ 16503 h 97526"/>
              <a:gd name="connsiteX15" fmla="*/ 167071 w 312106"/>
              <a:gd name="connsiteY15" fmla="*/ 51227 h 97526"/>
              <a:gd name="connsiteX16" fmla="*/ 16600 w 312106"/>
              <a:gd name="connsiteY16" fmla="*/ 39652 h 97526"/>
              <a:gd name="connsiteX17" fmla="*/ 5025 w 312106"/>
              <a:gd name="connsiteY17" fmla="*/ 4928 h 97526"/>
              <a:gd name="connsiteX18" fmla="*/ 155496 w 312106"/>
              <a:gd name="connsiteY18" fmla="*/ 16503 h 97526"/>
              <a:gd name="connsiteX19" fmla="*/ 51324 w 312106"/>
              <a:gd name="connsiteY19" fmla="*/ 39652 h 97526"/>
              <a:gd name="connsiteX20" fmla="*/ 39750 w 312106"/>
              <a:gd name="connsiteY20" fmla="*/ 4928 h 97526"/>
              <a:gd name="connsiteX21" fmla="*/ 167071 w 312106"/>
              <a:gd name="connsiteY21" fmla="*/ 28077 h 97526"/>
              <a:gd name="connsiteX22" fmla="*/ 178646 w 312106"/>
              <a:gd name="connsiteY22" fmla="*/ 62801 h 97526"/>
              <a:gd name="connsiteX23" fmla="*/ 143922 w 312106"/>
              <a:gd name="connsiteY23" fmla="*/ 74376 h 97526"/>
              <a:gd name="connsiteX24" fmla="*/ 62899 w 312106"/>
              <a:gd name="connsiteY24" fmla="*/ 62801 h 97526"/>
              <a:gd name="connsiteX25" fmla="*/ 28175 w 312106"/>
              <a:gd name="connsiteY25" fmla="*/ 51227 h 97526"/>
              <a:gd name="connsiteX26" fmla="*/ 51324 w 312106"/>
              <a:gd name="connsiteY26" fmla="*/ 28077 h 97526"/>
              <a:gd name="connsiteX27" fmla="*/ 132347 w 312106"/>
              <a:gd name="connsiteY27" fmla="*/ 39652 h 97526"/>
              <a:gd name="connsiteX28" fmla="*/ 155496 w 312106"/>
              <a:gd name="connsiteY28" fmla="*/ 74376 h 97526"/>
              <a:gd name="connsiteX29" fmla="*/ 120772 w 312106"/>
              <a:gd name="connsiteY29" fmla="*/ 85951 h 97526"/>
              <a:gd name="connsiteX30" fmla="*/ 51324 w 312106"/>
              <a:gd name="connsiteY30" fmla="*/ 74376 h 97526"/>
              <a:gd name="connsiteX31" fmla="*/ 167071 w 312106"/>
              <a:gd name="connsiteY31" fmla="*/ 62801 h 9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12106" h="97526">
                <a:moveTo>
                  <a:pt x="132347" y="4928"/>
                </a:moveTo>
                <a:cubicBezTo>
                  <a:pt x="149827" y="11920"/>
                  <a:pt x="208625" y="30829"/>
                  <a:pt x="224944" y="51227"/>
                </a:cubicBezTo>
                <a:cubicBezTo>
                  <a:pt x="232566" y="60754"/>
                  <a:pt x="248554" y="83945"/>
                  <a:pt x="236519" y="85951"/>
                </a:cubicBezTo>
                <a:cubicBezTo>
                  <a:pt x="186898" y="94221"/>
                  <a:pt x="136205" y="78234"/>
                  <a:pt x="86048" y="74376"/>
                </a:cubicBezTo>
                <a:cubicBezTo>
                  <a:pt x="6247" y="47776"/>
                  <a:pt x="-654" y="68481"/>
                  <a:pt x="39750" y="28077"/>
                </a:cubicBezTo>
                <a:cubicBezTo>
                  <a:pt x="120773" y="31935"/>
                  <a:pt x="202903" y="25754"/>
                  <a:pt x="282818" y="39652"/>
                </a:cubicBezTo>
                <a:cubicBezTo>
                  <a:pt x="345007" y="50468"/>
                  <a:pt x="289926" y="90418"/>
                  <a:pt x="282818" y="97526"/>
                </a:cubicBezTo>
                <a:cubicBezTo>
                  <a:pt x="232661" y="93668"/>
                  <a:pt x="182308" y="91829"/>
                  <a:pt x="132347" y="85951"/>
                </a:cubicBezTo>
                <a:cubicBezTo>
                  <a:pt x="116548" y="84092"/>
                  <a:pt x="99284" y="83200"/>
                  <a:pt x="86048" y="74376"/>
                </a:cubicBezTo>
                <a:cubicBezTo>
                  <a:pt x="74473" y="66660"/>
                  <a:pt x="70615" y="51227"/>
                  <a:pt x="62899" y="39652"/>
                </a:cubicBezTo>
                <a:cubicBezTo>
                  <a:pt x="74474" y="35794"/>
                  <a:pt x="85422" y="28077"/>
                  <a:pt x="97623" y="28077"/>
                </a:cubicBezTo>
                <a:cubicBezTo>
                  <a:pt x="112157" y="28077"/>
                  <a:pt x="162271" y="45768"/>
                  <a:pt x="178646" y="51227"/>
                </a:cubicBezTo>
                <a:cubicBezTo>
                  <a:pt x="140609" y="63905"/>
                  <a:pt x="119503" y="76957"/>
                  <a:pt x="74474" y="51227"/>
                </a:cubicBezTo>
                <a:cubicBezTo>
                  <a:pt x="63881" y="45174"/>
                  <a:pt x="66757" y="28078"/>
                  <a:pt x="62899" y="16503"/>
                </a:cubicBezTo>
                <a:cubicBezTo>
                  <a:pt x="101696" y="3570"/>
                  <a:pt x="134312" y="-13054"/>
                  <a:pt x="178646" y="16503"/>
                </a:cubicBezTo>
                <a:cubicBezTo>
                  <a:pt x="188798" y="23271"/>
                  <a:pt x="170929" y="39652"/>
                  <a:pt x="167071" y="51227"/>
                </a:cubicBezTo>
                <a:cubicBezTo>
                  <a:pt x="116914" y="47369"/>
                  <a:pt x="64970" y="53472"/>
                  <a:pt x="16600" y="39652"/>
                </a:cubicBezTo>
                <a:cubicBezTo>
                  <a:pt x="4869" y="36300"/>
                  <a:pt x="-7010" y="6934"/>
                  <a:pt x="5025" y="4928"/>
                </a:cubicBezTo>
                <a:cubicBezTo>
                  <a:pt x="54646" y="-3342"/>
                  <a:pt x="105339" y="12645"/>
                  <a:pt x="155496" y="16503"/>
                </a:cubicBezTo>
                <a:cubicBezTo>
                  <a:pt x="175309" y="75940"/>
                  <a:pt x="192000" y="90808"/>
                  <a:pt x="51324" y="39652"/>
                </a:cubicBezTo>
                <a:cubicBezTo>
                  <a:pt x="39858" y="35482"/>
                  <a:pt x="27610" y="6142"/>
                  <a:pt x="39750" y="4928"/>
                </a:cubicBezTo>
                <a:cubicBezTo>
                  <a:pt x="82672" y="636"/>
                  <a:pt x="124631" y="20361"/>
                  <a:pt x="167071" y="28077"/>
                </a:cubicBezTo>
                <a:cubicBezTo>
                  <a:pt x="170929" y="39652"/>
                  <a:pt x="184102" y="51888"/>
                  <a:pt x="178646" y="62801"/>
                </a:cubicBezTo>
                <a:cubicBezTo>
                  <a:pt x="173190" y="73714"/>
                  <a:pt x="156123" y="74376"/>
                  <a:pt x="143922" y="74376"/>
                </a:cubicBezTo>
                <a:cubicBezTo>
                  <a:pt x="116640" y="74376"/>
                  <a:pt x="89907" y="66659"/>
                  <a:pt x="62899" y="62801"/>
                </a:cubicBezTo>
                <a:cubicBezTo>
                  <a:pt x="51324" y="58943"/>
                  <a:pt x="32033" y="62802"/>
                  <a:pt x="28175" y="51227"/>
                </a:cubicBezTo>
                <a:cubicBezTo>
                  <a:pt x="24724" y="40874"/>
                  <a:pt x="40478" y="29282"/>
                  <a:pt x="51324" y="28077"/>
                </a:cubicBezTo>
                <a:cubicBezTo>
                  <a:pt x="78439" y="25064"/>
                  <a:pt x="105339" y="35794"/>
                  <a:pt x="132347" y="39652"/>
                </a:cubicBezTo>
                <a:cubicBezTo>
                  <a:pt x="140063" y="51227"/>
                  <a:pt x="158870" y="60880"/>
                  <a:pt x="155496" y="74376"/>
                </a:cubicBezTo>
                <a:cubicBezTo>
                  <a:pt x="152537" y="86213"/>
                  <a:pt x="132973" y="85951"/>
                  <a:pt x="120772" y="85951"/>
                </a:cubicBezTo>
                <a:cubicBezTo>
                  <a:pt x="97303" y="85951"/>
                  <a:pt x="74473" y="78234"/>
                  <a:pt x="51324" y="74376"/>
                </a:cubicBezTo>
                <a:cubicBezTo>
                  <a:pt x="111670" y="54260"/>
                  <a:pt x="73847" y="62801"/>
                  <a:pt x="167071" y="62801"/>
                </a:cubicBezTo>
              </a:path>
            </a:pathLst>
          </a:cu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543800" y="2772996"/>
            <a:ext cx="312106" cy="97526"/>
          </a:xfrm>
          <a:custGeom>
            <a:avLst/>
            <a:gdLst>
              <a:gd name="connsiteX0" fmla="*/ 132347 w 312106"/>
              <a:gd name="connsiteY0" fmla="*/ 4928 h 97526"/>
              <a:gd name="connsiteX1" fmla="*/ 224944 w 312106"/>
              <a:gd name="connsiteY1" fmla="*/ 51227 h 97526"/>
              <a:gd name="connsiteX2" fmla="*/ 236519 w 312106"/>
              <a:gd name="connsiteY2" fmla="*/ 85951 h 97526"/>
              <a:gd name="connsiteX3" fmla="*/ 86048 w 312106"/>
              <a:gd name="connsiteY3" fmla="*/ 74376 h 97526"/>
              <a:gd name="connsiteX4" fmla="*/ 39750 w 312106"/>
              <a:gd name="connsiteY4" fmla="*/ 28077 h 97526"/>
              <a:gd name="connsiteX5" fmla="*/ 282818 w 312106"/>
              <a:gd name="connsiteY5" fmla="*/ 39652 h 97526"/>
              <a:gd name="connsiteX6" fmla="*/ 282818 w 312106"/>
              <a:gd name="connsiteY6" fmla="*/ 97526 h 97526"/>
              <a:gd name="connsiteX7" fmla="*/ 132347 w 312106"/>
              <a:gd name="connsiteY7" fmla="*/ 85951 h 97526"/>
              <a:gd name="connsiteX8" fmla="*/ 86048 w 312106"/>
              <a:gd name="connsiteY8" fmla="*/ 74376 h 97526"/>
              <a:gd name="connsiteX9" fmla="*/ 62899 w 312106"/>
              <a:gd name="connsiteY9" fmla="*/ 39652 h 97526"/>
              <a:gd name="connsiteX10" fmla="*/ 97623 w 312106"/>
              <a:gd name="connsiteY10" fmla="*/ 28077 h 97526"/>
              <a:gd name="connsiteX11" fmla="*/ 178646 w 312106"/>
              <a:gd name="connsiteY11" fmla="*/ 51227 h 97526"/>
              <a:gd name="connsiteX12" fmla="*/ 74474 w 312106"/>
              <a:gd name="connsiteY12" fmla="*/ 51227 h 97526"/>
              <a:gd name="connsiteX13" fmla="*/ 62899 w 312106"/>
              <a:gd name="connsiteY13" fmla="*/ 16503 h 97526"/>
              <a:gd name="connsiteX14" fmla="*/ 178646 w 312106"/>
              <a:gd name="connsiteY14" fmla="*/ 16503 h 97526"/>
              <a:gd name="connsiteX15" fmla="*/ 167071 w 312106"/>
              <a:gd name="connsiteY15" fmla="*/ 51227 h 97526"/>
              <a:gd name="connsiteX16" fmla="*/ 16600 w 312106"/>
              <a:gd name="connsiteY16" fmla="*/ 39652 h 97526"/>
              <a:gd name="connsiteX17" fmla="*/ 5025 w 312106"/>
              <a:gd name="connsiteY17" fmla="*/ 4928 h 97526"/>
              <a:gd name="connsiteX18" fmla="*/ 155496 w 312106"/>
              <a:gd name="connsiteY18" fmla="*/ 16503 h 97526"/>
              <a:gd name="connsiteX19" fmla="*/ 51324 w 312106"/>
              <a:gd name="connsiteY19" fmla="*/ 39652 h 97526"/>
              <a:gd name="connsiteX20" fmla="*/ 39750 w 312106"/>
              <a:gd name="connsiteY20" fmla="*/ 4928 h 97526"/>
              <a:gd name="connsiteX21" fmla="*/ 167071 w 312106"/>
              <a:gd name="connsiteY21" fmla="*/ 28077 h 97526"/>
              <a:gd name="connsiteX22" fmla="*/ 178646 w 312106"/>
              <a:gd name="connsiteY22" fmla="*/ 62801 h 97526"/>
              <a:gd name="connsiteX23" fmla="*/ 143922 w 312106"/>
              <a:gd name="connsiteY23" fmla="*/ 74376 h 97526"/>
              <a:gd name="connsiteX24" fmla="*/ 62899 w 312106"/>
              <a:gd name="connsiteY24" fmla="*/ 62801 h 97526"/>
              <a:gd name="connsiteX25" fmla="*/ 28175 w 312106"/>
              <a:gd name="connsiteY25" fmla="*/ 51227 h 97526"/>
              <a:gd name="connsiteX26" fmla="*/ 51324 w 312106"/>
              <a:gd name="connsiteY26" fmla="*/ 28077 h 97526"/>
              <a:gd name="connsiteX27" fmla="*/ 132347 w 312106"/>
              <a:gd name="connsiteY27" fmla="*/ 39652 h 97526"/>
              <a:gd name="connsiteX28" fmla="*/ 155496 w 312106"/>
              <a:gd name="connsiteY28" fmla="*/ 74376 h 97526"/>
              <a:gd name="connsiteX29" fmla="*/ 120772 w 312106"/>
              <a:gd name="connsiteY29" fmla="*/ 85951 h 97526"/>
              <a:gd name="connsiteX30" fmla="*/ 51324 w 312106"/>
              <a:gd name="connsiteY30" fmla="*/ 74376 h 97526"/>
              <a:gd name="connsiteX31" fmla="*/ 167071 w 312106"/>
              <a:gd name="connsiteY31" fmla="*/ 62801 h 9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12106" h="97526">
                <a:moveTo>
                  <a:pt x="132347" y="4928"/>
                </a:moveTo>
                <a:cubicBezTo>
                  <a:pt x="149827" y="11920"/>
                  <a:pt x="208625" y="30829"/>
                  <a:pt x="224944" y="51227"/>
                </a:cubicBezTo>
                <a:cubicBezTo>
                  <a:pt x="232566" y="60754"/>
                  <a:pt x="248554" y="83945"/>
                  <a:pt x="236519" y="85951"/>
                </a:cubicBezTo>
                <a:cubicBezTo>
                  <a:pt x="186898" y="94221"/>
                  <a:pt x="136205" y="78234"/>
                  <a:pt x="86048" y="74376"/>
                </a:cubicBezTo>
                <a:cubicBezTo>
                  <a:pt x="6247" y="47776"/>
                  <a:pt x="-654" y="68481"/>
                  <a:pt x="39750" y="28077"/>
                </a:cubicBezTo>
                <a:cubicBezTo>
                  <a:pt x="120773" y="31935"/>
                  <a:pt x="202903" y="25754"/>
                  <a:pt x="282818" y="39652"/>
                </a:cubicBezTo>
                <a:cubicBezTo>
                  <a:pt x="345007" y="50468"/>
                  <a:pt x="289926" y="90418"/>
                  <a:pt x="282818" y="97526"/>
                </a:cubicBezTo>
                <a:cubicBezTo>
                  <a:pt x="232661" y="93668"/>
                  <a:pt x="182308" y="91829"/>
                  <a:pt x="132347" y="85951"/>
                </a:cubicBezTo>
                <a:cubicBezTo>
                  <a:pt x="116548" y="84092"/>
                  <a:pt x="99284" y="83200"/>
                  <a:pt x="86048" y="74376"/>
                </a:cubicBezTo>
                <a:cubicBezTo>
                  <a:pt x="74473" y="66660"/>
                  <a:pt x="70615" y="51227"/>
                  <a:pt x="62899" y="39652"/>
                </a:cubicBezTo>
                <a:cubicBezTo>
                  <a:pt x="74474" y="35794"/>
                  <a:pt x="85422" y="28077"/>
                  <a:pt x="97623" y="28077"/>
                </a:cubicBezTo>
                <a:cubicBezTo>
                  <a:pt x="112157" y="28077"/>
                  <a:pt x="162271" y="45768"/>
                  <a:pt x="178646" y="51227"/>
                </a:cubicBezTo>
                <a:cubicBezTo>
                  <a:pt x="140609" y="63905"/>
                  <a:pt x="119503" y="76957"/>
                  <a:pt x="74474" y="51227"/>
                </a:cubicBezTo>
                <a:cubicBezTo>
                  <a:pt x="63881" y="45174"/>
                  <a:pt x="66757" y="28078"/>
                  <a:pt x="62899" y="16503"/>
                </a:cubicBezTo>
                <a:cubicBezTo>
                  <a:pt x="101696" y="3570"/>
                  <a:pt x="134312" y="-13054"/>
                  <a:pt x="178646" y="16503"/>
                </a:cubicBezTo>
                <a:cubicBezTo>
                  <a:pt x="188798" y="23271"/>
                  <a:pt x="170929" y="39652"/>
                  <a:pt x="167071" y="51227"/>
                </a:cubicBezTo>
                <a:cubicBezTo>
                  <a:pt x="116914" y="47369"/>
                  <a:pt x="64970" y="53472"/>
                  <a:pt x="16600" y="39652"/>
                </a:cubicBezTo>
                <a:cubicBezTo>
                  <a:pt x="4869" y="36300"/>
                  <a:pt x="-7010" y="6934"/>
                  <a:pt x="5025" y="4928"/>
                </a:cubicBezTo>
                <a:cubicBezTo>
                  <a:pt x="54646" y="-3342"/>
                  <a:pt x="105339" y="12645"/>
                  <a:pt x="155496" y="16503"/>
                </a:cubicBezTo>
                <a:cubicBezTo>
                  <a:pt x="175309" y="75940"/>
                  <a:pt x="192000" y="90808"/>
                  <a:pt x="51324" y="39652"/>
                </a:cubicBezTo>
                <a:cubicBezTo>
                  <a:pt x="39858" y="35482"/>
                  <a:pt x="27610" y="6142"/>
                  <a:pt x="39750" y="4928"/>
                </a:cubicBezTo>
                <a:cubicBezTo>
                  <a:pt x="82672" y="636"/>
                  <a:pt x="124631" y="20361"/>
                  <a:pt x="167071" y="28077"/>
                </a:cubicBezTo>
                <a:cubicBezTo>
                  <a:pt x="170929" y="39652"/>
                  <a:pt x="184102" y="51888"/>
                  <a:pt x="178646" y="62801"/>
                </a:cubicBezTo>
                <a:cubicBezTo>
                  <a:pt x="173190" y="73714"/>
                  <a:pt x="156123" y="74376"/>
                  <a:pt x="143922" y="74376"/>
                </a:cubicBezTo>
                <a:cubicBezTo>
                  <a:pt x="116640" y="74376"/>
                  <a:pt x="89907" y="66659"/>
                  <a:pt x="62899" y="62801"/>
                </a:cubicBezTo>
                <a:cubicBezTo>
                  <a:pt x="51324" y="58943"/>
                  <a:pt x="32033" y="62802"/>
                  <a:pt x="28175" y="51227"/>
                </a:cubicBezTo>
                <a:cubicBezTo>
                  <a:pt x="24724" y="40874"/>
                  <a:pt x="40478" y="29282"/>
                  <a:pt x="51324" y="28077"/>
                </a:cubicBezTo>
                <a:cubicBezTo>
                  <a:pt x="78439" y="25064"/>
                  <a:pt x="105339" y="35794"/>
                  <a:pt x="132347" y="39652"/>
                </a:cubicBezTo>
                <a:cubicBezTo>
                  <a:pt x="140063" y="51227"/>
                  <a:pt x="158870" y="60880"/>
                  <a:pt x="155496" y="74376"/>
                </a:cubicBezTo>
                <a:cubicBezTo>
                  <a:pt x="152537" y="86213"/>
                  <a:pt x="132973" y="85951"/>
                  <a:pt x="120772" y="85951"/>
                </a:cubicBezTo>
                <a:cubicBezTo>
                  <a:pt x="97303" y="85951"/>
                  <a:pt x="74473" y="78234"/>
                  <a:pt x="51324" y="74376"/>
                </a:cubicBezTo>
                <a:cubicBezTo>
                  <a:pt x="111670" y="54260"/>
                  <a:pt x="73847" y="62801"/>
                  <a:pt x="167071" y="62801"/>
                </a:cubicBezTo>
              </a:path>
            </a:pathLst>
          </a:cu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10" idx="2"/>
          </p:cNvCxnSpPr>
          <p:nvPr/>
        </p:nvCxnSpPr>
        <p:spPr>
          <a:xfrm flipH="1">
            <a:off x="7699853" y="2228127"/>
            <a:ext cx="258941" cy="544869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86600" y="1674129"/>
            <a:ext cx="17443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non-even screen</a:t>
            </a:r>
          </a:p>
          <a:p>
            <a:r>
              <a:rPr lang="en-US" sz="1100" dirty="0" smtClean="0"/>
              <a:t>overemphasized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5399" y="2177534"/>
            <a:ext cx="120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clean plate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4363668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14576" y="4335708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683397" y="5105400"/>
                <a:ext cx="3981603" cy="998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  <m:r>
                                  <a:rPr lang="en-US" sz="3200" b="0" i="1" smtClean="0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</m: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2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/>
                                        <a:ea typeface="Cambria Math"/>
                                      </a:rPr>
                                      <m:t>𝐴</m:t>
                                    </m:r>
                                    <m:r>
                                      <a:rPr lang="en-US" sz="3200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sz="3200" b="0" i="1" smtClean="0">
                                        <a:latin typeface="Cambria Math"/>
                                        <a:ea typeface="Cambria Math"/>
                                      </a:rPr>
                                      <m:t>𝐵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latin typeface="Cambria Math"/>
                                    <a:ea typeface="Cambria Math"/>
                                  </a:rPr>
                                  <m:t>&gt;</m:t>
                                </m:r>
                                <m:r>
                                  <a:rPr lang="en-US" sz="3200" b="0" i="1" smtClean="0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/>
                                    <a:ea typeface="Cambria Math"/>
                                  </a:rPr>
                                  <m:t>0,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/>
                                    <a:ea typeface="Cambria Math"/>
                                  </a:rPr>
                                  <m:t>𝑒𝑙𝑠𝑒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397" y="5105400"/>
                <a:ext cx="3981603" cy="99815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42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Matte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Garbage matte</a:t>
            </a:r>
          </a:p>
          <a:p>
            <a:pPr lvl="1"/>
            <a:r>
              <a:rPr lang="en-US" dirty="0" smtClean="0"/>
              <a:t>manual method to exclude parts of an image that a bluescreen would not remove</a:t>
            </a:r>
          </a:p>
          <a:p>
            <a:pPr lvl="2"/>
            <a:r>
              <a:rPr lang="en-US" dirty="0" smtClean="0"/>
              <a:t>or include parts it did remove </a:t>
            </a:r>
          </a:p>
          <a:p>
            <a:pPr lvl="3"/>
            <a:r>
              <a:rPr lang="en-US" dirty="0" smtClean="0"/>
              <a:t>such as reflective blue spill</a:t>
            </a:r>
            <a:endParaRPr lang="en-US" dirty="0"/>
          </a:p>
        </p:txBody>
      </p:sp>
      <p:pic>
        <p:nvPicPr>
          <p:cNvPr id="4" name="Picture 3" descr="mat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43468"/>
            <a:ext cx="30607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1585732" y="3553428"/>
            <a:ext cx="2766352" cy="1864160"/>
          </a:xfrm>
          <a:custGeom>
            <a:avLst/>
            <a:gdLst>
              <a:gd name="connsiteX0" fmla="*/ 1261640 w 2766352"/>
              <a:gd name="connsiteY0" fmla="*/ 0 h 1864160"/>
              <a:gd name="connsiteX1" fmla="*/ 1192192 w 2766352"/>
              <a:gd name="connsiteY1" fmla="*/ 11575 h 1864160"/>
              <a:gd name="connsiteX2" fmla="*/ 1134319 w 2766352"/>
              <a:gd name="connsiteY2" fmla="*/ 23149 h 1864160"/>
              <a:gd name="connsiteX3" fmla="*/ 995422 w 2766352"/>
              <a:gd name="connsiteY3" fmla="*/ 92597 h 1864160"/>
              <a:gd name="connsiteX4" fmla="*/ 949124 w 2766352"/>
              <a:gd name="connsiteY4" fmla="*/ 150471 h 1864160"/>
              <a:gd name="connsiteX5" fmla="*/ 925974 w 2766352"/>
              <a:gd name="connsiteY5" fmla="*/ 173620 h 1864160"/>
              <a:gd name="connsiteX6" fmla="*/ 902825 w 2766352"/>
              <a:gd name="connsiteY6" fmla="*/ 243068 h 1864160"/>
              <a:gd name="connsiteX7" fmla="*/ 891250 w 2766352"/>
              <a:gd name="connsiteY7" fmla="*/ 277792 h 1864160"/>
              <a:gd name="connsiteX8" fmla="*/ 868101 w 2766352"/>
              <a:gd name="connsiteY8" fmla="*/ 300942 h 1864160"/>
              <a:gd name="connsiteX9" fmla="*/ 856526 w 2766352"/>
              <a:gd name="connsiteY9" fmla="*/ 335666 h 1864160"/>
              <a:gd name="connsiteX10" fmla="*/ 775503 w 2766352"/>
              <a:gd name="connsiteY10" fmla="*/ 428263 h 1864160"/>
              <a:gd name="connsiteX11" fmla="*/ 752354 w 2766352"/>
              <a:gd name="connsiteY11" fmla="*/ 451413 h 1864160"/>
              <a:gd name="connsiteX12" fmla="*/ 682906 w 2766352"/>
              <a:gd name="connsiteY12" fmla="*/ 497711 h 1864160"/>
              <a:gd name="connsiteX13" fmla="*/ 601883 w 2766352"/>
              <a:gd name="connsiteY13" fmla="*/ 567159 h 1864160"/>
              <a:gd name="connsiteX14" fmla="*/ 544010 w 2766352"/>
              <a:gd name="connsiteY14" fmla="*/ 625033 h 1864160"/>
              <a:gd name="connsiteX15" fmla="*/ 486136 w 2766352"/>
              <a:gd name="connsiteY15" fmla="*/ 659757 h 1864160"/>
              <a:gd name="connsiteX16" fmla="*/ 439838 w 2766352"/>
              <a:gd name="connsiteY16" fmla="*/ 729205 h 1864160"/>
              <a:gd name="connsiteX17" fmla="*/ 428263 w 2766352"/>
              <a:gd name="connsiteY17" fmla="*/ 763929 h 1864160"/>
              <a:gd name="connsiteX18" fmla="*/ 358815 w 2766352"/>
              <a:gd name="connsiteY18" fmla="*/ 821802 h 1864160"/>
              <a:gd name="connsiteX19" fmla="*/ 335665 w 2766352"/>
              <a:gd name="connsiteY19" fmla="*/ 844952 h 1864160"/>
              <a:gd name="connsiteX20" fmla="*/ 243068 w 2766352"/>
              <a:gd name="connsiteY20" fmla="*/ 914400 h 1864160"/>
              <a:gd name="connsiteX21" fmla="*/ 208344 w 2766352"/>
              <a:gd name="connsiteY21" fmla="*/ 983848 h 1864160"/>
              <a:gd name="connsiteX22" fmla="*/ 173620 w 2766352"/>
              <a:gd name="connsiteY22" fmla="*/ 1006997 h 1864160"/>
              <a:gd name="connsiteX23" fmla="*/ 138896 w 2766352"/>
              <a:gd name="connsiteY23" fmla="*/ 1064871 h 1864160"/>
              <a:gd name="connsiteX24" fmla="*/ 115746 w 2766352"/>
              <a:gd name="connsiteY24" fmla="*/ 1145894 h 1864160"/>
              <a:gd name="connsiteX25" fmla="*/ 104172 w 2766352"/>
              <a:gd name="connsiteY25" fmla="*/ 1238491 h 1864160"/>
              <a:gd name="connsiteX26" fmla="*/ 57873 w 2766352"/>
              <a:gd name="connsiteY26" fmla="*/ 1342663 h 1864160"/>
              <a:gd name="connsiteX27" fmla="*/ 34724 w 2766352"/>
              <a:gd name="connsiteY27" fmla="*/ 1365813 h 1864160"/>
              <a:gd name="connsiteX28" fmla="*/ 0 w 2766352"/>
              <a:gd name="connsiteY28" fmla="*/ 1527858 h 1864160"/>
              <a:gd name="connsiteX29" fmla="*/ 11574 w 2766352"/>
              <a:gd name="connsiteY29" fmla="*/ 1655180 h 1864160"/>
              <a:gd name="connsiteX30" fmla="*/ 34724 w 2766352"/>
              <a:gd name="connsiteY30" fmla="*/ 1678329 h 1864160"/>
              <a:gd name="connsiteX31" fmla="*/ 46298 w 2766352"/>
              <a:gd name="connsiteY31" fmla="*/ 1713053 h 1864160"/>
              <a:gd name="connsiteX32" fmla="*/ 127321 w 2766352"/>
              <a:gd name="connsiteY32" fmla="*/ 1782501 h 1864160"/>
              <a:gd name="connsiteX33" fmla="*/ 185195 w 2766352"/>
              <a:gd name="connsiteY33" fmla="*/ 1794076 h 1864160"/>
              <a:gd name="connsiteX34" fmla="*/ 231493 w 2766352"/>
              <a:gd name="connsiteY34" fmla="*/ 1805650 h 1864160"/>
              <a:gd name="connsiteX35" fmla="*/ 312516 w 2766352"/>
              <a:gd name="connsiteY35" fmla="*/ 1817225 h 1864160"/>
              <a:gd name="connsiteX36" fmla="*/ 358815 w 2766352"/>
              <a:gd name="connsiteY36" fmla="*/ 1828800 h 1864160"/>
              <a:gd name="connsiteX37" fmla="*/ 393539 w 2766352"/>
              <a:gd name="connsiteY37" fmla="*/ 1840375 h 1864160"/>
              <a:gd name="connsiteX38" fmla="*/ 474562 w 2766352"/>
              <a:gd name="connsiteY38" fmla="*/ 1851949 h 1864160"/>
              <a:gd name="connsiteX39" fmla="*/ 740779 w 2766352"/>
              <a:gd name="connsiteY39" fmla="*/ 1817225 h 1864160"/>
              <a:gd name="connsiteX40" fmla="*/ 752354 w 2766352"/>
              <a:gd name="connsiteY40" fmla="*/ 1782501 h 1864160"/>
              <a:gd name="connsiteX41" fmla="*/ 717630 w 2766352"/>
              <a:gd name="connsiteY41" fmla="*/ 1620456 h 1864160"/>
              <a:gd name="connsiteX42" fmla="*/ 706055 w 2766352"/>
              <a:gd name="connsiteY42" fmla="*/ 1585731 h 1864160"/>
              <a:gd name="connsiteX43" fmla="*/ 671331 w 2766352"/>
              <a:gd name="connsiteY43" fmla="*/ 1574157 h 1864160"/>
              <a:gd name="connsiteX44" fmla="*/ 648182 w 2766352"/>
              <a:gd name="connsiteY44" fmla="*/ 1551007 h 1864160"/>
              <a:gd name="connsiteX45" fmla="*/ 532435 w 2766352"/>
              <a:gd name="connsiteY45" fmla="*/ 1527858 h 1864160"/>
              <a:gd name="connsiteX46" fmla="*/ 486136 w 2766352"/>
              <a:gd name="connsiteY46" fmla="*/ 1516283 h 1864160"/>
              <a:gd name="connsiteX47" fmla="*/ 451412 w 2766352"/>
              <a:gd name="connsiteY47" fmla="*/ 1458410 h 1864160"/>
              <a:gd name="connsiteX48" fmla="*/ 439838 w 2766352"/>
              <a:gd name="connsiteY48" fmla="*/ 1423686 h 1864160"/>
              <a:gd name="connsiteX49" fmla="*/ 451412 w 2766352"/>
              <a:gd name="connsiteY49" fmla="*/ 1284790 h 1864160"/>
              <a:gd name="connsiteX50" fmla="*/ 474562 w 2766352"/>
              <a:gd name="connsiteY50" fmla="*/ 1261640 h 1864160"/>
              <a:gd name="connsiteX51" fmla="*/ 555584 w 2766352"/>
              <a:gd name="connsiteY51" fmla="*/ 1273215 h 1864160"/>
              <a:gd name="connsiteX52" fmla="*/ 578734 w 2766352"/>
              <a:gd name="connsiteY52" fmla="*/ 1377387 h 1864160"/>
              <a:gd name="connsiteX53" fmla="*/ 625033 w 2766352"/>
              <a:gd name="connsiteY53" fmla="*/ 1423686 h 1864160"/>
              <a:gd name="connsiteX54" fmla="*/ 636607 w 2766352"/>
              <a:gd name="connsiteY54" fmla="*/ 1458410 h 1864160"/>
              <a:gd name="connsiteX55" fmla="*/ 671331 w 2766352"/>
              <a:gd name="connsiteY55" fmla="*/ 1469985 h 1864160"/>
              <a:gd name="connsiteX56" fmla="*/ 694481 w 2766352"/>
              <a:gd name="connsiteY56" fmla="*/ 1493134 h 1864160"/>
              <a:gd name="connsiteX57" fmla="*/ 729205 w 2766352"/>
              <a:gd name="connsiteY57" fmla="*/ 1516283 h 1864160"/>
              <a:gd name="connsiteX58" fmla="*/ 752354 w 2766352"/>
              <a:gd name="connsiteY58" fmla="*/ 1539433 h 1864160"/>
              <a:gd name="connsiteX59" fmla="*/ 821802 w 2766352"/>
              <a:gd name="connsiteY59" fmla="*/ 1585731 h 1864160"/>
              <a:gd name="connsiteX60" fmla="*/ 844952 w 2766352"/>
              <a:gd name="connsiteY60" fmla="*/ 1608881 h 1864160"/>
              <a:gd name="connsiteX61" fmla="*/ 937549 w 2766352"/>
              <a:gd name="connsiteY61" fmla="*/ 1632030 h 1864160"/>
              <a:gd name="connsiteX62" fmla="*/ 1111169 w 2766352"/>
              <a:gd name="connsiteY62" fmla="*/ 1655180 h 1864160"/>
              <a:gd name="connsiteX63" fmla="*/ 1226916 w 2766352"/>
              <a:gd name="connsiteY63" fmla="*/ 1666754 h 1864160"/>
              <a:gd name="connsiteX64" fmla="*/ 1608881 w 2766352"/>
              <a:gd name="connsiteY64" fmla="*/ 1678329 h 1864160"/>
              <a:gd name="connsiteX65" fmla="*/ 1909822 w 2766352"/>
              <a:gd name="connsiteY65" fmla="*/ 1666754 h 1864160"/>
              <a:gd name="connsiteX66" fmla="*/ 1944546 w 2766352"/>
              <a:gd name="connsiteY66" fmla="*/ 1655180 h 1864160"/>
              <a:gd name="connsiteX67" fmla="*/ 2037144 w 2766352"/>
              <a:gd name="connsiteY67" fmla="*/ 1632030 h 1864160"/>
              <a:gd name="connsiteX68" fmla="*/ 2071868 w 2766352"/>
              <a:gd name="connsiteY68" fmla="*/ 1562582 h 1864160"/>
              <a:gd name="connsiteX69" fmla="*/ 2095017 w 2766352"/>
              <a:gd name="connsiteY69" fmla="*/ 1527858 h 1864160"/>
              <a:gd name="connsiteX70" fmla="*/ 2233914 w 2766352"/>
              <a:gd name="connsiteY70" fmla="*/ 1562582 h 1864160"/>
              <a:gd name="connsiteX71" fmla="*/ 2257063 w 2766352"/>
              <a:gd name="connsiteY71" fmla="*/ 1597306 h 1864160"/>
              <a:gd name="connsiteX72" fmla="*/ 2280212 w 2766352"/>
              <a:gd name="connsiteY72" fmla="*/ 1666754 h 1864160"/>
              <a:gd name="connsiteX73" fmla="*/ 2303362 w 2766352"/>
              <a:gd name="connsiteY73" fmla="*/ 1689904 h 1864160"/>
              <a:gd name="connsiteX74" fmla="*/ 2326511 w 2766352"/>
              <a:gd name="connsiteY74" fmla="*/ 1724628 h 1864160"/>
              <a:gd name="connsiteX75" fmla="*/ 2395959 w 2766352"/>
              <a:gd name="connsiteY75" fmla="*/ 1747777 h 1864160"/>
              <a:gd name="connsiteX76" fmla="*/ 2754774 w 2766352"/>
              <a:gd name="connsiteY76" fmla="*/ 1736202 h 1864160"/>
              <a:gd name="connsiteX77" fmla="*/ 2766349 w 2766352"/>
              <a:gd name="connsiteY77" fmla="*/ 1701478 h 1864160"/>
              <a:gd name="connsiteX78" fmla="*/ 2754774 w 2766352"/>
              <a:gd name="connsiteY78" fmla="*/ 1643605 h 1864160"/>
              <a:gd name="connsiteX79" fmla="*/ 2743200 w 2766352"/>
              <a:gd name="connsiteY79" fmla="*/ 1608881 h 1864160"/>
              <a:gd name="connsiteX80" fmla="*/ 2731625 w 2766352"/>
              <a:gd name="connsiteY80" fmla="*/ 1481559 h 1864160"/>
              <a:gd name="connsiteX81" fmla="*/ 2720050 w 2766352"/>
              <a:gd name="connsiteY81" fmla="*/ 1446835 h 1864160"/>
              <a:gd name="connsiteX82" fmla="*/ 2708476 w 2766352"/>
              <a:gd name="connsiteY82" fmla="*/ 1388962 h 1864160"/>
              <a:gd name="connsiteX83" fmla="*/ 2685326 w 2766352"/>
              <a:gd name="connsiteY83" fmla="*/ 1354238 h 1864160"/>
              <a:gd name="connsiteX84" fmla="*/ 2650602 w 2766352"/>
              <a:gd name="connsiteY84" fmla="*/ 1296364 h 1864160"/>
              <a:gd name="connsiteX85" fmla="*/ 2604303 w 2766352"/>
              <a:gd name="connsiteY85" fmla="*/ 1238491 h 1864160"/>
              <a:gd name="connsiteX86" fmla="*/ 2592729 w 2766352"/>
              <a:gd name="connsiteY86" fmla="*/ 1203767 h 1864160"/>
              <a:gd name="connsiteX87" fmla="*/ 2546430 w 2766352"/>
              <a:gd name="connsiteY87" fmla="*/ 1157468 h 1864160"/>
              <a:gd name="connsiteX88" fmla="*/ 2534855 w 2766352"/>
              <a:gd name="connsiteY88" fmla="*/ 1122744 h 1864160"/>
              <a:gd name="connsiteX89" fmla="*/ 2488557 w 2766352"/>
              <a:gd name="connsiteY89" fmla="*/ 1053296 h 1864160"/>
              <a:gd name="connsiteX90" fmla="*/ 2442258 w 2766352"/>
              <a:gd name="connsiteY90" fmla="*/ 949124 h 1864160"/>
              <a:gd name="connsiteX91" fmla="*/ 2430683 w 2766352"/>
              <a:gd name="connsiteY91" fmla="*/ 636607 h 1864160"/>
              <a:gd name="connsiteX92" fmla="*/ 2407534 w 2766352"/>
              <a:gd name="connsiteY92" fmla="*/ 601883 h 1864160"/>
              <a:gd name="connsiteX93" fmla="*/ 2395959 w 2766352"/>
              <a:gd name="connsiteY93" fmla="*/ 567159 h 1864160"/>
              <a:gd name="connsiteX94" fmla="*/ 2326511 w 2766352"/>
              <a:gd name="connsiteY94" fmla="*/ 532435 h 1864160"/>
              <a:gd name="connsiteX95" fmla="*/ 2291787 w 2766352"/>
              <a:gd name="connsiteY95" fmla="*/ 509286 h 1864160"/>
              <a:gd name="connsiteX96" fmla="*/ 2199190 w 2766352"/>
              <a:gd name="connsiteY96" fmla="*/ 486137 h 1864160"/>
              <a:gd name="connsiteX97" fmla="*/ 2083443 w 2766352"/>
              <a:gd name="connsiteY97" fmla="*/ 451413 h 1864160"/>
              <a:gd name="connsiteX98" fmla="*/ 2048719 w 2766352"/>
              <a:gd name="connsiteY98" fmla="*/ 439838 h 1864160"/>
              <a:gd name="connsiteX99" fmla="*/ 1944546 w 2766352"/>
              <a:gd name="connsiteY99" fmla="*/ 428263 h 1864160"/>
              <a:gd name="connsiteX100" fmla="*/ 1898248 w 2766352"/>
              <a:gd name="connsiteY100" fmla="*/ 358815 h 1864160"/>
              <a:gd name="connsiteX101" fmla="*/ 1886673 w 2766352"/>
              <a:gd name="connsiteY101" fmla="*/ 324091 h 1864160"/>
              <a:gd name="connsiteX102" fmla="*/ 1851949 w 2766352"/>
              <a:gd name="connsiteY102" fmla="*/ 312516 h 1864160"/>
              <a:gd name="connsiteX103" fmla="*/ 1817225 w 2766352"/>
              <a:gd name="connsiteY103" fmla="*/ 289367 h 1864160"/>
              <a:gd name="connsiteX104" fmla="*/ 1770926 w 2766352"/>
              <a:gd name="connsiteY104" fmla="*/ 231494 h 1864160"/>
              <a:gd name="connsiteX105" fmla="*/ 1747777 w 2766352"/>
              <a:gd name="connsiteY105" fmla="*/ 196769 h 1864160"/>
              <a:gd name="connsiteX106" fmla="*/ 1689903 w 2766352"/>
              <a:gd name="connsiteY106" fmla="*/ 150471 h 1864160"/>
              <a:gd name="connsiteX107" fmla="*/ 1666754 w 2766352"/>
              <a:gd name="connsiteY107" fmla="*/ 127321 h 1864160"/>
              <a:gd name="connsiteX108" fmla="*/ 1597306 w 2766352"/>
              <a:gd name="connsiteY108" fmla="*/ 81023 h 1864160"/>
              <a:gd name="connsiteX109" fmla="*/ 1481559 w 2766352"/>
              <a:gd name="connsiteY109" fmla="*/ 11575 h 1864160"/>
              <a:gd name="connsiteX110" fmla="*/ 1446835 w 2766352"/>
              <a:gd name="connsiteY110" fmla="*/ 0 h 1864160"/>
              <a:gd name="connsiteX111" fmla="*/ 1261640 w 2766352"/>
              <a:gd name="connsiteY111" fmla="*/ 0 h 186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766352" h="1864160">
                <a:moveTo>
                  <a:pt x="1261640" y="0"/>
                </a:moveTo>
                <a:lnTo>
                  <a:pt x="1192192" y="11575"/>
                </a:lnTo>
                <a:cubicBezTo>
                  <a:pt x="1172836" y="15094"/>
                  <a:pt x="1153299" y="17973"/>
                  <a:pt x="1134319" y="23149"/>
                </a:cubicBezTo>
                <a:cubicBezTo>
                  <a:pt x="1082548" y="37268"/>
                  <a:pt x="1034925" y="53092"/>
                  <a:pt x="995422" y="92597"/>
                </a:cubicBezTo>
                <a:cubicBezTo>
                  <a:pt x="939519" y="148502"/>
                  <a:pt x="1007540" y="77452"/>
                  <a:pt x="949124" y="150471"/>
                </a:cubicBezTo>
                <a:cubicBezTo>
                  <a:pt x="942307" y="158992"/>
                  <a:pt x="933691" y="165904"/>
                  <a:pt x="925974" y="173620"/>
                </a:cubicBezTo>
                <a:lnTo>
                  <a:pt x="902825" y="243068"/>
                </a:lnTo>
                <a:cubicBezTo>
                  <a:pt x="898967" y="254643"/>
                  <a:pt x="899877" y="269165"/>
                  <a:pt x="891250" y="277792"/>
                </a:cubicBezTo>
                <a:lnTo>
                  <a:pt x="868101" y="300942"/>
                </a:lnTo>
                <a:cubicBezTo>
                  <a:pt x="864243" y="312517"/>
                  <a:pt x="861982" y="324753"/>
                  <a:pt x="856526" y="335666"/>
                </a:cubicBezTo>
                <a:cubicBezTo>
                  <a:pt x="837384" y="373951"/>
                  <a:pt x="805677" y="398089"/>
                  <a:pt x="775503" y="428263"/>
                </a:cubicBezTo>
                <a:cubicBezTo>
                  <a:pt x="767786" y="435980"/>
                  <a:pt x="761434" y="445360"/>
                  <a:pt x="752354" y="451413"/>
                </a:cubicBezTo>
                <a:cubicBezTo>
                  <a:pt x="729205" y="466846"/>
                  <a:pt x="702579" y="478038"/>
                  <a:pt x="682906" y="497711"/>
                </a:cubicBezTo>
                <a:cubicBezTo>
                  <a:pt x="626770" y="553847"/>
                  <a:pt x="654767" y="531903"/>
                  <a:pt x="601883" y="567159"/>
                </a:cubicBezTo>
                <a:cubicBezTo>
                  <a:pt x="562201" y="626683"/>
                  <a:pt x="599125" y="580941"/>
                  <a:pt x="544010" y="625033"/>
                </a:cubicBezTo>
                <a:cubicBezTo>
                  <a:pt x="498616" y="661348"/>
                  <a:pt x="546436" y="639656"/>
                  <a:pt x="486136" y="659757"/>
                </a:cubicBezTo>
                <a:cubicBezTo>
                  <a:pt x="470703" y="682906"/>
                  <a:pt x="448636" y="702811"/>
                  <a:pt x="439838" y="729205"/>
                </a:cubicBezTo>
                <a:cubicBezTo>
                  <a:pt x="435980" y="740780"/>
                  <a:pt x="435031" y="753777"/>
                  <a:pt x="428263" y="763929"/>
                </a:cubicBezTo>
                <a:cubicBezTo>
                  <a:pt x="404695" y="799281"/>
                  <a:pt x="389319" y="797399"/>
                  <a:pt x="358815" y="821802"/>
                </a:cubicBezTo>
                <a:cubicBezTo>
                  <a:pt x="350293" y="828619"/>
                  <a:pt x="344395" y="838404"/>
                  <a:pt x="335665" y="844952"/>
                </a:cubicBezTo>
                <a:cubicBezTo>
                  <a:pt x="230965" y="923477"/>
                  <a:pt x="296155" y="861310"/>
                  <a:pt x="243068" y="914400"/>
                </a:cubicBezTo>
                <a:cubicBezTo>
                  <a:pt x="233654" y="942641"/>
                  <a:pt x="230781" y="961411"/>
                  <a:pt x="208344" y="983848"/>
                </a:cubicBezTo>
                <a:cubicBezTo>
                  <a:pt x="198507" y="993685"/>
                  <a:pt x="185195" y="999281"/>
                  <a:pt x="173620" y="1006997"/>
                </a:cubicBezTo>
                <a:cubicBezTo>
                  <a:pt x="140830" y="1105364"/>
                  <a:pt x="186561" y="985429"/>
                  <a:pt x="138896" y="1064871"/>
                </a:cubicBezTo>
                <a:cubicBezTo>
                  <a:pt x="131779" y="1076733"/>
                  <a:pt x="117908" y="1137244"/>
                  <a:pt x="115746" y="1145894"/>
                </a:cubicBezTo>
                <a:cubicBezTo>
                  <a:pt x="111888" y="1176760"/>
                  <a:pt x="110690" y="1208076"/>
                  <a:pt x="104172" y="1238491"/>
                </a:cubicBezTo>
                <a:cubicBezTo>
                  <a:pt x="94771" y="1282364"/>
                  <a:pt x="84212" y="1309739"/>
                  <a:pt x="57873" y="1342663"/>
                </a:cubicBezTo>
                <a:cubicBezTo>
                  <a:pt x="51056" y="1351185"/>
                  <a:pt x="42440" y="1358096"/>
                  <a:pt x="34724" y="1365813"/>
                </a:cubicBezTo>
                <a:cubicBezTo>
                  <a:pt x="1737" y="1464771"/>
                  <a:pt x="14600" y="1411048"/>
                  <a:pt x="0" y="1527858"/>
                </a:cubicBezTo>
                <a:cubicBezTo>
                  <a:pt x="3858" y="1570299"/>
                  <a:pt x="1991" y="1613656"/>
                  <a:pt x="11574" y="1655180"/>
                </a:cubicBezTo>
                <a:cubicBezTo>
                  <a:pt x="14028" y="1665813"/>
                  <a:pt x="29109" y="1668971"/>
                  <a:pt x="34724" y="1678329"/>
                </a:cubicBezTo>
                <a:cubicBezTo>
                  <a:pt x="41001" y="1688791"/>
                  <a:pt x="39207" y="1703125"/>
                  <a:pt x="46298" y="1713053"/>
                </a:cubicBezTo>
                <a:cubicBezTo>
                  <a:pt x="56918" y="1727920"/>
                  <a:pt x="103447" y="1773549"/>
                  <a:pt x="127321" y="1782501"/>
                </a:cubicBezTo>
                <a:cubicBezTo>
                  <a:pt x="145742" y="1789409"/>
                  <a:pt x="165990" y="1789808"/>
                  <a:pt x="185195" y="1794076"/>
                </a:cubicBezTo>
                <a:cubicBezTo>
                  <a:pt x="200724" y="1797527"/>
                  <a:pt x="215842" y="1802804"/>
                  <a:pt x="231493" y="1805650"/>
                </a:cubicBezTo>
                <a:cubicBezTo>
                  <a:pt x="258335" y="1810530"/>
                  <a:pt x="285674" y="1812345"/>
                  <a:pt x="312516" y="1817225"/>
                </a:cubicBezTo>
                <a:cubicBezTo>
                  <a:pt x="328167" y="1820071"/>
                  <a:pt x="343519" y="1824430"/>
                  <a:pt x="358815" y="1828800"/>
                </a:cubicBezTo>
                <a:cubicBezTo>
                  <a:pt x="370546" y="1832152"/>
                  <a:pt x="381575" y="1837982"/>
                  <a:pt x="393539" y="1840375"/>
                </a:cubicBezTo>
                <a:cubicBezTo>
                  <a:pt x="420291" y="1845725"/>
                  <a:pt x="447554" y="1848091"/>
                  <a:pt x="474562" y="1851949"/>
                </a:cubicBezTo>
                <a:cubicBezTo>
                  <a:pt x="482148" y="1851588"/>
                  <a:pt x="693422" y="1896154"/>
                  <a:pt x="740779" y="1817225"/>
                </a:cubicBezTo>
                <a:cubicBezTo>
                  <a:pt x="747056" y="1806763"/>
                  <a:pt x="748496" y="1794076"/>
                  <a:pt x="752354" y="1782501"/>
                </a:cubicBezTo>
                <a:cubicBezTo>
                  <a:pt x="737752" y="1665692"/>
                  <a:pt x="750615" y="1719413"/>
                  <a:pt x="717630" y="1620456"/>
                </a:cubicBezTo>
                <a:cubicBezTo>
                  <a:pt x="713772" y="1608881"/>
                  <a:pt x="717630" y="1589589"/>
                  <a:pt x="706055" y="1585731"/>
                </a:cubicBezTo>
                <a:lnTo>
                  <a:pt x="671331" y="1574157"/>
                </a:lnTo>
                <a:cubicBezTo>
                  <a:pt x="663615" y="1566440"/>
                  <a:pt x="657540" y="1556622"/>
                  <a:pt x="648182" y="1551007"/>
                </a:cubicBezTo>
                <a:cubicBezTo>
                  <a:pt x="622347" y="1535506"/>
                  <a:pt x="547784" y="1530649"/>
                  <a:pt x="532435" y="1527858"/>
                </a:cubicBezTo>
                <a:cubicBezTo>
                  <a:pt x="516784" y="1525012"/>
                  <a:pt x="501569" y="1520141"/>
                  <a:pt x="486136" y="1516283"/>
                </a:cubicBezTo>
                <a:cubicBezTo>
                  <a:pt x="453349" y="1417916"/>
                  <a:pt x="499077" y="1537851"/>
                  <a:pt x="451412" y="1458410"/>
                </a:cubicBezTo>
                <a:cubicBezTo>
                  <a:pt x="445135" y="1447948"/>
                  <a:pt x="443696" y="1435261"/>
                  <a:pt x="439838" y="1423686"/>
                </a:cubicBezTo>
                <a:cubicBezTo>
                  <a:pt x="443696" y="1377387"/>
                  <a:pt x="441677" y="1330218"/>
                  <a:pt x="451412" y="1284790"/>
                </a:cubicBezTo>
                <a:cubicBezTo>
                  <a:pt x="453699" y="1274119"/>
                  <a:pt x="463716" y="1262845"/>
                  <a:pt x="474562" y="1261640"/>
                </a:cubicBezTo>
                <a:cubicBezTo>
                  <a:pt x="501677" y="1258627"/>
                  <a:pt x="528577" y="1269357"/>
                  <a:pt x="555584" y="1273215"/>
                </a:cubicBezTo>
                <a:cubicBezTo>
                  <a:pt x="556455" y="1278442"/>
                  <a:pt x="566345" y="1360042"/>
                  <a:pt x="578734" y="1377387"/>
                </a:cubicBezTo>
                <a:cubicBezTo>
                  <a:pt x="591420" y="1395147"/>
                  <a:pt x="625033" y="1423686"/>
                  <a:pt x="625033" y="1423686"/>
                </a:cubicBezTo>
                <a:cubicBezTo>
                  <a:pt x="628891" y="1435261"/>
                  <a:pt x="627980" y="1449783"/>
                  <a:pt x="636607" y="1458410"/>
                </a:cubicBezTo>
                <a:cubicBezTo>
                  <a:pt x="645234" y="1467037"/>
                  <a:pt x="660869" y="1463708"/>
                  <a:pt x="671331" y="1469985"/>
                </a:cubicBezTo>
                <a:cubicBezTo>
                  <a:pt x="680689" y="1475600"/>
                  <a:pt x="685959" y="1486317"/>
                  <a:pt x="694481" y="1493134"/>
                </a:cubicBezTo>
                <a:cubicBezTo>
                  <a:pt x="705344" y="1501824"/>
                  <a:pt x="718342" y="1507593"/>
                  <a:pt x="729205" y="1516283"/>
                </a:cubicBezTo>
                <a:cubicBezTo>
                  <a:pt x="737726" y="1523100"/>
                  <a:pt x="743624" y="1532885"/>
                  <a:pt x="752354" y="1539433"/>
                </a:cubicBezTo>
                <a:cubicBezTo>
                  <a:pt x="774612" y="1556126"/>
                  <a:pt x="802129" y="1566058"/>
                  <a:pt x="821802" y="1585731"/>
                </a:cubicBezTo>
                <a:cubicBezTo>
                  <a:pt x="829519" y="1593448"/>
                  <a:pt x="835594" y="1603266"/>
                  <a:pt x="844952" y="1608881"/>
                </a:cubicBezTo>
                <a:cubicBezTo>
                  <a:pt x="862414" y="1619358"/>
                  <a:pt x="925639" y="1629865"/>
                  <a:pt x="937549" y="1632030"/>
                </a:cubicBezTo>
                <a:cubicBezTo>
                  <a:pt x="1014355" y="1645995"/>
                  <a:pt x="1024021" y="1646007"/>
                  <a:pt x="1111169" y="1655180"/>
                </a:cubicBezTo>
                <a:cubicBezTo>
                  <a:pt x="1149731" y="1659239"/>
                  <a:pt x="1188183" y="1664953"/>
                  <a:pt x="1226916" y="1666754"/>
                </a:cubicBezTo>
                <a:cubicBezTo>
                  <a:pt x="1354159" y="1672672"/>
                  <a:pt x="1481559" y="1674471"/>
                  <a:pt x="1608881" y="1678329"/>
                </a:cubicBezTo>
                <a:cubicBezTo>
                  <a:pt x="1709195" y="1674471"/>
                  <a:pt x="1809672" y="1673661"/>
                  <a:pt x="1909822" y="1666754"/>
                </a:cubicBezTo>
                <a:cubicBezTo>
                  <a:pt x="1921994" y="1665915"/>
                  <a:pt x="1932710" y="1658139"/>
                  <a:pt x="1944546" y="1655180"/>
                </a:cubicBezTo>
                <a:lnTo>
                  <a:pt x="2037144" y="1632030"/>
                </a:lnTo>
                <a:cubicBezTo>
                  <a:pt x="2103486" y="1532516"/>
                  <a:pt x="2023947" y="1658424"/>
                  <a:pt x="2071868" y="1562582"/>
                </a:cubicBezTo>
                <a:cubicBezTo>
                  <a:pt x="2078089" y="1550140"/>
                  <a:pt x="2087301" y="1539433"/>
                  <a:pt x="2095017" y="1527858"/>
                </a:cubicBezTo>
                <a:cubicBezTo>
                  <a:pt x="2182557" y="1536612"/>
                  <a:pt x="2194340" y="1513115"/>
                  <a:pt x="2233914" y="1562582"/>
                </a:cubicBezTo>
                <a:cubicBezTo>
                  <a:pt x="2242604" y="1573445"/>
                  <a:pt x="2251413" y="1584594"/>
                  <a:pt x="2257063" y="1597306"/>
                </a:cubicBezTo>
                <a:cubicBezTo>
                  <a:pt x="2266973" y="1619604"/>
                  <a:pt x="2262958" y="1649500"/>
                  <a:pt x="2280212" y="1666754"/>
                </a:cubicBezTo>
                <a:cubicBezTo>
                  <a:pt x="2287929" y="1674471"/>
                  <a:pt x="2296545" y="1681382"/>
                  <a:pt x="2303362" y="1689904"/>
                </a:cubicBezTo>
                <a:cubicBezTo>
                  <a:pt x="2312052" y="1700767"/>
                  <a:pt x="2314715" y="1717255"/>
                  <a:pt x="2326511" y="1724628"/>
                </a:cubicBezTo>
                <a:cubicBezTo>
                  <a:pt x="2347203" y="1737561"/>
                  <a:pt x="2395959" y="1747777"/>
                  <a:pt x="2395959" y="1747777"/>
                </a:cubicBezTo>
                <a:cubicBezTo>
                  <a:pt x="2515564" y="1743919"/>
                  <a:pt x="2636031" y="1751045"/>
                  <a:pt x="2754774" y="1736202"/>
                </a:cubicBezTo>
                <a:cubicBezTo>
                  <a:pt x="2766881" y="1734689"/>
                  <a:pt x="2766349" y="1713679"/>
                  <a:pt x="2766349" y="1701478"/>
                </a:cubicBezTo>
                <a:cubicBezTo>
                  <a:pt x="2766349" y="1681805"/>
                  <a:pt x="2759545" y="1662691"/>
                  <a:pt x="2754774" y="1643605"/>
                </a:cubicBezTo>
                <a:cubicBezTo>
                  <a:pt x="2751815" y="1631769"/>
                  <a:pt x="2747058" y="1620456"/>
                  <a:pt x="2743200" y="1608881"/>
                </a:cubicBezTo>
                <a:cubicBezTo>
                  <a:pt x="2739342" y="1566440"/>
                  <a:pt x="2737652" y="1523746"/>
                  <a:pt x="2731625" y="1481559"/>
                </a:cubicBezTo>
                <a:cubicBezTo>
                  <a:pt x="2729900" y="1469481"/>
                  <a:pt x="2723009" y="1458672"/>
                  <a:pt x="2720050" y="1446835"/>
                </a:cubicBezTo>
                <a:cubicBezTo>
                  <a:pt x="2715279" y="1427749"/>
                  <a:pt x="2715384" y="1407382"/>
                  <a:pt x="2708476" y="1388962"/>
                </a:cubicBezTo>
                <a:cubicBezTo>
                  <a:pt x="2703591" y="1375937"/>
                  <a:pt x="2693043" y="1365813"/>
                  <a:pt x="2685326" y="1354238"/>
                </a:cubicBezTo>
                <a:cubicBezTo>
                  <a:pt x="2652541" y="1255878"/>
                  <a:pt x="2698265" y="1375800"/>
                  <a:pt x="2650602" y="1296364"/>
                </a:cubicBezTo>
                <a:cubicBezTo>
                  <a:pt x="2613330" y="1234244"/>
                  <a:pt x="2673462" y="1284597"/>
                  <a:pt x="2604303" y="1238491"/>
                </a:cubicBezTo>
                <a:cubicBezTo>
                  <a:pt x="2600445" y="1226916"/>
                  <a:pt x="2599820" y="1213695"/>
                  <a:pt x="2592729" y="1203767"/>
                </a:cubicBezTo>
                <a:cubicBezTo>
                  <a:pt x="2580043" y="1186007"/>
                  <a:pt x="2546430" y="1157468"/>
                  <a:pt x="2546430" y="1157468"/>
                </a:cubicBezTo>
                <a:cubicBezTo>
                  <a:pt x="2542572" y="1145893"/>
                  <a:pt x="2540780" y="1133409"/>
                  <a:pt x="2534855" y="1122744"/>
                </a:cubicBezTo>
                <a:cubicBezTo>
                  <a:pt x="2521344" y="1098423"/>
                  <a:pt x="2497355" y="1079690"/>
                  <a:pt x="2488557" y="1053296"/>
                </a:cubicBezTo>
                <a:cubicBezTo>
                  <a:pt x="2461008" y="970651"/>
                  <a:pt x="2478942" y="1004151"/>
                  <a:pt x="2442258" y="949124"/>
                </a:cubicBezTo>
                <a:cubicBezTo>
                  <a:pt x="2438400" y="844952"/>
                  <a:pt x="2441056" y="740333"/>
                  <a:pt x="2430683" y="636607"/>
                </a:cubicBezTo>
                <a:cubicBezTo>
                  <a:pt x="2429299" y="622765"/>
                  <a:pt x="2413755" y="614325"/>
                  <a:pt x="2407534" y="601883"/>
                </a:cubicBezTo>
                <a:cubicBezTo>
                  <a:pt x="2402078" y="590970"/>
                  <a:pt x="2403581" y="576686"/>
                  <a:pt x="2395959" y="567159"/>
                </a:cubicBezTo>
                <a:cubicBezTo>
                  <a:pt x="2373846" y="539518"/>
                  <a:pt x="2354468" y="546413"/>
                  <a:pt x="2326511" y="532435"/>
                </a:cubicBezTo>
                <a:cubicBezTo>
                  <a:pt x="2314069" y="526214"/>
                  <a:pt x="2304860" y="514040"/>
                  <a:pt x="2291787" y="509286"/>
                </a:cubicBezTo>
                <a:cubicBezTo>
                  <a:pt x="2261887" y="498413"/>
                  <a:pt x="2229373" y="496198"/>
                  <a:pt x="2199190" y="486137"/>
                </a:cubicBezTo>
                <a:cubicBezTo>
                  <a:pt x="2034139" y="431119"/>
                  <a:pt x="2205899" y="486400"/>
                  <a:pt x="2083443" y="451413"/>
                </a:cubicBezTo>
                <a:cubicBezTo>
                  <a:pt x="2071712" y="448061"/>
                  <a:pt x="2060754" y="441844"/>
                  <a:pt x="2048719" y="439838"/>
                </a:cubicBezTo>
                <a:cubicBezTo>
                  <a:pt x="2014256" y="434094"/>
                  <a:pt x="1979270" y="432121"/>
                  <a:pt x="1944546" y="428263"/>
                </a:cubicBezTo>
                <a:cubicBezTo>
                  <a:pt x="1929113" y="405114"/>
                  <a:pt x="1907046" y="385209"/>
                  <a:pt x="1898248" y="358815"/>
                </a:cubicBezTo>
                <a:cubicBezTo>
                  <a:pt x="1894390" y="347240"/>
                  <a:pt x="1895300" y="332718"/>
                  <a:pt x="1886673" y="324091"/>
                </a:cubicBezTo>
                <a:cubicBezTo>
                  <a:pt x="1878046" y="315464"/>
                  <a:pt x="1862862" y="317972"/>
                  <a:pt x="1851949" y="312516"/>
                </a:cubicBezTo>
                <a:cubicBezTo>
                  <a:pt x="1839507" y="306295"/>
                  <a:pt x="1828800" y="297083"/>
                  <a:pt x="1817225" y="289367"/>
                </a:cubicBezTo>
                <a:cubicBezTo>
                  <a:pt x="1794690" y="221764"/>
                  <a:pt x="1823282" y="283851"/>
                  <a:pt x="1770926" y="231494"/>
                </a:cubicBezTo>
                <a:cubicBezTo>
                  <a:pt x="1761089" y="221657"/>
                  <a:pt x="1756467" y="207632"/>
                  <a:pt x="1747777" y="196769"/>
                </a:cubicBezTo>
                <a:cubicBezTo>
                  <a:pt x="1722937" y="165718"/>
                  <a:pt x="1723322" y="177207"/>
                  <a:pt x="1689903" y="150471"/>
                </a:cubicBezTo>
                <a:cubicBezTo>
                  <a:pt x="1681382" y="143654"/>
                  <a:pt x="1675484" y="133869"/>
                  <a:pt x="1666754" y="127321"/>
                </a:cubicBezTo>
                <a:cubicBezTo>
                  <a:pt x="1644496" y="110628"/>
                  <a:pt x="1616979" y="100696"/>
                  <a:pt x="1597306" y="81023"/>
                </a:cubicBezTo>
                <a:cubicBezTo>
                  <a:pt x="1533752" y="17469"/>
                  <a:pt x="1571713" y="41626"/>
                  <a:pt x="1481559" y="11575"/>
                </a:cubicBezTo>
                <a:cubicBezTo>
                  <a:pt x="1469984" y="7717"/>
                  <a:pt x="1459036" y="0"/>
                  <a:pt x="1446835" y="0"/>
                </a:cubicBezTo>
                <a:lnTo>
                  <a:pt x="1261640" y="0"/>
                </a:lnTo>
                <a:close/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08500" y="3915253"/>
            <a:ext cx="3355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example:</a:t>
            </a:r>
          </a:p>
          <a:p>
            <a:r>
              <a:rPr lang="en-US" dirty="0"/>
              <a:t>	</a:t>
            </a:r>
            <a:r>
              <a:rPr lang="en-US" dirty="0" smtClean="0"/>
              <a:t>Exclude parts outside of</a:t>
            </a:r>
          </a:p>
          <a:p>
            <a:r>
              <a:rPr lang="en-US" dirty="0"/>
              <a:t>	</a:t>
            </a:r>
            <a:r>
              <a:rPr lang="en-US" dirty="0" smtClean="0"/>
              <a:t>the dashed lasso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1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7619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Composite your own set of images</a:t>
            </a:r>
          </a:p>
          <a:p>
            <a:pPr lvl="1"/>
            <a:r>
              <a:rPr lang="en-US" dirty="0" smtClean="0"/>
              <a:t>i.e. Try doing this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8228" y="2056157"/>
            <a:ext cx="8991600" cy="2162236"/>
            <a:chOff x="48228" y="2302144"/>
            <a:chExt cx="8991600" cy="2162236"/>
          </a:xfrm>
        </p:grpSpPr>
        <p:pic>
          <p:nvPicPr>
            <p:cNvPr id="4" name="Picture 3" descr="matt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8" y="2325957"/>
              <a:ext cx="1676400" cy="102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matt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228" y="2325957"/>
              <a:ext cx="1600200" cy="97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mat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884" y="2302144"/>
              <a:ext cx="1676400" cy="102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matt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3123" y="2335777"/>
              <a:ext cx="1600200" cy="97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matt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5828" y="2325957"/>
              <a:ext cx="1524000" cy="93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799099" y="257552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=</a:t>
              </a:r>
              <a:endParaRPr lang="en-US" sz="28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02284" y="2575697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x</a:t>
              </a:r>
              <a:endParaRPr lang="en-US" sz="2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82769" y="2576047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88540" y="2576047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x</a:t>
              </a:r>
              <a:endParaRPr lang="en-US" sz="28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4692" y="3360187"/>
              <a:ext cx="80746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C     =        </a:t>
              </a:r>
              <a:r>
                <a:rPr lang="en-US" sz="4800" dirty="0" smtClean="0">
                  <a:sym typeface="Symbol"/>
                </a:rPr>
                <a:t>       F   +   </a:t>
              </a:r>
              <a:r>
                <a:rPr lang="en-US" sz="3600" dirty="0" smtClean="0">
                  <a:sym typeface="Symbol"/>
                </a:rPr>
                <a:t>( 1 -  )</a:t>
              </a:r>
              <a:r>
                <a:rPr lang="en-US" sz="4800" dirty="0" smtClean="0">
                  <a:sym typeface="Symbol"/>
                </a:rPr>
                <a:t>  B</a:t>
              </a:r>
              <a:endParaRPr lang="en-US" sz="4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25884" y="4095048"/>
              <a:ext cx="4534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unassociated color images, and </a:t>
              </a:r>
              <a:r>
                <a:rPr lang="en-US" dirty="0" smtClean="0">
                  <a:sym typeface="Symbol"/>
                </a:rPr>
                <a:t> </a:t>
              </a:r>
              <a:r>
                <a:rPr lang="en-US" dirty="0" smtClean="0"/>
                <a:t>means times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371599" y="4953000"/>
            <a:ext cx="67297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Suggest input of: 1 background image,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and 2 or more images taken in front of a bluescreen</a:t>
            </a:r>
          </a:p>
          <a:p>
            <a:r>
              <a:rPr lang="en-US" dirty="0"/>
              <a:t>	</a:t>
            </a:r>
            <a:r>
              <a:rPr lang="en-US" dirty="0" smtClean="0"/>
              <a:t>	(or green screen if easier)</a:t>
            </a:r>
          </a:p>
          <a:p>
            <a:r>
              <a:rPr lang="en-US" dirty="0"/>
              <a:t>	</a:t>
            </a:r>
            <a:r>
              <a:rPr lang="en-US" dirty="0" smtClean="0"/>
              <a:t>output 2 or more composited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0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Bluescreening was used “long” ago as blue was useful to film</a:t>
            </a:r>
          </a:p>
          <a:p>
            <a:endParaRPr lang="en-US" dirty="0" smtClean="0"/>
          </a:p>
          <a:p>
            <a:r>
              <a:rPr lang="en-US" dirty="0" smtClean="0"/>
              <a:t>As movies have become more “digital”</a:t>
            </a:r>
            <a:br>
              <a:rPr lang="en-US" dirty="0" smtClean="0"/>
            </a:br>
            <a:r>
              <a:rPr lang="en-US" dirty="0" smtClean="0"/>
              <a:t>Green screens are more common</a:t>
            </a:r>
          </a:p>
          <a:p>
            <a:pPr lvl="1"/>
            <a:r>
              <a:rPr lang="en-US" dirty="0" smtClean="0"/>
              <a:t>BECAUSE</a:t>
            </a:r>
          </a:p>
          <a:p>
            <a:pPr lvl="2"/>
            <a:r>
              <a:rPr lang="en-US" dirty="0" smtClean="0"/>
              <a:t>image sensors in digital video cameras are most sensitive to green</a:t>
            </a:r>
          </a:p>
          <a:p>
            <a:pPr lvl="3"/>
            <a:r>
              <a:rPr lang="en-US" b="1" i="1" dirty="0" smtClean="0"/>
              <a:t>Bayer pattern</a:t>
            </a:r>
            <a:r>
              <a:rPr lang="en-US" dirty="0" smtClean="0"/>
              <a:t> allocates more pixels to the green channel</a:t>
            </a:r>
          </a:p>
          <a:p>
            <a:pPr lvl="2"/>
            <a:r>
              <a:rPr lang="en-US" dirty="0" smtClean="0"/>
              <a:t>Green channel thus has least amount of noise for cleanest mask</a:t>
            </a:r>
          </a:p>
          <a:p>
            <a:pPr lvl="2"/>
            <a:r>
              <a:rPr lang="en-US" dirty="0" smtClean="0"/>
              <a:t>Also requires less light because hardware sensors are more sensitive to green light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50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Additive Was Discussed Before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4038"/>
            <a:ext cx="46482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53959"/>
            <a:ext cx="39528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1111602"/>
            <a:ext cx="127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>
            <a:off x="1322000" y="1480934"/>
            <a:ext cx="125800" cy="576466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0" y="5562600"/>
            <a:ext cx="4745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Began with RGB then into HSV then into CIE </a:t>
            </a:r>
            <a:r>
              <a:rPr lang="en-US" b="1" dirty="0" err="1" smtClean="0">
                <a:solidFill>
                  <a:srgbClr val="C00000"/>
                </a:solidFill>
              </a:rPr>
              <a:t>xyY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skipped subtractive… saved it for now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9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Compositing </a:t>
            </a:r>
            <a:r>
              <a:rPr lang="en-US" dirty="0"/>
              <a:t>Digital Images SIGGRAPH paper by Porter and Duff, 1984</a:t>
            </a:r>
          </a:p>
          <a:p>
            <a:pPr lvl="1"/>
            <a:r>
              <a:rPr lang="en-US" dirty="0"/>
              <a:t>http://keithp.com/~keithp/porterduff/</a:t>
            </a:r>
          </a:p>
          <a:p>
            <a:pPr lvl="1"/>
            <a:endParaRPr lang="en-US" dirty="0"/>
          </a:p>
          <a:p>
            <a:r>
              <a:rPr lang="en-US" dirty="0" smtClean="0"/>
              <a:t>Look into Shapes from Silhouettes</a:t>
            </a:r>
          </a:p>
          <a:p>
            <a:pPr lvl="1"/>
            <a:r>
              <a:rPr lang="en-US" dirty="0" smtClean="0"/>
              <a:t>Good presentation at:</a:t>
            </a:r>
          </a:p>
          <a:p>
            <a:pPr lvl="2"/>
            <a:r>
              <a:rPr lang="en-US" dirty="0"/>
              <a:t>http://www.sci.utah.edu/~gerig/CS6320-S2015/Materials/CS6320-S2015-Shape-from-Silhouttes-I.pdf</a:t>
            </a:r>
          </a:p>
          <a:p>
            <a:endParaRPr lang="en-US" dirty="0" smtClean="0"/>
          </a:p>
          <a:p>
            <a:r>
              <a:rPr lang="en-US" dirty="0" smtClean="0"/>
              <a:t>Investigate Active Contour Models</a:t>
            </a:r>
          </a:p>
          <a:p>
            <a:pPr lvl="1"/>
            <a:r>
              <a:rPr lang="en-US" dirty="0" smtClean="0"/>
              <a:t>Computer Vision</a:t>
            </a:r>
          </a:p>
          <a:p>
            <a:pPr lvl="1"/>
            <a:r>
              <a:rPr lang="en-US" dirty="0" smtClean="0"/>
              <a:t>Relates to Blue Screening (Chroma Keying)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(maybe) useful papers</a:t>
            </a:r>
          </a:p>
          <a:p>
            <a:pPr lvl="1"/>
            <a:r>
              <a:rPr lang="en-US" dirty="0"/>
              <a:t>https://</a:t>
            </a:r>
            <a:r>
              <a:rPr lang="en-US" dirty="0" smtClean="0"/>
              <a:t>www.cs.princeton.edu/courses/archive/fall00/cs426/papers/smith95a.pdf</a:t>
            </a:r>
          </a:p>
          <a:p>
            <a:pPr lvl="1"/>
            <a:r>
              <a:rPr lang="en-US" dirty="0" smtClean="0"/>
              <a:t>Smith, </a:t>
            </a:r>
            <a:r>
              <a:rPr lang="en-US" dirty="0"/>
              <a:t>A. R., AND </a:t>
            </a:r>
            <a:r>
              <a:rPr lang="en-US" dirty="0" err="1" smtClean="0"/>
              <a:t>Blinn</a:t>
            </a:r>
            <a:r>
              <a:rPr lang="en-US" dirty="0" smtClean="0"/>
              <a:t>, </a:t>
            </a:r>
            <a:r>
              <a:rPr lang="en-US" dirty="0"/>
              <a:t>J. F. 1996. Blue screen matting.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Proceedings of ACM SIGGRAPH </a:t>
            </a:r>
            <a:r>
              <a:rPr lang="en-US" dirty="0" smtClean="0"/>
              <a:t>1996, 259–268.</a:t>
            </a:r>
          </a:p>
          <a:p>
            <a:pPr lvl="1"/>
            <a:r>
              <a:rPr lang="en-US" dirty="0" smtClean="0"/>
              <a:t>A</a:t>
            </a:r>
            <a:r>
              <a:rPr lang="en-US" dirty="0"/>
              <a:t>. Blake &amp; M. </a:t>
            </a:r>
            <a:r>
              <a:rPr lang="en-US" dirty="0" err="1"/>
              <a:t>Isard</a:t>
            </a:r>
            <a:r>
              <a:rPr lang="en-US" dirty="0"/>
              <a:t> (1998). Active Contours. Springer-</a:t>
            </a:r>
            <a:r>
              <a:rPr lang="en-US" dirty="0" err="1"/>
              <a:t>Verlag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M. </a:t>
            </a:r>
            <a:r>
              <a:rPr lang="en-US" dirty="0" err="1"/>
              <a:t>Kass</a:t>
            </a:r>
            <a:r>
              <a:rPr lang="en-US" dirty="0"/>
              <a:t>, A. </a:t>
            </a:r>
            <a:r>
              <a:rPr lang="en-US" dirty="0" err="1"/>
              <a:t>Witkin</a:t>
            </a:r>
            <a:r>
              <a:rPr lang="en-US" dirty="0"/>
              <a:t> &amp; D. </a:t>
            </a:r>
            <a:r>
              <a:rPr lang="en-US" dirty="0" err="1"/>
              <a:t>Terzopoulos</a:t>
            </a:r>
            <a:r>
              <a:rPr lang="en-US" dirty="0"/>
              <a:t> (1988). Snakes: active contour models.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International Journal of Computer Vision (1988), pp. 321-331.</a:t>
            </a:r>
          </a:p>
        </p:txBody>
      </p:sp>
    </p:spTree>
    <p:extLst>
      <p:ext uri="{BB962C8B-B14F-4D97-AF65-F5344CB8AC3E}">
        <p14:creationId xmlns:p14="http://schemas.microsoft.com/office/powerpoint/2010/main" val="29906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Color and Compositing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Colors for Printing</a:t>
            </a:r>
            <a:endParaRPr lang="en-US" dirty="0"/>
          </a:p>
          <a:p>
            <a:pPr lvl="1"/>
            <a:r>
              <a:rPr lang="en-US" dirty="0"/>
              <a:t>Subtractive Color Spaces CMY and CMYK</a:t>
            </a:r>
          </a:p>
          <a:p>
            <a:endParaRPr lang="en-US" dirty="0" smtClean="0"/>
          </a:p>
          <a:p>
            <a:r>
              <a:rPr lang="en-US" dirty="0" smtClean="0"/>
              <a:t>Colors for Compositing</a:t>
            </a:r>
            <a:endParaRPr lang="en-US" dirty="0"/>
          </a:p>
          <a:p>
            <a:pPr lvl="1"/>
            <a:r>
              <a:rPr lang="en-US" dirty="0"/>
              <a:t>Example operations</a:t>
            </a:r>
          </a:p>
          <a:p>
            <a:pPr lvl="1"/>
            <a:r>
              <a:rPr lang="en-US" dirty="0"/>
              <a:t>Associated Images</a:t>
            </a:r>
          </a:p>
          <a:p>
            <a:pPr lvl="1"/>
            <a:r>
              <a:rPr lang="en-US" dirty="0"/>
              <a:t>Bluescreening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7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Beyond D2L</a:t>
            </a:r>
          </a:p>
          <a:p>
            <a:pPr lvl="1"/>
            <a:r>
              <a:rPr lang="en-US" dirty="0" smtClean="0"/>
              <a:t>Examples and information</a:t>
            </a:r>
            <a:br>
              <a:rPr lang="en-US" dirty="0" smtClean="0"/>
            </a:br>
            <a:r>
              <a:rPr lang="en-US" dirty="0" smtClean="0"/>
              <a:t>can be found online at:</a:t>
            </a:r>
          </a:p>
          <a:p>
            <a:pPr lvl="2"/>
            <a:r>
              <a:rPr lang="en-US" i="1" dirty="0"/>
              <a:t>http://docdingle.com/teaching/cs.html</a:t>
            </a:r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r>
              <a:rPr lang="en-US" i="1" dirty="0" smtClean="0"/>
              <a:t>Continue to more stuff as needed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496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Reference Stuff Follows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Much of the content derived/based on slides for use with the book:</a:t>
            </a:r>
          </a:p>
          <a:p>
            <a:pPr lvl="1"/>
            <a:r>
              <a:rPr lang="en-US" sz="1800" i="1" dirty="0"/>
              <a:t>Digital Image Processing, </a:t>
            </a:r>
            <a:r>
              <a:rPr lang="en-US" sz="1800" dirty="0" smtClean="0"/>
              <a:t>Gonzalez and Woods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Some layout and presentation style derived/based on presentations by</a:t>
            </a:r>
          </a:p>
          <a:p>
            <a:pPr lvl="1"/>
            <a:r>
              <a:rPr lang="en-US" sz="1800" dirty="0" smtClean="0"/>
              <a:t>Donald House, Texas A&amp;M University, 1999</a:t>
            </a:r>
          </a:p>
          <a:p>
            <a:pPr lvl="1"/>
            <a:r>
              <a:rPr lang="en-US" sz="1800" dirty="0" smtClean="0"/>
              <a:t>Bernd </a:t>
            </a:r>
            <a:r>
              <a:rPr lang="en-US" sz="1800" dirty="0" err="1" smtClean="0"/>
              <a:t>Girod</a:t>
            </a:r>
            <a:r>
              <a:rPr lang="en-US" sz="1800" dirty="0" smtClean="0"/>
              <a:t>, Stanford University, 2007</a:t>
            </a:r>
          </a:p>
          <a:p>
            <a:pPr lvl="1"/>
            <a:r>
              <a:rPr lang="en-US" sz="1800" dirty="0" err="1" smtClean="0"/>
              <a:t>Shreekanth</a:t>
            </a:r>
            <a:r>
              <a:rPr lang="en-US" sz="1800" dirty="0" smtClean="0"/>
              <a:t> </a:t>
            </a:r>
            <a:r>
              <a:rPr lang="en-US" sz="1800" dirty="0" err="1" smtClean="0"/>
              <a:t>Mandayam</a:t>
            </a:r>
            <a:r>
              <a:rPr lang="en-US" sz="1800" dirty="0" smtClean="0"/>
              <a:t>, Rowan University, 2009</a:t>
            </a:r>
          </a:p>
          <a:p>
            <a:pPr lvl="1"/>
            <a:r>
              <a:rPr lang="en-US" sz="1800" dirty="0" smtClean="0"/>
              <a:t>Igor Aizenberg, TAMUT, 2013</a:t>
            </a:r>
          </a:p>
          <a:p>
            <a:pPr lvl="1"/>
            <a:r>
              <a:rPr lang="en-US" sz="1800" dirty="0" smtClean="0"/>
              <a:t>Xin Li, WVU, 2014</a:t>
            </a:r>
          </a:p>
          <a:p>
            <a:pPr lvl="1"/>
            <a:r>
              <a:rPr lang="en-US" sz="1800" dirty="0" smtClean="0"/>
              <a:t>George </a:t>
            </a:r>
            <a:r>
              <a:rPr lang="en-US" sz="1800" dirty="0" err="1" smtClean="0"/>
              <a:t>Wolberg</a:t>
            </a:r>
            <a:r>
              <a:rPr lang="en-US" sz="1800" dirty="0" smtClean="0"/>
              <a:t>, City College of New York, 2015</a:t>
            </a:r>
          </a:p>
          <a:p>
            <a:pPr lvl="1"/>
            <a:r>
              <a:rPr lang="en-US" sz="1800" dirty="0" smtClean="0"/>
              <a:t>Yao Wang and Zhu Liu, NYU-Poly, 2015</a:t>
            </a:r>
          </a:p>
          <a:p>
            <a:pPr lvl="1"/>
            <a:r>
              <a:rPr lang="en-US" sz="1800" dirty="0" err="1" smtClean="0"/>
              <a:t>Sinisa</a:t>
            </a:r>
            <a:r>
              <a:rPr lang="en-US" sz="1800" dirty="0" smtClean="0"/>
              <a:t> </a:t>
            </a:r>
            <a:r>
              <a:rPr lang="en-US" sz="1800" dirty="0" err="1" smtClean="0"/>
              <a:t>Todorovic</a:t>
            </a:r>
            <a:r>
              <a:rPr lang="en-US" sz="1800" dirty="0" smtClean="0"/>
              <a:t>, Oregon State, 2015</a:t>
            </a:r>
            <a:endParaRPr lang="en-US" sz="1800" dirty="0"/>
          </a:p>
        </p:txBody>
      </p:sp>
      <p:pic>
        <p:nvPicPr>
          <p:cNvPr id="4" name="Picture 2" descr="http://reviewanygame.com/content/images/products/thrillville-off-the-rails-xbox-360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2995613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PRINT our nice color images</a:t>
            </a:r>
          </a:p>
          <a:p>
            <a:pPr lvl="1"/>
            <a:r>
              <a:rPr lang="en-US" dirty="0" smtClean="0"/>
              <a:t>But RGB doesn’t seem to work</a:t>
            </a:r>
          </a:p>
          <a:p>
            <a:pPr lvl="1"/>
            <a:r>
              <a:rPr lang="en-US" dirty="0" smtClean="0"/>
              <a:t>Not directly anyway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How do we solve this problem?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3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Subtractive Color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09600"/>
          </a:xfrm>
        </p:spPr>
        <p:txBody>
          <a:bodyPr/>
          <a:lstStyle/>
          <a:p>
            <a:r>
              <a:rPr lang="en-US" dirty="0" smtClean="0"/>
              <a:t>CMY and CMYK </a:t>
            </a:r>
            <a:r>
              <a:rPr lang="en-US" sz="1600" dirty="0" smtClean="0"/>
              <a:t>(think printers/ink/pigment)</a:t>
            </a:r>
            <a:endParaRPr lang="en-US" dirty="0"/>
          </a:p>
        </p:txBody>
      </p:sp>
      <p:pic>
        <p:nvPicPr>
          <p:cNvPr id="4" name="Picture 3" descr="CM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1751111"/>
            <a:ext cx="3021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Cyan, Magenta, and Yellow (and Black)</a:t>
            </a:r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912751" y="354913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50951" y="2043891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35168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2243025"/>
            <a:ext cx="1814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is additive</a:t>
            </a:r>
          </a:p>
          <a:p>
            <a:r>
              <a:rPr lang="en-US" dirty="0" smtClean="0"/>
              <a:t>White = R + G + B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267200" y="4267200"/>
            <a:ext cx="381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114800" y="2889356"/>
            <a:ext cx="1752600" cy="1301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29000" y="4343400"/>
            <a:ext cx="31783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Assume:</a:t>
            </a:r>
          </a:p>
          <a:p>
            <a:r>
              <a:rPr lang="en-US" sz="1400" i="1" dirty="0" smtClean="0"/>
              <a:t>the surface here Absorbs all Blue light</a:t>
            </a:r>
          </a:p>
          <a:p>
            <a:r>
              <a:rPr lang="en-US" sz="1400" i="1" dirty="0" smtClean="0"/>
              <a:t>(reflects no blue light, just red and green)</a:t>
            </a:r>
            <a:endParaRPr lang="en-US" sz="1400" i="1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867400" y="2889356"/>
            <a:ext cx="1524000" cy="1301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86600" y="2493353"/>
            <a:ext cx="1473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Yellow (R + G)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05627" y="5088816"/>
            <a:ext cx="1680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 = white – blue</a:t>
            </a:r>
          </a:p>
          <a:p>
            <a:r>
              <a:rPr lang="en-US" dirty="0"/>
              <a:t> </a:t>
            </a:r>
            <a:r>
              <a:rPr lang="en-US" dirty="0" smtClean="0"/>
              <a:t>   = 1 - B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66800" y="5835227"/>
            <a:ext cx="718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Conclusion: A </a:t>
            </a:r>
            <a:r>
              <a:rPr lang="en-US" b="1" dirty="0" smtClean="0">
                <a:solidFill>
                  <a:srgbClr val="C00000"/>
                </a:solidFill>
              </a:rPr>
              <a:t>surface </a:t>
            </a:r>
            <a:r>
              <a:rPr lang="en-US" dirty="0" smtClean="0">
                <a:solidFill>
                  <a:srgbClr val="C00000"/>
                </a:solidFill>
              </a:rPr>
              <a:t>(pigment) that </a:t>
            </a:r>
            <a:r>
              <a:rPr lang="en-US" b="1" dirty="0" smtClean="0">
                <a:solidFill>
                  <a:srgbClr val="C00000"/>
                </a:solidFill>
              </a:rPr>
              <a:t>appears yellow absorbs all blue light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3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Subtractive Color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09600"/>
          </a:xfrm>
        </p:spPr>
        <p:txBody>
          <a:bodyPr/>
          <a:lstStyle/>
          <a:p>
            <a:r>
              <a:rPr lang="en-US" dirty="0" smtClean="0"/>
              <a:t>Magenta</a:t>
            </a:r>
            <a:endParaRPr lang="en-US" dirty="0"/>
          </a:p>
        </p:txBody>
      </p:sp>
      <p:pic>
        <p:nvPicPr>
          <p:cNvPr id="4" name="Picture 3" descr="CM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2751" y="354913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50951" y="2043891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35168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2243025"/>
            <a:ext cx="1814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is additive</a:t>
            </a:r>
          </a:p>
          <a:p>
            <a:r>
              <a:rPr lang="en-US" dirty="0" smtClean="0"/>
              <a:t>White = R + G + B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267200" y="4267200"/>
            <a:ext cx="381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114800" y="2889356"/>
            <a:ext cx="1752600" cy="1301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29000" y="4343400"/>
            <a:ext cx="30952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Assume:</a:t>
            </a:r>
          </a:p>
          <a:p>
            <a:r>
              <a:rPr lang="en-US" sz="1400" i="1" dirty="0" smtClean="0"/>
              <a:t>the surface here absorbs all GREEN light</a:t>
            </a:r>
          </a:p>
          <a:p>
            <a:r>
              <a:rPr lang="en-US" sz="1400" i="1" dirty="0" smtClean="0"/>
              <a:t>(reflects only red and blue)</a:t>
            </a:r>
            <a:endParaRPr lang="en-US" sz="1400" i="1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867400" y="2889356"/>
            <a:ext cx="1524000" cy="1301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86600" y="2493353"/>
            <a:ext cx="1684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Magenta (R + B)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05627" y="5088816"/>
            <a:ext cx="1892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white – green</a:t>
            </a:r>
          </a:p>
          <a:p>
            <a:r>
              <a:rPr lang="en-US" dirty="0"/>
              <a:t> </a:t>
            </a:r>
            <a:r>
              <a:rPr lang="en-US" dirty="0" smtClean="0"/>
              <a:t>   = 1 - G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66800" y="5835227"/>
            <a:ext cx="751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Conclusion: A </a:t>
            </a:r>
            <a:r>
              <a:rPr lang="en-US" b="1" dirty="0" smtClean="0">
                <a:solidFill>
                  <a:srgbClr val="C00000"/>
                </a:solidFill>
              </a:rPr>
              <a:t>surface</a:t>
            </a:r>
            <a:r>
              <a:rPr lang="en-US" dirty="0" smtClean="0">
                <a:solidFill>
                  <a:srgbClr val="C00000"/>
                </a:solidFill>
              </a:rPr>
              <a:t> (pigment) that </a:t>
            </a:r>
            <a:r>
              <a:rPr lang="en-US" b="1" dirty="0" smtClean="0">
                <a:solidFill>
                  <a:srgbClr val="C00000"/>
                </a:solidFill>
              </a:rPr>
              <a:t>appears magenta absorbs all green light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8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5605</TotalTime>
  <Words>3206</Words>
  <Application>Microsoft Office PowerPoint</Application>
  <PresentationFormat>On-screen Show (4:3)</PresentationFormat>
  <Paragraphs>573</Paragraphs>
  <Slides>64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More on Colors </vt:lpstr>
      <vt:lpstr>Lecture Objectives</vt:lpstr>
      <vt:lpstr>Lecture Objectives</vt:lpstr>
      <vt:lpstr>Outline</vt:lpstr>
      <vt:lpstr>Color Review</vt:lpstr>
      <vt:lpstr>Additive Was Discussed Before</vt:lpstr>
      <vt:lpstr>Motivation</vt:lpstr>
      <vt:lpstr>Subtractive Color Systems</vt:lpstr>
      <vt:lpstr>Subtractive Color Systems</vt:lpstr>
      <vt:lpstr>Subtractive Color Systems</vt:lpstr>
      <vt:lpstr>Given RGB calculate CMY</vt:lpstr>
      <vt:lpstr>Given RGB calculate CMY</vt:lpstr>
      <vt:lpstr>CMY</vt:lpstr>
      <vt:lpstr>CMY</vt:lpstr>
      <vt:lpstr>CMY</vt:lpstr>
      <vt:lpstr>CMY</vt:lpstr>
      <vt:lpstr>CMY</vt:lpstr>
      <vt:lpstr>CMY</vt:lpstr>
      <vt:lpstr>CMYK</vt:lpstr>
      <vt:lpstr>CMYK</vt:lpstr>
      <vt:lpstr>CMYK</vt:lpstr>
      <vt:lpstr>Outline</vt:lpstr>
      <vt:lpstr>Compositing</vt:lpstr>
      <vt:lpstr>Use of Compositing</vt:lpstr>
      <vt:lpstr>Alpha</vt:lpstr>
      <vt:lpstr>Over Operator</vt:lpstr>
      <vt:lpstr>OVER operator: definition</vt:lpstr>
      <vt:lpstr>Associativity Challenge</vt:lpstr>
      <vt:lpstr>Associative: Explicit Example</vt:lpstr>
      <vt:lpstr>Tasks at Hand</vt:lpstr>
      <vt:lpstr>Case of: A over B</vt:lpstr>
      <vt:lpstr>Subtle Detail</vt:lpstr>
      <vt:lpstr>Subtle Detail</vt:lpstr>
      <vt:lpstr>Subtle Detail</vt:lpstr>
      <vt:lpstr>OVER: Nice, Simple, Definition</vt:lpstr>
      <vt:lpstr>Outline</vt:lpstr>
      <vt:lpstr>Associated Color Images</vt:lpstr>
      <vt:lpstr>Why Use Associated Color Images?</vt:lpstr>
      <vt:lpstr>Other Compositing Operations</vt:lpstr>
      <vt:lpstr>Outline</vt:lpstr>
      <vt:lpstr>Bluescreening</vt:lpstr>
      <vt:lpstr>Algorithm</vt:lpstr>
      <vt:lpstr>Algorithm</vt:lpstr>
      <vt:lpstr>Algorithm</vt:lpstr>
      <vt:lpstr>Algorithm</vt:lpstr>
      <vt:lpstr>Bluescreening Algorithm</vt:lpstr>
      <vt:lpstr>Blue Screening: An Issue</vt:lpstr>
      <vt:lpstr>Creating the Alpha Mask</vt:lpstr>
      <vt:lpstr>Creating the Alpha Mask</vt:lpstr>
      <vt:lpstr>Creating the Alpha Mask</vt:lpstr>
      <vt:lpstr>Option: Luma Keying</vt:lpstr>
      <vt:lpstr>Option: Luma Keying</vt:lpstr>
      <vt:lpstr>More Problems: Blue Spilling</vt:lpstr>
      <vt:lpstr>Reflection Blue Spill</vt:lpstr>
      <vt:lpstr>Suppression of Spill</vt:lpstr>
      <vt:lpstr>Difference Matte</vt:lpstr>
      <vt:lpstr>Garbage Matte</vt:lpstr>
      <vt:lpstr>Challenge</vt:lpstr>
      <vt:lpstr>Trivia</vt:lpstr>
      <vt:lpstr>Extra Research</vt:lpstr>
      <vt:lpstr>Summary: Color and Compositing</vt:lpstr>
      <vt:lpstr>Questions?</vt:lpstr>
      <vt:lpstr>Extra Reference Stuff Follows</vt:lpstr>
      <vt:lpstr>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Prototyping</dc:title>
  <dc:creator>Dingle, Brent</dc:creator>
  <cp:lastModifiedBy>Dingle, Brent</cp:lastModifiedBy>
  <cp:revision>1197</cp:revision>
  <dcterms:created xsi:type="dcterms:W3CDTF">2006-08-16T00:00:00Z</dcterms:created>
  <dcterms:modified xsi:type="dcterms:W3CDTF">2015-10-04T16:37:58Z</dcterms:modified>
</cp:coreProperties>
</file>