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38" r:id="rId3"/>
    <p:sldId id="455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6" r:id="rId20"/>
    <p:sldId id="454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37" r:id="rId32"/>
    <p:sldId id="306" r:id="rId33"/>
    <p:sldId id="364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2" d="100"/>
          <a:sy n="82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see how to get answer start on the no flip first row:</a:t>
            </a:r>
          </a:p>
          <a:p>
            <a:r>
              <a:rPr lang="en-US" dirty="0" smtClean="0"/>
              <a:t>Pad sides of G with zeros as needed… multiply</a:t>
            </a:r>
            <a:r>
              <a:rPr lang="en-US" baseline="0" dirty="0" smtClean="0"/>
              <a:t> and add up the sum</a:t>
            </a:r>
          </a:p>
          <a:p>
            <a:r>
              <a:rPr lang="en-US" baseline="0" dirty="0" smtClean="0"/>
              <a:t>H is the moving window… so 10 and 14 are easy to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… no padding of zeros needed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see how to get answer start on the no flip first row:</a:t>
            </a:r>
          </a:p>
          <a:p>
            <a:r>
              <a:rPr lang="en-US" dirty="0" smtClean="0"/>
              <a:t>Pad sides of G with zeros as needed… multiply</a:t>
            </a:r>
            <a:r>
              <a:rPr lang="en-US" baseline="0" dirty="0" smtClean="0"/>
              <a:t> and add up the sum</a:t>
            </a:r>
          </a:p>
          <a:p>
            <a:r>
              <a:rPr lang="en-US" baseline="0" dirty="0" smtClean="0"/>
              <a:t>H is the moving window… so 10 and 14 are easy to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… no padding of zeros needed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Basics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0018" y="761999"/>
            <a:ext cx="7772400" cy="914401"/>
          </a:xfrm>
        </p:spPr>
        <p:txBody>
          <a:bodyPr/>
          <a:lstStyle/>
          <a:p>
            <a:r>
              <a:rPr lang="en-US" dirty="0" smtClean="0"/>
              <a:t>Filtering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presentation(s) and book: The Digital Image by Dr. Donald House at Texas A&amp;M University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209800"/>
            <a:ext cx="7136309" cy="3447232"/>
            <a:chOff x="483691" y="2057400"/>
            <a:chExt cx="7136309" cy="3447232"/>
          </a:xfrm>
        </p:grpSpPr>
        <p:sp>
          <p:nvSpPr>
            <p:cNvPr id="2" name="TextBox 1"/>
            <p:cNvSpPr txBox="1"/>
            <p:nvPr/>
          </p:nvSpPr>
          <p:spPr>
            <a:xfrm>
              <a:off x="483691" y="5258411"/>
              <a:ext cx="20874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http://nodewebstore.blogspot.com/</a:t>
              </a:r>
            </a:p>
          </p:txBody>
        </p:sp>
        <p:pic>
          <p:nvPicPr>
            <p:cNvPr id="1026" name="Picture 2" descr="http://albumen.conservation-us.org/library/monographs/monckh/018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91" y="2057400"/>
              <a:ext cx="7136309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in 1D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6147"/>
          <p:cNvGrpSpPr/>
          <p:nvPr/>
        </p:nvGrpSpPr>
        <p:grpSpPr>
          <a:xfrm>
            <a:off x="1244153" y="1371600"/>
            <a:ext cx="1499047" cy="1957864"/>
            <a:chOff x="1244153" y="1371600"/>
            <a:chExt cx="1499047" cy="1957864"/>
          </a:xfrm>
        </p:grpSpPr>
        <p:sp>
          <p:nvSpPr>
            <p:cNvPr id="4" name="Rounded Rectangle 3"/>
            <p:cNvSpPr/>
            <p:nvPr/>
          </p:nvSpPr>
          <p:spPr>
            <a:xfrm>
              <a:off x="2362200" y="1371600"/>
              <a:ext cx="381000" cy="609600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44153" y="2960132"/>
              <a:ext cx="1303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image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5" idx="0"/>
              <a:endCxn id="4" idx="2"/>
            </p:cNvCxnSpPr>
            <p:nvPr/>
          </p:nvCxnSpPr>
          <p:spPr>
            <a:xfrm flipV="1">
              <a:off x="1895774" y="1981200"/>
              <a:ext cx="656926" cy="978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9" name="Group 6148"/>
          <p:cNvGrpSpPr/>
          <p:nvPr/>
        </p:nvGrpSpPr>
        <p:grpSpPr>
          <a:xfrm>
            <a:off x="2547395" y="1376362"/>
            <a:ext cx="767133" cy="2419761"/>
            <a:chOff x="2547395" y="1376362"/>
            <a:chExt cx="767133" cy="2419761"/>
          </a:xfrm>
        </p:grpSpPr>
        <p:sp>
          <p:nvSpPr>
            <p:cNvPr id="10" name="Rounded Rectangle 9"/>
            <p:cNvSpPr/>
            <p:nvPr/>
          </p:nvSpPr>
          <p:spPr>
            <a:xfrm>
              <a:off x="2818016" y="1376362"/>
              <a:ext cx="381000" cy="609600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7395" y="3426791"/>
              <a:ext cx="7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kernel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11" idx="0"/>
              <a:endCxn id="10" idx="2"/>
            </p:cNvCxnSpPr>
            <p:nvPr/>
          </p:nvCxnSpPr>
          <p:spPr>
            <a:xfrm flipV="1">
              <a:off x="2930962" y="1985962"/>
              <a:ext cx="77554" cy="14408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0" name="Group 6149"/>
          <p:cNvGrpSpPr/>
          <p:nvPr/>
        </p:nvGrpSpPr>
        <p:grpSpPr>
          <a:xfrm>
            <a:off x="3199016" y="1376362"/>
            <a:ext cx="1716431" cy="2773256"/>
            <a:chOff x="3199016" y="1376362"/>
            <a:chExt cx="1716431" cy="2773256"/>
          </a:xfrm>
        </p:grpSpPr>
        <p:sp>
          <p:nvSpPr>
            <p:cNvPr id="15" name="Rounded Rectangle 14"/>
            <p:cNvSpPr/>
            <p:nvPr/>
          </p:nvSpPr>
          <p:spPr>
            <a:xfrm>
              <a:off x="3199016" y="1376362"/>
              <a:ext cx="381000" cy="609600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9516" y="3780286"/>
              <a:ext cx="1525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pixel at index </a:t>
              </a:r>
              <a:r>
                <a:rPr lang="en-US" i="1" dirty="0" err="1" smtClean="0"/>
                <a:t>i</a:t>
              </a:r>
              <a:endParaRPr lang="en-US" i="1" dirty="0"/>
            </a:p>
          </p:txBody>
        </p:sp>
        <p:cxnSp>
          <p:nvCxnSpPr>
            <p:cNvPr id="17" name="Straight Connector 16"/>
            <p:cNvCxnSpPr>
              <a:stCxn id="16" idx="0"/>
              <a:endCxn id="15" idx="2"/>
            </p:cNvCxnSpPr>
            <p:nvPr/>
          </p:nvCxnSpPr>
          <p:spPr>
            <a:xfrm flipH="1" flipV="1">
              <a:off x="3389516" y="1985962"/>
              <a:ext cx="762966" cy="1794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3" name="Group 6152"/>
          <p:cNvGrpSpPr/>
          <p:nvPr/>
        </p:nvGrpSpPr>
        <p:grpSpPr>
          <a:xfrm>
            <a:off x="304465" y="665015"/>
            <a:ext cx="1738498" cy="1342167"/>
            <a:chOff x="304465" y="665015"/>
            <a:chExt cx="1738498" cy="1342167"/>
          </a:xfrm>
        </p:grpSpPr>
        <p:sp>
          <p:nvSpPr>
            <p:cNvPr id="21" name="Rounded Rectangle 20"/>
            <p:cNvSpPr/>
            <p:nvPr/>
          </p:nvSpPr>
          <p:spPr>
            <a:xfrm>
              <a:off x="1524000" y="1397582"/>
              <a:ext cx="518963" cy="609600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465" y="665015"/>
              <a:ext cx="144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image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2" idx="2"/>
              <a:endCxn id="21" idx="0"/>
            </p:cNvCxnSpPr>
            <p:nvPr/>
          </p:nvCxnSpPr>
          <p:spPr>
            <a:xfrm>
              <a:off x="1029023" y="1034347"/>
              <a:ext cx="754459" cy="363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2" name="Group 6151"/>
          <p:cNvGrpSpPr/>
          <p:nvPr/>
        </p:nvGrpSpPr>
        <p:grpSpPr>
          <a:xfrm>
            <a:off x="4438714" y="1397582"/>
            <a:ext cx="1972699" cy="3315150"/>
            <a:chOff x="4438714" y="1397582"/>
            <a:chExt cx="1972699" cy="3315150"/>
          </a:xfrm>
        </p:grpSpPr>
        <p:sp>
          <p:nvSpPr>
            <p:cNvPr id="24" name="Rounded Rectangle 23"/>
            <p:cNvSpPr/>
            <p:nvPr/>
          </p:nvSpPr>
          <p:spPr>
            <a:xfrm>
              <a:off x="4438714" y="1397582"/>
              <a:ext cx="476733" cy="609600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30980" y="4343400"/>
              <a:ext cx="1580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pixel at index </a:t>
              </a:r>
              <a:r>
                <a:rPr lang="en-US" i="1" dirty="0" smtClean="0"/>
                <a:t>j</a:t>
              </a:r>
              <a:endParaRPr lang="en-US" i="1" dirty="0"/>
            </a:p>
          </p:txBody>
        </p:sp>
        <p:cxnSp>
          <p:nvCxnSpPr>
            <p:cNvPr id="26" name="Straight Connector 25"/>
            <p:cNvCxnSpPr>
              <a:stCxn id="25" idx="0"/>
              <a:endCxn id="24" idx="2"/>
            </p:cNvCxnSpPr>
            <p:nvPr/>
          </p:nvCxnSpPr>
          <p:spPr>
            <a:xfrm flipH="1" flipV="1">
              <a:off x="4677081" y="2007182"/>
              <a:ext cx="944116" cy="2336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1" name="Group 6150"/>
          <p:cNvGrpSpPr/>
          <p:nvPr/>
        </p:nvGrpSpPr>
        <p:grpSpPr>
          <a:xfrm>
            <a:off x="3698594" y="2007182"/>
            <a:ext cx="3845206" cy="1352775"/>
            <a:chOff x="3698594" y="2007182"/>
            <a:chExt cx="3845206" cy="1352775"/>
          </a:xfrm>
        </p:grpSpPr>
        <p:sp>
          <p:nvSpPr>
            <p:cNvPr id="27" name="Left Brace 26"/>
            <p:cNvSpPr/>
            <p:nvPr/>
          </p:nvSpPr>
          <p:spPr>
            <a:xfrm rot="16200000">
              <a:off x="5430697" y="275079"/>
              <a:ext cx="381000" cy="384520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990625"/>
              <a:ext cx="1554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Weighted Sum</a:t>
              </a:r>
              <a:endParaRPr lang="en-US" i="1" dirty="0"/>
            </a:p>
          </p:txBody>
        </p:sp>
        <p:cxnSp>
          <p:nvCxnSpPr>
            <p:cNvPr id="29" name="Straight Connector 28"/>
            <p:cNvCxnSpPr>
              <a:stCxn id="28" idx="0"/>
              <a:endCxn id="27" idx="1"/>
            </p:cNvCxnSpPr>
            <p:nvPr/>
          </p:nvCxnSpPr>
          <p:spPr>
            <a:xfrm flipH="1" flipV="1">
              <a:off x="5621197" y="2388182"/>
              <a:ext cx="566492" cy="602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0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in 1D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2507000"/>
            <a:ext cx="225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j from (</a:t>
            </a:r>
            <a:r>
              <a:rPr lang="en-US" dirty="0" err="1" smtClean="0"/>
              <a:t>i</a:t>
            </a:r>
            <a:r>
              <a:rPr lang="en-US" dirty="0" smtClean="0"/>
              <a:t>-n) to (</a:t>
            </a:r>
            <a:r>
              <a:rPr lang="en-US" dirty="0" err="1" smtClean="0"/>
              <a:t>i+n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H from n to -n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091671" y="2434599"/>
            <a:ext cx="457200" cy="7911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2661958"/>
            <a:ext cx="19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or flipped</a:t>
            </a:r>
            <a:endParaRPr lang="en-US" dirty="0"/>
          </a:p>
        </p:txBody>
      </p:sp>
      <p:grpSp>
        <p:nvGrpSpPr>
          <p:cNvPr id="7169" name="Group 7168"/>
          <p:cNvGrpSpPr/>
          <p:nvPr/>
        </p:nvGrpSpPr>
        <p:grpSpPr>
          <a:xfrm>
            <a:off x="392370" y="3505200"/>
            <a:ext cx="4723588" cy="1909465"/>
            <a:chOff x="392370" y="3505200"/>
            <a:chExt cx="4723588" cy="190946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70" y="3736033"/>
              <a:ext cx="4723588" cy="121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334849" y="350520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H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83440" y="3505200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sliding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45534" y="4953000"/>
              <a:ext cx="2921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 …. with N elements</a:t>
              </a:r>
              <a:endParaRPr lang="en-US" sz="2400" b="1" dirty="0"/>
            </a:p>
          </p:txBody>
        </p:sp>
      </p:grpSp>
      <p:grpSp>
        <p:nvGrpSpPr>
          <p:cNvPr id="7168" name="Group 7167"/>
          <p:cNvGrpSpPr/>
          <p:nvPr/>
        </p:nvGrpSpPr>
        <p:grpSpPr>
          <a:xfrm>
            <a:off x="5867400" y="4464096"/>
            <a:ext cx="2428875" cy="1615500"/>
            <a:chOff x="5867400" y="4464096"/>
            <a:chExt cx="2428875" cy="16155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724400"/>
              <a:ext cx="2428875" cy="105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6705600" y="5021150"/>
              <a:ext cx="685800" cy="4616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81837" y="5021150"/>
              <a:ext cx="0" cy="4616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705600" y="5021150"/>
              <a:ext cx="685800" cy="4616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026435" y="4558163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H</a:t>
              </a:r>
              <a:endParaRPr lang="en-US" sz="2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28308" y="4464096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-n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8068" y="4473868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04545" y="447386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05065" y="5741042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</a:t>
              </a:r>
              <a:r>
                <a:rPr lang="en-US" sz="1600" dirty="0" smtClean="0"/>
                <a:t>-n</a:t>
              </a: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66260" y="5718978"/>
              <a:ext cx="231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31958" y="5741042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i+n</a:t>
              </a:r>
              <a:endParaRPr lang="en-US" sz="1600" dirty="0"/>
            </a:p>
          </p:txBody>
        </p:sp>
      </p:grpSp>
      <p:sp>
        <p:nvSpPr>
          <p:cNvPr id="7173" name="TextBox 7172"/>
          <p:cNvSpPr txBox="1"/>
          <p:nvPr/>
        </p:nvSpPr>
        <p:spPr>
          <a:xfrm>
            <a:off x="6806137" y="3897942"/>
            <a:ext cx="184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s drawn kernel </a:t>
            </a:r>
            <a:r>
              <a:rPr lang="en-US" sz="1400" dirty="0"/>
              <a:t>H </a:t>
            </a:r>
            <a:r>
              <a:rPr lang="en-US" sz="1400" dirty="0" smtClean="0"/>
              <a:t> has</a:t>
            </a:r>
          </a:p>
          <a:p>
            <a:r>
              <a:rPr lang="en-US" sz="1400" dirty="0" smtClean="0"/>
              <a:t>a width,</a:t>
            </a:r>
            <a:r>
              <a:rPr lang="en-US" sz="1400" i="1" dirty="0" smtClean="0"/>
              <a:t> w = 3 </a:t>
            </a:r>
            <a:r>
              <a:rPr lang="en-US" sz="1400" dirty="0" smtClean="0"/>
              <a:t>so</a:t>
            </a:r>
            <a:r>
              <a:rPr lang="en-US" sz="1400" i="1" dirty="0" smtClean="0"/>
              <a:t> n = 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96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Example: Convolution </a:t>
            </a:r>
            <a:r>
              <a:rPr lang="en-US" i="1" dirty="0" smtClean="0"/>
              <a:t>G*H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504" y="6581001"/>
            <a:ext cx="582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Image by Dr. Donald House at Texas A&amp;M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Figure 8.11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075" y="2143125"/>
            <a:ext cx="7943850" cy="2571750"/>
            <a:chOff x="600075" y="2143125"/>
            <a:chExt cx="7943850" cy="25717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2143125"/>
              <a:ext cx="794385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362200"/>
              <a:ext cx="366713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84819" y="1300565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953" y="247173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flipped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6912" y="1162065"/>
            <a:ext cx="360701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width of </a:t>
            </a:r>
            <a:r>
              <a:rPr lang="en-US" i="1" dirty="0" smtClean="0"/>
              <a:t>H</a:t>
            </a:r>
            <a:r>
              <a:rPr lang="en-US" dirty="0" smtClean="0"/>
              <a:t> = 3, so </a:t>
            </a:r>
            <a:r>
              <a:rPr lang="en-US" i="1" dirty="0" smtClean="0"/>
              <a:t>n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and </a:t>
            </a:r>
            <a:r>
              <a:rPr lang="en-US" i="1" dirty="0" smtClean="0"/>
              <a:t>N</a:t>
            </a:r>
            <a:r>
              <a:rPr lang="en-US" dirty="0" smtClean="0"/>
              <a:t> here is 7 pixels, indexed 0 to 6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914400"/>
            <a:ext cx="1685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Example: Convolution </a:t>
            </a:r>
            <a:r>
              <a:rPr lang="en-US" i="1" dirty="0" smtClean="0"/>
              <a:t>G*H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504" y="6581001"/>
            <a:ext cx="582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Image by Dr. Donald House at Texas A&amp;M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Figure 8.11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075" y="2143125"/>
            <a:ext cx="7943850" cy="2571750"/>
            <a:chOff x="600075" y="2143125"/>
            <a:chExt cx="7943850" cy="25717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2143125"/>
              <a:ext cx="794385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362200"/>
              <a:ext cx="366713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57400" y="2743200"/>
            <a:ext cx="3048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2743200"/>
            <a:ext cx="3048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1836" y="2743200"/>
            <a:ext cx="3048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819" y="1300565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953" y="247173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flipped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74901" y="4714875"/>
                <a:ext cx="5886548" cy="152503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Example for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= 3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=3−1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3+1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/>
                          </a:rPr>
                          <m:t>(3−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	G(2)H(1) + G(3)H(0) + G(4)H(-1)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	= (4*1/4) + (2*1/2) + (1*1/4)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	= 9/4	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01" y="4714875"/>
                <a:ext cx="5886548" cy="1525033"/>
              </a:xfrm>
              <a:prstGeom prst="rect">
                <a:avLst/>
              </a:prstGeom>
              <a:blipFill rotWithShape="1">
                <a:blip r:embed="rId4"/>
                <a:stretch>
                  <a:fillRect l="-5688" t="-1581" r="-103" b="-55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2667001" y="3200400"/>
            <a:ext cx="257236" cy="838200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34200" y="2971800"/>
            <a:ext cx="381000" cy="1066800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914400"/>
            <a:ext cx="1685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Flip the Kernel?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81" y="838200"/>
            <a:ext cx="282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with </a:t>
            </a:r>
            <a:r>
              <a:rPr lang="en-US" sz="2400" b="1" dirty="0" smtClean="0">
                <a:solidFill>
                  <a:srgbClr val="C00000"/>
                </a:solidFill>
              </a:rPr>
              <a:t>no flip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9945" y="129986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94970" y="1684686"/>
            <a:ext cx="2038350" cy="733425"/>
            <a:chOff x="1219200" y="1981200"/>
            <a:chExt cx="2038350" cy="7334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2        1       0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9945" y="2751486"/>
            <a:ext cx="2038350" cy="733425"/>
            <a:chOff x="1219200" y="1981200"/>
            <a:chExt cx="2038350" cy="7334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3        4       </a:t>
              </a:r>
              <a:r>
                <a:rPr lang="en-US" sz="2400" b="1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38170" y="1705156"/>
            <a:ext cx="2038350" cy="733425"/>
            <a:chOff x="1219200" y="1981200"/>
            <a:chExt cx="2038350" cy="7334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3        4       5</a:t>
              </a:r>
              <a:endParaRPr lang="en-US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38170" y="132978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93988" y="2735179"/>
            <a:ext cx="2038350" cy="733425"/>
            <a:chOff x="1219200" y="1981200"/>
            <a:chExt cx="2038350" cy="7334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2        1       0</a:t>
              </a:r>
              <a:endParaRPr lang="en-US" sz="2400" b="1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5824170" y="2035092"/>
            <a:ext cx="533400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24170" y="3085585"/>
            <a:ext cx="533400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598775" y="1715766"/>
            <a:ext cx="2038350" cy="733425"/>
            <a:chOff x="1219200" y="1981200"/>
            <a:chExt cx="2038350" cy="7334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351655" y="2100774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  <a:r>
                <a:rPr lang="en-US" sz="2400" b="1" dirty="0" smtClean="0"/>
                <a:t>       10     13</a:t>
              </a:r>
              <a:endParaRPr lang="en-US" sz="2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34552" y="2718872"/>
            <a:ext cx="2038350" cy="733425"/>
            <a:chOff x="1219200" y="1981200"/>
            <a:chExt cx="2038350" cy="73342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351655" y="2100774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13     10     3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1987" y="129986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G*H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61824" y="334390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H*G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076657" y="4038600"/>
            <a:ext cx="3913251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G*H does NOT equal H*G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13504" y="6581001"/>
            <a:ext cx="582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Image by Dr. Donald House at Texas A&amp;M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Figure 8.11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Flip </a:t>
            </a:r>
            <a:r>
              <a:rPr lang="en-US" dirty="0"/>
              <a:t>the Kernel?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81" y="838200"/>
            <a:ext cx="282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with </a:t>
            </a:r>
            <a:r>
              <a:rPr lang="en-US" sz="2400" b="1" dirty="0" smtClean="0">
                <a:solidFill>
                  <a:srgbClr val="C00000"/>
                </a:solidFill>
              </a:rPr>
              <a:t>no flip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9945" y="129986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94970" y="1684686"/>
            <a:ext cx="2038350" cy="733425"/>
            <a:chOff x="1219200" y="1981200"/>
            <a:chExt cx="2038350" cy="7334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2        1       0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9945" y="2751486"/>
            <a:ext cx="2038350" cy="733425"/>
            <a:chOff x="1219200" y="1981200"/>
            <a:chExt cx="2038350" cy="7334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3        4       </a:t>
              </a:r>
              <a:r>
                <a:rPr lang="en-US" sz="2400" b="1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38170" y="1705156"/>
            <a:ext cx="2038350" cy="733425"/>
            <a:chOff x="1219200" y="1981200"/>
            <a:chExt cx="2038350" cy="7334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3        4       5</a:t>
              </a:r>
              <a:endParaRPr lang="en-US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38170" y="132978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93988" y="2735179"/>
            <a:ext cx="2038350" cy="733425"/>
            <a:chOff x="1219200" y="1981200"/>
            <a:chExt cx="2038350" cy="7334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2        1       0</a:t>
              </a:r>
              <a:endParaRPr lang="en-US" sz="2400" b="1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5824170" y="2035092"/>
            <a:ext cx="533400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24170" y="3085585"/>
            <a:ext cx="533400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598775" y="1715766"/>
            <a:ext cx="2038350" cy="733425"/>
            <a:chOff x="1219200" y="1981200"/>
            <a:chExt cx="2038350" cy="7334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351655" y="2100774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  <a:r>
                <a:rPr lang="en-US" sz="2400" b="1" dirty="0" smtClean="0"/>
                <a:t>       10     13</a:t>
              </a:r>
              <a:endParaRPr lang="en-US" sz="2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34552" y="2718872"/>
            <a:ext cx="2038350" cy="733425"/>
            <a:chOff x="1219200" y="1981200"/>
            <a:chExt cx="2038350" cy="73342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351655" y="2100774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13     10     3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1987" y="129986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G*H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61824" y="334390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H*G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86" y="3801378"/>
            <a:ext cx="378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with </a:t>
            </a:r>
            <a:r>
              <a:rPr lang="en-US" sz="2400" b="1" dirty="0" smtClean="0">
                <a:solidFill>
                  <a:srgbClr val="C00000"/>
                </a:solidFill>
              </a:rPr>
              <a:t>flipped kernel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5595" y="410469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810620" y="4458289"/>
            <a:ext cx="2038350" cy="733425"/>
            <a:chOff x="1219200" y="1981200"/>
            <a:chExt cx="2038350" cy="733425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0</a:t>
              </a:r>
              <a:r>
                <a:rPr lang="en-US" sz="2400" b="1" dirty="0" smtClean="0"/>
                <a:t>        1       2</a:t>
              </a:r>
              <a:endParaRPr lang="en-US" sz="24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5595" y="5525089"/>
            <a:ext cx="2038350" cy="733425"/>
            <a:chOff x="1219200" y="1981200"/>
            <a:chExt cx="2038350" cy="73342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5        4       3</a:t>
              </a:r>
              <a:endParaRPr lang="en-US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53820" y="4478759"/>
            <a:ext cx="2038350" cy="733425"/>
            <a:chOff x="1219200" y="1981200"/>
            <a:chExt cx="2038350" cy="733425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3        4       5</a:t>
              </a:r>
              <a:endParaRPr lang="en-US" sz="24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53820" y="413461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</a:t>
            </a:r>
            <a:endParaRPr lang="en-US" sz="24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09638" y="5508782"/>
            <a:ext cx="2038350" cy="733425"/>
            <a:chOff x="1219200" y="1981200"/>
            <a:chExt cx="2038350" cy="733425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2        1       0</a:t>
              </a:r>
              <a:endParaRPr lang="en-US" sz="2400" b="1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5839820" y="4808695"/>
            <a:ext cx="533400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39820" y="5859188"/>
            <a:ext cx="533400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614425" y="4489369"/>
            <a:ext cx="2038350" cy="733425"/>
            <a:chOff x="1219200" y="1981200"/>
            <a:chExt cx="2038350" cy="733425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1351655" y="2100774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11     14     5</a:t>
              </a:r>
              <a:endParaRPr lang="en-US" sz="24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50202" y="5492475"/>
            <a:ext cx="2038350" cy="733425"/>
            <a:chOff x="1219200" y="1981200"/>
            <a:chExt cx="2038350" cy="733425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1351655" y="2100774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11     14     5</a:t>
              </a:r>
              <a:endParaRPr lang="en-US" sz="2400" b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17637" y="41046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G*H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277474" y="613634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H*G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34782" y="5105136"/>
            <a:ext cx="1967205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G*H == H*G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13504" y="6581001"/>
            <a:ext cx="582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Image by Dr. Donald House at Texas A&amp;M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Figure 8.11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Convolution: 1D to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Convolution extends to 2D in straightforward fashion</a:t>
            </a:r>
          </a:p>
          <a:p>
            <a:pPr lvl="1"/>
            <a:r>
              <a:rPr lang="en-US" dirty="0" smtClean="0"/>
              <a:t>Assume kernel H is rectangular array of </a:t>
            </a:r>
            <a:br>
              <a:rPr lang="en-US" dirty="0" smtClean="0"/>
            </a:br>
            <a:r>
              <a:rPr lang="en-US" dirty="0" smtClean="0"/>
              <a:t>width, 		</a:t>
            </a:r>
            <a:r>
              <a:rPr lang="en-US" b="1" i="1" dirty="0" smtClean="0">
                <a:solidFill>
                  <a:srgbClr val="C00000"/>
                </a:solidFill>
              </a:rPr>
              <a:t>w=2n+1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height, 	</a:t>
            </a:r>
            <a:r>
              <a:rPr lang="en-US" b="1" i="1" dirty="0" smtClean="0">
                <a:solidFill>
                  <a:srgbClr val="C00000"/>
                </a:solidFill>
              </a:rPr>
              <a:t>h=2m+1</a:t>
            </a:r>
          </a:p>
          <a:p>
            <a:pPr lvl="1"/>
            <a:r>
              <a:rPr lang="en-US" dirty="0" smtClean="0"/>
              <a:t>Assume image G is of width M and height N</a:t>
            </a:r>
          </a:p>
          <a:p>
            <a:pPr lvl="1"/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005138"/>
            <a:ext cx="79152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626830"/>
            <a:ext cx="95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i</a:t>
            </a:r>
            <a:r>
              <a:rPr lang="en-US" sz="1400" i="1" dirty="0" smtClean="0"/>
              <a:t> is column</a:t>
            </a:r>
          </a:p>
          <a:p>
            <a:r>
              <a:rPr lang="en-US" sz="1400" i="1" dirty="0" smtClean="0"/>
              <a:t>j is row</a:t>
            </a:r>
            <a:endParaRPr lang="en-US" sz="1400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802952" y="4740301"/>
            <a:ext cx="2418633" cy="1271303"/>
            <a:chOff x="802952" y="4740301"/>
            <a:chExt cx="2418633" cy="1271303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741069"/>
              <a:ext cx="1849985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02952" y="4740301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j+n</a:t>
              </a:r>
              <a:endParaRPr lang="en-US" sz="14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0585" y="5396050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j-n</a:t>
              </a:r>
              <a:endParaRPr lang="en-US" sz="14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5703827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i</a:t>
              </a:r>
              <a:r>
                <a:rPr lang="en-US" sz="1400" i="1" dirty="0" smtClean="0"/>
                <a:t>-m</a:t>
              </a:r>
              <a:endParaRPr lang="en-US" sz="14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2805" y="570382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i</a:t>
              </a:r>
              <a:r>
                <a:rPr lang="en-US" sz="1400" i="1" dirty="0" err="1"/>
                <a:t>+</a:t>
              </a:r>
              <a:r>
                <a:rPr lang="en-US" sz="1400" i="1" dirty="0" err="1" smtClean="0"/>
                <a:t>m</a:t>
              </a:r>
              <a:endParaRPr lang="en-US" sz="14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6901" y="489418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+</a:t>
              </a:r>
              <a:endParaRPr lang="en-US" sz="14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6901" y="518760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+</a:t>
              </a:r>
              <a:endParaRPr lang="en-US" sz="1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9375" y="490801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+</a:t>
              </a:r>
              <a:endParaRPr lang="en-US" sz="14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8838" y="518760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+</a:t>
              </a:r>
              <a:endParaRPr lang="en-US" sz="1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4978" y="490801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+</a:t>
              </a:r>
              <a:endParaRPr lang="en-US" sz="14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54978" y="51713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+</a:t>
              </a:r>
              <a:endParaRPr lang="en-US" sz="1400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24400" y="3965384"/>
            <a:ext cx="2084370" cy="2554240"/>
            <a:chOff x="4724400" y="3965384"/>
            <a:chExt cx="2084370" cy="255424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247013"/>
              <a:ext cx="1658562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57800" y="396538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2729" y="5307722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448718" y="4908011"/>
              <a:ext cx="0" cy="1416589"/>
            </a:xfrm>
            <a:prstGeom prst="line">
              <a:avLst/>
            </a:prstGeom>
            <a:ln w="539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448718" y="4894189"/>
              <a:ext cx="1120884" cy="13822"/>
            </a:xfrm>
            <a:prstGeom prst="line">
              <a:avLst/>
            </a:prstGeom>
            <a:ln w="539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11478" y="615029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i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69602" y="4772269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j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2307138" y="4495800"/>
            <a:ext cx="685057" cy="645801"/>
          </a:xfrm>
          <a:prstGeom prst="line">
            <a:avLst/>
          </a:prstGeom>
          <a:ln w="53975"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52120" y="424701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i</a:t>
            </a:r>
            <a:r>
              <a:rPr lang="en-US" sz="1400" i="1" dirty="0" smtClean="0"/>
              <a:t>, j</a:t>
            </a:r>
            <a:endParaRPr lang="en-US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726" y="6219542"/>
            <a:ext cx="1362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As drawn</a:t>
            </a:r>
          </a:p>
          <a:p>
            <a:r>
              <a:rPr lang="en-US" sz="1100" i="1" dirty="0" smtClean="0"/>
              <a:t>w = 3 and h = 3</a:t>
            </a:r>
          </a:p>
          <a:p>
            <a:r>
              <a:rPr lang="en-US" sz="1100" i="1" dirty="0" smtClean="0"/>
              <a:t>Thus n = 1 and m = 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267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kernel from a 1D kernel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79212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H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H</a:t>
            </a:r>
            <a:r>
              <a:rPr lang="en-US" sz="3200" baseline="30000" dirty="0" smtClean="0"/>
              <a:t>t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600" y="2137635"/>
            <a:ext cx="2038350" cy="733425"/>
            <a:chOff x="1219200" y="1981200"/>
            <a:chExt cx="2038350" cy="7334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1       2       1</a:t>
              </a:r>
              <a:endParaRPr lang="en-US" sz="2400" b="1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63987"/>
            <a:ext cx="2871788" cy="127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2137635"/>
            <a:ext cx="5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91979" y="3505200"/>
                <a:ext cx="4445641" cy="122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79" y="3505200"/>
                <a:ext cx="4445641" cy="12289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81600" y="5029200"/>
            <a:ext cx="292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kernel </a:t>
            </a:r>
          </a:p>
          <a:p>
            <a:r>
              <a:rPr lang="en-US" dirty="0"/>
              <a:t>	</a:t>
            </a:r>
            <a:r>
              <a:rPr lang="en-US" dirty="0" smtClean="0"/>
              <a:t>that yields results</a:t>
            </a:r>
          </a:p>
          <a:p>
            <a:r>
              <a:rPr lang="en-US" dirty="0"/>
              <a:t>	</a:t>
            </a:r>
            <a:r>
              <a:rPr lang="en-US" dirty="0" smtClean="0"/>
              <a:t>similar to 1D 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Kernel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kernels can be separated</a:t>
            </a:r>
          </a:p>
          <a:p>
            <a:pPr lvl="1"/>
            <a:r>
              <a:rPr lang="en-US" dirty="0" smtClean="0"/>
              <a:t>Apply filtering twice using the 1D filter</a:t>
            </a:r>
          </a:p>
          <a:p>
            <a:pPr lvl="2"/>
            <a:r>
              <a:rPr lang="en-US" dirty="0" smtClean="0"/>
              <a:t>once “horizontally”</a:t>
            </a:r>
          </a:p>
          <a:p>
            <a:pPr lvl="2"/>
            <a:r>
              <a:rPr lang="en-US" dirty="0" smtClean="0"/>
              <a:t>once “vertically”</a:t>
            </a:r>
          </a:p>
          <a:p>
            <a:pPr lvl="1"/>
            <a:r>
              <a:rPr lang="en-US" dirty="0" smtClean="0"/>
              <a:t>Get same results as applying the 2D filter once</a:t>
            </a:r>
          </a:p>
          <a:p>
            <a:pPr lvl="1"/>
            <a:endParaRPr lang="en-US" dirty="0"/>
          </a:p>
          <a:p>
            <a:r>
              <a:rPr lang="en-US" dirty="0" smtClean="0"/>
              <a:t>Efficiency increase when W large</a:t>
            </a:r>
          </a:p>
          <a:p>
            <a:pPr lvl="1"/>
            <a:r>
              <a:rPr lang="en-US" dirty="0" smtClean="0"/>
              <a:t>multiplications per pixel = 2W &lt; W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e.g. 2*3 &lt; 3</a:t>
            </a:r>
            <a:r>
              <a:rPr lang="en-US" baseline="30000" dirty="0" smtClean="0"/>
              <a:t>2</a:t>
            </a:r>
            <a:r>
              <a:rPr lang="en-US" dirty="0" smtClean="0"/>
              <a:t> .</a:t>
            </a:r>
            <a:endParaRPr lang="en-US" dirty="0"/>
          </a:p>
          <a:p>
            <a:pPr lvl="1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183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and Convolutions</a:t>
            </a:r>
          </a:p>
          <a:p>
            <a:pPr lvl="1"/>
            <a:r>
              <a:rPr lang="en-US" dirty="0" smtClean="0"/>
              <a:t>General Definitions</a:t>
            </a:r>
          </a:p>
          <a:p>
            <a:pPr lvl="2"/>
            <a:r>
              <a:rPr lang="en-US" dirty="0" smtClean="0"/>
              <a:t>Working around the Edges</a:t>
            </a:r>
          </a:p>
          <a:p>
            <a:pPr lvl="1"/>
            <a:r>
              <a:rPr lang="en-US" dirty="0" smtClean="0"/>
              <a:t>Low Pass Examples</a:t>
            </a:r>
          </a:p>
          <a:p>
            <a:pPr lvl="1"/>
            <a:r>
              <a:rPr lang="en-US" dirty="0" smtClean="0"/>
              <a:t>High Pass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Low Pass</a:t>
            </a:r>
          </a:p>
          <a:p>
            <a:pPr lvl="2"/>
            <a:r>
              <a:rPr lang="en-US" dirty="0" smtClean="0"/>
              <a:t>High Pass</a:t>
            </a:r>
          </a:p>
          <a:p>
            <a:pPr lvl="2"/>
            <a:r>
              <a:rPr lang="en-US" dirty="0" smtClean="0"/>
              <a:t>Directional</a:t>
            </a:r>
          </a:p>
          <a:p>
            <a:pPr lvl="2"/>
            <a:r>
              <a:rPr lang="en-US" dirty="0" smtClean="0"/>
              <a:t>Global</a:t>
            </a:r>
          </a:p>
          <a:p>
            <a:pPr lvl="3"/>
            <a:r>
              <a:rPr lang="en-US" dirty="0" smtClean="0"/>
              <a:t>Normalization and Histogram Equalization</a:t>
            </a:r>
          </a:p>
          <a:p>
            <a:pPr lvl="1"/>
            <a:r>
              <a:rPr lang="en-US" dirty="0" smtClean="0"/>
              <a:t>Relation to Image Enhancement</a:t>
            </a:r>
          </a:p>
          <a:p>
            <a:pPr lvl="2"/>
            <a:r>
              <a:rPr lang="en-US" dirty="0" smtClean="0"/>
              <a:t>Spatial Domain</a:t>
            </a:r>
          </a:p>
          <a:p>
            <a:pPr lvl="3"/>
            <a:r>
              <a:rPr lang="en-US" dirty="0" smtClean="0"/>
              <a:t>not so much the frequency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filter that retains low frequencies and reduces high frequencies</a:t>
            </a:r>
          </a:p>
          <a:p>
            <a:pPr lvl="1"/>
            <a:r>
              <a:rPr lang="en-US" dirty="0" smtClean="0"/>
              <a:t>Example: box, or pulse, kernel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80281" y="3048000"/>
            <a:ext cx="2038350" cy="733425"/>
            <a:chOff x="1219200" y="1981200"/>
            <a:chExt cx="2038350" cy="7334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51655" y="2100774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1       1       1</a:t>
              </a:r>
              <a:endParaRPr lang="en-US" sz="2400" b="1" dirty="0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18" y="2941718"/>
            <a:ext cx="3273222" cy="10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167574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1D: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4306" y="5257800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D: 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80281" y="4745781"/>
                <a:ext cx="4577087" cy="126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1" y="4745781"/>
                <a:ext cx="4577087" cy="1266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* Box = 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Convolution of box kernel with itself</a:t>
            </a:r>
          </a:p>
          <a:p>
            <a:pPr lvl="1"/>
            <a:r>
              <a:rPr lang="en-US" dirty="0" smtClean="0"/>
              <a:t>Gives a tent filter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31327"/>
            <a:ext cx="2971800" cy="733425"/>
            <a:chOff x="762000" y="1981200"/>
            <a:chExt cx="2971800" cy="7334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2000" y="2100774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 0       1       1      1       0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50983" y="2031326"/>
            <a:ext cx="2724149" cy="733425"/>
            <a:chOff x="533401" y="1981200"/>
            <a:chExt cx="2724149" cy="7334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81200"/>
              <a:ext cx="20383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3401" y="2100774"/>
              <a:ext cx="2503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 *         1       1       1</a:t>
              </a:r>
              <a:endParaRPr lang="en-US" sz="2400" b="1" dirty="0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981682"/>
            <a:ext cx="3314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8890" y="2167206"/>
            <a:ext cx="355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=      1      2       3       2        1</a:t>
            </a:r>
            <a:endParaRPr lang="en-US" sz="2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57600"/>
            <a:ext cx="2381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5324"/>
            <a:ext cx="1508435" cy="4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0" y="4015324"/>
            <a:ext cx="1508435" cy="4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40957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Filter: 2D Tent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1190745"/>
            <a:ext cx="3314700" cy="800100"/>
            <a:chOff x="685800" y="1185440"/>
            <a:chExt cx="3314700" cy="8001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85440"/>
              <a:ext cx="33147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11345" y="1354657"/>
              <a:ext cx="3063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  1      2       3       2        1</a:t>
              </a:r>
              <a:endParaRPr lang="en-US" sz="2400" b="1" dirty="0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90745"/>
            <a:ext cx="2381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094" y="1414974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1D: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505200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D: 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47800" y="3657600"/>
                <a:ext cx="6869893" cy="204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80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869893" cy="2047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0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 * Tent = Bell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Convolution of tent kernel with itself</a:t>
            </a:r>
          </a:p>
          <a:p>
            <a:pPr lvl="1"/>
            <a:r>
              <a:rPr lang="en-US" dirty="0" smtClean="0"/>
              <a:t>Gives a Bell filter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362200" cy="5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23402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0  0     1      2       3       2       1     0  0       *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2362200" cy="5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0550" y="223402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1      2       3       2      1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1761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7145" y="2856428"/>
            <a:ext cx="4210050" cy="600075"/>
            <a:chOff x="4357145" y="2856428"/>
            <a:chExt cx="4210050" cy="60007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45" y="2856428"/>
              <a:ext cx="42100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457699" y="2971800"/>
              <a:ext cx="4109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1      4      10    16    19    16     10     4       1  </a:t>
              </a:r>
              <a:endParaRPr lang="en-US" b="1" dirty="0"/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60" y="3733800"/>
            <a:ext cx="3957997" cy="217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more convolutions with self</a:t>
            </a:r>
          </a:p>
          <a:p>
            <a:pPr lvl="1"/>
            <a:r>
              <a:rPr lang="en-US" dirty="0" smtClean="0"/>
              <a:t>The better smoothing you achieve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2819674"/>
            <a:ext cx="1422264" cy="511750"/>
            <a:chOff x="529568" y="2350450"/>
            <a:chExt cx="1422264" cy="5117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68" y="2350450"/>
              <a:ext cx="1422264" cy="51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22621" y="24384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1      1      1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2807197"/>
            <a:ext cx="2362200" cy="570186"/>
            <a:chOff x="4343400" y="2133600"/>
            <a:chExt cx="2362200" cy="5701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133600"/>
              <a:ext cx="2362200" cy="57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00550" y="2234027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1      2       3       2      1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2777308"/>
            <a:ext cx="4210050" cy="600075"/>
            <a:chOff x="4357145" y="2856428"/>
            <a:chExt cx="4210050" cy="6000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45" y="2856428"/>
              <a:ext cx="42100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57699" y="2971800"/>
              <a:ext cx="4109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1      4      10    16    19    16     10     4       1  </a:t>
              </a:r>
              <a:endParaRPr lang="en-US" b="1" dirty="0"/>
            </a:p>
          </p:txBody>
        </p:sp>
      </p:grpSp>
      <p:sp>
        <p:nvSpPr>
          <p:cNvPr id="14" name="Freeform 13"/>
          <p:cNvSpPr/>
          <p:nvPr/>
        </p:nvSpPr>
        <p:spPr>
          <a:xfrm>
            <a:off x="833377" y="2338086"/>
            <a:ext cx="1990846" cy="347483"/>
          </a:xfrm>
          <a:custGeom>
            <a:avLst/>
            <a:gdLst>
              <a:gd name="connsiteX0" fmla="*/ 0 w 1990846"/>
              <a:gd name="connsiteY0" fmla="*/ 324091 h 347483"/>
              <a:gd name="connsiteX1" fmla="*/ 92598 w 1990846"/>
              <a:gd name="connsiteY1" fmla="*/ 219919 h 347483"/>
              <a:gd name="connsiteX2" fmla="*/ 162046 w 1990846"/>
              <a:gd name="connsiteY2" fmla="*/ 196770 h 347483"/>
              <a:gd name="connsiteX3" fmla="*/ 219919 w 1990846"/>
              <a:gd name="connsiteY3" fmla="*/ 162046 h 347483"/>
              <a:gd name="connsiteX4" fmla="*/ 277793 w 1990846"/>
              <a:gd name="connsiteY4" fmla="*/ 127322 h 347483"/>
              <a:gd name="connsiteX5" fmla="*/ 347241 w 1990846"/>
              <a:gd name="connsiteY5" fmla="*/ 81023 h 347483"/>
              <a:gd name="connsiteX6" fmla="*/ 381965 w 1990846"/>
              <a:gd name="connsiteY6" fmla="*/ 57873 h 347483"/>
              <a:gd name="connsiteX7" fmla="*/ 486137 w 1990846"/>
              <a:gd name="connsiteY7" fmla="*/ 23149 h 347483"/>
              <a:gd name="connsiteX8" fmla="*/ 520861 w 1990846"/>
              <a:gd name="connsiteY8" fmla="*/ 11575 h 347483"/>
              <a:gd name="connsiteX9" fmla="*/ 567160 w 1990846"/>
              <a:gd name="connsiteY9" fmla="*/ 0 h 347483"/>
              <a:gd name="connsiteX10" fmla="*/ 1134319 w 1990846"/>
              <a:gd name="connsiteY10" fmla="*/ 11575 h 347483"/>
              <a:gd name="connsiteX11" fmla="*/ 1319514 w 1990846"/>
              <a:gd name="connsiteY11" fmla="*/ 34724 h 347483"/>
              <a:gd name="connsiteX12" fmla="*/ 1388962 w 1990846"/>
              <a:gd name="connsiteY12" fmla="*/ 57873 h 347483"/>
              <a:gd name="connsiteX13" fmla="*/ 1481560 w 1990846"/>
              <a:gd name="connsiteY13" fmla="*/ 81023 h 347483"/>
              <a:gd name="connsiteX14" fmla="*/ 1551008 w 1990846"/>
              <a:gd name="connsiteY14" fmla="*/ 115747 h 347483"/>
              <a:gd name="connsiteX15" fmla="*/ 1597307 w 1990846"/>
              <a:gd name="connsiteY15" fmla="*/ 150471 h 347483"/>
              <a:gd name="connsiteX16" fmla="*/ 1678329 w 1990846"/>
              <a:gd name="connsiteY16" fmla="*/ 173620 h 347483"/>
              <a:gd name="connsiteX17" fmla="*/ 1713053 w 1990846"/>
              <a:gd name="connsiteY17" fmla="*/ 185195 h 347483"/>
              <a:gd name="connsiteX18" fmla="*/ 1805651 w 1990846"/>
              <a:gd name="connsiteY18" fmla="*/ 208344 h 347483"/>
              <a:gd name="connsiteX19" fmla="*/ 1875099 w 1990846"/>
              <a:gd name="connsiteY19" fmla="*/ 231494 h 347483"/>
              <a:gd name="connsiteX20" fmla="*/ 1979271 w 1990846"/>
              <a:gd name="connsiteY20" fmla="*/ 289367 h 347483"/>
              <a:gd name="connsiteX21" fmla="*/ 1990846 w 1990846"/>
              <a:gd name="connsiteY21" fmla="*/ 254643 h 347483"/>
              <a:gd name="connsiteX22" fmla="*/ 1979271 w 1990846"/>
              <a:gd name="connsiteY22" fmla="*/ 219919 h 347483"/>
              <a:gd name="connsiteX23" fmla="*/ 1956122 w 1990846"/>
              <a:gd name="connsiteY23" fmla="*/ 115747 h 347483"/>
              <a:gd name="connsiteX24" fmla="*/ 1967696 w 1990846"/>
              <a:gd name="connsiteY24" fmla="*/ 277792 h 347483"/>
              <a:gd name="connsiteX25" fmla="*/ 1979271 w 1990846"/>
              <a:gd name="connsiteY25" fmla="*/ 312517 h 347483"/>
              <a:gd name="connsiteX26" fmla="*/ 1840375 w 1990846"/>
              <a:gd name="connsiteY26" fmla="*/ 347241 h 347483"/>
              <a:gd name="connsiteX27" fmla="*/ 1828800 w 1990846"/>
              <a:gd name="connsiteY27" fmla="*/ 347241 h 34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90846" h="347483">
                <a:moveTo>
                  <a:pt x="0" y="324091"/>
                </a:moveTo>
                <a:cubicBezTo>
                  <a:pt x="7438" y="314794"/>
                  <a:pt x="75208" y="225716"/>
                  <a:pt x="92598" y="219919"/>
                </a:cubicBezTo>
                <a:lnTo>
                  <a:pt x="162046" y="196770"/>
                </a:lnTo>
                <a:cubicBezTo>
                  <a:pt x="220699" y="138115"/>
                  <a:pt x="144793" y="207121"/>
                  <a:pt x="219919" y="162046"/>
                </a:cubicBezTo>
                <a:cubicBezTo>
                  <a:pt x="299361" y="114382"/>
                  <a:pt x="179427" y="160109"/>
                  <a:pt x="277793" y="127322"/>
                </a:cubicBezTo>
                <a:lnTo>
                  <a:pt x="347241" y="81023"/>
                </a:lnTo>
                <a:cubicBezTo>
                  <a:pt x="358816" y="73306"/>
                  <a:pt x="368768" y="62272"/>
                  <a:pt x="381965" y="57873"/>
                </a:cubicBezTo>
                <a:lnTo>
                  <a:pt x="486137" y="23149"/>
                </a:lnTo>
                <a:cubicBezTo>
                  <a:pt x="497712" y="19291"/>
                  <a:pt x="509025" y="14534"/>
                  <a:pt x="520861" y="11575"/>
                </a:cubicBezTo>
                <a:lnTo>
                  <a:pt x="567160" y="0"/>
                </a:lnTo>
                <a:lnTo>
                  <a:pt x="1134319" y="11575"/>
                </a:lnTo>
                <a:cubicBezTo>
                  <a:pt x="1162263" y="12522"/>
                  <a:pt x="1279096" y="24620"/>
                  <a:pt x="1319514" y="34724"/>
                </a:cubicBezTo>
                <a:cubicBezTo>
                  <a:pt x="1343187" y="40642"/>
                  <a:pt x="1365034" y="53087"/>
                  <a:pt x="1388962" y="57873"/>
                </a:cubicBezTo>
                <a:cubicBezTo>
                  <a:pt x="1410977" y="62276"/>
                  <a:pt x="1457831" y="69158"/>
                  <a:pt x="1481560" y="81023"/>
                </a:cubicBezTo>
                <a:cubicBezTo>
                  <a:pt x="1571311" y="125899"/>
                  <a:pt x="1463728" y="86653"/>
                  <a:pt x="1551008" y="115747"/>
                </a:cubicBezTo>
                <a:cubicBezTo>
                  <a:pt x="1566441" y="127322"/>
                  <a:pt x="1580558" y="140900"/>
                  <a:pt x="1597307" y="150471"/>
                </a:cubicBezTo>
                <a:cubicBezTo>
                  <a:pt x="1611186" y="158402"/>
                  <a:pt x="1667048" y="170397"/>
                  <a:pt x="1678329" y="173620"/>
                </a:cubicBezTo>
                <a:cubicBezTo>
                  <a:pt x="1690060" y="176972"/>
                  <a:pt x="1701282" y="181985"/>
                  <a:pt x="1713053" y="185195"/>
                </a:cubicBezTo>
                <a:cubicBezTo>
                  <a:pt x="1743748" y="193566"/>
                  <a:pt x="1775468" y="198283"/>
                  <a:pt x="1805651" y="208344"/>
                </a:cubicBezTo>
                <a:cubicBezTo>
                  <a:pt x="1828800" y="216061"/>
                  <a:pt x="1854796" y="217959"/>
                  <a:pt x="1875099" y="231494"/>
                </a:cubicBezTo>
                <a:cubicBezTo>
                  <a:pt x="1954699" y="284560"/>
                  <a:pt x="1918153" y="268994"/>
                  <a:pt x="1979271" y="289367"/>
                </a:cubicBezTo>
                <a:cubicBezTo>
                  <a:pt x="1983129" y="277792"/>
                  <a:pt x="1990846" y="266844"/>
                  <a:pt x="1990846" y="254643"/>
                </a:cubicBezTo>
                <a:cubicBezTo>
                  <a:pt x="1990846" y="242442"/>
                  <a:pt x="1982623" y="231650"/>
                  <a:pt x="1979271" y="219919"/>
                </a:cubicBezTo>
                <a:cubicBezTo>
                  <a:pt x="1968372" y="181774"/>
                  <a:pt x="1964079" y="155533"/>
                  <a:pt x="1956122" y="115747"/>
                </a:cubicBezTo>
                <a:cubicBezTo>
                  <a:pt x="1959980" y="169762"/>
                  <a:pt x="1961369" y="224010"/>
                  <a:pt x="1967696" y="277792"/>
                </a:cubicBezTo>
                <a:cubicBezTo>
                  <a:pt x="1969122" y="289910"/>
                  <a:pt x="1987898" y="303889"/>
                  <a:pt x="1979271" y="312517"/>
                </a:cubicBezTo>
                <a:cubicBezTo>
                  <a:pt x="1961593" y="330196"/>
                  <a:pt x="1862689" y="344053"/>
                  <a:pt x="1840375" y="347241"/>
                </a:cubicBezTo>
                <a:cubicBezTo>
                  <a:pt x="1836555" y="347787"/>
                  <a:pt x="1832658" y="347241"/>
                  <a:pt x="1828800" y="347241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05200" y="2388242"/>
            <a:ext cx="1990846" cy="347483"/>
          </a:xfrm>
          <a:custGeom>
            <a:avLst/>
            <a:gdLst>
              <a:gd name="connsiteX0" fmla="*/ 0 w 1990846"/>
              <a:gd name="connsiteY0" fmla="*/ 324091 h 347483"/>
              <a:gd name="connsiteX1" fmla="*/ 92598 w 1990846"/>
              <a:gd name="connsiteY1" fmla="*/ 219919 h 347483"/>
              <a:gd name="connsiteX2" fmla="*/ 162046 w 1990846"/>
              <a:gd name="connsiteY2" fmla="*/ 196770 h 347483"/>
              <a:gd name="connsiteX3" fmla="*/ 219919 w 1990846"/>
              <a:gd name="connsiteY3" fmla="*/ 162046 h 347483"/>
              <a:gd name="connsiteX4" fmla="*/ 277793 w 1990846"/>
              <a:gd name="connsiteY4" fmla="*/ 127322 h 347483"/>
              <a:gd name="connsiteX5" fmla="*/ 347241 w 1990846"/>
              <a:gd name="connsiteY5" fmla="*/ 81023 h 347483"/>
              <a:gd name="connsiteX6" fmla="*/ 381965 w 1990846"/>
              <a:gd name="connsiteY6" fmla="*/ 57873 h 347483"/>
              <a:gd name="connsiteX7" fmla="*/ 486137 w 1990846"/>
              <a:gd name="connsiteY7" fmla="*/ 23149 h 347483"/>
              <a:gd name="connsiteX8" fmla="*/ 520861 w 1990846"/>
              <a:gd name="connsiteY8" fmla="*/ 11575 h 347483"/>
              <a:gd name="connsiteX9" fmla="*/ 567160 w 1990846"/>
              <a:gd name="connsiteY9" fmla="*/ 0 h 347483"/>
              <a:gd name="connsiteX10" fmla="*/ 1134319 w 1990846"/>
              <a:gd name="connsiteY10" fmla="*/ 11575 h 347483"/>
              <a:gd name="connsiteX11" fmla="*/ 1319514 w 1990846"/>
              <a:gd name="connsiteY11" fmla="*/ 34724 h 347483"/>
              <a:gd name="connsiteX12" fmla="*/ 1388962 w 1990846"/>
              <a:gd name="connsiteY12" fmla="*/ 57873 h 347483"/>
              <a:gd name="connsiteX13" fmla="*/ 1481560 w 1990846"/>
              <a:gd name="connsiteY13" fmla="*/ 81023 h 347483"/>
              <a:gd name="connsiteX14" fmla="*/ 1551008 w 1990846"/>
              <a:gd name="connsiteY14" fmla="*/ 115747 h 347483"/>
              <a:gd name="connsiteX15" fmla="*/ 1597307 w 1990846"/>
              <a:gd name="connsiteY15" fmla="*/ 150471 h 347483"/>
              <a:gd name="connsiteX16" fmla="*/ 1678329 w 1990846"/>
              <a:gd name="connsiteY16" fmla="*/ 173620 h 347483"/>
              <a:gd name="connsiteX17" fmla="*/ 1713053 w 1990846"/>
              <a:gd name="connsiteY17" fmla="*/ 185195 h 347483"/>
              <a:gd name="connsiteX18" fmla="*/ 1805651 w 1990846"/>
              <a:gd name="connsiteY18" fmla="*/ 208344 h 347483"/>
              <a:gd name="connsiteX19" fmla="*/ 1875099 w 1990846"/>
              <a:gd name="connsiteY19" fmla="*/ 231494 h 347483"/>
              <a:gd name="connsiteX20" fmla="*/ 1979271 w 1990846"/>
              <a:gd name="connsiteY20" fmla="*/ 289367 h 347483"/>
              <a:gd name="connsiteX21" fmla="*/ 1990846 w 1990846"/>
              <a:gd name="connsiteY21" fmla="*/ 254643 h 347483"/>
              <a:gd name="connsiteX22" fmla="*/ 1979271 w 1990846"/>
              <a:gd name="connsiteY22" fmla="*/ 219919 h 347483"/>
              <a:gd name="connsiteX23" fmla="*/ 1956122 w 1990846"/>
              <a:gd name="connsiteY23" fmla="*/ 115747 h 347483"/>
              <a:gd name="connsiteX24" fmla="*/ 1967696 w 1990846"/>
              <a:gd name="connsiteY24" fmla="*/ 277792 h 347483"/>
              <a:gd name="connsiteX25" fmla="*/ 1979271 w 1990846"/>
              <a:gd name="connsiteY25" fmla="*/ 312517 h 347483"/>
              <a:gd name="connsiteX26" fmla="*/ 1840375 w 1990846"/>
              <a:gd name="connsiteY26" fmla="*/ 347241 h 347483"/>
              <a:gd name="connsiteX27" fmla="*/ 1828800 w 1990846"/>
              <a:gd name="connsiteY27" fmla="*/ 347241 h 34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90846" h="347483">
                <a:moveTo>
                  <a:pt x="0" y="324091"/>
                </a:moveTo>
                <a:cubicBezTo>
                  <a:pt x="7438" y="314794"/>
                  <a:pt x="75208" y="225716"/>
                  <a:pt x="92598" y="219919"/>
                </a:cubicBezTo>
                <a:lnTo>
                  <a:pt x="162046" y="196770"/>
                </a:lnTo>
                <a:cubicBezTo>
                  <a:pt x="220699" y="138115"/>
                  <a:pt x="144793" y="207121"/>
                  <a:pt x="219919" y="162046"/>
                </a:cubicBezTo>
                <a:cubicBezTo>
                  <a:pt x="299361" y="114382"/>
                  <a:pt x="179427" y="160109"/>
                  <a:pt x="277793" y="127322"/>
                </a:cubicBezTo>
                <a:lnTo>
                  <a:pt x="347241" y="81023"/>
                </a:lnTo>
                <a:cubicBezTo>
                  <a:pt x="358816" y="73306"/>
                  <a:pt x="368768" y="62272"/>
                  <a:pt x="381965" y="57873"/>
                </a:cubicBezTo>
                <a:lnTo>
                  <a:pt x="486137" y="23149"/>
                </a:lnTo>
                <a:cubicBezTo>
                  <a:pt x="497712" y="19291"/>
                  <a:pt x="509025" y="14534"/>
                  <a:pt x="520861" y="11575"/>
                </a:cubicBezTo>
                <a:lnTo>
                  <a:pt x="567160" y="0"/>
                </a:lnTo>
                <a:lnTo>
                  <a:pt x="1134319" y="11575"/>
                </a:lnTo>
                <a:cubicBezTo>
                  <a:pt x="1162263" y="12522"/>
                  <a:pt x="1279096" y="24620"/>
                  <a:pt x="1319514" y="34724"/>
                </a:cubicBezTo>
                <a:cubicBezTo>
                  <a:pt x="1343187" y="40642"/>
                  <a:pt x="1365034" y="53087"/>
                  <a:pt x="1388962" y="57873"/>
                </a:cubicBezTo>
                <a:cubicBezTo>
                  <a:pt x="1410977" y="62276"/>
                  <a:pt x="1457831" y="69158"/>
                  <a:pt x="1481560" y="81023"/>
                </a:cubicBezTo>
                <a:cubicBezTo>
                  <a:pt x="1571311" y="125899"/>
                  <a:pt x="1463728" y="86653"/>
                  <a:pt x="1551008" y="115747"/>
                </a:cubicBezTo>
                <a:cubicBezTo>
                  <a:pt x="1566441" y="127322"/>
                  <a:pt x="1580558" y="140900"/>
                  <a:pt x="1597307" y="150471"/>
                </a:cubicBezTo>
                <a:cubicBezTo>
                  <a:pt x="1611186" y="158402"/>
                  <a:pt x="1667048" y="170397"/>
                  <a:pt x="1678329" y="173620"/>
                </a:cubicBezTo>
                <a:cubicBezTo>
                  <a:pt x="1690060" y="176972"/>
                  <a:pt x="1701282" y="181985"/>
                  <a:pt x="1713053" y="185195"/>
                </a:cubicBezTo>
                <a:cubicBezTo>
                  <a:pt x="1743748" y="193566"/>
                  <a:pt x="1775468" y="198283"/>
                  <a:pt x="1805651" y="208344"/>
                </a:cubicBezTo>
                <a:cubicBezTo>
                  <a:pt x="1828800" y="216061"/>
                  <a:pt x="1854796" y="217959"/>
                  <a:pt x="1875099" y="231494"/>
                </a:cubicBezTo>
                <a:cubicBezTo>
                  <a:pt x="1954699" y="284560"/>
                  <a:pt x="1918153" y="268994"/>
                  <a:pt x="1979271" y="289367"/>
                </a:cubicBezTo>
                <a:cubicBezTo>
                  <a:pt x="1983129" y="277792"/>
                  <a:pt x="1990846" y="266844"/>
                  <a:pt x="1990846" y="254643"/>
                </a:cubicBezTo>
                <a:cubicBezTo>
                  <a:pt x="1990846" y="242442"/>
                  <a:pt x="1982623" y="231650"/>
                  <a:pt x="1979271" y="219919"/>
                </a:cubicBezTo>
                <a:cubicBezTo>
                  <a:pt x="1968372" y="181774"/>
                  <a:pt x="1964079" y="155533"/>
                  <a:pt x="1956122" y="115747"/>
                </a:cubicBezTo>
                <a:cubicBezTo>
                  <a:pt x="1959980" y="169762"/>
                  <a:pt x="1961369" y="224010"/>
                  <a:pt x="1967696" y="277792"/>
                </a:cubicBezTo>
                <a:cubicBezTo>
                  <a:pt x="1969122" y="289910"/>
                  <a:pt x="1987898" y="303889"/>
                  <a:pt x="1979271" y="312517"/>
                </a:cubicBezTo>
                <a:cubicBezTo>
                  <a:pt x="1961593" y="330196"/>
                  <a:pt x="1862689" y="344053"/>
                  <a:pt x="1840375" y="347241"/>
                </a:cubicBezTo>
                <a:cubicBezTo>
                  <a:pt x="1836555" y="347787"/>
                  <a:pt x="1832658" y="347241"/>
                  <a:pt x="1828800" y="347241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24800" y="2527380"/>
            <a:ext cx="11430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62850" y="1900300"/>
            <a:ext cx="129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continue</a:t>
            </a:r>
          </a:p>
          <a:p>
            <a:r>
              <a:rPr lang="en-US" sz="1200" i="1" dirty="0" smtClean="0"/>
              <a:t>towards Gaussian</a:t>
            </a:r>
            <a:endParaRPr lang="en-US" sz="1200" i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41" y="4182440"/>
            <a:ext cx="2578038" cy="9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" y="4010478"/>
            <a:ext cx="1472813" cy="4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4084870" cy="22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44" y="2113142"/>
            <a:ext cx="55721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51631" y="5757201"/>
            <a:ext cx="1099811" cy="395727"/>
            <a:chOff x="529568" y="2350450"/>
            <a:chExt cx="1099811" cy="39572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68" y="2350450"/>
              <a:ext cx="1099811" cy="39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29568" y="2415992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 1      1      1</a:t>
              </a:r>
              <a:endParaRPr lang="en-US" sz="1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9406" y="1746233"/>
            <a:ext cx="1790700" cy="432238"/>
            <a:chOff x="4343400" y="2133600"/>
            <a:chExt cx="1790700" cy="43223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133600"/>
              <a:ext cx="1790700" cy="4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400550" y="2195830"/>
              <a:ext cx="173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1      1       1       1      1</a:t>
              </a:r>
              <a:endParaRPr lang="en-US" sz="1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84406" y="1741410"/>
            <a:ext cx="1790700" cy="432238"/>
            <a:chOff x="4343400" y="2133600"/>
            <a:chExt cx="1790700" cy="43223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133600"/>
              <a:ext cx="1790700" cy="4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400550" y="2195830"/>
              <a:ext cx="173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1      2      3       2      1</a:t>
              </a:r>
              <a:endParaRPr lang="en-US" sz="1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87210" y="1893845"/>
            <a:ext cx="133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Original Image</a:t>
            </a:r>
            <a:endParaRPr lang="en-US" sz="1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118576" y="5782504"/>
            <a:ext cx="2713059" cy="386703"/>
            <a:chOff x="4357145" y="2856428"/>
            <a:chExt cx="2713059" cy="38670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45" y="2856428"/>
              <a:ext cx="2713059" cy="38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457700" y="2918974"/>
              <a:ext cx="2612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1      4      10    16     19    16     10      4       1  </a:t>
              </a:r>
              <a:endParaRPr lang="en-US" sz="11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18226" y="5822743"/>
            <a:ext cx="2713059" cy="386703"/>
            <a:chOff x="4357145" y="2856428"/>
            <a:chExt cx="2713059" cy="38670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45" y="2856428"/>
              <a:ext cx="2713059" cy="38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457700" y="2918974"/>
              <a:ext cx="2612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1      1       1      1       1        1       1       1       1  </a:t>
              </a:r>
              <a:endParaRPr lang="en-US" sz="11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66642" y="6153700"/>
            <a:ext cx="56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Box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36855" y="1433633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Big Box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95451" y="6217489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Bigger Box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74906" y="1438456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Tent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90921" y="6153992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Bell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518" y="173055"/>
            <a:ext cx="2202398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Note:</a:t>
            </a:r>
          </a:p>
          <a:p>
            <a:r>
              <a:rPr lang="en-US" sz="1400" dirty="0" smtClean="0"/>
              <a:t>Tent and Bell </a:t>
            </a:r>
          </a:p>
          <a:p>
            <a:r>
              <a:rPr lang="en-US" sz="1400" dirty="0" smtClean="0"/>
              <a:t>have better quality </a:t>
            </a:r>
          </a:p>
          <a:p>
            <a:r>
              <a:rPr lang="en-US" sz="1400" dirty="0" smtClean="0"/>
              <a:t>than just a “bigger” box</a:t>
            </a:r>
          </a:p>
          <a:p>
            <a:r>
              <a:rPr lang="en-US" sz="1400" dirty="0" smtClean="0"/>
              <a:t>They more cleanly </a:t>
            </a:r>
          </a:p>
          <a:p>
            <a:r>
              <a:rPr lang="en-US" sz="1400" dirty="0" smtClean="0"/>
              <a:t>blur the edges… </a:t>
            </a:r>
          </a:p>
          <a:p>
            <a:r>
              <a:rPr lang="en-US" sz="1400" dirty="0" smtClean="0"/>
              <a:t>…less muddy in appearance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3504" y="6581001"/>
            <a:ext cx="582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Image by Dr. Donald House at Texas A&amp;M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Figure 8.11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715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51631" y="5757201"/>
            <a:ext cx="1099811" cy="395727"/>
            <a:chOff x="529568" y="2350450"/>
            <a:chExt cx="1099811" cy="3957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68" y="2350450"/>
              <a:ext cx="1099811" cy="39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9568" y="2415992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 1      1      1</a:t>
              </a:r>
              <a:endParaRPr lang="en-US" sz="1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82932" y="1461607"/>
            <a:ext cx="1790700" cy="432238"/>
            <a:chOff x="4343400" y="2133600"/>
            <a:chExt cx="1790700" cy="4322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133600"/>
              <a:ext cx="1790700" cy="4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00550" y="2195830"/>
              <a:ext cx="173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1      1       1       1      1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87932" y="1456784"/>
            <a:ext cx="1790700" cy="432238"/>
            <a:chOff x="4343400" y="2133600"/>
            <a:chExt cx="1790700" cy="43223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133600"/>
              <a:ext cx="1790700" cy="4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00550" y="2195830"/>
              <a:ext cx="173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1      2      3       2      1</a:t>
              </a:r>
              <a:endParaRPr lang="en-US" sz="1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67916" y="1597982"/>
            <a:ext cx="133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Original Image</a:t>
            </a:r>
            <a:endParaRPr lang="en-US" sz="1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18576" y="5782504"/>
            <a:ext cx="2713059" cy="386703"/>
            <a:chOff x="4357145" y="2856428"/>
            <a:chExt cx="2713059" cy="38670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45" y="2856428"/>
              <a:ext cx="2713059" cy="38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457700" y="2918974"/>
              <a:ext cx="2612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1      4      10    16     19    16     10      4       1  </a:t>
              </a:r>
              <a:endParaRPr lang="en-US" sz="11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18226" y="5822743"/>
            <a:ext cx="2713059" cy="386703"/>
            <a:chOff x="4357145" y="2856428"/>
            <a:chExt cx="2713059" cy="38670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45" y="2856428"/>
              <a:ext cx="2713059" cy="38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457700" y="2918974"/>
              <a:ext cx="2612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1      1       1      1       1        1       1       1       1  </a:t>
              </a:r>
              <a:endParaRPr lang="en-US" sz="11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66642" y="6153700"/>
            <a:ext cx="56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Box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40381" y="1149007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Big Box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95451" y="6217489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Bigger Box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78432" y="1153830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Tent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90921" y="6153992"/>
            <a:ext cx="10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Bell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518" y="173055"/>
            <a:ext cx="2202398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Note:</a:t>
            </a:r>
          </a:p>
          <a:p>
            <a:r>
              <a:rPr lang="en-US" sz="1400" dirty="0" smtClean="0"/>
              <a:t>Tent and Bell </a:t>
            </a:r>
          </a:p>
          <a:p>
            <a:r>
              <a:rPr lang="en-US" sz="1400" dirty="0" smtClean="0"/>
              <a:t>have better quality </a:t>
            </a:r>
          </a:p>
          <a:p>
            <a:r>
              <a:rPr lang="en-US" sz="1400" dirty="0" smtClean="0"/>
              <a:t>than just a “bigger” box</a:t>
            </a:r>
          </a:p>
          <a:p>
            <a:r>
              <a:rPr lang="en-US" sz="1400" dirty="0" smtClean="0"/>
              <a:t>They more cleanly </a:t>
            </a:r>
          </a:p>
          <a:p>
            <a:r>
              <a:rPr lang="en-US" sz="1400" dirty="0" smtClean="0"/>
              <a:t>blur the edges… </a:t>
            </a:r>
          </a:p>
          <a:p>
            <a:r>
              <a:rPr lang="en-US" sz="1400" dirty="0" smtClean="0"/>
              <a:t>…less muddy in appearance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504" y="6581001"/>
            <a:ext cx="582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Image by Dr. Donald House at Texas A&amp;M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Figure 8.11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and Convolutions</a:t>
            </a:r>
          </a:p>
          <a:p>
            <a:pPr lvl="1"/>
            <a:r>
              <a:rPr lang="en-US" dirty="0" smtClean="0"/>
              <a:t>General Definitions</a:t>
            </a:r>
          </a:p>
          <a:p>
            <a:pPr lvl="2"/>
            <a:r>
              <a:rPr lang="en-US" dirty="0" smtClean="0"/>
              <a:t>Working around the Edges</a:t>
            </a:r>
          </a:p>
          <a:p>
            <a:pPr lvl="1"/>
            <a:r>
              <a:rPr lang="en-US" dirty="0" smtClean="0"/>
              <a:t>Low Pass Examples</a:t>
            </a:r>
          </a:p>
          <a:p>
            <a:pPr lvl="1"/>
            <a:r>
              <a:rPr lang="en-US" dirty="0" smtClean="0"/>
              <a:t>High Pass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838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filter that retains high frequencies </a:t>
            </a:r>
            <a:br>
              <a:rPr lang="en-US" dirty="0" smtClean="0"/>
            </a:br>
            <a:r>
              <a:rPr lang="en-US" dirty="0" smtClean="0"/>
              <a:t>and reduces low frequencies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98" y="2057400"/>
            <a:ext cx="1590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727" y="2434709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733800"/>
            <a:ext cx="699877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example suppresses large areas of uniform or smoothly varying color</a:t>
            </a:r>
          </a:p>
          <a:p>
            <a:r>
              <a:rPr lang="en-US" dirty="0" smtClean="0"/>
              <a:t>It will emphasize edges (and other steep changes in color)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The sum of the kernel weights is zero</a:t>
            </a:r>
          </a:p>
          <a:p>
            <a:r>
              <a:rPr lang="en-US" dirty="0" smtClean="0"/>
              <a:t>So an area of ‘constant’ color will result in a filtered output of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000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062162"/>
            <a:ext cx="3952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4019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6267450"/>
            <a:ext cx="541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frequency suppressed – yet high frequency remains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and Convolutions</a:t>
            </a:r>
          </a:p>
          <a:p>
            <a:pPr lvl="1"/>
            <a:r>
              <a:rPr lang="en-US" dirty="0" smtClean="0"/>
              <a:t>General Definitions</a:t>
            </a:r>
          </a:p>
          <a:p>
            <a:pPr lvl="2"/>
            <a:r>
              <a:rPr lang="en-US" dirty="0" smtClean="0"/>
              <a:t>Working around the Edges</a:t>
            </a:r>
          </a:p>
          <a:p>
            <a:pPr lvl="1"/>
            <a:r>
              <a:rPr lang="en-US" dirty="0" smtClean="0"/>
              <a:t>Low Pass Examples</a:t>
            </a:r>
          </a:p>
          <a:p>
            <a:pPr lvl="1"/>
            <a:r>
              <a:rPr lang="en-US" dirty="0" smtClean="0"/>
              <a:t>High Pass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Pass: Examples Continue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219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38800" y="2286000"/>
            <a:ext cx="19050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1824335"/>
            <a:ext cx="1130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removed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04941" y="4419600"/>
            <a:ext cx="19050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9941" y="4629834"/>
            <a:ext cx="158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frequency</a:t>
            </a:r>
          </a:p>
          <a:p>
            <a:r>
              <a:rPr lang="en-US" dirty="0" smtClean="0"/>
              <a:t>remains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114800" y="4439334"/>
            <a:ext cx="533400" cy="8368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6153" y="5334000"/>
            <a:ext cx="347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 you are seeing smaller circles</a:t>
            </a:r>
          </a:p>
          <a:p>
            <a:endParaRPr lang="en-US" dirty="0"/>
          </a:p>
          <a:p>
            <a:r>
              <a:rPr lang="en-US" dirty="0" smtClean="0"/>
              <a:t>Why?   Remember </a:t>
            </a:r>
            <a:r>
              <a:rPr lang="en-US" dirty="0" err="1" smtClean="0"/>
              <a:t>Moire</a:t>
            </a:r>
            <a:r>
              <a:rPr lang="en-US" dirty="0" smtClean="0"/>
              <a:t> Patterns?</a:t>
            </a:r>
          </a:p>
          <a:p>
            <a:r>
              <a:rPr lang="en-US" dirty="0"/>
              <a:t>	</a:t>
            </a:r>
            <a:r>
              <a:rPr lang="en-US" dirty="0" smtClean="0"/>
              <a:t>Aliasing Artifacts?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Details provided on</a:t>
            </a:r>
          </a:p>
          <a:p>
            <a:pPr lvl="1"/>
            <a:r>
              <a:rPr lang="en-US" dirty="0" smtClean="0"/>
              <a:t>Filters </a:t>
            </a:r>
            <a:r>
              <a:rPr lang="en-US" dirty="0"/>
              <a:t>and Convolutions</a:t>
            </a:r>
          </a:p>
          <a:p>
            <a:pPr lvl="2"/>
            <a:r>
              <a:rPr lang="en-US" dirty="0"/>
              <a:t>General Definitions</a:t>
            </a:r>
          </a:p>
          <a:p>
            <a:pPr lvl="3"/>
            <a:r>
              <a:rPr lang="en-US" dirty="0"/>
              <a:t>Working around the Edges</a:t>
            </a:r>
          </a:p>
          <a:p>
            <a:pPr lvl="2"/>
            <a:r>
              <a:rPr lang="en-US" dirty="0"/>
              <a:t>Low Pass Examples</a:t>
            </a:r>
          </a:p>
          <a:p>
            <a:pPr lvl="2"/>
            <a:r>
              <a:rPr lang="en-US" dirty="0"/>
              <a:t>High Pass Examples</a:t>
            </a:r>
          </a:p>
          <a:p>
            <a:endParaRPr lang="en-US" sz="2400" dirty="0" smtClean="0"/>
          </a:p>
          <a:p>
            <a:r>
              <a:rPr lang="en-US" sz="2400" dirty="0" smtClean="0"/>
              <a:t>Should help in implementation and detailed understanding</a:t>
            </a:r>
          </a:p>
          <a:p>
            <a:endParaRPr lang="en-US" sz="2400" dirty="0"/>
          </a:p>
          <a:p>
            <a:r>
              <a:rPr lang="en-US" sz="2400" dirty="0" smtClean="0"/>
              <a:t>Go try doing these things!   =)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4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9812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4562"/>
            <a:ext cx="457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modify an image based on image color content</a:t>
            </a:r>
            <a:br>
              <a:rPr lang="en-US" dirty="0" smtClean="0"/>
            </a:br>
            <a:r>
              <a:rPr lang="en-US" dirty="0" smtClean="0"/>
              <a:t>without any intentional change in image geometry</a:t>
            </a:r>
          </a:p>
          <a:p>
            <a:pPr lvl="2"/>
            <a:r>
              <a:rPr lang="en-US" dirty="0" smtClean="0"/>
              <a:t>resulting image essentially has the same size and shape as the original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 Operation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16001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Image Filtering Operation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b="1" i="1" dirty="0" smtClean="0"/>
                  <a:t>P</a:t>
                </a:r>
                <a:r>
                  <a:rPr lang="en-US" b="1" i="1" baseline="-25000" dirty="0" smtClean="0"/>
                  <a:t>i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be the single </a:t>
                </a:r>
                <a:r>
                  <a:rPr lang="en-US" b="1" i="1" dirty="0" smtClean="0"/>
                  <a:t>input pixel</a:t>
                </a:r>
                <a:r>
                  <a:rPr lang="en-US" dirty="0" smtClean="0"/>
                  <a:t> with index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and color </a:t>
                </a: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.</a:t>
                </a:r>
              </a:p>
              <a:p>
                <a:pPr lvl="1"/>
                <a:r>
                  <a:rPr lang="en-US" i="1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be the corresponding </a:t>
                </a:r>
                <a:r>
                  <a:rPr lang="en-US" b="1" dirty="0" smtClean="0"/>
                  <a:t>output pixel</a:t>
                </a:r>
                <a:r>
                  <a:rPr lang="en-US" dirty="0" smtClean="0"/>
                  <a:t> with </a:t>
                </a:r>
                <a:r>
                  <a:rPr lang="en-US" dirty="0"/>
                  <a:t>color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  <a:p>
                <a:pPr lvl="1"/>
                <a:r>
                  <a:rPr lang="en-US" b="1" i="1" dirty="0" smtClean="0"/>
                  <a:t>A Filtering Operation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associates each pixel, </a:t>
                </a:r>
                <a:r>
                  <a:rPr lang="en-US" b="1" i="1" dirty="0" err="1" smtClean="0"/>
                  <a:t>P</a:t>
                </a:r>
                <a:r>
                  <a:rPr lang="en-US" b="1" i="1" baseline="-25000" dirty="0" err="1" smtClean="0"/>
                  <a:t>i</a:t>
                </a:r>
                <a:r>
                  <a:rPr lang="en-US" dirty="0" err="1" smtClean="0"/>
                  <a:t>,with</a:t>
                </a:r>
                <a:r>
                  <a:rPr lang="en-US" dirty="0" smtClean="0"/>
                  <a:t> a neighborhood set of pixels, </a:t>
                </a:r>
                <a:r>
                  <a:rPr lang="en-US" b="1" i="1" dirty="0" smtClean="0"/>
                  <a:t>N</a:t>
                </a:r>
                <a:r>
                  <a:rPr lang="en-US" b="1" i="1" baseline="-25000" dirty="0" smtClean="0"/>
                  <a:t>i</a:t>
                </a:r>
                <a:r>
                  <a:rPr lang="en-US" dirty="0" smtClean="0"/>
                  <a:t> , and determines an output pixel color via a </a:t>
                </a:r>
                <a:r>
                  <a:rPr lang="en-US" b="1" i="1" dirty="0" smtClean="0"/>
                  <a:t>filter function</a:t>
                </a:r>
                <a:r>
                  <a:rPr lang="en-US" dirty="0" smtClean="0"/>
                  <a:t>, </a:t>
                </a:r>
                <a:r>
                  <a:rPr lang="en-US" b="1" i="1" dirty="0" smtClean="0"/>
                  <a:t>f</a:t>
                </a:r>
                <a:r>
                  <a:rPr lang="en-US" dirty="0" smtClean="0"/>
                  <a:t>, such that: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1600199"/>
              </a:xfrm>
              <a:blipFill rotWithShape="1">
                <a:blip r:embed="rId2"/>
                <a:stretch>
                  <a:fillRect l="-593" t="-5344" r="-148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52800" y="2819400"/>
                <a:ext cx="1896545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819400"/>
                <a:ext cx="1896545" cy="5375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29" y="3505200"/>
            <a:ext cx="6491286" cy="29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6248400" y="3505200"/>
            <a:ext cx="762000" cy="1041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010400" y="3315885"/>
                <a:ext cx="1531510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new color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15885"/>
                <a:ext cx="1531510" cy="378630"/>
              </a:xfrm>
              <a:prstGeom prst="rect">
                <a:avLst/>
              </a:prstGeom>
              <a:blipFill rotWithShape="1">
                <a:blip r:embed="rId5"/>
                <a:stretch>
                  <a:fillRect l="-3187" t="-4839" r="-2031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0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Filtering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772400" cy="346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648200"/>
            <a:ext cx="6136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Effectively this is doing a weighted sum</a:t>
            </a:r>
          </a:p>
          <a:p>
            <a:endParaRPr lang="en-US" dirty="0" smtClean="0"/>
          </a:p>
          <a:p>
            <a:r>
              <a:rPr lang="en-US" dirty="0" smtClean="0"/>
              <a:t>Weighted Sum = 	( (1*1) + (2*3) + (1*2)</a:t>
            </a:r>
          </a:p>
          <a:p>
            <a:r>
              <a:rPr lang="en-US" dirty="0"/>
              <a:t>	</a:t>
            </a:r>
            <a:r>
              <a:rPr lang="en-US" dirty="0" smtClean="0"/>
              <a:t>	+ (2*1) + (4*2) + (2*2)</a:t>
            </a:r>
          </a:p>
          <a:p>
            <a:r>
              <a:rPr lang="en-US" dirty="0"/>
              <a:t>	</a:t>
            </a:r>
            <a:r>
              <a:rPr lang="en-US" dirty="0" smtClean="0"/>
              <a:t>	+ (1*3) + (2*1) + (1*3)  )  * (1/16)    =  27/16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33" y="1447800"/>
            <a:ext cx="2953423" cy="42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Around the Edges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42" y="1145198"/>
            <a:ext cx="914400" cy="91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33" y="1713267"/>
            <a:ext cx="914400" cy="91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33" y="3706039"/>
            <a:ext cx="914400" cy="91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44" y="3132414"/>
            <a:ext cx="914400" cy="91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532249"/>
            <a:ext cx="193642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Neighborhood</a:t>
            </a:r>
          </a:p>
          <a:p>
            <a:r>
              <a:rPr lang="en-US" dirty="0" smtClean="0"/>
              <a:t>Needed</a:t>
            </a:r>
          </a:p>
          <a:p>
            <a:r>
              <a:rPr lang="en-US" dirty="0" smtClean="0"/>
              <a:t>for some pixels </a:t>
            </a:r>
          </a:p>
          <a:p>
            <a:r>
              <a:rPr lang="en-US" dirty="0" smtClean="0"/>
              <a:t>is out of the image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858190"/>
            <a:ext cx="41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Many options… let’s look at a good choice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>
            <a:stCxn id="4" idx="3"/>
            <a:endCxn id="7" idx="1"/>
          </p:cNvCxnSpPr>
          <p:nvPr/>
        </p:nvCxnSpPr>
        <p:spPr>
          <a:xfrm flipV="1">
            <a:off x="2241228" y="2172665"/>
            <a:ext cx="669805" cy="95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4" idx="3"/>
          </p:cNvCxnSpPr>
          <p:nvPr/>
        </p:nvCxnSpPr>
        <p:spPr>
          <a:xfrm flipH="1" flipV="1">
            <a:off x="2241228" y="3132414"/>
            <a:ext cx="669805" cy="103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the Input Image: Tiling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87119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5" y="1296365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0" y="1295400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09" y="2895600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08" y="4495800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5" y="4495800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28712" y="2853400"/>
            <a:ext cx="1189335" cy="16845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82" y="2895599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57800" y="1449169"/>
            <a:ext cx="3607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orientation may have problems</a:t>
            </a:r>
          </a:p>
          <a:p>
            <a:endParaRPr lang="en-US" dirty="0" smtClean="0"/>
          </a:p>
          <a:p>
            <a:r>
              <a:rPr lang="en-US" dirty="0" smtClean="0"/>
              <a:t>Do the pixels at the edges</a:t>
            </a:r>
          </a:p>
          <a:p>
            <a:r>
              <a:rPr lang="en-US" dirty="0" smtClean="0"/>
              <a:t>“match” from one side to the other?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16" y="2853400"/>
            <a:ext cx="1133061" cy="16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0" y="2890285"/>
            <a:ext cx="1109352" cy="162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15" y="1291059"/>
            <a:ext cx="1111478" cy="16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15" y="4487119"/>
            <a:ext cx="1111478" cy="16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the Input Image: Tiling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8712" y="2853400"/>
            <a:ext cx="1189335" cy="1684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82" y="2895599"/>
            <a:ext cx="1102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0" y="4518723"/>
            <a:ext cx="1096485" cy="1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37" y="1301910"/>
            <a:ext cx="1096485" cy="1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93" y="4518723"/>
            <a:ext cx="1096485" cy="1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29" y="1301910"/>
            <a:ext cx="1096485" cy="1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38800" y="2438400"/>
            <a:ext cx="29436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Flipping/Reflecting the image</a:t>
            </a:r>
          </a:p>
          <a:p>
            <a:r>
              <a:rPr lang="en-US" dirty="0" smtClean="0"/>
              <a:t>Then Tiling</a:t>
            </a:r>
          </a:p>
          <a:p>
            <a:endParaRPr lang="en-US" dirty="0"/>
          </a:p>
          <a:p>
            <a:r>
              <a:rPr lang="en-US" dirty="0" smtClean="0"/>
              <a:t>Usually works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Is a GOOD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1523</Words>
  <Application>Microsoft Office PowerPoint</Application>
  <PresentationFormat>On-screen Show (4:3)</PresentationFormat>
  <Paragraphs>336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Filtering  </vt:lpstr>
      <vt:lpstr>Previously</vt:lpstr>
      <vt:lpstr>Outline</vt:lpstr>
      <vt:lpstr>Filtering</vt:lpstr>
      <vt:lpstr>Image Filtering Operation</vt:lpstr>
      <vt:lpstr>Convolution Filtering</vt:lpstr>
      <vt:lpstr>Tricky Around the Edges</vt:lpstr>
      <vt:lpstr>Expand the Input Image: Tiling</vt:lpstr>
      <vt:lpstr>Expand the Input Image: Tiling</vt:lpstr>
      <vt:lpstr>Convolution in 1D</vt:lpstr>
      <vt:lpstr>Convolution in 1D</vt:lpstr>
      <vt:lpstr>1D Example: Convolution G*H</vt:lpstr>
      <vt:lpstr>1D Example: Convolution G*H</vt:lpstr>
      <vt:lpstr>Why Flip the Kernel?</vt:lpstr>
      <vt:lpstr>Why Flip the Kernel?</vt:lpstr>
      <vt:lpstr>Convolution: 1D to 2D</vt:lpstr>
      <vt:lpstr>2D kernel from a 1D kernel</vt:lpstr>
      <vt:lpstr>2D Kernel Separability</vt:lpstr>
      <vt:lpstr>Outline</vt:lpstr>
      <vt:lpstr>Low Pass Filters</vt:lpstr>
      <vt:lpstr>Box * Box = Tent</vt:lpstr>
      <vt:lpstr>Low Pass Filter: 2D Tent</vt:lpstr>
      <vt:lpstr>Tent * Tent = Bell</vt:lpstr>
      <vt:lpstr>Low Pass Filters</vt:lpstr>
      <vt:lpstr>Example Results</vt:lpstr>
      <vt:lpstr>Example Results</vt:lpstr>
      <vt:lpstr>Outline</vt:lpstr>
      <vt:lpstr>High Pass Filters</vt:lpstr>
      <vt:lpstr>Example Results</vt:lpstr>
      <vt:lpstr>High Pass: Examples Continue</vt:lpstr>
      <vt:lpstr>Summary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956</cp:revision>
  <dcterms:created xsi:type="dcterms:W3CDTF">2006-08-16T00:00:00Z</dcterms:created>
  <dcterms:modified xsi:type="dcterms:W3CDTF">2015-10-04T21:28:45Z</dcterms:modified>
</cp:coreProperties>
</file>