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6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7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8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31" r:id="rId3"/>
    <p:sldId id="532" r:id="rId4"/>
    <p:sldId id="505" r:id="rId5"/>
    <p:sldId id="515" r:id="rId6"/>
    <p:sldId id="516" r:id="rId7"/>
    <p:sldId id="517" r:id="rId8"/>
    <p:sldId id="518" r:id="rId9"/>
    <p:sldId id="519" r:id="rId10"/>
    <p:sldId id="530" r:id="rId11"/>
    <p:sldId id="520" r:id="rId12"/>
    <p:sldId id="521" r:id="rId13"/>
    <p:sldId id="522" r:id="rId14"/>
    <p:sldId id="523" r:id="rId15"/>
    <p:sldId id="524" r:id="rId16"/>
    <p:sldId id="525" r:id="rId17"/>
    <p:sldId id="526" r:id="rId18"/>
    <p:sldId id="527" r:id="rId19"/>
    <p:sldId id="528" r:id="rId20"/>
    <p:sldId id="529" r:id="rId21"/>
    <p:sldId id="531" r:id="rId22"/>
    <p:sldId id="506" r:id="rId23"/>
    <p:sldId id="507" r:id="rId24"/>
    <p:sldId id="508" r:id="rId25"/>
    <p:sldId id="509" r:id="rId26"/>
    <p:sldId id="510" r:id="rId27"/>
    <p:sldId id="511" r:id="rId28"/>
    <p:sldId id="533" r:id="rId29"/>
    <p:sldId id="512" r:id="rId30"/>
    <p:sldId id="513" r:id="rId31"/>
    <p:sldId id="503" r:id="rId32"/>
    <p:sldId id="483" r:id="rId33"/>
    <p:sldId id="484" r:id="rId34"/>
    <p:sldId id="485" r:id="rId35"/>
    <p:sldId id="486" r:id="rId36"/>
    <p:sldId id="437" r:id="rId37"/>
    <p:sldId id="498" r:id="rId38"/>
    <p:sldId id="499" r:id="rId39"/>
    <p:sldId id="500" r:id="rId40"/>
    <p:sldId id="501" r:id="rId41"/>
    <p:sldId id="502" r:id="rId42"/>
    <p:sldId id="306" r:id="rId43"/>
    <p:sldId id="364" r:id="rId44"/>
    <p:sldId id="32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E869"/>
    <a:srgbClr val="FBCFAB"/>
    <a:srgbClr val="ACB6E6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40" autoAdjust="0"/>
  </p:normalViewPr>
  <p:slideViewPr>
    <p:cSldViewPr>
      <p:cViewPr varScale="1">
        <p:scale>
          <a:sx n="93" d="100"/>
          <a:sy n="93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80ABE-452A-4AFD-9D76-50CDA118E67B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8015B-B547-4095-B1BD-E46E7266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4283F5-5726-4D21-8425-EF19C7E92DF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4977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4B5E16-A5A0-4957-88BD-01047E87BE5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4977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C8F67F-5EE8-49A8-AE2B-A8480AEE719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4977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70F5F8-798E-499F-889A-5EA00F033D2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4977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138D0E-4DC7-4332-84B2-7F3EFFAC2EA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4977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6D7554-BDF9-42F5-B2C4-00E30FB5073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4977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6D7554-BDF9-42F5-B2C4-00E30FB5073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4977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6.xml"/><Relationship Id="rId7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image" Target="../media/image37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image" Target="../media/image36.png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26" Type="http://schemas.openxmlformats.org/officeDocument/2006/relationships/tags" Target="../tags/tag57.xml"/><Relationship Id="rId3" Type="http://schemas.openxmlformats.org/officeDocument/2006/relationships/tags" Target="../tags/tag34.xml"/><Relationship Id="rId21" Type="http://schemas.openxmlformats.org/officeDocument/2006/relationships/tags" Target="../tags/tag52.xml"/><Relationship Id="rId34" Type="http://schemas.openxmlformats.org/officeDocument/2006/relationships/notesSlide" Target="../notesSlides/notesSlide5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tags" Target="../tags/tag56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29" Type="http://schemas.openxmlformats.org/officeDocument/2006/relationships/tags" Target="../tags/tag60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tags" Target="../tags/tag55.xml"/><Relationship Id="rId32" Type="http://schemas.openxmlformats.org/officeDocument/2006/relationships/tags" Target="../tags/tag63.xml"/><Relationship Id="rId37" Type="http://schemas.openxmlformats.org/officeDocument/2006/relationships/image" Target="../media/image36.png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tags" Target="../tags/tag54.xml"/><Relationship Id="rId28" Type="http://schemas.openxmlformats.org/officeDocument/2006/relationships/tags" Target="../tags/tag59.xml"/><Relationship Id="rId36" Type="http://schemas.openxmlformats.org/officeDocument/2006/relationships/image" Target="../media/image37.png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31" Type="http://schemas.openxmlformats.org/officeDocument/2006/relationships/tags" Target="../tags/tag62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tags" Target="../tags/tag53.xml"/><Relationship Id="rId27" Type="http://schemas.openxmlformats.org/officeDocument/2006/relationships/tags" Target="../tags/tag58.xml"/><Relationship Id="rId30" Type="http://schemas.openxmlformats.org/officeDocument/2006/relationships/tags" Target="../tags/tag61.xml"/><Relationship Id="rId35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notesSlide" Target="../notesSlides/notesSlide6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42.png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image" Target="../media/image37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image" Target="../media/image35.png"/><Relationship Id="rId45" Type="http://schemas.openxmlformats.org/officeDocument/2006/relationships/image" Target="../media/image41.pn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image" Target="../media/image40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3" Type="http://schemas.openxmlformats.org/officeDocument/2006/relationships/tags" Target="../tags/tag104.xml"/><Relationship Id="rId21" Type="http://schemas.openxmlformats.org/officeDocument/2006/relationships/image" Target="../media/image45.png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image" Target="../media/image48.png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notesSlide" Target="../notesSlides/notesSlide7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image" Target="../media/image47.png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image" Target="../media/image46.png"/><Relationship Id="rId10" Type="http://schemas.openxmlformats.org/officeDocument/2006/relationships/tags" Target="../tags/tag111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tags" Target="../tags/tag132.xml"/><Relationship Id="rId18" Type="http://schemas.openxmlformats.org/officeDocument/2006/relationships/tags" Target="../tags/tag137.xml"/><Relationship Id="rId26" Type="http://schemas.openxmlformats.org/officeDocument/2006/relationships/image" Target="../media/image46.png"/><Relationship Id="rId3" Type="http://schemas.openxmlformats.org/officeDocument/2006/relationships/tags" Target="../tags/tag122.xml"/><Relationship Id="rId21" Type="http://schemas.openxmlformats.org/officeDocument/2006/relationships/notesSlide" Target="../notesSlides/notesSlide8.xml"/><Relationship Id="rId7" Type="http://schemas.openxmlformats.org/officeDocument/2006/relationships/tags" Target="../tags/tag126.xml"/><Relationship Id="rId12" Type="http://schemas.openxmlformats.org/officeDocument/2006/relationships/tags" Target="../tags/tag131.xml"/><Relationship Id="rId17" Type="http://schemas.openxmlformats.org/officeDocument/2006/relationships/tags" Target="../tags/tag136.xml"/><Relationship Id="rId25" Type="http://schemas.openxmlformats.org/officeDocument/2006/relationships/image" Target="../media/image38.png"/><Relationship Id="rId2" Type="http://schemas.openxmlformats.org/officeDocument/2006/relationships/tags" Target="../tags/tag121.xml"/><Relationship Id="rId16" Type="http://schemas.openxmlformats.org/officeDocument/2006/relationships/tags" Target="../tags/tag135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51.png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tags" Target="../tags/tag130.xml"/><Relationship Id="rId24" Type="http://schemas.openxmlformats.org/officeDocument/2006/relationships/image" Target="../media/image49.png"/><Relationship Id="rId5" Type="http://schemas.openxmlformats.org/officeDocument/2006/relationships/tags" Target="../tags/tag124.xml"/><Relationship Id="rId15" Type="http://schemas.openxmlformats.org/officeDocument/2006/relationships/tags" Target="../tags/tag134.xml"/><Relationship Id="rId23" Type="http://schemas.openxmlformats.org/officeDocument/2006/relationships/hyperlink" Target="http://en.wikipedia.org/wiki/Bilinear_interpolation" TargetMode="External"/><Relationship Id="rId28" Type="http://schemas.openxmlformats.org/officeDocument/2006/relationships/image" Target="../media/image50.png"/><Relationship Id="rId10" Type="http://schemas.openxmlformats.org/officeDocument/2006/relationships/tags" Target="../tags/tag129.xml"/><Relationship Id="rId19" Type="http://schemas.openxmlformats.org/officeDocument/2006/relationships/tags" Target="../tags/tag138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tags" Target="../tags/tag133.xml"/><Relationship Id="rId22" Type="http://schemas.openxmlformats.org/officeDocument/2006/relationships/image" Target="../media/image45.png"/><Relationship Id="rId27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5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bach.de/ot/mot_wagonWheel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25" y="6518787"/>
            <a:ext cx="93784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791200" y="5791200"/>
            <a:ext cx="3276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Brent M. Dingle, Ph.D.	               	2015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Game Design and Development Program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Mathematics, Statistics and Computer Science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University of Wisconsin - Stout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Processing</a:t>
            </a:r>
          </a:p>
        </p:txBody>
      </p:sp>
      <p:sp>
        <p:nvSpPr>
          <p:cNvPr id="3" name="AutoShape 2" descr="https://encrypted-tbn3.gstatic.com/images?q=tbn:ANd9GcTZMvsu5eXlNdCDN0pTONDpdW8dInFA5n1yfNOv7swtSOdJgMh9"/>
          <p:cNvSpPr>
            <a:spLocks noChangeAspect="1" noChangeArrowheads="1"/>
          </p:cNvSpPr>
          <p:nvPr/>
        </p:nvSpPr>
        <p:spPr bwMode="auto">
          <a:xfrm>
            <a:off x="63500" y="-136525"/>
            <a:ext cx="59912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066799"/>
            <a:ext cx="7772400" cy="2168525"/>
          </a:xfrm>
        </p:spPr>
        <p:txBody>
          <a:bodyPr/>
          <a:lstStyle/>
          <a:p>
            <a:r>
              <a:rPr lang="en-US" dirty="0" smtClean="0"/>
              <a:t>Image Interpolation</a:t>
            </a:r>
            <a:endParaRPr lang="en-US" sz="2000" dirty="0"/>
          </a:p>
        </p:txBody>
      </p:sp>
      <p:pic>
        <p:nvPicPr>
          <p:cNvPr id="3074" name="Picture 2" descr="https://upload.wikimedia.org/wikipedia/commons/thumb/b/bb/Moire02.gif/160px-Moire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2362200" cy="23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939" y="6602651"/>
            <a:ext cx="18902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public domain image from </a:t>
            </a:r>
            <a:r>
              <a:rPr lang="en-US" sz="900" i="1" dirty="0" err="1" smtClean="0"/>
              <a:t>wikipedia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41120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Wagon Wheel Variations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492465"/>
            <a:ext cx="48734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Images from: http://stanleykemp.blogspot.com/2015/06/lets-start-weekend-with-couple-of_6.html</a:t>
            </a:r>
          </a:p>
        </p:txBody>
      </p:sp>
      <p:pic>
        <p:nvPicPr>
          <p:cNvPr id="5122" name="Picture 2" descr="http://4.bp.blogspot.com/-0lLuAS02CuA/VXI-QxlRBkI/AAAAAAAC1Ys/E2b--Dx7Ouc/s640/t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3" y="1066800"/>
            <a:ext cx="4062237" cy="26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3698347"/>
            <a:ext cx="29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way is the train going?</a:t>
            </a:r>
            <a:endParaRPr lang="en-US" dirty="0"/>
          </a:p>
        </p:txBody>
      </p:sp>
      <p:pic>
        <p:nvPicPr>
          <p:cNvPr id="5124" name="Picture 4" descr="http://3.bp.blogspot.com/-NWBM5ePX7D8/VXI-8K7ytnI/AAAAAAAC1Y0/I51qSot9YyA/s640/s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42" y="4038600"/>
            <a:ext cx="4708326" cy="20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94553" y="3068408"/>
            <a:ext cx="4028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way does the middle dancer spin?</a:t>
            </a:r>
          </a:p>
          <a:p>
            <a:r>
              <a:rPr lang="en-US" dirty="0" smtClean="0"/>
              <a:t>Focus on the left – middle matches</a:t>
            </a:r>
          </a:p>
          <a:p>
            <a:r>
              <a:rPr lang="en-US" dirty="0" smtClean="0"/>
              <a:t>Focus on the right – middle matches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1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smtClean="0"/>
              <a:t>Nyquist limit – 2D example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5702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943600" y="220980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</a:rPr>
              <a:t>Good sampling</a:t>
            </a:r>
          </a:p>
          <a:p>
            <a:endParaRPr lang="en-US" altLang="en-US">
              <a:latin typeface="Arial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943600" y="499745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</a:rPr>
              <a:t>Bad sampling</a:t>
            </a:r>
          </a:p>
          <a:p>
            <a:endParaRPr lang="en-US" altLang="en-US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3300" y="5318125"/>
            <a:ext cx="287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rate &lt; 2*(max </a:t>
            </a:r>
            <a:r>
              <a:rPr lang="en-US" dirty="0" err="1" smtClean="0"/>
              <a:t>freq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Aliasing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When downsampling by a factor of two</a:t>
            </a:r>
          </a:p>
          <a:p>
            <a:pPr lvl="1"/>
            <a:r>
              <a:rPr lang="en-US" altLang="en-US" smtClean="0"/>
              <a:t>Original image has frequencies that are too high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r>
              <a:rPr lang="en-US" altLang="en-US" smtClean="0"/>
              <a:t>How can we fix this?</a:t>
            </a:r>
          </a:p>
        </p:txBody>
      </p:sp>
    </p:spTree>
    <p:extLst>
      <p:ext uri="{BB962C8B-B14F-4D97-AF65-F5344CB8AC3E}">
        <p14:creationId xmlns:p14="http://schemas.microsoft.com/office/powerpoint/2010/main" val="36549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altLang="en-US" smtClean="0"/>
              <a:t>Gaussian pre-filtering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G 1/4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G 1/8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Gaussian 1/2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/>
              <a:t>Solution: filter the image, </a:t>
            </a:r>
            <a:r>
              <a:rPr lang="en-US" altLang="en-US" sz="3200" i="1"/>
              <a:t>then</a:t>
            </a:r>
            <a:r>
              <a:rPr lang="en-US" altLang="en-US" sz="3200"/>
              <a:t> subsample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altLang="en-US" sz="2800"/>
          </a:p>
        </p:txBody>
      </p:sp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7685088" y="64912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4608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41" y="1336369"/>
            <a:ext cx="2845559" cy="375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52" y="1337042"/>
            <a:ext cx="2819781" cy="37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7184"/>
            <a:ext cx="2825510" cy="37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r>
              <a:rPr lang="en-US" altLang="en-US" sz="3200" smtClean="0"/>
              <a:t>Subsampling with Gaussian pre-filtering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G 1/4 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G 1/8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Gaussian 1/2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/>
              <a:t>Solution:  filter the image, </a:t>
            </a:r>
            <a:r>
              <a:rPr lang="en-US" altLang="en-US" sz="3200" i="1"/>
              <a:t>then</a:t>
            </a:r>
            <a:r>
              <a:rPr lang="en-US" altLang="en-US" sz="3200"/>
              <a:t> subsample</a:t>
            </a: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7685088" y="64912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20900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7" y="1247774"/>
            <a:ext cx="2829065" cy="372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383" y="1236481"/>
            <a:ext cx="2829065" cy="37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326" y="1233487"/>
            <a:ext cx="2844594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117475"/>
            <a:ext cx="8229600" cy="1143000"/>
          </a:xfrm>
        </p:spPr>
        <p:txBody>
          <a:bodyPr/>
          <a:lstStyle/>
          <a:p>
            <a:r>
              <a:rPr lang="en-US" altLang="en-US" smtClean="0"/>
              <a:t>Compare with...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1/4  </a:t>
            </a:r>
            <a:r>
              <a:rPr lang="en-US" altLang="en-US" sz="1600">
                <a:latin typeface="Arial" charset="0"/>
              </a:rPr>
              <a:t>(2x zoom)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1/8  </a:t>
            </a:r>
            <a:r>
              <a:rPr lang="en-US" altLang="en-US" sz="1600">
                <a:latin typeface="Arial" charset="0"/>
              </a:rPr>
              <a:t>(4x zoom)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>
                <a:latin typeface="Arial" charset="0"/>
              </a:rPr>
              <a:t>1/2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7685088" y="64912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9868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13" y="42863"/>
            <a:ext cx="288448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Gaussian pre-filtering</a:t>
            </a:r>
            <a:endParaRPr lang="en-US" dirty="0"/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2754313"/>
            <a:ext cx="282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141288" y="1295400"/>
            <a:ext cx="26558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400"/>
              <a:t>Solution: filter the image, </a:t>
            </a:r>
            <a:r>
              <a:rPr lang="en-US" altLang="en-US" sz="2400" i="1"/>
              <a:t>then</a:t>
            </a:r>
            <a:r>
              <a:rPr lang="en-US" altLang="en-US" sz="2400"/>
              <a:t> subsample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altLang="en-US" sz="2000"/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3741738" y="3260725"/>
            <a:ext cx="539750" cy="433388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71" name="TextBox 19"/>
            <p:cNvSpPr txBox="1">
              <a:spLocks noChangeArrowheads="1"/>
            </p:cNvSpPr>
            <p:nvPr/>
          </p:nvSpPr>
          <p:spPr bwMode="auto">
            <a:xfrm>
              <a:off x="1404248" y="3320138"/>
              <a:ext cx="5180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600"/>
                <a:t>blur</a:t>
              </a:r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2867025" y="3776663"/>
            <a:ext cx="2278063" cy="2994025"/>
            <a:chOff x="515031" y="3777331"/>
            <a:chExt cx="2278578" cy="2993593"/>
          </a:xfrm>
        </p:grpSpPr>
        <p:pic>
          <p:nvPicPr>
            <p:cNvPr id="18467" name="Picture 9" descr="C:\snavely\tmp\vg1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742446" y="3777331"/>
              <a:ext cx="1051163" cy="584116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  <a:latin typeface="+mn-lt"/>
                  <a:cs typeface="+mn-cs"/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073" y="3864630"/>
              <a:ext cx="390613" cy="584116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bg1"/>
                  </a:solidFill>
                  <a:latin typeface="+mn-lt"/>
                  <a:cs typeface="+mn-cs"/>
                </a:rPr>
                <a:t>*</a:t>
              </a: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4529138" y="3217863"/>
            <a:ext cx="1076325" cy="433387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936" y="3217903"/>
              <a:ext cx="538257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66" name="TextBox 24"/>
            <p:cNvSpPr txBox="1">
              <a:spLocks noChangeArrowheads="1"/>
            </p:cNvSpPr>
            <p:nvPr/>
          </p:nvSpPr>
          <p:spPr bwMode="auto">
            <a:xfrm>
              <a:off x="2177129" y="3309249"/>
              <a:ext cx="107651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600"/>
                <a:t>subsample</a:t>
              </a: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5722938" y="3260725"/>
            <a:ext cx="539750" cy="433388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64" name="TextBox 26"/>
            <p:cNvSpPr txBox="1">
              <a:spLocks noChangeArrowheads="1"/>
            </p:cNvSpPr>
            <p:nvPr/>
          </p:nvSpPr>
          <p:spPr bwMode="auto">
            <a:xfrm>
              <a:off x="3385448" y="3320138"/>
              <a:ext cx="5180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600"/>
                <a:t>blur</a:t>
              </a:r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6367463" y="3217863"/>
            <a:ext cx="1077912" cy="433387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85" y="3217899"/>
              <a:ext cx="539049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62" name="TextBox 28"/>
            <p:cNvSpPr txBox="1">
              <a:spLocks noChangeArrowheads="1"/>
            </p:cNvSpPr>
            <p:nvPr/>
          </p:nvSpPr>
          <p:spPr bwMode="auto">
            <a:xfrm>
              <a:off x="4016859" y="3298359"/>
              <a:ext cx="107651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600"/>
                <a:t>subsample</a:t>
              </a:r>
            </a:p>
          </p:txBody>
        </p:sp>
      </p:grp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586663" y="2960688"/>
            <a:ext cx="539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3844925"/>
            <a:ext cx="28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938463"/>
            <a:ext cx="1397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844925"/>
            <a:ext cx="1397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588" y="3025775"/>
            <a:ext cx="6985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5487988" y="1655763"/>
            <a:ext cx="1168400" cy="1462087"/>
            <a:chOff x="3135896" y="1655788"/>
            <a:chExt cx="1169347" cy="1461986"/>
          </a:xfrm>
        </p:grpSpPr>
        <p:pic>
          <p:nvPicPr>
            <p:cNvPr id="18459" name="Picture 10" descr="C:\snavely\tmp\vg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74681" y="2655844"/>
              <a:ext cx="430562" cy="461930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1</a:t>
              </a:r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5487988" y="3798888"/>
            <a:ext cx="1209675" cy="1520825"/>
            <a:chOff x="3135896" y="3799099"/>
            <a:chExt cx="1210913" cy="1521196"/>
          </a:xfrm>
        </p:grpSpPr>
        <p:pic>
          <p:nvPicPr>
            <p:cNvPr id="18456" name="Picture 11" descr="C:\snavely\tmp\vg2b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3515696" y="3799099"/>
              <a:ext cx="831113" cy="4620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902" y="3886432"/>
              <a:ext cx="338483" cy="462076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+mn-lt"/>
                  <a:cs typeface="+mn-cs"/>
                </a:rPr>
                <a:t>*</a:t>
              </a:r>
            </a:p>
          </p:txBody>
        </p:sp>
      </p:grp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7131050" y="2401888"/>
            <a:ext cx="619125" cy="754062"/>
            <a:chOff x="4779181" y="2402353"/>
            <a:chExt cx="619037" cy="753719"/>
          </a:xfrm>
        </p:grpSpPr>
        <p:pic>
          <p:nvPicPr>
            <p:cNvPr id="18454" name="Picture 7" descr="C:\snavely\tmp\vg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029970" y="2786353"/>
              <a:ext cx="368248" cy="369719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3844925"/>
            <a:ext cx="55403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1" name="Group 50"/>
          <p:cNvGrpSpPr>
            <a:grpSpLocks/>
          </p:cNvGrpSpPr>
          <p:nvPr/>
        </p:nvGrpSpPr>
        <p:grpSpPr bwMode="auto">
          <a:xfrm>
            <a:off x="2859088" y="190500"/>
            <a:ext cx="2236787" cy="2938463"/>
            <a:chOff x="507913" y="190710"/>
            <a:chExt cx="2236360" cy="2938315"/>
          </a:xfrm>
        </p:grpSpPr>
        <p:pic>
          <p:nvPicPr>
            <p:cNvPr id="18452" name="Picture 8" descr="C:\snavely\tmp\vg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220498" y="2525805"/>
              <a:ext cx="514252" cy="584171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9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3" descr="C:\snavely\tmp\vg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2754313"/>
            <a:ext cx="282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46"/>
          <p:cNvGrpSpPr>
            <a:grpSpLocks/>
          </p:cNvGrpSpPr>
          <p:nvPr/>
        </p:nvGrpSpPr>
        <p:grpSpPr bwMode="auto">
          <a:xfrm>
            <a:off x="3741738" y="3260725"/>
            <a:ext cx="539750" cy="433388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496" name="TextBox 19"/>
            <p:cNvSpPr txBox="1">
              <a:spLocks noChangeArrowheads="1"/>
            </p:cNvSpPr>
            <p:nvPr/>
          </p:nvSpPr>
          <p:spPr bwMode="auto">
            <a:xfrm>
              <a:off x="1404248" y="3320138"/>
              <a:ext cx="5180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600"/>
                <a:t>blur</a:t>
              </a:r>
            </a:p>
          </p:txBody>
        </p:sp>
      </p:grpSp>
      <p:grpSp>
        <p:nvGrpSpPr>
          <p:cNvPr id="19460" name="Group 51"/>
          <p:cNvGrpSpPr>
            <a:grpSpLocks/>
          </p:cNvGrpSpPr>
          <p:nvPr/>
        </p:nvGrpSpPr>
        <p:grpSpPr bwMode="auto">
          <a:xfrm>
            <a:off x="2867025" y="3776663"/>
            <a:ext cx="2278063" cy="2994025"/>
            <a:chOff x="515031" y="3777331"/>
            <a:chExt cx="2278578" cy="2993593"/>
          </a:xfrm>
        </p:grpSpPr>
        <p:pic>
          <p:nvPicPr>
            <p:cNvPr id="19492" name="Picture 9" descr="C:\snavely\tmp\vg1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742446" y="3777331"/>
              <a:ext cx="1051163" cy="584116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  <a:latin typeface="+mn-lt"/>
                  <a:cs typeface="+mn-cs"/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073" y="3864630"/>
              <a:ext cx="390613" cy="584116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bg1"/>
                  </a:solidFill>
                  <a:latin typeface="+mn-lt"/>
                  <a:cs typeface="+mn-cs"/>
                </a:rPr>
                <a:t>*</a:t>
              </a:r>
            </a:p>
          </p:txBody>
        </p:sp>
      </p:grpSp>
      <p:grpSp>
        <p:nvGrpSpPr>
          <p:cNvPr id="19461" name="Group 47"/>
          <p:cNvGrpSpPr>
            <a:grpSpLocks/>
          </p:cNvGrpSpPr>
          <p:nvPr/>
        </p:nvGrpSpPr>
        <p:grpSpPr bwMode="auto">
          <a:xfrm>
            <a:off x="4529138" y="3217863"/>
            <a:ext cx="1076325" cy="433387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936" y="3217903"/>
              <a:ext cx="538257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491" name="TextBox 24"/>
            <p:cNvSpPr txBox="1">
              <a:spLocks noChangeArrowheads="1"/>
            </p:cNvSpPr>
            <p:nvPr/>
          </p:nvSpPr>
          <p:spPr bwMode="auto">
            <a:xfrm>
              <a:off x="2177129" y="3309249"/>
              <a:ext cx="107651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600"/>
                <a:t>subsample</a:t>
              </a:r>
            </a:p>
          </p:txBody>
        </p:sp>
      </p:grpSp>
      <p:grpSp>
        <p:nvGrpSpPr>
          <p:cNvPr id="19462" name="Group 48"/>
          <p:cNvGrpSpPr>
            <a:grpSpLocks/>
          </p:cNvGrpSpPr>
          <p:nvPr/>
        </p:nvGrpSpPr>
        <p:grpSpPr bwMode="auto">
          <a:xfrm>
            <a:off x="5722938" y="3260725"/>
            <a:ext cx="539750" cy="433388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489" name="TextBox 26"/>
            <p:cNvSpPr txBox="1">
              <a:spLocks noChangeArrowheads="1"/>
            </p:cNvSpPr>
            <p:nvPr/>
          </p:nvSpPr>
          <p:spPr bwMode="auto">
            <a:xfrm>
              <a:off x="3385448" y="3320138"/>
              <a:ext cx="5180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600"/>
                <a:t>blur</a:t>
              </a:r>
            </a:p>
          </p:txBody>
        </p:sp>
      </p:grpSp>
      <p:grpSp>
        <p:nvGrpSpPr>
          <p:cNvPr id="19463" name="Group 49"/>
          <p:cNvGrpSpPr>
            <a:grpSpLocks/>
          </p:cNvGrpSpPr>
          <p:nvPr/>
        </p:nvGrpSpPr>
        <p:grpSpPr bwMode="auto">
          <a:xfrm>
            <a:off x="6367463" y="3217863"/>
            <a:ext cx="1077912" cy="433387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85" y="3217899"/>
              <a:ext cx="539049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487" name="TextBox 28"/>
            <p:cNvSpPr txBox="1">
              <a:spLocks noChangeArrowheads="1"/>
            </p:cNvSpPr>
            <p:nvPr/>
          </p:nvSpPr>
          <p:spPr bwMode="auto">
            <a:xfrm>
              <a:off x="4016859" y="3298359"/>
              <a:ext cx="107651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600"/>
                <a:t>subsample</a:t>
              </a:r>
            </a:p>
          </p:txBody>
        </p:sp>
      </p:grpSp>
      <p:sp>
        <p:nvSpPr>
          <p:cNvPr id="19464" name="TextBox 33"/>
          <p:cNvSpPr txBox="1">
            <a:spLocks noChangeArrowheads="1"/>
          </p:cNvSpPr>
          <p:nvPr/>
        </p:nvSpPr>
        <p:spPr bwMode="auto">
          <a:xfrm>
            <a:off x="7586663" y="2960688"/>
            <a:ext cx="539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/>
              <a:t>…</a:t>
            </a:r>
          </a:p>
        </p:txBody>
      </p:sp>
      <p:pic>
        <p:nvPicPr>
          <p:cNvPr id="19465" name="Picture 14" descr="C:\snavely\tmp\vg8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0" y="3844925"/>
            <a:ext cx="28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5" descr="C:\snavely\tmp\v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938463"/>
            <a:ext cx="1397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6" descr="C:\snavely\tmp\vg16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844925"/>
            <a:ext cx="1397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7" descr="C:\snavely\tmp\vg3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588" y="3025775"/>
            <a:ext cx="6985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9" name="Group 52"/>
          <p:cNvGrpSpPr>
            <a:grpSpLocks/>
          </p:cNvGrpSpPr>
          <p:nvPr/>
        </p:nvGrpSpPr>
        <p:grpSpPr bwMode="auto">
          <a:xfrm>
            <a:off x="5487988" y="1655763"/>
            <a:ext cx="1168400" cy="1462087"/>
            <a:chOff x="3135896" y="1655788"/>
            <a:chExt cx="1169347" cy="1461986"/>
          </a:xfrm>
        </p:grpSpPr>
        <p:pic>
          <p:nvPicPr>
            <p:cNvPr id="19484" name="Picture 10" descr="C:\snavely\tmp\vg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74681" y="2655844"/>
              <a:ext cx="430562" cy="461930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1</a:t>
              </a:r>
            </a:p>
          </p:txBody>
        </p:sp>
      </p:grpSp>
      <p:grpSp>
        <p:nvGrpSpPr>
          <p:cNvPr id="19470" name="Group 53"/>
          <p:cNvGrpSpPr>
            <a:grpSpLocks/>
          </p:cNvGrpSpPr>
          <p:nvPr/>
        </p:nvGrpSpPr>
        <p:grpSpPr bwMode="auto">
          <a:xfrm>
            <a:off x="5487988" y="3798888"/>
            <a:ext cx="1209675" cy="1520825"/>
            <a:chOff x="3135896" y="3799099"/>
            <a:chExt cx="1210913" cy="1521196"/>
          </a:xfrm>
        </p:grpSpPr>
        <p:pic>
          <p:nvPicPr>
            <p:cNvPr id="19481" name="Picture 11" descr="C:\snavely\tmp\vg2b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3515696" y="3799099"/>
              <a:ext cx="831113" cy="4620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  <a:latin typeface="+mn-lt"/>
                  <a:cs typeface="+mn-cs"/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902" y="3886432"/>
              <a:ext cx="338483" cy="462076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latin typeface="+mn-lt"/>
                  <a:cs typeface="+mn-cs"/>
                </a:rPr>
                <a:t>*</a:t>
              </a:r>
            </a:p>
          </p:txBody>
        </p:sp>
      </p:grpSp>
      <p:grpSp>
        <p:nvGrpSpPr>
          <p:cNvPr id="19471" name="Group 54"/>
          <p:cNvGrpSpPr>
            <a:grpSpLocks/>
          </p:cNvGrpSpPr>
          <p:nvPr/>
        </p:nvGrpSpPr>
        <p:grpSpPr bwMode="auto">
          <a:xfrm>
            <a:off x="7131050" y="2401888"/>
            <a:ext cx="619125" cy="754062"/>
            <a:chOff x="4779181" y="2402353"/>
            <a:chExt cx="619037" cy="753719"/>
          </a:xfrm>
        </p:grpSpPr>
        <p:pic>
          <p:nvPicPr>
            <p:cNvPr id="19479" name="Picture 7" descr="C:\snavely\tmp\vg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029970" y="2786353"/>
              <a:ext cx="368248" cy="369719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2</a:t>
              </a:r>
            </a:p>
          </p:txBody>
        </p:sp>
      </p:grpSp>
      <p:pic>
        <p:nvPicPr>
          <p:cNvPr id="19472" name="Picture 12" descr="C:\snavely\tmp\vg4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3844925"/>
            <a:ext cx="55403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3" name="Group 50"/>
          <p:cNvGrpSpPr>
            <a:grpSpLocks/>
          </p:cNvGrpSpPr>
          <p:nvPr/>
        </p:nvGrpSpPr>
        <p:grpSpPr bwMode="auto">
          <a:xfrm>
            <a:off x="2859088" y="190500"/>
            <a:ext cx="2236787" cy="2938463"/>
            <a:chOff x="507913" y="190710"/>
            <a:chExt cx="2236360" cy="2938315"/>
          </a:xfrm>
        </p:grpSpPr>
        <p:pic>
          <p:nvPicPr>
            <p:cNvPr id="19477" name="Picture 8" descr="C:\snavely\tmp\vg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220498" y="2525805"/>
              <a:ext cx="514252" cy="584171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+mn-lt"/>
                  <a:cs typeface="+mn-cs"/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  <a:latin typeface="+mn-lt"/>
                  <a:cs typeface="+mn-cs"/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786063" y="3798889"/>
            <a:ext cx="6302375" cy="3059112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75" name="TextBox 44"/>
          <p:cNvSpPr txBox="1">
            <a:spLocks noChangeArrowheads="1"/>
          </p:cNvSpPr>
          <p:nvPr/>
        </p:nvSpPr>
        <p:spPr bwMode="auto">
          <a:xfrm>
            <a:off x="1374775" y="-615950"/>
            <a:ext cx="1655763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390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19476" name="TextBox 45"/>
          <p:cNvSpPr txBox="1">
            <a:spLocks noChangeArrowheads="1"/>
          </p:cNvSpPr>
          <p:nvPr/>
        </p:nvSpPr>
        <p:spPr bwMode="auto">
          <a:xfrm>
            <a:off x="254000" y="1200150"/>
            <a:ext cx="1871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400" i="1"/>
              <a:t>Gaussian pyramid</a:t>
            </a:r>
          </a:p>
        </p:txBody>
      </p:sp>
    </p:spTree>
    <p:extLst>
      <p:ext uri="{BB962C8B-B14F-4D97-AF65-F5344CB8AC3E}">
        <p14:creationId xmlns:p14="http://schemas.microsoft.com/office/powerpoint/2010/main" val="16381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85800" y="239713"/>
            <a:ext cx="8153400" cy="838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Gaussian pyramids </a:t>
            </a:r>
            <a:br>
              <a:rPr lang="en-US" dirty="0" smtClean="0"/>
            </a:br>
            <a:r>
              <a:rPr lang="en-US" dirty="0" smtClean="0"/>
              <a:t>[Burt and </a:t>
            </a:r>
            <a:r>
              <a:rPr lang="en-US" dirty="0" err="1" smtClean="0"/>
              <a:t>Adelson</a:t>
            </a:r>
            <a:r>
              <a:rPr lang="en-US" dirty="0" smtClean="0"/>
              <a:t>, 1983]</a:t>
            </a:r>
            <a:endParaRPr lang="en-US" dirty="0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600200" y="1408113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08113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00" y="5146861"/>
            <a:ext cx="8458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 smtClean="0">
                <a:latin typeface="+mn-lt"/>
                <a:cs typeface="+mn-cs"/>
              </a:rPr>
              <a:t>In </a:t>
            </a:r>
            <a:r>
              <a:rPr lang="en-US" dirty="0">
                <a:latin typeface="+mn-lt"/>
                <a:cs typeface="+mn-cs"/>
              </a:rPr>
              <a:t>computer graphics, a </a:t>
            </a:r>
            <a:r>
              <a:rPr lang="en-US" i="1" dirty="0" err="1">
                <a:latin typeface="+mn-lt"/>
                <a:cs typeface="+mn-cs"/>
              </a:rPr>
              <a:t>mip</a:t>
            </a:r>
            <a:r>
              <a:rPr lang="en-US" i="1" dirty="0">
                <a:latin typeface="+mn-lt"/>
                <a:cs typeface="+mn-cs"/>
              </a:rPr>
              <a:t> map </a:t>
            </a:r>
            <a:r>
              <a:rPr lang="en-US" dirty="0">
                <a:latin typeface="+mn-lt"/>
                <a:cs typeface="+mn-cs"/>
              </a:rPr>
              <a:t>[Williams, 1983]</a:t>
            </a:r>
          </a:p>
          <a:p>
            <a:pPr marL="285750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>
                <a:latin typeface="+mn-lt"/>
                <a:cs typeface="+mn-cs"/>
              </a:rPr>
              <a:t>A precursor to </a:t>
            </a:r>
            <a:r>
              <a:rPr lang="en-US" i="1" dirty="0">
                <a:latin typeface="+mn-lt"/>
                <a:cs typeface="+mn-cs"/>
              </a:rPr>
              <a:t>wavelet transform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Gaussian Pyramids have all sorts of applications in computer </a:t>
            </a:r>
            <a:r>
              <a:rPr lang="en-US" dirty="0" smtClean="0">
                <a:latin typeface="+mn-lt"/>
                <a:cs typeface="+mn-cs"/>
              </a:rPr>
              <a:t>graphics, vision, imaging…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7685088" y="64912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0762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85800" y="239713"/>
            <a:ext cx="8153400" cy="838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Gaussian pyramids </a:t>
            </a:r>
            <a:br>
              <a:rPr lang="en-US" dirty="0" smtClean="0"/>
            </a:br>
            <a:r>
              <a:rPr lang="en-US" dirty="0" smtClean="0"/>
              <a:t>[Burt and </a:t>
            </a:r>
            <a:r>
              <a:rPr lang="en-US" dirty="0" err="1" smtClean="0"/>
              <a:t>Adelson</a:t>
            </a:r>
            <a:r>
              <a:rPr lang="en-US" dirty="0" smtClean="0"/>
              <a:t>, 1983]</a:t>
            </a:r>
            <a:endParaRPr lang="en-US" dirty="0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600200" y="1408113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08113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5246688"/>
            <a:ext cx="8839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altLang="en-US" sz="240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400"/>
              <a:t>How much space does a Gaussian pyramid take compared to the original image?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685088" y="64912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2760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038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Previously</a:t>
            </a:r>
          </a:p>
          <a:p>
            <a:pPr lvl="1"/>
            <a:r>
              <a:rPr lang="en-US" sz="2600" dirty="0" smtClean="0"/>
              <a:t>What a Digital Image is</a:t>
            </a:r>
          </a:p>
          <a:p>
            <a:pPr lvl="1"/>
            <a:r>
              <a:rPr lang="en-US" sz="2600" dirty="0" smtClean="0"/>
              <a:t>Acquisition of Digital Images</a:t>
            </a:r>
          </a:p>
          <a:p>
            <a:pPr lvl="1"/>
            <a:r>
              <a:rPr lang="en-US" sz="2600" dirty="0" smtClean="0"/>
              <a:t>Human Perception of Digital Images</a:t>
            </a:r>
          </a:p>
          <a:p>
            <a:pPr lvl="1"/>
            <a:r>
              <a:rPr lang="en-US" sz="2600" dirty="0" smtClean="0"/>
              <a:t>Digital Representation of Images</a:t>
            </a:r>
          </a:p>
          <a:p>
            <a:pPr lvl="1"/>
            <a:r>
              <a:rPr lang="en-US" sz="2600" dirty="0" smtClean="0"/>
              <a:t>Various HTML5 and JavaScript Code</a:t>
            </a:r>
          </a:p>
          <a:p>
            <a:pPr lvl="2"/>
            <a:r>
              <a:rPr lang="en-US" sz="2200" dirty="0" smtClean="0"/>
              <a:t>Pixel manipulation</a:t>
            </a:r>
          </a:p>
          <a:p>
            <a:pPr lvl="2"/>
            <a:r>
              <a:rPr lang="en-US" sz="2200" dirty="0" smtClean="0"/>
              <a:t>Image Loading</a:t>
            </a:r>
          </a:p>
          <a:p>
            <a:pPr lvl="2"/>
            <a:r>
              <a:rPr lang="en-US" sz="2200" dirty="0" smtClean="0"/>
              <a:t>Filtering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9600" y="1295400"/>
            <a:ext cx="42672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Today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 Interpolation</a:t>
            </a:r>
          </a:p>
          <a:p>
            <a:pPr lvl="2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Sub-Sampling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Aliasing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Gaussian Blur Fix</a:t>
            </a:r>
          </a:p>
          <a:p>
            <a:pPr lvl="2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Up-Sampling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Interpolation</a:t>
            </a:r>
          </a:p>
          <a:p>
            <a:pPr lvl="1"/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Examples of Using Interpolation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Gaussian Pyramid</a:t>
            </a:r>
          </a:p>
        </p:txBody>
      </p:sp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516063"/>
            <a:ext cx="64865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5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so far?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 on Sub-Sampling</a:t>
            </a:r>
          </a:p>
          <a:p>
            <a:pPr lvl="1"/>
            <a:r>
              <a:rPr lang="en-US" dirty="0" smtClean="0"/>
              <a:t>Aliasing?</a:t>
            </a:r>
          </a:p>
          <a:p>
            <a:pPr lvl="1"/>
            <a:r>
              <a:rPr lang="en-US" dirty="0" smtClean="0"/>
              <a:t>Gaussian pre-filter?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7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Upsampling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4575"/>
          </a:xfrm>
        </p:spPr>
        <p:txBody>
          <a:bodyPr/>
          <a:lstStyle/>
          <a:p>
            <a:r>
              <a:rPr lang="en-US" altLang="en-US" smtClean="0"/>
              <a:t>This image is too small for this screen:</a:t>
            </a:r>
          </a:p>
          <a:p>
            <a:r>
              <a:rPr lang="en-US" altLang="en-US" smtClean="0"/>
              <a:t>How can we make it 10 times as big?</a:t>
            </a:r>
          </a:p>
          <a:p>
            <a:r>
              <a:rPr lang="en-US" altLang="en-US" smtClean="0"/>
              <a:t>Simplest approach:</a:t>
            </a:r>
          </a:p>
          <a:p>
            <a:pPr>
              <a:buFont typeface="Arial" charset="0"/>
              <a:buNone/>
            </a:pPr>
            <a:r>
              <a:rPr lang="en-US" altLang="en-US" smtClean="0"/>
              <a:t>	 repeat each row</a:t>
            </a:r>
          </a:p>
          <a:p>
            <a:pPr>
              <a:buFont typeface="Arial" charset="0"/>
              <a:buNone/>
            </a:pPr>
            <a:r>
              <a:rPr lang="en-US" altLang="en-US" smtClean="0"/>
              <a:t>	 and column 10 times</a:t>
            </a:r>
          </a:p>
          <a:p>
            <a:r>
              <a:rPr lang="en-US" altLang="en-US" smtClean="0"/>
              <a:t>(“Nearest neighbor</a:t>
            </a:r>
          </a:p>
          <a:p>
            <a:pPr>
              <a:buFont typeface="Arial" charset="0"/>
              <a:buNone/>
            </a:pPr>
            <a:r>
              <a:rPr lang="en-US" altLang="en-US" smtClean="0"/>
              <a:t>	  interpolation”)</a:t>
            </a:r>
          </a:p>
          <a:p>
            <a:pPr>
              <a:buFont typeface="Arial" charset="0"/>
              <a:buNone/>
            </a:pPr>
            <a:endParaRPr lang="en-US" altLang="en-US" smtClean="0"/>
          </a:p>
        </p:txBody>
      </p:sp>
      <p:pic>
        <p:nvPicPr>
          <p:cNvPr id="214020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916238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1768475"/>
            <a:ext cx="26828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672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97050"/>
            <a:ext cx="635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667000" y="27209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6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667000" y="2073275"/>
            <a:ext cx="3048000" cy="711200"/>
          </a:xfrm>
          <a:custGeom>
            <a:avLst/>
            <a:gdLst>
              <a:gd name="T0" fmla="*/ 0 w 1920"/>
              <a:gd name="T1" fmla="*/ 647700 h 448"/>
              <a:gd name="T2" fmla="*/ 762000 w 1920"/>
              <a:gd name="T3" fmla="*/ 38100 h 448"/>
              <a:gd name="T4" fmla="*/ 1524000 w 1920"/>
              <a:gd name="T5" fmla="*/ 419100 h 448"/>
              <a:gd name="T6" fmla="*/ 2286000 w 1920"/>
              <a:gd name="T7" fmla="*/ 647700 h 448"/>
              <a:gd name="T8" fmla="*/ 3048000 w 1920"/>
              <a:gd name="T9" fmla="*/ 38100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3429000" y="21113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91000" y="249237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953000" y="27209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interpolation</a:t>
            </a:r>
          </a:p>
        </p:txBody>
      </p:sp>
      <p:sp>
        <p:nvSpPr>
          <p:cNvPr id="5129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28900" y="26828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130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52900" y="24542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131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90900" y="20637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132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14900" y="2673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133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438400" y="3406775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5715000" y="21113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76900" y="20637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136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730375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82" name="Rectangle 1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96913" y="4081463"/>
            <a:ext cx="77724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Recall how a digital image is formed</a:t>
            </a:r>
          </a:p>
          <a:p>
            <a:pPr>
              <a:spcBef>
                <a:spcPct val="20000"/>
              </a:spcBef>
            </a:pPr>
            <a:endParaRPr lang="en-US" altLang="en-US"/>
          </a:p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It is a discrete point-sampling of a continuous function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If we could somehow reconstruct the original function, any new image could be generated, at any resolution and scale </a:t>
            </a:r>
          </a:p>
        </p:txBody>
      </p:sp>
      <p:pic>
        <p:nvPicPr>
          <p:cNvPr id="5138" name="Picture 19" descr="Edittex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673600"/>
            <a:ext cx="43418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36825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1</a:t>
            </a:r>
          </a:p>
        </p:txBody>
      </p:sp>
      <p:sp>
        <p:nvSpPr>
          <p:cNvPr id="5140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295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2</a:t>
            </a:r>
          </a:p>
        </p:txBody>
      </p:sp>
      <p:sp>
        <p:nvSpPr>
          <p:cNvPr id="5141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57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3</a:t>
            </a:r>
          </a:p>
        </p:txBody>
      </p:sp>
      <p:sp>
        <p:nvSpPr>
          <p:cNvPr id="5142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819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4</a:t>
            </a:r>
          </a:p>
        </p:txBody>
      </p:sp>
      <p:sp>
        <p:nvSpPr>
          <p:cNvPr id="5143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581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5</a:t>
            </a:r>
          </a:p>
        </p:txBody>
      </p:sp>
      <p:pic>
        <p:nvPicPr>
          <p:cNvPr id="5144" name="Picture 25" descr="txp_fi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32163"/>
            <a:ext cx="192088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5" name="Text Box 8"/>
          <p:cNvSpPr txBox="1">
            <a:spLocks noChangeArrowheads="1"/>
          </p:cNvSpPr>
          <p:nvPr/>
        </p:nvSpPr>
        <p:spPr bwMode="auto">
          <a:xfrm>
            <a:off x="7196138" y="6491288"/>
            <a:ext cx="186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Adapted from: S. Seitz</a:t>
            </a:r>
          </a:p>
        </p:txBody>
      </p:sp>
      <p:sp>
        <p:nvSpPr>
          <p:cNvPr id="5146" name="Text Box 3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004050" y="2409825"/>
            <a:ext cx="142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</a:rPr>
              <a:t>d = 1 in this </a:t>
            </a:r>
          </a:p>
          <a:p>
            <a:r>
              <a:rPr lang="en-US" altLang="en-US">
                <a:latin typeface="Arial" charset="0"/>
              </a:rPr>
              <a:t>example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823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572000" y="2673350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667000" y="27209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667000" y="2073275"/>
            <a:ext cx="3048000" cy="711200"/>
          </a:xfrm>
          <a:custGeom>
            <a:avLst/>
            <a:gdLst>
              <a:gd name="T0" fmla="*/ 0 w 1920"/>
              <a:gd name="T1" fmla="*/ 647700 h 448"/>
              <a:gd name="T2" fmla="*/ 762000 w 1920"/>
              <a:gd name="T3" fmla="*/ 38100 h 448"/>
              <a:gd name="T4" fmla="*/ 1524000 w 1920"/>
              <a:gd name="T5" fmla="*/ 419100 h 448"/>
              <a:gd name="T6" fmla="*/ 2286000 w 1920"/>
              <a:gd name="T7" fmla="*/ 647700 h 448"/>
              <a:gd name="T8" fmla="*/ 3048000 w 1920"/>
              <a:gd name="T9" fmla="*/ 38100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3429000" y="21113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91000" y="249237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953000" y="27209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interpolation</a:t>
            </a:r>
          </a:p>
        </p:txBody>
      </p:sp>
      <p:sp>
        <p:nvSpPr>
          <p:cNvPr id="6153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28900" y="26828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4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52900" y="24542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5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90900" y="2063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6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14900" y="2673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57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438400" y="3406775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5715000" y="21113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76900" y="2063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60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730375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36825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1</a:t>
            </a:r>
          </a:p>
        </p:txBody>
      </p:sp>
      <p:sp>
        <p:nvSpPr>
          <p:cNvPr id="6162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295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2</a:t>
            </a:r>
          </a:p>
        </p:txBody>
      </p:sp>
      <p:sp>
        <p:nvSpPr>
          <p:cNvPr id="6163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57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3</a:t>
            </a:r>
          </a:p>
        </p:txBody>
      </p:sp>
      <p:sp>
        <p:nvSpPr>
          <p:cNvPr id="6164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19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4</a:t>
            </a:r>
          </a:p>
        </p:txBody>
      </p:sp>
      <p:sp>
        <p:nvSpPr>
          <p:cNvPr id="6165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81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5</a:t>
            </a:r>
          </a:p>
        </p:txBody>
      </p:sp>
      <p:sp>
        <p:nvSpPr>
          <p:cNvPr id="6166" name="Oval 2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533900" y="2616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67" name="Line 2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048000" y="2339975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8" name="Line 2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5334000" y="249237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Line 2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3810000" y="2263775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Oval 29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771900" y="2216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71" name="Oval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009900" y="2282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72" name="Oval 3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295900" y="24352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173" name="Picture 32" descr="txp_fi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97050"/>
            <a:ext cx="635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33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32163"/>
            <a:ext cx="192088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5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004050" y="2409825"/>
            <a:ext cx="142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</a:rPr>
              <a:t>d = 1 in this </a:t>
            </a:r>
          </a:p>
          <a:p>
            <a:r>
              <a:rPr lang="en-US" altLang="en-US">
                <a:latin typeface="Arial" charset="0"/>
              </a:rPr>
              <a:t>example</a:t>
            </a:r>
          </a:p>
        </p:txBody>
      </p:sp>
      <p:sp>
        <p:nvSpPr>
          <p:cNvPr id="6176" name="Rectangle 1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96913" y="4081463"/>
            <a:ext cx="77724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Recall how a digital image is formed</a:t>
            </a:r>
          </a:p>
          <a:p>
            <a:pPr>
              <a:spcBef>
                <a:spcPct val="20000"/>
              </a:spcBef>
            </a:pPr>
            <a:endParaRPr lang="en-US" altLang="en-US"/>
          </a:p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It is a discrete point-sampling of a continuous function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If we could somehow reconstruct the original function, any new image could be generated, at any resolution and scale </a:t>
            </a:r>
          </a:p>
        </p:txBody>
      </p:sp>
      <p:pic>
        <p:nvPicPr>
          <p:cNvPr id="6177" name="Picture 19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673600"/>
            <a:ext cx="43418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8" name="Text Box 8"/>
          <p:cNvSpPr txBox="1">
            <a:spLocks noChangeArrowheads="1"/>
          </p:cNvSpPr>
          <p:nvPr/>
        </p:nvSpPr>
        <p:spPr bwMode="auto">
          <a:xfrm>
            <a:off x="7196138" y="6491288"/>
            <a:ext cx="186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Adapted from: S. Seitz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448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interpolation</a:t>
            </a:r>
          </a:p>
        </p:txBody>
      </p:sp>
      <p:sp>
        <p:nvSpPr>
          <p:cNvPr id="7171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667000" y="27209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429000" y="21113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91000" y="249237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953000" y="27209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28900" y="26828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6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52900" y="24542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7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90900" y="20637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8" name="Oval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914900" y="2673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79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0" y="3406775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5715000" y="21113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Oval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76900" y="20637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182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438400" y="1730375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36825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1</a:t>
            </a:r>
          </a:p>
        </p:txBody>
      </p:sp>
      <p:sp>
        <p:nvSpPr>
          <p:cNvPr id="7184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95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2</a:t>
            </a:r>
          </a:p>
        </p:txBody>
      </p:sp>
      <p:sp>
        <p:nvSpPr>
          <p:cNvPr id="7185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57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3</a:t>
            </a:r>
          </a:p>
        </p:txBody>
      </p:sp>
      <p:sp>
        <p:nvSpPr>
          <p:cNvPr id="7186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819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4</a:t>
            </a:r>
          </a:p>
        </p:txBody>
      </p:sp>
      <p:sp>
        <p:nvSpPr>
          <p:cNvPr id="7187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581650" y="333057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5</a:t>
            </a:r>
          </a:p>
        </p:txBody>
      </p:sp>
      <p:pic>
        <p:nvPicPr>
          <p:cNvPr id="7188" name="Picture 23" descr="txp_fi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97050"/>
            <a:ext cx="635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36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600450" y="3341688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7190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28850" y="246062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1</a:t>
            </a:r>
          </a:p>
        </p:txBody>
      </p:sp>
      <p:pic>
        <p:nvPicPr>
          <p:cNvPr id="7191" name="Picture 26" descr="txp_fi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3333750"/>
            <a:ext cx="192087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028950" y="2644775"/>
            <a:ext cx="1543050" cy="762000"/>
            <a:chOff x="1908" y="2016"/>
            <a:chExt cx="972" cy="480"/>
          </a:xfrm>
        </p:grpSpPr>
        <p:sp>
          <p:nvSpPr>
            <p:cNvPr id="7209" name="Freeform 33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210" name="Picture 34" descr="txp_fig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5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3429000" y="2111375"/>
            <a:ext cx="762000" cy="1295400"/>
            <a:chOff x="2160" y="1680"/>
            <a:chExt cx="480" cy="816"/>
          </a:xfrm>
        </p:grpSpPr>
        <p:sp>
          <p:nvSpPr>
            <p:cNvPr id="7206" name="Line 3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2400" y="182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Line 37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160" y="1680"/>
              <a:ext cx="48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376" y="17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26023" name="Freeform 3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667000" y="2111375"/>
            <a:ext cx="3048000" cy="609600"/>
          </a:xfrm>
          <a:custGeom>
            <a:avLst/>
            <a:gdLst>
              <a:gd name="T0" fmla="*/ 0 w 1920"/>
              <a:gd name="T1" fmla="*/ 609600 h 384"/>
              <a:gd name="T2" fmla="*/ 762000 w 1920"/>
              <a:gd name="T3" fmla="*/ 0 h 384"/>
              <a:gd name="T4" fmla="*/ 1524000 w 1920"/>
              <a:gd name="T5" fmla="*/ 381000 h 384"/>
              <a:gd name="T6" fmla="*/ 2286000 w 1920"/>
              <a:gd name="T7" fmla="*/ 609600 h 384"/>
              <a:gd name="T8" fmla="*/ 3048000 w 1920"/>
              <a:gd name="T9" fmla="*/ 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384"/>
              <a:gd name="T17" fmla="*/ 1920 w 1920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384">
                <a:moveTo>
                  <a:pt x="0" y="384"/>
                </a:moveTo>
                <a:lnTo>
                  <a:pt x="480" y="0"/>
                </a:lnTo>
                <a:lnTo>
                  <a:pt x="960" y="240"/>
                </a:lnTo>
                <a:lnTo>
                  <a:pt x="1440" y="384"/>
                </a:lnTo>
                <a:lnTo>
                  <a:pt x="192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4154" name="Rectangle 42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85800" y="4495800"/>
            <a:ext cx="777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00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Convert      to a continuous function: </a:t>
            </a:r>
          </a:p>
          <a:p>
            <a:pPr lvl="1">
              <a:spcBef>
                <a:spcPct val="20000"/>
              </a:spcBef>
            </a:pPr>
            <a:endParaRPr lang="en-US" altLang="en-US" sz="2000"/>
          </a:p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50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/>
              <a:t>Reconstruct by convolution with a </a:t>
            </a:r>
            <a:r>
              <a:rPr lang="en-US" altLang="en-US" sz="2000" i="1"/>
              <a:t>reconstruction filter,</a:t>
            </a:r>
            <a:r>
              <a:rPr lang="en-US" altLang="en-US" sz="2000"/>
              <a:t>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pic>
        <p:nvPicPr>
          <p:cNvPr id="474155" name="Picture 43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953000"/>
            <a:ext cx="211137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4156" name="Picture 44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286375"/>
            <a:ext cx="62087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" name="Rectangle 3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96913" y="3744913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en-US" sz="2800"/>
              <a:t>What if we don’t know    ?</a:t>
            </a:r>
          </a:p>
        </p:txBody>
      </p:sp>
      <p:pic>
        <p:nvPicPr>
          <p:cNvPr id="7199" name="Picture 4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852863"/>
            <a:ext cx="1730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85800" y="4211638"/>
            <a:ext cx="7772400" cy="762000"/>
            <a:chOff x="432" y="987"/>
            <a:chExt cx="4896" cy="480"/>
          </a:xfrm>
        </p:grpSpPr>
        <p:sp>
          <p:nvSpPr>
            <p:cNvPr id="7204" name="Rectangle 3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32" y="987"/>
              <a:ext cx="489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altLang="en-US" sz="2000"/>
                <a:t>Guess an approximation:</a:t>
              </a:r>
            </a:p>
            <a:p>
              <a:pPr lvl="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altLang="en-US" sz="2000"/>
                <a:t>Can be done in a principled way: filtering</a:t>
              </a:r>
            </a:p>
          </p:txBody>
        </p:sp>
        <p:pic>
          <p:nvPicPr>
            <p:cNvPr id="7205" name="Picture 31" descr="Edittex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1007"/>
              <a:ext cx="10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01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004050" y="2409825"/>
            <a:ext cx="142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>
                <a:latin typeface="Arial" charset="0"/>
              </a:rPr>
              <a:t>d = 1 in this </a:t>
            </a:r>
          </a:p>
          <a:p>
            <a:r>
              <a:rPr lang="en-US" altLang="en-US">
                <a:latin typeface="Arial" charset="0"/>
              </a:rPr>
              <a:t>example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6061075"/>
            <a:ext cx="1524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3" name="Text Box 8"/>
          <p:cNvSpPr txBox="1">
            <a:spLocks noChangeArrowheads="1"/>
          </p:cNvSpPr>
          <p:nvPr/>
        </p:nvSpPr>
        <p:spPr bwMode="auto">
          <a:xfrm>
            <a:off x="7196138" y="6491288"/>
            <a:ext cx="1860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Adapted from: S. Seitz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3014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4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4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36" grpId="0"/>
      <p:bldP spid="4260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Image interpolation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38275"/>
            <a:ext cx="6759575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6738938" y="1730375"/>
            <a:ext cx="225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“Ideal” reconstruction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6738938" y="3025775"/>
            <a:ext cx="2519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Nearest-neighbor interpolation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6738938" y="4549775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Linear interpolation</a:t>
            </a: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6738938" y="5943600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Gaussian reconstruction</a:t>
            </a:r>
          </a:p>
        </p:txBody>
      </p:sp>
      <p:sp>
        <p:nvSpPr>
          <p:cNvPr id="8200" name="TextBox 7"/>
          <p:cNvSpPr txBox="1">
            <a:spLocks noChangeArrowheads="1"/>
          </p:cNvSpPr>
          <p:nvPr/>
        </p:nvSpPr>
        <p:spPr bwMode="auto">
          <a:xfrm>
            <a:off x="7673975" y="6564313"/>
            <a:ext cx="1477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/>
              <a:t>Source: B. Curless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049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4"/>
          <p:cNvGrpSpPr>
            <a:grpSpLocks/>
          </p:cNvGrpSpPr>
          <p:nvPr/>
        </p:nvGrpSpPr>
        <p:grpSpPr bwMode="auto">
          <a:xfrm>
            <a:off x="5232400" y="1797050"/>
            <a:ext cx="2163763" cy="1543050"/>
            <a:chOff x="6433450" y="1994824"/>
            <a:chExt cx="2163763" cy="1543050"/>
          </a:xfrm>
        </p:grpSpPr>
        <p:pic>
          <p:nvPicPr>
            <p:cNvPr id="9236" name="Picture 60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237" name="Straight Connector 19"/>
            <p:cNvCxnSpPr>
              <a:cxnSpLocks noChangeShapeType="1"/>
            </p:cNvCxnSpPr>
            <p:nvPr>
              <p:custDataLst>
                <p:tags r:id="rId15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8" name="Straight Connector 24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9" name="Straight Connector 26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40" name="Straight Connector 28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21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Reconstruction filters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685800" y="1393825"/>
            <a:ext cx="7772400" cy="5334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What does the 2D version of this hat function look like?</a:t>
            </a:r>
          </a:p>
        </p:txBody>
      </p:sp>
      <p:sp>
        <p:nvSpPr>
          <p:cNvPr id="397349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24200" y="4495800"/>
            <a:ext cx="2756560" cy="11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 smtClean="0"/>
              <a:t>3x3 Matrix for 2D tent filter might look like:</a:t>
            </a:r>
            <a:endParaRPr lang="en-US" altLang="en-US" sz="2000" dirty="0"/>
          </a:p>
        </p:txBody>
      </p:sp>
      <p:sp>
        <p:nvSpPr>
          <p:cNvPr id="9222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4238" y="43227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4" name="Rectangle 4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140700" y="42894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5" name="Rectangle 4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24238" y="43227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226" name="Group 5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098675" y="2351088"/>
            <a:ext cx="1543050" cy="762000"/>
            <a:chOff x="1908" y="2016"/>
            <a:chExt cx="972" cy="480"/>
          </a:xfrm>
        </p:grpSpPr>
        <p:sp>
          <p:nvSpPr>
            <p:cNvPr id="9234" name="Freeform 5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35" name="Picture 54" descr="txp_fi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7" name="Picture 5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2532063"/>
            <a:ext cx="6477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57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2498725"/>
            <a:ext cx="9683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5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70075" y="3189288"/>
            <a:ext cx="205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/>
              <a:t>performs </a:t>
            </a:r>
          </a:p>
          <a:p>
            <a:pPr algn="ctr"/>
            <a:r>
              <a:rPr lang="en-US" altLang="en-US"/>
              <a:t>linear interpolation</a:t>
            </a:r>
          </a:p>
        </p:txBody>
      </p:sp>
      <p:sp>
        <p:nvSpPr>
          <p:cNvPr id="9230" name="Text Box 5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616450" y="3189288"/>
            <a:ext cx="2609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/>
              <a:t>(tent function) performs </a:t>
            </a:r>
          </a:p>
          <a:p>
            <a:pPr algn="ctr"/>
            <a:r>
              <a:rPr lang="en-US" altLang="en-US" b="1"/>
              <a:t>bilinear interpolation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989" y="6568431"/>
            <a:ext cx="21723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Derived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855015" y="4665187"/>
                <a:ext cx="1563057" cy="823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16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015" y="4665187"/>
                <a:ext cx="1563057" cy="823110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1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9" grpId="0" build="p" autoUpdateAnimBg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4"/>
          <p:cNvGrpSpPr>
            <a:grpSpLocks/>
          </p:cNvGrpSpPr>
          <p:nvPr/>
        </p:nvGrpSpPr>
        <p:grpSpPr bwMode="auto">
          <a:xfrm>
            <a:off x="5232400" y="1797050"/>
            <a:ext cx="2163763" cy="1543050"/>
            <a:chOff x="6433450" y="1994824"/>
            <a:chExt cx="2163763" cy="1543050"/>
          </a:xfrm>
        </p:grpSpPr>
        <p:pic>
          <p:nvPicPr>
            <p:cNvPr id="9236" name="Picture 60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237" name="Straight Connector 19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8" name="Straight Connector 24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9" name="Straight Connector 26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40" name="Straight Connector 28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21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Reconstruction filters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685800" y="1393825"/>
            <a:ext cx="7772400" cy="5334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What does the 2D version of this hat function look like?</a:t>
            </a:r>
          </a:p>
        </p:txBody>
      </p:sp>
      <p:sp>
        <p:nvSpPr>
          <p:cNvPr id="397349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5600" y="4103688"/>
            <a:ext cx="6794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 smtClean="0"/>
              <a:t>More information, start at:</a:t>
            </a:r>
            <a:endParaRPr lang="en-US" altLang="en-US" sz="2000" dirty="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hlinkClick r:id="rId23"/>
              </a:rPr>
              <a:t>http</a:t>
            </a:r>
            <a:r>
              <a:rPr lang="en-US" altLang="en-US" sz="2000" dirty="0">
                <a:hlinkClick r:id="rId23"/>
              </a:rPr>
              <a:t>://en.wikipedia.org/wiki/Bilinear_interpolation</a:t>
            </a:r>
            <a:r>
              <a:rPr lang="en-US" altLang="en-US" sz="2000" dirty="0"/>
              <a:t> </a:t>
            </a:r>
            <a:endParaRPr lang="en-US" altLang="en-US" dirty="0"/>
          </a:p>
          <a:p>
            <a:pPr>
              <a:spcBef>
                <a:spcPct val="20000"/>
              </a:spcBef>
            </a:pPr>
            <a:r>
              <a:rPr lang="en-US" altLang="en-US" sz="2000" dirty="0"/>
              <a:t>Better filters give better resampled images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b="1" dirty="0"/>
              <a:t>Bicubic</a:t>
            </a:r>
            <a:r>
              <a:rPr lang="en-US" altLang="en-US" sz="2000" dirty="0"/>
              <a:t> is common choice</a:t>
            </a:r>
          </a:p>
        </p:txBody>
      </p:sp>
      <p:sp>
        <p:nvSpPr>
          <p:cNvPr id="9222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4238" y="43227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9223" name="Picture 45" descr="s3img25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838" y="3538538"/>
            <a:ext cx="1463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4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40700" y="42894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5" name="Rectangle 4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24238" y="43227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226" name="Group 5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098675" y="2351088"/>
            <a:ext cx="1543050" cy="762000"/>
            <a:chOff x="1908" y="2016"/>
            <a:chExt cx="972" cy="480"/>
          </a:xfrm>
        </p:grpSpPr>
        <p:sp>
          <p:nvSpPr>
            <p:cNvPr id="9234" name="Freeform 5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235" name="Picture 5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7" name="Picture 55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2532063"/>
            <a:ext cx="6477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5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2498725"/>
            <a:ext cx="9683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5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70075" y="3189288"/>
            <a:ext cx="205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/>
              <a:t>performs </a:t>
            </a:r>
          </a:p>
          <a:p>
            <a:pPr algn="ctr"/>
            <a:r>
              <a:rPr lang="en-US" altLang="en-US"/>
              <a:t>linear interpolation</a:t>
            </a:r>
          </a:p>
        </p:txBody>
      </p:sp>
      <p:sp>
        <p:nvSpPr>
          <p:cNvPr id="9230" name="Text Box 5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616450" y="3189288"/>
            <a:ext cx="2609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/>
              <a:t>(tent function) performs </a:t>
            </a:r>
          </a:p>
          <a:p>
            <a:pPr algn="ctr"/>
            <a:r>
              <a:rPr lang="en-US" altLang="en-US" b="1"/>
              <a:t>bilinear interpolation</a:t>
            </a: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245100"/>
            <a:ext cx="137636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679825" y="6311900"/>
            <a:ext cx="208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/>
              <a:t>Cubic reconstruction filter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459413"/>
            <a:ext cx="330517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1985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9" grpId="0" uiExpand="1" build="p" autoUpdateAnimBg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2720975"/>
            <a:ext cx="267811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0975"/>
            <a:ext cx="267811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1812925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2720975"/>
            <a:ext cx="2678112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282575" y="5410200"/>
            <a:ext cx="2779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Nearest-neighbor interpolation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3752850" y="5410200"/>
            <a:ext cx="1946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Bilinear interpolation</a:t>
            </a: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6651625" y="5410200"/>
            <a:ext cx="1908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/>
              <a:t>Bicubic interpolation</a:t>
            </a:r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1382713" y="1751013"/>
            <a:ext cx="259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Original image:          x 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129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038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Previously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a Digital Image is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 of Digital Images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Human Perception of Digital Images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Digital Representation of Images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Various HTML5 and JavaScript Code</a:t>
            </a:r>
          </a:p>
          <a:p>
            <a:pPr lvl="2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Pixel manipulation</a:t>
            </a:r>
          </a:p>
          <a:p>
            <a:pPr lvl="2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 Loading</a:t>
            </a:r>
          </a:p>
          <a:p>
            <a:pPr lvl="2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Filtering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9600" y="1295400"/>
            <a:ext cx="42672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Today</a:t>
            </a:r>
          </a:p>
          <a:p>
            <a:pPr lvl="1"/>
            <a:r>
              <a:rPr lang="en-US" dirty="0" smtClean="0"/>
              <a:t>Image Interpolation</a:t>
            </a:r>
          </a:p>
          <a:p>
            <a:pPr lvl="2"/>
            <a:r>
              <a:rPr lang="en-US" dirty="0" smtClean="0"/>
              <a:t>Sub-Sampling</a:t>
            </a:r>
          </a:p>
          <a:p>
            <a:pPr lvl="3"/>
            <a:r>
              <a:rPr lang="en-US" dirty="0" smtClean="0"/>
              <a:t>Aliasing</a:t>
            </a:r>
          </a:p>
          <a:p>
            <a:pPr lvl="3"/>
            <a:r>
              <a:rPr lang="en-US" dirty="0" smtClean="0"/>
              <a:t>Pre-Filtering</a:t>
            </a:r>
          </a:p>
          <a:p>
            <a:pPr lvl="2"/>
            <a:r>
              <a:rPr lang="en-US" dirty="0" smtClean="0"/>
              <a:t>Up-Sampling</a:t>
            </a:r>
          </a:p>
          <a:p>
            <a:pPr lvl="3"/>
            <a:r>
              <a:rPr lang="en-US" dirty="0" smtClean="0"/>
              <a:t>Interpolation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Examples of Using 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220162" name="Picture 2" descr="C:\snavely\work\teaching\09Fa-CS6610\lectures\lec02\images\bee_pers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2175" y="1393825"/>
            <a:ext cx="3941763" cy="394017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3" name="Picture 3" descr="C:\snavely\work\teaching\09Fa-CS6610\lectures\lec02\images\be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888" y="2613025"/>
            <a:ext cx="2613025" cy="261302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3929063" y="3417888"/>
            <a:ext cx="893762" cy="86042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0" name="TextBox 8"/>
          <p:cNvSpPr txBox="1">
            <a:spLocks noChangeArrowheads="1"/>
          </p:cNvSpPr>
          <p:nvPr/>
        </p:nvSpPr>
        <p:spPr bwMode="auto">
          <a:xfrm>
            <a:off x="2644775" y="1566863"/>
            <a:ext cx="3783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/>
              <a:t>Also used for </a:t>
            </a:r>
            <a:r>
              <a:rPr lang="en-US" altLang="en-US" sz="2800" i="1"/>
              <a:t>resampling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29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Interpolation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Bayer De-mosaicking</a:t>
            </a:r>
          </a:p>
          <a:p>
            <a:r>
              <a:rPr lang="en-US" dirty="0" smtClean="0"/>
              <a:t>Image Error Correction/Fill</a:t>
            </a:r>
          </a:p>
          <a:p>
            <a:r>
              <a:rPr lang="en-US" dirty="0" smtClean="0"/>
              <a:t>Image Reconstruction/</a:t>
            </a:r>
            <a:r>
              <a:rPr lang="en-US" dirty="0" err="1" smtClean="0"/>
              <a:t>Inpainting</a:t>
            </a:r>
            <a:endParaRPr lang="en-US" dirty="0" smtClean="0"/>
          </a:p>
          <a:p>
            <a:r>
              <a:rPr lang="en-US" dirty="0" smtClean="0"/>
              <a:t>Merging/Mosaicking/Panoramic Splicing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Demosaicing</a:t>
            </a:r>
            <a:r>
              <a:rPr lang="en-US" dirty="0" smtClean="0"/>
              <a:t> Image Example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34244" y="5226844"/>
            <a:ext cx="307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Ad-hoc CFA Interpolation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44" y="1264444"/>
            <a:ext cx="248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44" y="1264444"/>
            <a:ext cx="254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820444" y="5150644"/>
            <a:ext cx="3389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r>
              <a:rPr lang="en-US" altLang="en-US"/>
              <a:t>Advanced CFA Interpolation</a:t>
            </a:r>
          </a:p>
        </p:txBody>
      </p:sp>
    </p:spTree>
    <p:extLst>
      <p:ext uri="{BB962C8B-B14F-4D97-AF65-F5344CB8AC3E}">
        <p14:creationId xmlns:p14="http://schemas.microsoft.com/office/powerpoint/2010/main" val="41084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Correction/Fill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825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825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60525" y="5253037"/>
            <a:ext cx="124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/>
              <a:t>damaged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99125" y="5253037"/>
            <a:ext cx="156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/>
              <a:t>interpolated</a:t>
            </a:r>
          </a:p>
        </p:txBody>
      </p:sp>
    </p:spTree>
    <p:extLst>
      <p:ext uri="{BB962C8B-B14F-4D97-AF65-F5344CB8AC3E}">
        <p14:creationId xmlns:p14="http://schemas.microsoft.com/office/powerpoint/2010/main" val="67292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r>
              <a:rPr lang="en-US" dirty="0" smtClean="0"/>
              <a:t>/Restoration</a:t>
            </a:r>
            <a:endParaRPr lang="en-US" dirty="0"/>
          </a:p>
        </p:txBody>
      </p:sp>
      <p:pic>
        <p:nvPicPr>
          <p:cNvPr id="4" name="Picture 4" descr="http://www.fotointern.ch/wp-uploads/2010/08/Retoucher-Familien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89752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Mosaicing</a:t>
            </a:r>
            <a:r>
              <a:rPr lang="en-US" dirty="0" smtClean="0"/>
              <a:t>/Merging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93788"/>
            <a:ext cx="57912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6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Image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Interpolation</a:t>
            </a:r>
          </a:p>
          <a:p>
            <a:pPr lvl="1"/>
            <a:r>
              <a:rPr lang="en-US" dirty="0" smtClean="0"/>
              <a:t>Fundamental tool in digital processing of images</a:t>
            </a:r>
          </a:p>
          <a:p>
            <a:pPr lvl="2"/>
            <a:r>
              <a:rPr lang="en-US" dirty="0" smtClean="0"/>
              <a:t>bridges the continuous world and the discrete world</a:t>
            </a:r>
          </a:p>
          <a:p>
            <a:pPr lvl="1"/>
            <a:endParaRPr lang="en-US" sz="3200" dirty="0"/>
          </a:p>
          <a:p>
            <a:pPr lvl="1"/>
            <a:r>
              <a:rPr lang="en-US" dirty="0"/>
              <a:t>W</a:t>
            </a:r>
            <a:r>
              <a:rPr lang="en-US" dirty="0" smtClean="0"/>
              <a:t>ide range of application use</a:t>
            </a:r>
          </a:p>
        </p:txBody>
      </p:sp>
    </p:spTree>
    <p:extLst>
      <p:ext uri="{BB962C8B-B14F-4D97-AF65-F5344CB8AC3E}">
        <p14:creationId xmlns:p14="http://schemas.microsoft.com/office/powerpoint/2010/main" val="12464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Bayer De-Mosaicking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80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Separate an image into its color planes (RGB)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2" y="1625755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75" y="4277422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75" y="2828693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25755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1028" idx="3"/>
            <a:endCxn id="1029" idx="0"/>
          </p:cNvCxnSpPr>
          <p:nvPr/>
        </p:nvCxnSpPr>
        <p:spPr>
          <a:xfrm>
            <a:off x="2895757" y="2864005"/>
            <a:ext cx="729556" cy="141341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28" idx="3"/>
          </p:cNvCxnSpPr>
          <p:nvPr/>
        </p:nvCxnSpPr>
        <p:spPr>
          <a:xfrm>
            <a:off x="2895757" y="2864005"/>
            <a:ext cx="1527718" cy="79359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28" idx="3"/>
          </p:cNvCxnSpPr>
          <p:nvPr/>
        </p:nvCxnSpPr>
        <p:spPr>
          <a:xfrm flipV="1">
            <a:off x="2895757" y="2438400"/>
            <a:ext cx="3505043" cy="42560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7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Bayer De-Mosaicking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80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Reduce panes to Bayer Pattern Equivalent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34479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1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34479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Bayer De-Mosaicking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80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Reduce panes to Bayer Pattern Equivalent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0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Scaling</a:t>
            </a:r>
          </a:p>
        </p:txBody>
      </p:sp>
      <p:pic>
        <p:nvPicPr>
          <p:cNvPr id="3075" name="Picture 3" descr="van_Gogh_-_Self_Por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-1371600"/>
            <a:ext cx="6280150" cy="82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46125" y="1716088"/>
            <a:ext cx="33416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dirty="0" smtClean="0"/>
              <a:t>This </a:t>
            </a:r>
            <a:r>
              <a:rPr lang="en-US" altLang="en-US" dirty="0"/>
              <a:t>image is too big to fit on the screen.  How can we generate a half-sized version?</a:t>
            </a:r>
          </a:p>
          <a:p>
            <a:pPr eaLnBrk="0" hangingPunct="0"/>
            <a:endParaRPr lang="en-US" altLang="en-US" dirty="0"/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7853363" y="649128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</a:rPr>
              <a:t>Source: S. Seitz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460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34479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Bayer De-Mosaicking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80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Reduce panes to Bayer Pattern Equivalent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0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Bayer De-Mosaicking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80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Interpolate each pane and re-composite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2" y="1625755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75" y="4277422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75" y="2828693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25755"/>
            <a:ext cx="25184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1029" idx="0"/>
          </p:cNvCxnSpPr>
          <p:nvPr/>
        </p:nvCxnSpPr>
        <p:spPr>
          <a:xfrm flipH="1" flipV="1">
            <a:off x="2895757" y="3124200"/>
            <a:ext cx="729556" cy="115322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895757" y="2971800"/>
            <a:ext cx="1527718" cy="68580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028" idx="3"/>
          </p:cNvCxnSpPr>
          <p:nvPr/>
        </p:nvCxnSpPr>
        <p:spPr>
          <a:xfrm flipH="1">
            <a:off x="2895757" y="2438401"/>
            <a:ext cx="3505043" cy="42560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97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Beyond D2L</a:t>
            </a:r>
          </a:p>
          <a:p>
            <a:pPr lvl="1"/>
            <a:r>
              <a:rPr lang="en-US" dirty="0" smtClean="0"/>
              <a:t>Examples and information</a:t>
            </a:r>
            <a:br>
              <a:rPr lang="en-US" dirty="0" smtClean="0"/>
            </a:br>
            <a:r>
              <a:rPr lang="en-US" dirty="0" smtClean="0"/>
              <a:t>can be found online at:</a:t>
            </a:r>
          </a:p>
          <a:p>
            <a:pPr lvl="2"/>
            <a:r>
              <a:rPr lang="en-US" i="1" dirty="0"/>
              <a:t>http://docdingle.com/teaching/cs.html</a:t>
            </a:r>
            <a:endParaRPr lang="en-US" i="1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2"/>
            <a:r>
              <a:rPr lang="en-US" i="1" dirty="0" smtClean="0"/>
              <a:t>Continue to more stuff as needed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496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Reference Stuff Follows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648200"/>
            <a:ext cx="19240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6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Much of the content derived/based on slides for use with the book:</a:t>
            </a:r>
          </a:p>
          <a:p>
            <a:pPr lvl="1"/>
            <a:r>
              <a:rPr lang="en-US" sz="1800" i="1" dirty="0"/>
              <a:t>Digital Image Processing, </a:t>
            </a:r>
            <a:r>
              <a:rPr lang="en-US" sz="1800" dirty="0" smtClean="0"/>
              <a:t>Gonzalez and Woods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Some layout and presentation style derived/based on presentations by</a:t>
            </a:r>
          </a:p>
          <a:p>
            <a:pPr lvl="1"/>
            <a:r>
              <a:rPr lang="en-US" sz="1800" dirty="0" smtClean="0"/>
              <a:t>Donald House, Texas A&amp;M University, 1999</a:t>
            </a:r>
          </a:p>
          <a:p>
            <a:pPr lvl="1"/>
            <a:r>
              <a:rPr lang="en-US" sz="1800" dirty="0" smtClean="0"/>
              <a:t>Bernd </a:t>
            </a:r>
            <a:r>
              <a:rPr lang="en-US" sz="1800" dirty="0" err="1" smtClean="0"/>
              <a:t>Girod</a:t>
            </a:r>
            <a:r>
              <a:rPr lang="en-US" sz="1800" dirty="0" smtClean="0"/>
              <a:t>, Stanford University, 2007</a:t>
            </a:r>
          </a:p>
          <a:p>
            <a:pPr lvl="1"/>
            <a:r>
              <a:rPr lang="en-US" sz="1800" dirty="0" err="1" smtClean="0"/>
              <a:t>Shreekanth</a:t>
            </a:r>
            <a:r>
              <a:rPr lang="en-US" sz="1800" dirty="0" smtClean="0"/>
              <a:t> </a:t>
            </a:r>
            <a:r>
              <a:rPr lang="en-US" sz="1800" dirty="0" err="1" smtClean="0"/>
              <a:t>Mandayam</a:t>
            </a:r>
            <a:r>
              <a:rPr lang="en-US" sz="1800" dirty="0" smtClean="0"/>
              <a:t>, Rowan University, 2009</a:t>
            </a:r>
          </a:p>
          <a:p>
            <a:pPr lvl="1"/>
            <a:r>
              <a:rPr lang="en-US" sz="1800" dirty="0" smtClean="0"/>
              <a:t>Noah </a:t>
            </a:r>
            <a:r>
              <a:rPr lang="en-US" sz="1800" dirty="0" err="1" smtClean="0"/>
              <a:t>Snavely</a:t>
            </a:r>
            <a:r>
              <a:rPr lang="en-US" sz="1800" dirty="0" smtClean="0"/>
              <a:t>, Cornell University, 2012</a:t>
            </a:r>
          </a:p>
          <a:p>
            <a:pPr lvl="1"/>
            <a:r>
              <a:rPr lang="en-US" sz="1800" dirty="0" smtClean="0"/>
              <a:t>Igor Aizenberg, TAMUT, 2013</a:t>
            </a:r>
          </a:p>
          <a:p>
            <a:pPr lvl="1"/>
            <a:r>
              <a:rPr lang="en-US" sz="1800" dirty="0" smtClean="0"/>
              <a:t>Xin Li, WVU, 2014</a:t>
            </a:r>
          </a:p>
          <a:p>
            <a:pPr lvl="1"/>
            <a:r>
              <a:rPr lang="en-US" sz="1800" dirty="0" smtClean="0"/>
              <a:t>George </a:t>
            </a:r>
            <a:r>
              <a:rPr lang="en-US" sz="1800" dirty="0" err="1" smtClean="0"/>
              <a:t>Wolberg</a:t>
            </a:r>
            <a:r>
              <a:rPr lang="en-US" sz="1800" dirty="0" smtClean="0"/>
              <a:t>, City College of New York, 2015</a:t>
            </a:r>
          </a:p>
          <a:p>
            <a:pPr lvl="1"/>
            <a:r>
              <a:rPr lang="en-US" sz="1800" dirty="0" smtClean="0"/>
              <a:t>Yao Wang and Zhu Liu, NYU-Poly, 2015</a:t>
            </a:r>
          </a:p>
          <a:p>
            <a:pPr lvl="1"/>
            <a:r>
              <a:rPr lang="en-US" sz="1800" dirty="0" err="1" smtClean="0"/>
              <a:t>Sinisa</a:t>
            </a:r>
            <a:r>
              <a:rPr lang="en-US" sz="1800" dirty="0" smtClean="0"/>
              <a:t> </a:t>
            </a:r>
            <a:r>
              <a:rPr lang="en-US" sz="1800" dirty="0" err="1" smtClean="0"/>
              <a:t>Todorovic</a:t>
            </a:r>
            <a:r>
              <a:rPr lang="en-US" sz="1800" dirty="0" smtClean="0"/>
              <a:t>, Oregon State, 2015</a:t>
            </a:r>
            <a:endParaRPr lang="en-US" sz="1800" dirty="0"/>
          </a:p>
        </p:txBody>
      </p:sp>
      <p:pic>
        <p:nvPicPr>
          <p:cNvPr id="4" name="Picture 2" descr="http://reviewanygame.com/content/images/products/thrillville-off-the-rails-xbox-360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2995613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" y="1614488"/>
            <a:ext cx="2714033" cy="357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69" y="1614487"/>
            <a:ext cx="2714033" cy="358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69" y="1600200"/>
            <a:ext cx="2728931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sub-sampling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683044" y="5238720"/>
            <a:ext cx="177728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2000" dirty="0" smtClean="0"/>
              <a:t>scaled to ¼ size</a:t>
            </a:r>
          </a:p>
          <a:p>
            <a:pPr eaLnBrk="0" hangingPunct="0"/>
            <a:r>
              <a:rPr lang="en-US" altLang="en-US" dirty="0" smtClean="0"/>
              <a:t>(</a:t>
            </a:r>
            <a:r>
              <a:rPr lang="en-US" altLang="en-US" dirty="0"/>
              <a:t>2x zoom)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34200" y="5262561"/>
            <a:ext cx="203055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2000" dirty="0" smtClean="0"/>
              <a:t>scaled to 1/8 size </a:t>
            </a:r>
          </a:p>
          <a:p>
            <a:pPr eaLnBrk="0" hangingPunct="0"/>
            <a:r>
              <a:rPr lang="en-US" altLang="en-US" dirty="0" smtClean="0"/>
              <a:t>(</a:t>
            </a:r>
            <a:r>
              <a:rPr lang="en-US" altLang="en-US" dirty="0"/>
              <a:t>4x zoom)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796256" y="914400"/>
            <a:ext cx="5671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2400" b="1" dirty="0">
                <a:solidFill>
                  <a:srgbClr val="C00000"/>
                </a:solidFill>
              </a:rPr>
              <a:t>Why </a:t>
            </a:r>
            <a:r>
              <a:rPr lang="en-US" altLang="en-US" sz="2400" b="1" dirty="0" smtClean="0">
                <a:solidFill>
                  <a:srgbClr val="C00000"/>
                </a:solidFill>
              </a:rPr>
              <a:t>do these reduced sizes look bad?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78636" y="5238720"/>
            <a:ext cx="1785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2000" dirty="0" smtClean="0"/>
              <a:t>scaled to ½ size</a:t>
            </a:r>
            <a:endParaRPr lang="en-US" altLang="en-US" sz="2000" dirty="0"/>
          </a:p>
        </p:txBody>
      </p:sp>
      <p:sp>
        <p:nvSpPr>
          <p:cNvPr id="8202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S. Seitz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89" y="6568431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from: Noah </a:t>
            </a:r>
            <a:r>
              <a:rPr lang="en-US" sz="900" dirty="0" err="1" smtClean="0"/>
              <a:t>Snavely</a:t>
            </a:r>
            <a:r>
              <a:rPr lang="en-US" sz="900" dirty="0" smtClean="0"/>
              <a:t>, 2012, Cornell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372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sub-sampling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6973351" y="6523921"/>
            <a:ext cx="1981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dirty="0" smtClean="0"/>
              <a:t>public domain images from </a:t>
            </a:r>
            <a:r>
              <a:rPr lang="en-US" altLang="en-US" sz="900" dirty="0" err="1" smtClean="0"/>
              <a:t>wikipedia</a:t>
            </a:r>
            <a:endParaRPr lang="en-US" altLang="en-US" sz="900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819400" y="914400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2400" b="1" dirty="0" smtClean="0">
                <a:solidFill>
                  <a:srgbClr val="C00000"/>
                </a:solidFill>
              </a:rPr>
              <a:t>What happened here?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s://upload.wikimedia.org/wikipedia/commons/f/fb/Moire_pattern_of_bricks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19526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3/31/Moire_pattern_of_bric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6" y="1472339"/>
            <a:ext cx="4251154" cy="516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025" r="7187" b="21312"/>
          <a:stretch>
            <a:fillRect/>
          </a:stretch>
        </p:blipFill>
        <p:spPr bwMode="auto">
          <a:xfrm>
            <a:off x="1981200" y="2247900"/>
            <a:ext cx="52006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Even worse for synthetic images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7685088" y="64912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L. Zhang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782784" y="1145232"/>
            <a:ext cx="43990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altLang="en-US" sz="2400" b="1" dirty="0" smtClean="0">
                <a:solidFill>
                  <a:srgbClr val="C00000"/>
                </a:solidFill>
              </a:rPr>
              <a:t>And what happened here?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1143000"/>
          </a:xfrm>
        </p:spPr>
        <p:txBody>
          <a:bodyPr/>
          <a:lstStyle/>
          <a:p>
            <a:r>
              <a:rPr lang="en-US" altLang="en-US" smtClean="0"/>
              <a:t>Aliasing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28603"/>
            <a:ext cx="8001000" cy="4256087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Occurs when your sampling rate is not high enough to capture the amount of detail in your image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000" dirty="0" smtClean="0"/>
              <a:t>Can give you the </a:t>
            </a:r>
            <a:r>
              <a:rPr lang="en-US" sz="2000" b="1" dirty="0" smtClean="0">
                <a:solidFill>
                  <a:srgbClr val="C00000"/>
                </a:solidFill>
              </a:rPr>
              <a:t>wrong signal/image—an </a:t>
            </a:r>
            <a:r>
              <a:rPr lang="en-US" sz="2000" b="1" i="1" dirty="0" smtClean="0">
                <a:solidFill>
                  <a:srgbClr val="C00000"/>
                </a:solidFill>
              </a:rPr>
              <a:t>alias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To do sampling right, </a:t>
            </a:r>
            <a:br>
              <a:rPr lang="en-US" sz="2400" dirty="0" smtClean="0"/>
            </a:br>
            <a:r>
              <a:rPr lang="en-US" sz="2400" dirty="0" smtClean="0"/>
              <a:t>need to understand the structure of your signal/image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Hello Fourier!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To avoid aliasing: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sampling rate </a:t>
            </a:r>
            <a:r>
              <a:rPr lang="en-US" sz="2000" dirty="0" smtClean="0">
                <a:cs typeface="Arial" charset="0"/>
              </a:rPr>
              <a:t>≥</a:t>
            </a:r>
            <a:r>
              <a:rPr lang="en-US" sz="2000" dirty="0" smtClean="0"/>
              <a:t> 2 * max frequency in the image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/>
              <a:t>said another way: </a:t>
            </a:r>
            <a:r>
              <a:rPr lang="en-US" sz="1800" dirty="0" smtClean="0">
                <a:cs typeface="Arial" charset="0"/>
              </a:rPr>
              <a:t>≥</a:t>
            </a:r>
            <a:r>
              <a:rPr lang="en-US" sz="1800" dirty="0" smtClean="0"/>
              <a:t> two samples per cycle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/>
              <a:t>This minimum sampling rate is called the </a:t>
            </a:r>
            <a:r>
              <a:rPr lang="en-US" sz="2000" b="1" dirty="0" err="1" smtClean="0"/>
              <a:t>Nyquist</a:t>
            </a:r>
            <a:r>
              <a:rPr lang="en-US" sz="2000" b="1" dirty="0" smtClean="0"/>
              <a:t> rate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  <p:pic>
        <p:nvPicPr>
          <p:cNvPr id="11268" name="Picture 5" descr="alia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089025"/>
            <a:ext cx="54514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7685088" y="64912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32636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5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Wagon-wheel effect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8286" r="9714" b="14667"/>
          <a:stretch>
            <a:fillRect/>
          </a:stretch>
        </p:blipFill>
        <p:spPr bwMode="auto">
          <a:xfrm>
            <a:off x="457200" y="1317625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954088" y="6488113"/>
            <a:ext cx="6665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(See </a:t>
            </a:r>
            <a:r>
              <a:rPr lang="en-US" altLang="en-US">
                <a:hlinkClick r:id="rId3"/>
              </a:rPr>
              <a:t>http://www.michaelbach.de/ot/mot_wagonWheel/index.html</a:t>
            </a:r>
            <a:r>
              <a:rPr lang="en-US" altLang="en-US"/>
              <a:t>)</a:t>
            </a: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7729538" y="64912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/>
              <a:t>Source: L. Zhang</a:t>
            </a:r>
          </a:p>
        </p:txBody>
      </p:sp>
      <p:sp>
        <p:nvSpPr>
          <p:cNvPr id="2" name="AutoShape 2" descr="Science Neuroscience animated 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 descr="C:\Users\dingleb\Desktop\Courses\CS545_ImageProcessing\__temp\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6536"/>
            <a:ext cx="1776413" cy="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ingleb\Desktop\Courses\CS545_ImageProcessing\__temp\heli2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36535"/>
            <a:ext cx="1690688" cy="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8.625"/>
  <p:tag name="PICTUREFILESIZE" val="2718"/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8.625"/>
  <p:tag name="PICTUREFILESIZE" val="2718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9.375"/>
  <p:tag name="PICTUREFILESIZE" val="758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_F(x) = F(\frac{x}{d})$ when $\frac{x}{d}$ is an integer, $0$ otherwise   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746.875"/>
  <p:tag name="PICTUREFILESIZE" val="24462"/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694"/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f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2.25"/>
  <p:tag name="PICTUREFILESIZE" val="790"/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4254</TotalTime>
  <Words>1149</Words>
  <Application>Microsoft Office PowerPoint</Application>
  <PresentationFormat>On-screen Show (4:3)</PresentationFormat>
  <Paragraphs>314</Paragraphs>
  <Slides>44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Photo Editor Photo</vt:lpstr>
      <vt:lpstr>Image Interpolation</vt:lpstr>
      <vt:lpstr>Lecture Objectives</vt:lpstr>
      <vt:lpstr>Lecture Objectives</vt:lpstr>
      <vt:lpstr>Image Scaling</vt:lpstr>
      <vt:lpstr>Image sub-sampling</vt:lpstr>
      <vt:lpstr>Image sub-sampling</vt:lpstr>
      <vt:lpstr>Even worse for synthetic images</vt:lpstr>
      <vt:lpstr>Aliasing</vt:lpstr>
      <vt:lpstr>Wagon-wheel effect</vt:lpstr>
      <vt:lpstr>Wagon Wheel Variations</vt:lpstr>
      <vt:lpstr>Nyquist limit – 2D example</vt:lpstr>
      <vt:lpstr>Aliasing</vt:lpstr>
      <vt:lpstr>Gaussian pre-filtering</vt:lpstr>
      <vt:lpstr>Subsampling with Gaussian pre-filtering</vt:lpstr>
      <vt:lpstr>Compare with...</vt:lpstr>
      <vt:lpstr>Gaussian pre-filtering</vt:lpstr>
      <vt:lpstr>PowerPoint Presentation</vt:lpstr>
      <vt:lpstr>Gaussian pyramids  [Burt and Adelson, 1983]</vt:lpstr>
      <vt:lpstr>Gaussian pyramids  [Burt and Adelson, 1983]</vt:lpstr>
      <vt:lpstr>Gaussian Pyramid</vt:lpstr>
      <vt:lpstr>Questions so far?</vt:lpstr>
      <vt:lpstr>Upsampling</vt:lpstr>
      <vt:lpstr>Image interpolation</vt:lpstr>
      <vt:lpstr>Image interpolation</vt:lpstr>
      <vt:lpstr>Image interpolation</vt:lpstr>
      <vt:lpstr>PowerPoint Presentation</vt:lpstr>
      <vt:lpstr>Reconstruction filters</vt:lpstr>
      <vt:lpstr>Reconstruction filters</vt:lpstr>
      <vt:lpstr>PowerPoint Presentation</vt:lpstr>
      <vt:lpstr>PowerPoint Presentation</vt:lpstr>
      <vt:lpstr>Examples of Interpolation Usage</vt:lpstr>
      <vt:lpstr>Demosaicing Image Example</vt:lpstr>
      <vt:lpstr>Error Correction/Fill</vt:lpstr>
      <vt:lpstr>Image Inpainting/Restoration</vt:lpstr>
      <vt:lpstr>Image Mosaicing/Merging</vt:lpstr>
      <vt:lpstr>Summary: Image Interpolation</vt:lpstr>
      <vt:lpstr>Challenge: Bayer De-Mosaicking</vt:lpstr>
      <vt:lpstr>Challenge: Bayer De-Mosaicking</vt:lpstr>
      <vt:lpstr>Challenge: Bayer De-Mosaicking</vt:lpstr>
      <vt:lpstr>Challenge: Bayer De-Mosaicking</vt:lpstr>
      <vt:lpstr>Challenge: Bayer De-Mosaicking</vt:lpstr>
      <vt:lpstr>Questions?</vt:lpstr>
      <vt:lpstr>Extra Reference Stuff Follows</vt:lpstr>
      <vt:lpstr>Credits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</dc:title>
  <dc:creator>Dingle, Brent</dc:creator>
  <cp:lastModifiedBy>Dingle, Brent</cp:lastModifiedBy>
  <cp:revision>911</cp:revision>
  <dcterms:created xsi:type="dcterms:W3CDTF">2006-08-16T00:00:00Z</dcterms:created>
  <dcterms:modified xsi:type="dcterms:W3CDTF">2015-10-07T13:32:53Z</dcterms:modified>
</cp:coreProperties>
</file>