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1" r:id="rId3"/>
    <p:sldId id="440" r:id="rId4"/>
    <p:sldId id="487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1" r:id="rId20"/>
    <p:sldId id="510" r:id="rId21"/>
    <p:sldId id="513" r:id="rId22"/>
    <p:sldId id="512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437" r:id="rId33"/>
    <p:sldId id="306" r:id="rId34"/>
    <p:sldId id="364" r:id="rId35"/>
    <p:sldId id="32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3" d="100"/>
          <a:sy n="83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3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paper (among many other options) </a:t>
            </a:r>
          </a:p>
          <a:p>
            <a:r>
              <a:rPr lang="en-US" dirty="0" smtClean="0"/>
              <a:t>on</a:t>
            </a:r>
            <a:r>
              <a:rPr lang="en-US" baseline="0" dirty="0" smtClean="0"/>
              <a:t> homogeneous coordinate systems might be found at:</a:t>
            </a:r>
          </a:p>
          <a:p>
            <a:r>
              <a:rPr lang="en-US" dirty="0" smtClean="0"/>
              <a:t>      http://www.mat.ucsb.edu/594cm/2010/Week1/homog-coords.pdf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0.png"/><Relationship Id="rId4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2168525"/>
          </a:xfrm>
        </p:spPr>
        <p:txBody>
          <a:bodyPr/>
          <a:lstStyle/>
          <a:p>
            <a:r>
              <a:rPr lang="en-US" dirty="0" smtClean="0"/>
              <a:t>Image Warping </a:t>
            </a:r>
            <a:br>
              <a:rPr lang="en-US" dirty="0" smtClean="0"/>
            </a:br>
            <a:r>
              <a:rPr lang="en-US" sz="2000" dirty="0" smtClean="0"/>
              <a:t>(Geometric Transforms)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presentation(s) and book: The Digital Image by Dr. Donald House at Texas A&amp;M University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ttps://upload.wikimedia.org/wikipedia/commons/thumb/d/d9/M%C3%B6bius_strip.jpg/1280px-M%C3%B6bius_str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" y="5904461"/>
            <a:ext cx="1178433" cy="3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just-riddles.net/_images/_illusions/moving_squares_illu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9850"/>
            <a:ext cx="2741221" cy="28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Searching…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map is to curvy lines/edges that averaging becomes more difficult</a:t>
            </a:r>
          </a:p>
          <a:p>
            <a:pPr lvl="1"/>
            <a:r>
              <a:rPr lang="en-US" dirty="0" smtClean="0"/>
              <a:t>not very “pixel-to-pixel”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438400"/>
            <a:ext cx="57245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715000"/>
            <a:ext cx="244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 be an easier way…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11017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X(), Y()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Invert the problem</a:t>
            </a:r>
          </a:p>
          <a:p>
            <a:pPr lvl="1"/>
            <a:r>
              <a:rPr lang="en-US" dirty="0" smtClean="0"/>
              <a:t>Look at each output pixel and determine what input pixel(s) map to it</a:t>
            </a:r>
          </a:p>
          <a:p>
            <a:pPr lvl="2"/>
            <a:r>
              <a:rPr lang="en-US" dirty="0" smtClean="0"/>
              <a:t>instead of sending each input pixel to an output pixel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32658"/>
            <a:ext cx="69640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8367" y="5987534"/>
            <a:ext cx="20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 holes or folds !!!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87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Map: [ U(), V() 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forward map: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Invert the mapping functions X() and Y()</a:t>
            </a: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3" b="69122"/>
          <a:stretch>
            <a:fillRect/>
          </a:stretch>
        </p:blipFill>
        <p:spPr bwMode="auto">
          <a:xfrm>
            <a:off x="5257800" y="1257300"/>
            <a:ext cx="251113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62386"/>
            <a:ext cx="2819400" cy="9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6" y="3695700"/>
            <a:ext cx="21503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4229100"/>
            <a:ext cx="20726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1015" y="4044434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in matrix 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Mapping Algorithm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5817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54" y="3124200"/>
            <a:ext cx="6000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3764387" y="1529435"/>
            <a:ext cx="381000" cy="1676400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0087" y="262930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u                ,                 v   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5669387" y="1555865"/>
            <a:ext cx="381000" cy="1676400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0087" y="6016511"/>
            <a:ext cx="453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inverse map provides a complete covering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vs Inverse Maps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02199" y="3962400"/>
            <a:ext cx="6581775" cy="1779433"/>
            <a:chOff x="533400" y="1219200"/>
            <a:chExt cx="6581775" cy="17794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65817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Brace 4"/>
            <p:cNvSpPr/>
            <p:nvPr/>
          </p:nvSpPr>
          <p:spPr>
            <a:xfrm rot="16200000">
              <a:off x="3764387" y="1529435"/>
              <a:ext cx="381000" cy="16764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0087" y="2629301"/>
              <a:ext cx="2650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   u                ,                 v   )</a:t>
              </a:r>
              <a:endParaRPr lang="en-US" dirty="0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5669387" y="1555865"/>
              <a:ext cx="381000" cy="16764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3593068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Inverse Map: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1811" y="1380654"/>
            <a:ext cx="7143750" cy="1856303"/>
            <a:chOff x="1000125" y="1565320"/>
            <a:chExt cx="7143750" cy="1856303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565320"/>
              <a:ext cx="714375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 Brace 11"/>
            <p:cNvSpPr/>
            <p:nvPr/>
          </p:nvSpPr>
          <p:spPr>
            <a:xfrm rot="16200000">
              <a:off x="2933700" y="1952425"/>
              <a:ext cx="381000" cy="16764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9400" y="3052291"/>
              <a:ext cx="2650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   x                ,                 y   )</a:t>
              </a:r>
              <a:endParaRPr lang="en-US" dirty="0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4838700" y="1978855"/>
              <a:ext cx="381000" cy="16764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599" y="1143000"/>
            <a:ext cx="153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Forward Map: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9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Supports Clipping Too!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3975" y="1296336"/>
            <a:ext cx="249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arping and clipping</a:t>
            </a:r>
          </a:p>
          <a:p>
            <a:r>
              <a:rPr lang="en-US" dirty="0" smtClean="0"/>
              <a:t>   all together,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Supports Clipping Too!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1004552" y="3474979"/>
            <a:ext cx="3915178" cy="993990"/>
          </a:xfrm>
          <a:custGeom>
            <a:avLst/>
            <a:gdLst>
              <a:gd name="connsiteX0" fmla="*/ 0 w 3915178"/>
              <a:gd name="connsiteY0" fmla="*/ 66711 h 993990"/>
              <a:gd name="connsiteX1" fmla="*/ 12879 w 3915178"/>
              <a:gd name="connsiteY1" fmla="*/ 2317 h 993990"/>
              <a:gd name="connsiteX2" fmla="*/ 51516 w 3915178"/>
              <a:gd name="connsiteY2" fmla="*/ 28075 h 993990"/>
              <a:gd name="connsiteX3" fmla="*/ 77273 w 3915178"/>
              <a:gd name="connsiteY3" fmla="*/ 40953 h 993990"/>
              <a:gd name="connsiteX4" fmla="*/ 128789 w 3915178"/>
              <a:gd name="connsiteY4" fmla="*/ 53832 h 993990"/>
              <a:gd name="connsiteX5" fmla="*/ 141668 w 3915178"/>
              <a:gd name="connsiteY5" fmla="*/ 105348 h 993990"/>
              <a:gd name="connsiteX6" fmla="*/ 154547 w 3915178"/>
              <a:gd name="connsiteY6" fmla="*/ 195500 h 993990"/>
              <a:gd name="connsiteX7" fmla="*/ 193183 w 3915178"/>
              <a:gd name="connsiteY7" fmla="*/ 337167 h 993990"/>
              <a:gd name="connsiteX8" fmla="*/ 231820 w 3915178"/>
              <a:gd name="connsiteY8" fmla="*/ 427320 h 993990"/>
              <a:gd name="connsiteX9" fmla="*/ 257578 w 3915178"/>
              <a:gd name="connsiteY9" fmla="*/ 465956 h 993990"/>
              <a:gd name="connsiteX10" fmla="*/ 296214 w 3915178"/>
              <a:gd name="connsiteY10" fmla="*/ 491714 h 993990"/>
              <a:gd name="connsiteX11" fmla="*/ 360609 w 3915178"/>
              <a:gd name="connsiteY11" fmla="*/ 556108 h 993990"/>
              <a:gd name="connsiteX12" fmla="*/ 386366 w 3915178"/>
              <a:gd name="connsiteY12" fmla="*/ 594745 h 993990"/>
              <a:gd name="connsiteX13" fmla="*/ 425003 w 3915178"/>
              <a:gd name="connsiteY13" fmla="*/ 607624 h 993990"/>
              <a:gd name="connsiteX14" fmla="*/ 502276 w 3915178"/>
              <a:gd name="connsiteY14" fmla="*/ 659139 h 993990"/>
              <a:gd name="connsiteX15" fmla="*/ 553792 w 3915178"/>
              <a:gd name="connsiteY15" fmla="*/ 684897 h 993990"/>
              <a:gd name="connsiteX16" fmla="*/ 592428 w 3915178"/>
              <a:gd name="connsiteY16" fmla="*/ 697776 h 993990"/>
              <a:gd name="connsiteX17" fmla="*/ 631065 w 3915178"/>
              <a:gd name="connsiteY17" fmla="*/ 723534 h 993990"/>
              <a:gd name="connsiteX18" fmla="*/ 708338 w 3915178"/>
              <a:gd name="connsiteY18" fmla="*/ 749291 h 993990"/>
              <a:gd name="connsiteX19" fmla="*/ 785611 w 3915178"/>
              <a:gd name="connsiteY19" fmla="*/ 775049 h 993990"/>
              <a:gd name="connsiteX20" fmla="*/ 901521 w 3915178"/>
              <a:gd name="connsiteY20" fmla="*/ 813686 h 993990"/>
              <a:gd name="connsiteX21" fmla="*/ 940158 w 3915178"/>
              <a:gd name="connsiteY21" fmla="*/ 826565 h 993990"/>
              <a:gd name="connsiteX22" fmla="*/ 978794 w 3915178"/>
              <a:gd name="connsiteY22" fmla="*/ 839444 h 993990"/>
              <a:gd name="connsiteX23" fmla="*/ 1068947 w 3915178"/>
              <a:gd name="connsiteY23" fmla="*/ 852322 h 993990"/>
              <a:gd name="connsiteX24" fmla="*/ 1171978 w 3915178"/>
              <a:gd name="connsiteY24" fmla="*/ 878080 h 993990"/>
              <a:gd name="connsiteX25" fmla="*/ 1287887 w 3915178"/>
              <a:gd name="connsiteY25" fmla="*/ 903838 h 993990"/>
              <a:gd name="connsiteX26" fmla="*/ 1416676 w 3915178"/>
              <a:gd name="connsiteY26" fmla="*/ 916717 h 993990"/>
              <a:gd name="connsiteX27" fmla="*/ 1493949 w 3915178"/>
              <a:gd name="connsiteY27" fmla="*/ 929596 h 993990"/>
              <a:gd name="connsiteX28" fmla="*/ 1596980 w 3915178"/>
              <a:gd name="connsiteY28" fmla="*/ 942475 h 993990"/>
              <a:gd name="connsiteX29" fmla="*/ 1687133 w 3915178"/>
              <a:gd name="connsiteY29" fmla="*/ 955353 h 993990"/>
              <a:gd name="connsiteX30" fmla="*/ 1828800 w 3915178"/>
              <a:gd name="connsiteY30" fmla="*/ 981111 h 993990"/>
              <a:gd name="connsiteX31" fmla="*/ 2125014 w 3915178"/>
              <a:gd name="connsiteY31" fmla="*/ 993990 h 993990"/>
              <a:gd name="connsiteX32" fmla="*/ 2833352 w 3915178"/>
              <a:gd name="connsiteY32" fmla="*/ 981111 h 993990"/>
              <a:gd name="connsiteX33" fmla="*/ 2871989 w 3915178"/>
              <a:gd name="connsiteY33" fmla="*/ 968232 h 993990"/>
              <a:gd name="connsiteX34" fmla="*/ 3000778 w 3915178"/>
              <a:gd name="connsiteY34" fmla="*/ 929596 h 993990"/>
              <a:gd name="connsiteX35" fmla="*/ 3078051 w 3915178"/>
              <a:gd name="connsiteY35" fmla="*/ 903838 h 993990"/>
              <a:gd name="connsiteX36" fmla="*/ 3116687 w 3915178"/>
              <a:gd name="connsiteY36" fmla="*/ 890959 h 993990"/>
              <a:gd name="connsiteX37" fmla="*/ 3219718 w 3915178"/>
              <a:gd name="connsiteY37" fmla="*/ 865201 h 993990"/>
              <a:gd name="connsiteX38" fmla="*/ 3258355 w 3915178"/>
              <a:gd name="connsiteY38" fmla="*/ 852322 h 993990"/>
              <a:gd name="connsiteX39" fmla="*/ 3296992 w 3915178"/>
              <a:gd name="connsiteY39" fmla="*/ 826565 h 993990"/>
              <a:gd name="connsiteX40" fmla="*/ 3335628 w 3915178"/>
              <a:gd name="connsiteY40" fmla="*/ 813686 h 993990"/>
              <a:gd name="connsiteX41" fmla="*/ 3412902 w 3915178"/>
              <a:gd name="connsiteY41" fmla="*/ 762170 h 993990"/>
              <a:gd name="connsiteX42" fmla="*/ 3451538 w 3915178"/>
              <a:gd name="connsiteY42" fmla="*/ 723534 h 993990"/>
              <a:gd name="connsiteX43" fmla="*/ 3490175 w 3915178"/>
              <a:gd name="connsiteY43" fmla="*/ 710655 h 993990"/>
              <a:gd name="connsiteX44" fmla="*/ 3554569 w 3915178"/>
              <a:gd name="connsiteY44" fmla="*/ 646260 h 993990"/>
              <a:gd name="connsiteX45" fmla="*/ 3618963 w 3915178"/>
              <a:gd name="connsiteY45" fmla="*/ 581866 h 993990"/>
              <a:gd name="connsiteX46" fmla="*/ 3631842 w 3915178"/>
              <a:gd name="connsiteY46" fmla="*/ 543229 h 993990"/>
              <a:gd name="connsiteX47" fmla="*/ 3683358 w 3915178"/>
              <a:gd name="connsiteY47" fmla="*/ 465956 h 993990"/>
              <a:gd name="connsiteX48" fmla="*/ 3734873 w 3915178"/>
              <a:gd name="connsiteY48" fmla="*/ 350046 h 993990"/>
              <a:gd name="connsiteX49" fmla="*/ 3773510 w 3915178"/>
              <a:gd name="connsiteY49" fmla="*/ 324289 h 993990"/>
              <a:gd name="connsiteX50" fmla="*/ 3799268 w 3915178"/>
              <a:gd name="connsiteY50" fmla="*/ 247015 h 993990"/>
              <a:gd name="connsiteX51" fmla="*/ 3812147 w 3915178"/>
              <a:gd name="connsiteY51" fmla="*/ 208379 h 993990"/>
              <a:gd name="connsiteX52" fmla="*/ 3863662 w 3915178"/>
              <a:gd name="connsiteY52" fmla="*/ 131106 h 993990"/>
              <a:gd name="connsiteX53" fmla="*/ 3889420 w 3915178"/>
              <a:gd name="connsiteY53" fmla="*/ 131106 h 993990"/>
              <a:gd name="connsiteX54" fmla="*/ 3915178 w 3915178"/>
              <a:gd name="connsiteY54" fmla="*/ 169742 h 993990"/>
              <a:gd name="connsiteX55" fmla="*/ 3876541 w 3915178"/>
              <a:gd name="connsiteY55" fmla="*/ 143984 h 993990"/>
              <a:gd name="connsiteX56" fmla="*/ 3850783 w 3915178"/>
              <a:gd name="connsiteY56" fmla="*/ 105348 h 993990"/>
              <a:gd name="connsiteX57" fmla="*/ 3812147 w 3915178"/>
              <a:gd name="connsiteY57" fmla="*/ 131106 h 993990"/>
              <a:gd name="connsiteX58" fmla="*/ 3734873 w 3915178"/>
              <a:gd name="connsiteY58" fmla="*/ 156863 h 993990"/>
              <a:gd name="connsiteX59" fmla="*/ 3683358 w 3915178"/>
              <a:gd name="connsiteY59" fmla="*/ 195500 h 993990"/>
              <a:gd name="connsiteX60" fmla="*/ 3644721 w 3915178"/>
              <a:gd name="connsiteY60" fmla="*/ 208379 h 993990"/>
              <a:gd name="connsiteX61" fmla="*/ 3644721 w 3915178"/>
              <a:gd name="connsiteY61" fmla="*/ 221258 h 9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915178" h="993990">
                <a:moveTo>
                  <a:pt x="0" y="66711"/>
                </a:moveTo>
                <a:cubicBezTo>
                  <a:pt x="4293" y="45246"/>
                  <a:pt x="-4633" y="15451"/>
                  <a:pt x="12879" y="2317"/>
                </a:cubicBezTo>
                <a:cubicBezTo>
                  <a:pt x="25262" y="-6970"/>
                  <a:pt x="45767" y="13703"/>
                  <a:pt x="51516" y="28075"/>
                </a:cubicBezTo>
                <a:cubicBezTo>
                  <a:pt x="64612" y="60815"/>
                  <a:pt x="-7855" y="97707"/>
                  <a:pt x="77273" y="40953"/>
                </a:cubicBezTo>
                <a:cubicBezTo>
                  <a:pt x="94445" y="45246"/>
                  <a:pt x="116273" y="41316"/>
                  <a:pt x="128789" y="53832"/>
                </a:cubicBezTo>
                <a:cubicBezTo>
                  <a:pt x="141305" y="66348"/>
                  <a:pt x="138502" y="87933"/>
                  <a:pt x="141668" y="105348"/>
                </a:cubicBezTo>
                <a:cubicBezTo>
                  <a:pt x="147098" y="135214"/>
                  <a:pt x="149557" y="165557"/>
                  <a:pt x="154547" y="195500"/>
                </a:cubicBezTo>
                <a:cubicBezTo>
                  <a:pt x="166683" y="268320"/>
                  <a:pt x="168027" y="261699"/>
                  <a:pt x="193183" y="337167"/>
                </a:cubicBezTo>
                <a:cubicBezTo>
                  <a:pt x="207632" y="380513"/>
                  <a:pt x="206357" y="382760"/>
                  <a:pt x="231820" y="427320"/>
                </a:cubicBezTo>
                <a:cubicBezTo>
                  <a:pt x="239499" y="440759"/>
                  <a:pt x="246633" y="455011"/>
                  <a:pt x="257578" y="465956"/>
                </a:cubicBezTo>
                <a:cubicBezTo>
                  <a:pt x="268523" y="476901"/>
                  <a:pt x="283335" y="483128"/>
                  <a:pt x="296214" y="491714"/>
                </a:cubicBezTo>
                <a:cubicBezTo>
                  <a:pt x="364905" y="594751"/>
                  <a:pt x="274746" y="470245"/>
                  <a:pt x="360609" y="556108"/>
                </a:cubicBezTo>
                <a:cubicBezTo>
                  <a:pt x="371554" y="567053"/>
                  <a:pt x="374279" y="585076"/>
                  <a:pt x="386366" y="594745"/>
                </a:cubicBezTo>
                <a:cubicBezTo>
                  <a:pt x="396967" y="603226"/>
                  <a:pt x="413136" y="601031"/>
                  <a:pt x="425003" y="607624"/>
                </a:cubicBezTo>
                <a:cubicBezTo>
                  <a:pt x="452064" y="622658"/>
                  <a:pt x="474587" y="645295"/>
                  <a:pt x="502276" y="659139"/>
                </a:cubicBezTo>
                <a:cubicBezTo>
                  <a:pt x="519448" y="667725"/>
                  <a:pt x="536145" y="677334"/>
                  <a:pt x="553792" y="684897"/>
                </a:cubicBezTo>
                <a:cubicBezTo>
                  <a:pt x="566270" y="690245"/>
                  <a:pt x="580286" y="691705"/>
                  <a:pt x="592428" y="697776"/>
                </a:cubicBezTo>
                <a:cubicBezTo>
                  <a:pt x="606272" y="704698"/>
                  <a:pt x="616920" y="717248"/>
                  <a:pt x="631065" y="723534"/>
                </a:cubicBezTo>
                <a:cubicBezTo>
                  <a:pt x="655876" y="734561"/>
                  <a:pt x="682580" y="740705"/>
                  <a:pt x="708338" y="749291"/>
                </a:cubicBezTo>
                <a:lnTo>
                  <a:pt x="785611" y="775049"/>
                </a:lnTo>
                <a:lnTo>
                  <a:pt x="901521" y="813686"/>
                </a:lnTo>
                <a:lnTo>
                  <a:pt x="940158" y="826565"/>
                </a:lnTo>
                <a:cubicBezTo>
                  <a:pt x="953037" y="830858"/>
                  <a:pt x="965355" y="837524"/>
                  <a:pt x="978794" y="839444"/>
                </a:cubicBezTo>
                <a:lnTo>
                  <a:pt x="1068947" y="852322"/>
                </a:lnTo>
                <a:cubicBezTo>
                  <a:pt x="1157263" y="881762"/>
                  <a:pt x="1047648" y="846997"/>
                  <a:pt x="1171978" y="878080"/>
                </a:cubicBezTo>
                <a:cubicBezTo>
                  <a:pt x="1261951" y="900573"/>
                  <a:pt x="1146126" y="886118"/>
                  <a:pt x="1287887" y="903838"/>
                </a:cubicBezTo>
                <a:cubicBezTo>
                  <a:pt x="1330698" y="909189"/>
                  <a:pt x="1373865" y="911366"/>
                  <a:pt x="1416676" y="916717"/>
                </a:cubicBezTo>
                <a:cubicBezTo>
                  <a:pt x="1442587" y="919956"/>
                  <a:pt x="1468098" y="925903"/>
                  <a:pt x="1493949" y="929596"/>
                </a:cubicBezTo>
                <a:cubicBezTo>
                  <a:pt x="1528212" y="934491"/>
                  <a:pt x="1562673" y="937901"/>
                  <a:pt x="1596980" y="942475"/>
                </a:cubicBezTo>
                <a:lnTo>
                  <a:pt x="1687133" y="955353"/>
                </a:lnTo>
                <a:cubicBezTo>
                  <a:pt x="1748323" y="975750"/>
                  <a:pt x="1738511" y="975286"/>
                  <a:pt x="1828800" y="981111"/>
                </a:cubicBezTo>
                <a:cubicBezTo>
                  <a:pt x="1927426" y="987474"/>
                  <a:pt x="2026276" y="989697"/>
                  <a:pt x="2125014" y="993990"/>
                </a:cubicBezTo>
                <a:lnTo>
                  <a:pt x="2833352" y="981111"/>
                </a:lnTo>
                <a:cubicBezTo>
                  <a:pt x="2846920" y="980643"/>
                  <a:pt x="2858936" y="971962"/>
                  <a:pt x="2871989" y="968232"/>
                </a:cubicBezTo>
                <a:cubicBezTo>
                  <a:pt x="3008235" y="929304"/>
                  <a:pt x="2817144" y="990806"/>
                  <a:pt x="3000778" y="929596"/>
                </a:cubicBezTo>
                <a:lnTo>
                  <a:pt x="3078051" y="903838"/>
                </a:lnTo>
                <a:cubicBezTo>
                  <a:pt x="3090930" y="899545"/>
                  <a:pt x="3103517" y="894252"/>
                  <a:pt x="3116687" y="890959"/>
                </a:cubicBezTo>
                <a:cubicBezTo>
                  <a:pt x="3151031" y="882373"/>
                  <a:pt x="3186134" y="876396"/>
                  <a:pt x="3219718" y="865201"/>
                </a:cubicBezTo>
                <a:cubicBezTo>
                  <a:pt x="3232597" y="860908"/>
                  <a:pt x="3246212" y="858393"/>
                  <a:pt x="3258355" y="852322"/>
                </a:cubicBezTo>
                <a:cubicBezTo>
                  <a:pt x="3272199" y="845400"/>
                  <a:pt x="3283148" y="833487"/>
                  <a:pt x="3296992" y="826565"/>
                </a:cubicBezTo>
                <a:cubicBezTo>
                  <a:pt x="3309134" y="820494"/>
                  <a:pt x="3323761" y="820279"/>
                  <a:pt x="3335628" y="813686"/>
                </a:cubicBezTo>
                <a:cubicBezTo>
                  <a:pt x="3362689" y="798652"/>
                  <a:pt x="3391012" y="784060"/>
                  <a:pt x="3412902" y="762170"/>
                </a:cubicBezTo>
                <a:cubicBezTo>
                  <a:pt x="3425781" y="749291"/>
                  <a:pt x="3436384" y="733637"/>
                  <a:pt x="3451538" y="723534"/>
                </a:cubicBezTo>
                <a:cubicBezTo>
                  <a:pt x="3462834" y="716004"/>
                  <a:pt x="3477296" y="714948"/>
                  <a:pt x="3490175" y="710655"/>
                </a:cubicBezTo>
                <a:cubicBezTo>
                  <a:pt x="3558861" y="607626"/>
                  <a:pt x="3468713" y="732116"/>
                  <a:pt x="3554569" y="646260"/>
                </a:cubicBezTo>
                <a:cubicBezTo>
                  <a:pt x="3640428" y="560401"/>
                  <a:pt x="3515934" y="650554"/>
                  <a:pt x="3618963" y="581866"/>
                </a:cubicBezTo>
                <a:cubicBezTo>
                  <a:pt x="3623256" y="568987"/>
                  <a:pt x="3625249" y="555096"/>
                  <a:pt x="3631842" y="543229"/>
                </a:cubicBezTo>
                <a:cubicBezTo>
                  <a:pt x="3646876" y="516168"/>
                  <a:pt x="3673568" y="495324"/>
                  <a:pt x="3683358" y="465956"/>
                </a:cubicBezTo>
                <a:cubicBezTo>
                  <a:pt x="3696109" y="427704"/>
                  <a:pt x="3704261" y="380658"/>
                  <a:pt x="3734873" y="350046"/>
                </a:cubicBezTo>
                <a:cubicBezTo>
                  <a:pt x="3745818" y="339101"/>
                  <a:pt x="3760631" y="332875"/>
                  <a:pt x="3773510" y="324289"/>
                </a:cubicBezTo>
                <a:lnTo>
                  <a:pt x="3799268" y="247015"/>
                </a:lnTo>
                <a:cubicBezTo>
                  <a:pt x="3803561" y="234136"/>
                  <a:pt x="3804617" y="219674"/>
                  <a:pt x="3812147" y="208379"/>
                </a:cubicBezTo>
                <a:lnTo>
                  <a:pt x="3863662" y="131106"/>
                </a:lnTo>
                <a:cubicBezTo>
                  <a:pt x="3884269" y="69286"/>
                  <a:pt x="3868813" y="89894"/>
                  <a:pt x="3889420" y="131106"/>
                </a:cubicBezTo>
                <a:cubicBezTo>
                  <a:pt x="3896342" y="144950"/>
                  <a:pt x="3906592" y="156863"/>
                  <a:pt x="3915178" y="169742"/>
                </a:cubicBezTo>
                <a:lnTo>
                  <a:pt x="3876541" y="143984"/>
                </a:lnTo>
                <a:cubicBezTo>
                  <a:pt x="3867955" y="131105"/>
                  <a:pt x="3865961" y="108383"/>
                  <a:pt x="3850783" y="105348"/>
                </a:cubicBezTo>
                <a:cubicBezTo>
                  <a:pt x="3835605" y="102313"/>
                  <a:pt x="3826291" y="124820"/>
                  <a:pt x="3812147" y="131106"/>
                </a:cubicBezTo>
                <a:cubicBezTo>
                  <a:pt x="3787336" y="142133"/>
                  <a:pt x="3734873" y="156863"/>
                  <a:pt x="3734873" y="156863"/>
                </a:cubicBezTo>
                <a:cubicBezTo>
                  <a:pt x="3717701" y="169742"/>
                  <a:pt x="3701995" y="184850"/>
                  <a:pt x="3683358" y="195500"/>
                </a:cubicBezTo>
                <a:cubicBezTo>
                  <a:pt x="3671571" y="202235"/>
                  <a:pt x="3656017" y="200849"/>
                  <a:pt x="3644721" y="208379"/>
                </a:cubicBezTo>
                <a:cubicBezTo>
                  <a:pt x="3641149" y="210760"/>
                  <a:pt x="3644721" y="216965"/>
                  <a:pt x="3644721" y="221258"/>
                </a:cubicBez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4648200"/>
            <a:ext cx="531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forward map would map this pixel to the new image </a:t>
            </a:r>
          </a:p>
          <a:p>
            <a:r>
              <a:rPr lang="en-US" i="1" dirty="0" smtClean="0"/>
              <a:t>and require it to be cleared off later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98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geometric transformation that maps </a:t>
            </a:r>
            <a:br>
              <a:rPr lang="en-US" dirty="0" smtClean="0"/>
            </a:br>
            <a:r>
              <a:rPr lang="en-US" dirty="0" smtClean="0"/>
              <a:t>points and parallel lines </a:t>
            </a:r>
            <a:br>
              <a:rPr lang="en-US" dirty="0" smtClean="0"/>
            </a:br>
            <a:r>
              <a:rPr lang="en-US" dirty="0" smtClean="0"/>
              <a:t>to points and parallel lines</a:t>
            </a:r>
          </a:p>
          <a:p>
            <a:endParaRPr lang="en-US" dirty="0"/>
          </a:p>
          <a:p>
            <a:r>
              <a:rPr lang="en-US" dirty="0" smtClean="0"/>
              <a:t>General form of an affine map: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2789348"/>
            <a:ext cx="360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4" y="3886200"/>
            <a:ext cx="327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5103167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ij</a:t>
            </a:r>
            <a:r>
              <a:rPr lang="en-US" sz="2400" dirty="0" smtClean="0"/>
              <a:t> are coefficient constants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2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Maps: Matrix Form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12948"/>
            <a:ext cx="360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27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665" y="3320534"/>
            <a:ext cx="24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matrix form looks like: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9113" y="990600"/>
            <a:ext cx="3956168" cy="2133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70" y="3933690"/>
            <a:ext cx="4760542" cy="12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Infinity?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Euclidean/Cartesian space cannot handle points at </a:t>
            </a:r>
            <a:r>
              <a:rPr lang="en-US" dirty="0" smtClean="0"/>
              <a:t>infinity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cannot describe projective space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1544" y="2057400"/>
            <a:ext cx="3828292" cy="3379151"/>
            <a:chOff x="105154" y="1828800"/>
            <a:chExt cx="3828292" cy="3379151"/>
          </a:xfrm>
        </p:grpSpPr>
        <p:pic>
          <p:nvPicPr>
            <p:cNvPr id="5" name="Picture 6" descr="http://www.songho.ca/math/homogeneous/files/railro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3048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5154" y="4977119"/>
              <a:ext cx="38282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Image from: http</a:t>
              </a:r>
              <a:r>
                <a:rPr lang="en-US" sz="900" dirty="0"/>
                <a:t>://www.songho.ca/math/homogeneous/homogeneous.html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91000" y="2207844"/>
            <a:ext cx="3696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railroad tracks become narrower </a:t>
            </a:r>
          </a:p>
          <a:p>
            <a:r>
              <a:rPr lang="en-US" dirty="0" smtClean="0"/>
              <a:t>as they meet the horizon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parallel lines intersect at infinity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657600"/>
            <a:ext cx="3652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Projective space allows for this effect</a:t>
            </a:r>
          </a:p>
          <a:p>
            <a:endParaRPr lang="en-US" dirty="0"/>
          </a:p>
          <a:p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dirty="0" smtClean="0"/>
              <a:t>It is easy to transform points</a:t>
            </a:r>
          </a:p>
          <a:p>
            <a:r>
              <a:rPr lang="en-US" dirty="0" smtClean="0"/>
              <a:t>to and from Cartesian space</a:t>
            </a:r>
          </a:p>
          <a:p>
            <a:r>
              <a:rPr lang="en-US" dirty="0" smtClean="0"/>
              <a:t>into and out of Projective space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Image Interpolation</a:t>
            </a:r>
          </a:p>
          <a:p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Image Warping </a:t>
            </a:r>
            <a:r>
              <a:rPr lang="en-US" sz="1800" dirty="0" smtClean="0"/>
              <a:t>(Geometric Transforms)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sz="2000" dirty="0" smtClean="0"/>
              <a:t>(Cartesian)</a:t>
            </a:r>
            <a:r>
              <a:rPr lang="en-US" dirty="0" smtClean="0"/>
              <a:t> point</a:t>
            </a:r>
            <a:br>
              <a:rPr lang="en-US" dirty="0" smtClean="0"/>
            </a:br>
            <a:r>
              <a:rPr lang="en-US" dirty="0" smtClean="0"/>
              <a:t>has an identical third coordinate</a:t>
            </a:r>
            <a:endParaRPr lang="en-US" dirty="0"/>
          </a:p>
        </p:txBody>
      </p:sp>
      <p:pic>
        <p:nvPicPr>
          <p:cNvPr id="1026" name="Picture 2" descr="https://upload.wikimedia.org/wikipedia/commons/thumb/d/d9/M%C3%B6bius_strip.jpg/1280px-M%C3%B6bius_str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30" y="914400"/>
            <a:ext cx="1178433" cy="7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ngho.ca/math/homogeneous/files/homogeneous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362200"/>
            <a:ext cx="348342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9335" y="5029200"/>
            <a:ext cx="63502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NOTE: Conversion from Cartesian coordinates to Homogeneous coordinates is unique</a:t>
            </a:r>
          </a:p>
          <a:p>
            <a:r>
              <a:rPr lang="en-US" sz="1400" i="1" dirty="0" smtClean="0"/>
              <a:t>            however,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Conversion from Homogeneous coordinates to Cartesian is NOT unique</a:t>
            </a:r>
            <a:endParaRPr lang="en-US" sz="1400" i="1" dirty="0"/>
          </a:p>
        </p:txBody>
      </p:sp>
      <p:pic>
        <p:nvPicPr>
          <p:cNvPr id="1032" name="Picture 8" descr="http://www.cs.mtu.edu/%7Eshene/COURSES/cs3621/NOTES/geometry/ho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00935" y="6592416"/>
            <a:ext cx="48093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</a:t>
            </a:r>
            <a:r>
              <a:rPr lang="en-US" sz="900" dirty="0"/>
              <a:t>from: http://www.cs.mtu.edu/~shene/COURSES/cs3621/NOTES/geometry/homo-coor.html</a:t>
            </a:r>
          </a:p>
        </p:txBody>
      </p:sp>
    </p:spTree>
    <p:extLst>
      <p:ext uri="{BB962C8B-B14F-4D97-AF65-F5344CB8AC3E}">
        <p14:creationId xmlns:p14="http://schemas.microsoft.com/office/powerpoint/2010/main" val="19938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sz="2000" dirty="0" smtClean="0"/>
              <a:t>(Cartesian)</a:t>
            </a:r>
            <a:r>
              <a:rPr lang="en-US" dirty="0" smtClean="0"/>
              <a:t> point</a:t>
            </a:r>
            <a:br>
              <a:rPr lang="en-US" dirty="0" smtClean="0"/>
            </a:br>
            <a:r>
              <a:rPr lang="en-US" dirty="0" smtClean="0"/>
              <a:t>has an identical third coordinate</a:t>
            </a:r>
            <a:endParaRPr lang="en-US" dirty="0"/>
          </a:p>
        </p:txBody>
      </p:sp>
      <p:pic>
        <p:nvPicPr>
          <p:cNvPr id="1026" name="Picture 2" descr="https://upload.wikimedia.org/wikipedia/commons/thumb/d/d9/M%C3%B6bius_strip.jpg/1280px-M%C3%B6bius_str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30" y="914400"/>
            <a:ext cx="1178433" cy="7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ngho.ca/math/homogeneous/files/homogeneous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362200"/>
            <a:ext cx="348342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9335" y="5029200"/>
            <a:ext cx="63502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NOTE: Conversion from Cartesian coordinates to Homogeneous coordinates is unique</a:t>
            </a:r>
          </a:p>
          <a:p>
            <a:r>
              <a:rPr lang="en-US" sz="1400" i="1" dirty="0" smtClean="0"/>
              <a:t>            however,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Conversion from Homogeneous coordinates to Cartesian is NOT unique</a:t>
            </a:r>
            <a:endParaRPr lang="en-US" sz="1400" i="1" dirty="0"/>
          </a:p>
        </p:txBody>
      </p:sp>
      <p:pic>
        <p:nvPicPr>
          <p:cNvPr id="1032" name="Picture 8" descr="http://www.cs.mtu.edu/%7Eshene/COURSES/cs3621/NOTES/geometry/ho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00935" y="6592416"/>
            <a:ext cx="48093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</a:t>
            </a:r>
            <a:r>
              <a:rPr lang="en-US" sz="900" dirty="0"/>
              <a:t>from: http://www.cs.mtu.edu/~shene/COURSES/cs3621/NOTES/geometry/homo-coor.html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3830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Affine</a:t>
            </a:r>
            <a:endParaRPr lang="en-US" sz="2000" b="1" dirty="0" smtClean="0"/>
          </a:p>
          <a:p>
            <a:r>
              <a:rPr lang="en-US" sz="2000" b="1" dirty="0" smtClean="0"/>
              <a:t>will </a:t>
            </a:r>
            <a:r>
              <a:rPr lang="en-US" sz="2000" b="1" dirty="0" smtClean="0"/>
              <a:t>focus on the plane defined by </a:t>
            </a:r>
          </a:p>
          <a:p>
            <a:r>
              <a:rPr lang="en-US" sz="2400" b="1" dirty="0" smtClean="0"/>
              <a:t>w = 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6439" y="2362200"/>
            <a:ext cx="1535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( u, v, 1)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4230" y="2345423"/>
            <a:ext cx="11676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/>
              <a:t>(</a:t>
            </a:r>
            <a:r>
              <a:rPr lang="en-US" sz="2400" dirty="0" smtClean="0"/>
              <a:t> x, y </a:t>
            </a:r>
            <a:r>
              <a:rPr lang="en-US" sz="28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96439" y="4168408"/>
            <a:ext cx="269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 will be (u, v, 1) </a:t>
            </a:r>
          </a:p>
          <a:p>
            <a:r>
              <a:rPr lang="en-US" sz="1400" i="1" dirty="0" smtClean="0"/>
              <a:t>with u and v the pixel coordinates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57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homogeneous coordinates (u, v, 1)</a:t>
            </a:r>
          </a:p>
          <a:p>
            <a:pPr lvl="1"/>
            <a:r>
              <a:rPr lang="en-US" dirty="0" smtClean="0"/>
              <a:t>Find Cartesian coordinates (x, y)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49017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202668"/>
            <a:ext cx="39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Explicitly, x then would be calculated as: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595448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5802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AGAIN: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Conversion from Homogeneous coordinates to Cartesian is NOT unique</a:t>
            </a:r>
          </a:p>
          <a:p>
            <a:r>
              <a:rPr lang="en-US" sz="1400" i="1" dirty="0" smtClean="0"/>
              <a:t>            </a:t>
            </a:r>
            <a:r>
              <a:rPr lang="en-US" sz="1400" i="1" dirty="0" err="1" smtClean="0"/>
              <a:t>coeffs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</a:t>
            </a:r>
            <a:r>
              <a:rPr lang="en-US" sz="1400" i="1" baseline="-25000" dirty="0" err="1" smtClean="0"/>
              <a:t>ij</a:t>
            </a:r>
            <a:r>
              <a:rPr lang="en-US" sz="1400" i="1" dirty="0" smtClean="0"/>
              <a:t> will describe how we want to warp an image, </a:t>
            </a:r>
          </a:p>
          <a:p>
            <a:r>
              <a:rPr lang="en-US" sz="1400" i="1" dirty="0"/>
              <a:t>	</a:t>
            </a:r>
            <a:r>
              <a:rPr lang="en-US" sz="1400" i="1" dirty="0" smtClean="0"/>
              <a:t>Example: a</a:t>
            </a:r>
            <a:r>
              <a:rPr lang="en-US" sz="1400" i="1" baseline="-25000" dirty="0" smtClean="0"/>
              <a:t>13 </a:t>
            </a:r>
            <a:r>
              <a:rPr lang="en-US" sz="1400" i="1" dirty="0" smtClean="0"/>
              <a:t>is a translation distance for x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431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</a:p>
          <a:p>
            <a:pPr lvl="1"/>
            <a:r>
              <a:rPr lang="en-US" dirty="0" smtClean="0"/>
              <a:t>allow affine transformations</a:t>
            </a:r>
            <a:br>
              <a:rPr lang="en-US" dirty="0" smtClean="0"/>
            </a:br>
            <a:r>
              <a:rPr lang="en-US" dirty="0" smtClean="0"/>
              <a:t>to be easily represented</a:t>
            </a:r>
            <a:br>
              <a:rPr lang="en-US" dirty="0" smtClean="0"/>
            </a:br>
            <a:r>
              <a:rPr lang="en-US" dirty="0" smtClean="0"/>
              <a:t>by matrix multiplications</a:t>
            </a:r>
          </a:p>
          <a:p>
            <a:pPr lvl="1"/>
            <a:endParaRPr lang="en-US" dirty="0"/>
          </a:p>
          <a:p>
            <a:r>
              <a:rPr lang="en-US" dirty="0" smtClean="0"/>
              <a:t>Affine Maps</a:t>
            </a:r>
          </a:p>
          <a:p>
            <a:pPr lvl="1"/>
            <a:r>
              <a:rPr lang="en-US" dirty="0" smtClean="0"/>
              <a:t>always have an inverse</a:t>
            </a:r>
          </a:p>
          <a:p>
            <a:pPr lvl="1"/>
            <a:r>
              <a:rPr lang="en-US" dirty="0" smtClean="0"/>
              <a:t>can be represented in matrix form </a:t>
            </a:r>
            <a:br>
              <a:rPr lang="en-US" dirty="0" smtClean="0"/>
            </a:br>
            <a:r>
              <a:rPr lang="en-US" sz="1800" dirty="0" smtClean="0"/>
              <a:t>(via homogeneous </a:t>
            </a:r>
            <a:r>
              <a:rPr lang="en-US" sz="1800" dirty="0" err="1" smtClean="0"/>
              <a:t>coords</a:t>
            </a:r>
            <a:r>
              <a:rPr lang="en-US" sz="1800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16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8"/>
          <a:stretch>
            <a:fillRect/>
          </a:stretch>
        </p:blipFill>
        <p:spPr bwMode="auto">
          <a:xfrm>
            <a:off x="3992644" y="2286000"/>
            <a:ext cx="421260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2209800"/>
                <a:ext cx="4726422" cy="108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09800"/>
                <a:ext cx="4726422" cy="10861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scale(x, y) = ( a</a:t>
            </a:r>
            <a:r>
              <a:rPr lang="en-US" baseline="-25000" dirty="0" smtClean="0"/>
              <a:t>11</a:t>
            </a:r>
            <a:r>
              <a:rPr lang="en-US" i="1" dirty="0" smtClean="0"/>
              <a:t>u</a:t>
            </a:r>
            <a:r>
              <a:rPr lang="en-US" dirty="0" smtClean="0"/>
              <a:t>,  a</a:t>
            </a:r>
            <a:r>
              <a:rPr lang="en-US" baseline="-25000" dirty="0" smtClean="0"/>
              <a:t>22</a:t>
            </a:r>
            <a:r>
              <a:rPr lang="en-US" i="1" dirty="0" smtClean="0"/>
              <a:t>v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2050" name="Picture 2" descr="Illustration of a square scaled 130%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5" y="0"/>
            <a:ext cx="1752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translate (x, y) = ( u + a</a:t>
            </a:r>
            <a:r>
              <a:rPr lang="en-US" baseline="-25000" dirty="0" smtClean="0"/>
              <a:t>13</a:t>
            </a:r>
            <a:r>
              <a:rPr lang="en-US" dirty="0" smtClean="0"/>
              <a:t>,  v + a</a:t>
            </a:r>
            <a:r>
              <a:rPr lang="en-US" baseline="-25000" dirty="0" smtClean="0"/>
              <a:t>23</a:t>
            </a:r>
            <a:r>
              <a:rPr lang="en-US" dirty="0" smtClean="0"/>
              <a:t>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2209800"/>
                <a:ext cx="4825552" cy="1088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09800"/>
                <a:ext cx="4825552" cy="10880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95398" y="5456639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(0, 0)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7" y="3523065"/>
            <a:ext cx="212641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31" y="3525096"/>
            <a:ext cx="2119205" cy="19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70074" y="4478519"/>
            <a:ext cx="1143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7398" y="4643830"/>
            <a:ext cx="971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(a</a:t>
            </a:r>
            <a:r>
              <a:rPr lang="en-US" baseline="-25000" dirty="0" smtClean="0"/>
              <a:t>13</a:t>
            </a:r>
            <a:r>
              <a:rPr lang="en-US" dirty="0" smtClean="0"/>
              <a:t>, a</a:t>
            </a:r>
            <a:r>
              <a:rPr lang="en-US" baseline="-25000" dirty="0" smtClean="0"/>
              <a:t>23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 descr="Illustration of a square moved 20 units along the positive x-axis and 10 units along the positive y-ax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49" y="41275"/>
            <a:ext cx="1752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shear (x, y) = ( </a:t>
            </a:r>
            <a:r>
              <a:rPr lang="en-US" i="1" dirty="0" smtClean="0"/>
              <a:t>u</a:t>
            </a:r>
            <a:r>
              <a:rPr lang="en-US" dirty="0" smtClean="0"/>
              <a:t> + a</a:t>
            </a:r>
            <a:r>
              <a:rPr lang="en-US" baseline="-25000" dirty="0" smtClean="0"/>
              <a:t>12</a:t>
            </a:r>
            <a:r>
              <a:rPr lang="en-US" i="1" dirty="0" smtClean="0"/>
              <a:t>v</a:t>
            </a:r>
            <a:r>
              <a:rPr lang="en-US" dirty="0" smtClean="0"/>
              <a:t>,   a</a:t>
            </a:r>
            <a:r>
              <a:rPr lang="en-US" baseline="-25000" dirty="0" smtClean="0"/>
              <a:t>21</a:t>
            </a:r>
            <a:r>
              <a:rPr lang="en-US" i="1" dirty="0" smtClean="0"/>
              <a:t>u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2209800"/>
                <a:ext cx="5275355" cy="108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09800"/>
                <a:ext cx="5275355" cy="1086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1" y="3429000"/>
            <a:ext cx="5500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1278" y="3886200"/>
            <a:ext cx="595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12</a:t>
            </a:r>
            <a:r>
              <a:rPr lang="en-US" sz="2000" i="1" dirty="0"/>
              <a:t>v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5029200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21</a:t>
            </a:r>
            <a:r>
              <a:rPr lang="en-US" i="1" dirty="0"/>
              <a:t>u</a:t>
            </a:r>
            <a:endParaRPr lang="en-US" dirty="0"/>
          </a:p>
        </p:txBody>
      </p:sp>
      <p:pic>
        <p:nvPicPr>
          <p:cNvPr id="3074" name="Picture 2" descr="Illustration of a square skewed 30 degrees counterclockwise from the y-ax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20"/>
            <a:ext cx="1752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79" y="46553"/>
            <a:ext cx="1423300" cy="14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155" y="1143000"/>
                <a:ext cx="8229600" cy="533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rotate (x, y) = 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155" y="1143000"/>
                <a:ext cx="8229600" cy="533400"/>
              </a:xfrm>
              <a:blipFill rotWithShape="1">
                <a:blip r:embed="rId3"/>
                <a:stretch>
                  <a:fillRect l="-1259" t="-17241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2209800"/>
                <a:ext cx="7046866" cy="1072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9800"/>
                <a:ext cx="7046866" cy="107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5098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0" y="4763984"/>
                <a:ext cx="39414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763984"/>
                <a:ext cx="39414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Illustration of a square rotated 45 degrees clockwise about the center of the original squa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43000" y="4640931"/>
            <a:ext cx="838200" cy="646216"/>
            <a:chOff x="1143000" y="4640931"/>
            <a:chExt cx="838200" cy="646216"/>
          </a:xfrm>
        </p:grpSpPr>
        <p:sp>
          <p:nvSpPr>
            <p:cNvPr id="15" name="5-Point Star 14"/>
            <p:cNvSpPr/>
            <p:nvPr/>
          </p:nvSpPr>
          <p:spPr>
            <a:xfrm>
              <a:off x="1143000" y="4640931"/>
              <a:ext cx="838200" cy="6462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04950" y="4964039"/>
              <a:ext cx="114300" cy="769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766115">
            <a:off x="5124967" y="4411813"/>
            <a:ext cx="838200" cy="646216"/>
            <a:chOff x="1143000" y="4640931"/>
            <a:chExt cx="838200" cy="646216"/>
          </a:xfrm>
        </p:grpSpPr>
        <p:sp>
          <p:nvSpPr>
            <p:cNvPr id="24" name="5-Point Star 23"/>
            <p:cNvSpPr/>
            <p:nvPr/>
          </p:nvSpPr>
          <p:spPr>
            <a:xfrm>
              <a:off x="1143000" y="4640931"/>
              <a:ext cx="838200" cy="6462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04950" y="4964039"/>
              <a:ext cx="114300" cy="769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07527" y="6418035"/>
            <a:ext cx="572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NOTE: rotation is around (0,0)… which might not achieve the expected result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0955" y="56388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(0, 0)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81768" y="566694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(0, 0)</a:t>
            </a:r>
            <a:endParaRPr lang="en-US" sz="1200" dirty="0"/>
          </a:p>
        </p:txBody>
      </p:sp>
      <p:sp>
        <p:nvSpPr>
          <p:cNvPr id="26" name="Freeform 25"/>
          <p:cNvSpPr/>
          <p:nvPr/>
        </p:nvSpPr>
        <p:spPr>
          <a:xfrm>
            <a:off x="867103" y="5576055"/>
            <a:ext cx="163106" cy="99531"/>
          </a:xfrm>
          <a:custGeom>
            <a:avLst/>
            <a:gdLst>
              <a:gd name="connsiteX0" fmla="*/ 78828 w 163106"/>
              <a:gd name="connsiteY0" fmla="*/ 36469 h 99531"/>
              <a:gd name="connsiteX1" fmla="*/ 157656 w 163106"/>
              <a:gd name="connsiteY1" fmla="*/ 52235 h 99531"/>
              <a:gd name="connsiteX2" fmla="*/ 15766 w 163106"/>
              <a:gd name="connsiteY2" fmla="*/ 36469 h 99531"/>
              <a:gd name="connsiteX3" fmla="*/ 63063 w 163106"/>
              <a:gd name="connsiteY3" fmla="*/ 4938 h 99531"/>
              <a:gd name="connsiteX4" fmla="*/ 110359 w 163106"/>
              <a:gd name="connsiteY4" fmla="*/ 20704 h 99531"/>
              <a:gd name="connsiteX5" fmla="*/ 63063 w 163106"/>
              <a:gd name="connsiteY5" fmla="*/ 52235 h 99531"/>
              <a:gd name="connsiteX6" fmla="*/ 31531 w 163106"/>
              <a:gd name="connsiteY6" fmla="*/ 20704 h 99531"/>
              <a:gd name="connsiteX7" fmla="*/ 157656 w 163106"/>
              <a:gd name="connsiteY7" fmla="*/ 20704 h 99531"/>
              <a:gd name="connsiteX8" fmla="*/ 78828 w 163106"/>
              <a:gd name="connsiteY8" fmla="*/ 99531 h 99531"/>
              <a:gd name="connsiteX9" fmla="*/ 0 w 163106"/>
              <a:gd name="connsiteY9" fmla="*/ 52235 h 9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106" h="99531">
                <a:moveTo>
                  <a:pt x="78828" y="36469"/>
                </a:moveTo>
                <a:cubicBezTo>
                  <a:pt x="105104" y="41724"/>
                  <a:pt x="184452" y="52235"/>
                  <a:pt x="157656" y="52235"/>
                </a:cubicBezTo>
                <a:cubicBezTo>
                  <a:pt x="110068" y="52235"/>
                  <a:pt x="58330" y="57751"/>
                  <a:pt x="15766" y="36469"/>
                </a:cubicBezTo>
                <a:cubicBezTo>
                  <a:pt x="-1181" y="27995"/>
                  <a:pt x="47297" y="15448"/>
                  <a:pt x="63063" y="4938"/>
                </a:cubicBezTo>
                <a:cubicBezTo>
                  <a:pt x="78828" y="10193"/>
                  <a:pt x="110359" y="4086"/>
                  <a:pt x="110359" y="20704"/>
                </a:cubicBezTo>
                <a:cubicBezTo>
                  <a:pt x="110359" y="39652"/>
                  <a:pt x="82011" y="52235"/>
                  <a:pt x="63063" y="52235"/>
                </a:cubicBezTo>
                <a:cubicBezTo>
                  <a:pt x="48199" y="52235"/>
                  <a:pt x="42042" y="31214"/>
                  <a:pt x="31531" y="20704"/>
                </a:cubicBezTo>
                <a:cubicBezTo>
                  <a:pt x="64134" y="9836"/>
                  <a:pt x="127216" y="-19883"/>
                  <a:pt x="157656" y="20704"/>
                </a:cubicBezTo>
                <a:cubicBezTo>
                  <a:pt x="175173" y="44060"/>
                  <a:pt x="82331" y="97196"/>
                  <a:pt x="78828" y="99531"/>
                </a:cubicBezTo>
                <a:cubicBezTo>
                  <a:pt x="56416" y="32293"/>
                  <a:pt x="79681" y="52235"/>
                  <a:pt x="0" y="52235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36004" y="5576055"/>
            <a:ext cx="163106" cy="99531"/>
          </a:xfrm>
          <a:custGeom>
            <a:avLst/>
            <a:gdLst>
              <a:gd name="connsiteX0" fmla="*/ 78828 w 163106"/>
              <a:gd name="connsiteY0" fmla="*/ 36469 h 99531"/>
              <a:gd name="connsiteX1" fmla="*/ 157656 w 163106"/>
              <a:gd name="connsiteY1" fmla="*/ 52235 h 99531"/>
              <a:gd name="connsiteX2" fmla="*/ 15766 w 163106"/>
              <a:gd name="connsiteY2" fmla="*/ 36469 h 99531"/>
              <a:gd name="connsiteX3" fmla="*/ 63063 w 163106"/>
              <a:gd name="connsiteY3" fmla="*/ 4938 h 99531"/>
              <a:gd name="connsiteX4" fmla="*/ 110359 w 163106"/>
              <a:gd name="connsiteY4" fmla="*/ 20704 h 99531"/>
              <a:gd name="connsiteX5" fmla="*/ 63063 w 163106"/>
              <a:gd name="connsiteY5" fmla="*/ 52235 h 99531"/>
              <a:gd name="connsiteX6" fmla="*/ 31531 w 163106"/>
              <a:gd name="connsiteY6" fmla="*/ 20704 h 99531"/>
              <a:gd name="connsiteX7" fmla="*/ 157656 w 163106"/>
              <a:gd name="connsiteY7" fmla="*/ 20704 h 99531"/>
              <a:gd name="connsiteX8" fmla="*/ 78828 w 163106"/>
              <a:gd name="connsiteY8" fmla="*/ 99531 h 99531"/>
              <a:gd name="connsiteX9" fmla="*/ 0 w 163106"/>
              <a:gd name="connsiteY9" fmla="*/ 52235 h 9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106" h="99531">
                <a:moveTo>
                  <a:pt x="78828" y="36469"/>
                </a:moveTo>
                <a:cubicBezTo>
                  <a:pt x="105104" y="41724"/>
                  <a:pt x="184452" y="52235"/>
                  <a:pt x="157656" y="52235"/>
                </a:cubicBezTo>
                <a:cubicBezTo>
                  <a:pt x="110068" y="52235"/>
                  <a:pt x="58330" y="57751"/>
                  <a:pt x="15766" y="36469"/>
                </a:cubicBezTo>
                <a:cubicBezTo>
                  <a:pt x="-1181" y="27995"/>
                  <a:pt x="47297" y="15448"/>
                  <a:pt x="63063" y="4938"/>
                </a:cubicBezTo>
                <a:cubicBezTo>
                  <a:pt x="78828" y="10193"/>
                  <a:pt x="110359" y="4086"/>
                  <a:pt x="110359" y="20704"/>
                </a:cubicBezTo>
                <a:cubicBezTo>
                  <a:pt x="110359" y="39652"/>
                  <a:pt x="82011" y="52235"/>
                  <a:pt x="63063" y="52235"/>
                </a:cubicBezTo>
                <a:cubicBezTo>
                  <a:pt x="48199" y="52235"/>
                  <a:pt x="42042" y="31214"/>
                  <a:pt x="31531" y="20704"/>
                </a:cubicBezTo>
                <a:cubicBezTo>
                  <a:pt x="64134" y="9836"/>
                  <a:pt x="127216" y="-19883"/>
                  <a:pt x="157656" y="20704"/>
                </a:cubicBezTo>
                <a:cubicBezTo>
                  <a:pt x="175173" y="44060"/>
                  <a:pt x="82331" y="97196"/>
                  <a:pt x="78828" y="99531"/>
                </a:cubicBezTo>
                <a:cubicBezTo>
                  <a:pt x="56416" y="32293"/>
                  <a:pt x="79681" y="52235"/>
                  <a:pt x="0" y="52235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Affine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3581400" cy="1752600"/>
          </a:xfrm>
        </p:spPr>
        <p:txBody>
          <a:bodyPr/>
          <a:lstStyle/>
          <a:p>
            <a:r>
              <a:rPr lang="en-US" dirty="0" smtClean="0"/>
              <a:t>R is a rotation</a:t>
            </a:r>
          </a:p>
          <a:p>
            <a:r>
              <a:rPr lang="en-US" dirty="0" smtClean="0"/>
              <a:t>S is a scale</a:t>
            </a:r>
          </a:p>
          <a:p>
            <a:r>
              <a:rPr lang="en-US" dirty="0" smtClean="0"/>
              <a:t>T is a translation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4955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983468"/>
            <a:ext cx="550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do a rotation, followed by a scale, then a translation</a:t>
            </a:r>
          </a:p>
          <a:p>
            <a:r>
              <a:rPr lang="en-US" dirty="0" smtClean="0"/>
              <a:t>Denote this as: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06633"/>
            <a:ext cx="3228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772025"/>
            <a:ext cx="438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associative property can also denote it as: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50263"/>
            <a:ext cx="3181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Affine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translations, scales, and rotations can be done using one matrix</a:t>
            </a:r>
          </a:p>
          <a:p>
            <a:endParaRPr lang="en-US" dirty="0" smtClean="0"/>
          </a:p>
          <a:p>
            <a:r>
              <a:rPr lang="en-US" dirty="0" smtClean="0"/>
              <a:t>Yields ONE SIMPLE representation</a:t>
            </a:r>
          </a:p>
          <a:p>
            <a:pPr lvl="3"/>
            <a:r>
              <a:rPr lang="en-US" dirty="0" smtClean="0"/>
              <a:t>Important: order of operations when creating the matrix does matter, be careful</a:t>
            </a:r>
          </a:p>
          <a:p>
            <a:pPr lvl="3"/>
            <a:r>
              <a:rPr lang="en-US" dirty="0" smtClean="0"/>
              <a:t>i.e. operations are NOT commutative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438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Warping </a:t>
            </a:r>
            <a:r>
              <a:rPr lang="en-US" sz="2000" b="1" dirty="0" smtClean="0"/>
              <a:t>(Geometric Transforms)</a:t>
            </a:r>
          </a:p>
          <a:p>
            <a:pPr lvl="1"/>
            <a:r>
              <a:rPr lang="en-US" dirty="0" smtClean="0"/>
              <a:t>General Image Warps</a:t>
            </a:r>
          </a:p>
          <a:p>
            <a:pPr lvl="1"/>
            <a:r>
              <a:rPr lang="en-US" dirty="0" smtClean="0"/>
              <a:t>Forward and Inverse Mapping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88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6" y="762000"/>
            <a:ext cx="8172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876550"/>
            <a:ext cx="5972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38600"/>
            <a:ext cx="544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57800"/>
            <a:ext cx="4248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1828800"/>
            <a:ext cx="76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0920" y="1472184"/>
            <a:ext cx="76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and S Commutative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609600"/>
          </a:xfrm>
        </p:spPr>
        <p:txBody>
          <a:bodyPr/>
          <a:lstStyle/>
          <a:p>
            <a:r>
              <a:rPr lang="en-US" dirty="0" smtClean="0"/>
              <a:t>What is ST 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066800"/>
            <a:ext cx="544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248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4267200"/>
                <a:ext cx="3866636" cy="85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267200"/>
                <a:ext cx="3866636" cy="850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6836" y="4256170"/>
                <a:ext cx="1994264" cy="87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36" y="4256170"/>
                <a:ext cx="1994264" cy="872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81800" y="5419106"/>
            <a:ext cx="204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 commutative 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Warps are cool</a:t>
            </a:r>
          </a:p>
          <a:p>
            <a:endParaRPr lang="en-US" sz="2800" dirty="0" smtClean="0"/>
          </a:p>
          <a:p>
            <a:r>
              <a:rPr lang="en-US" sz="2800" dirty="0" smtClean="0"/>
              <a:t>Homogeneous coordinates are cool</a:t>
            </a:r>
          </a:p>
          <a:p>
            <a:pPr lvl="1"/>
            <a:r>
              <a:rPr lang="en-US" sz="2400" dirty="0" smtClean="0"/>
              <a:t>Can represent affine warps in one “matrix way”</a:t>
            </a:r>
          </a:p>
          <a:p>
            <a:endParaRPr lang="en-US" sz="2800" dirty="0" smtClean="0"/>
          </a:p>
          <a:p>
            <a:r>
              <a:rPr lang="en-US" sz="2800" dirty="0" smtClean="0"/>
              <a:t>Affine warps are awesome</a:t>
            </a:r>
          </a:p>
          <a:p>
            <a:pPr lvl="1"/>
            <a:r>
              <a:rPr lang="en-US" sz="2400" dirty="0" smtClean="0"/>
              <a:t>Can combine warps into one matrix</a:t>
            </a:r>
          </a:p>
          <a:p>
            <a:pPr lvl="1"/>
            <a:r>
              <a:rPr lang="en-US" sz="2400" dirty="0" smtClean="0"/>
              <a:t>BUT order matters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4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of All Shapes and Sizes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7315200" cy="508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4267200"/>
            <a:ext cx="1752600" cy="1600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Mapping and functions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79" y="1676400"/>
            <a:ext cx="6305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24300"/>
            <a:ext cx="1762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7364" y="4267200"/>
            <a:ext cx="30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X() and Y() map (u, v) to (x, 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0200" y="5398394"/>
            <a:ext cx="191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vector notation: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20" y="5159197"/>
            <a:ext cx="2724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Mapping: [ X(), Y() 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If the image was continuous</a:t>
            </a:r>
            <a:br>
              <a:rPr lang="en-US" dirty="0" smtClean="0"/>
            </a:br>
            <a:r>
              <a:rPr lang="en-US" dirty="0" smtClean="0"/>
              <a:t>    and the forward map: [X(), Y()] </a:t>
            </a:r>
            <a:br>
              <a:rPr lang="en-US" dirty="0" smtClean="0"/>
            </a:br>
            <a:r>
              <a:rPr lang="en-US" dirty="0" smtClean="0"/>
              <a:t>                   is relatively smooth (no discontinuities)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for each old image pixel (u, v) </a:t>
            </a:r>
            <a:br>
              <a:rPr lang="en-US" dirty="0" smtClean="0"/>
            </a:br>
            <a:r>
              <a:rPr lang="en-US" dirty="0" smtClean="0"/>
              <a:t>we can paint new pixel (x, y) </a:t>
            </a:r>
            <a:br>
              <a:rPr lang="en-US" dirty="0" smtClean="0"/>
            </a:br>
            <a:r>
              <a:rPr lang="en-US" dirty="0" smtClean="0"/>
              <a:t>using the same color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239125" cy="277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Digital image are NOT continuous</a:t>
            </a:r>
          </a:p>
          <a:p>
            <a:pPr lvl="1"/>
            <a:r>
              <a:rPr lang="en-US" dirty="0" smtClean="0"/>
              <a:t>They consist of a finite number of samples = pixels</a:t>
            </a:r>
          </a:p>
          <a:p>
            <a:pPr lvl="1"/>
            <a:r>
              <a:rPr lang="en-US" dirty="0" smtClean="0"/>
              <a:t>Allowing the following algorithm to perform a mapping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24163"/>
            <a:ext cx="7143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2933700" y="3211268"/>
            <a:ext cx="381000" cy="1676400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4311134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x                ,                 y   )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4838700" y="3237698"/>
            <a:ext cx="381000" cy="1676400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77000" y="3429000"/>
            <a:ext cx="1066800" cy="60483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4049411"/>
            <a:ext cx="164339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image’s</a:t>
            </a:r>
          </a:p>
          <a:p>
            <a:r>
              <a:rPr lang="en-US" dirty="0" smtClean="0"/>
              <a:t>pixel color</a:t>
            </a:r>
          </a:p>
          <a:p>
            <a:r>
              <a:rPr lang="en-US" dirty="0" smtClean="0"/>
              <a:t>at (u, 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Forward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loss of “continuous/infinite” points</a:t>
            </a:r>
          </a:p>
          <a:p>
            <a:pPr lvl="1"/>
            <a:r>
              <a:rPr lang="en-US" dirty="0" smtClean="0"/>
              <a:t>one-to-on mapping cannot happen</a:t>
            </a:r>
          </a:p>
          <a:p>
            <a:pPr lvl="1"/>
            <a:r>
              <a:rPr lang="en-US" dirty="0" smtClean="0"/>
              <a:t>forward map leaves holes and folds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43200"/>
            <a:ext cx="69246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914384"/>
            <a:ext cx="223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= hole in new image</a:t>
            </a:r>
          </a:p>
          <a:p>
            <a:r>
              <a:rPr lang="en-US" dirty="0"/>
              <a:t> </a:t>
            </a:r>
            <a:r>
              <a:rPr lang="en-US" dirty="0" smtClean="0"/>
              <a:t>   = fold in new image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333875"/>
            <a:ext cx="1086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scaled down</a:t>
            </a:r>
          </a:p>
          <a:p>
            <a:r>
              <a:rPr lang="en-US" sz="1400" i="1" dirty="0" smtClean="0"/>
              <a:t>on this side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82823" y="358140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scaled up</a:t>
            </a:r>
          </a:p>
          <a:p>
            <a:r>
              <a:rPr lang="en-US" sz="1400" i="1" dirty="0" smtClean="0"/>
              <a:t>on this side</a:t>
            </a:r>
            <a:endParaRPr lang="en-US" sz="1400" i="1" dirty="0"/>
          </a:p>
        </p:txBody>
      </p:sp>
      <p:sp>
        <p:nvSpPr>
          <p:cNvPr id="6" name="Oval 5"/>
          <p:cNvSpPr/>
          <p:nvPr/>
        </p:nvSpPr>
        <p:spPr>
          <a:xfrm>
            <a:off x="5029200" y="3859187"/>
            <a:ext cx="457200" cy="490865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2252336"/>
            <a:ext cx="304800" cy="30838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 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623515"/>
            <a:ext cx="411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try weighting average of some kind </a:t>
            </a:r>
          </a:p>
          <a:p>
            <a:r>
              <a:rPr lang="en-US" dirty="0"/>
              <a:t> </a:t>
            </a:r>
            <a:r>
              <a:rPr lang="en-US" dirty="0" smtClean="0"/>
              <a:t>  to mix colors, to fill holes and fix folds…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295400"/>
            <a:ext cx="6686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2209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X(), Y()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1318</Words>
  <Application>Microsoft Office PowerPoint</Application>
  <PresentationFormat>On-screen Show (4:3)</PresentationFormat>
  <Paragraphs>213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Image Warping  (Geometric Transforms)</vt:lpstr>
      <vt:lpstr>Lecture Objectives</vt:lpstr>
      <vt:lpstr>Outline</vt:lpstr>
      <vt:lpstr>Apples of All Shapes and Sizes</vt:lpstr>
      <vt:lpstr>Image Warps</vt:lpstr>
      <vt:lpstr>Forward Mapping: [ X(), Y() ]</vt:lpstr>
      <vt:lpstr>Forward Map</vt:lpstr>
      <vt:lpstr>Problem with Forward Map</vt:lpstr>
      <vt:lpstr>Searching for a Solution</vt:lpstr>
      <vt:lpstr>Still Searching…</vt:lpstr>
      <vt:lpstr>Inverse Map Solution</vt:lpstr>
      <vt:lpstr>Inverse Map: [ U(), V() ]</vt:lpstr>
      <vt:lpstr>Inverse Mapping Algorithm</vt:lpstr>
      <vt:lpstr>Forward vs Inverse Maps</vt:lpstr>
      <vt:lpstr>Inverse Supports Clipping Too!</vt:lpstr>
      <vt:lpstr>Inverse Supports Clipping Too!</vt:lpstr>
      <vt:lpstr>Affine Map</vt:lpstr>
      <vt:lpstr>Affine Maps: Matrix Form</vt:lpstr>
      <vt:lpstr>What about Infinity?</vt:lpstr>
      <vt:lpstr>Homogeneous Coordinate System</vt:lpstr>
      <vt:lpstr>Homogeneous Coordinate System</vt:lpstr>
      <vt:lpstr>Matrix Translation</vt:lpstr>
      <vt:lpstr>Points to Remember</vt:lpstr>
      <vt:lpstr>Scale: an affine map transform</vt:lpstr>
      <vt:lpstr>Translate: an affine map transform</vt:lpstr>
      <vt:lpstr>Shear: an affine map transform</vt:lpstr>
      <vt:lpstr>Rotate: an affine map transform</vt:lpstr>
      <vt:lpstr>Composing Affine Warps</vt:lpstr>
      <vt:lpstr>Composing Affine Warps</vt:lpstr>
      <vt:lpstr>Example</vt:lpstr>
      <vt:lpstr>T and S Commutative ?</vt:lpstr>
      <vt:lpstr>Summary: Warps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909</cp:revision>
  <dcterms:created xsi:type="dcterms:W3CDTF">2006-08-16T00:00:00Z</dcterms:created>
  <dcterms:modified xsi:type="dcterms:W3CDTF">2015-08-28T20:00:19Z</dcterms:modified>
</cp:coreProperties>
</file>