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31" r:id="rId3"/>
    <p:sldId id="440" r:id="rId4"/>
    <p:sldId id="508" r:id="rId5"/>
    <p:sldId id="509" r:id="rId6"/>
    <p:sldId id="512" r:id="rId7"/>
    <p:sldId id="514" r:id="rId8"/>
    <p:sldId id="515" r:id="rId9"/>
    <p:sldId id="516" r:id="rId10"/>
    <p:sldId id="517" r:id="rId11"/>
    <p:sldId id="518" r:id="rId12"/>
    <p:sldId id="519" r:id="rId13"/>
    <p:sldId id="520" r:id="rId14"/>
    <p:sldId id="521" r:id="rId15"/>
    <p:sldId id="522" r:id="rId16"/>
    <p:sldId id="529" r:id="rId17"/>
    <p:sldId id="523" r:id="rId18"/>
    <p:sldId id="524" r:id="rId19"/>
    <p:sldId id="526" r:id="rId20"/>
    <p:sldId id="525" r:id="rId21"/>
    <p:sldId id="527" r:id="rId22"/>
    <p:sldId id="531" r:id="rId23"/>
    <p:sldId id="528" r:id="rId24"/>
    <p:sldId id="530" r:id="rId25"/>
    <p:sldId id="532" r:id="rId26"/>
    <p:sldId id="437" r:id="rId27"/>
    <p:sldId id="537" r:id="rId28"/>
    <p:sldId id="533" r:id="rId29"/>
    <p:sldId id="534" r:id="rId30"/>
    <p:sldId id="535" r:id="rId31"/>
    <p:sldId id="538" r:id="rId32"/>
    <p:sldId id="536" r:id="rId33"/>
    <p:sldId id="539" r:id="rId34"/>
    <p:sldId id="540" r:id="rId35"/>
    <p:sldId id="541" r:id="rId36"/>
    <p:sldId id="542" r:id="rId37"/>
    <p:sldId id="306" r:id="rId38"/>
    <p:sldId id="364" r:id="rId39"/>
    <p:sldId id="32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E869"/>
    <a:srgbClr val="FBCFAB"/>
    <a:srgbClr val="ACB6E6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19" autoAdjust="0"/>
  </p:normalViewPr>
  <p:slideViewPr>
    <p:cSldViewPr>
      <p:cViewPr varScale="1">
        <p:scale>
          <a:sx n="76" d="100"/>
          <a:sy n="76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0ABE-452A-4AFD-9D76-50CDA118E67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015B-B547-4095-B1BD-E46E7266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dividing w out of each point</a:t>
            </a:r>
          </a:p>
          <a:p>
            <a:r>
              <a:rPr lang="en-US" dirty="0" smtClean="0"/>
              <a:t>we are taking all the points back to the w = 1 plane</a:t>
            </a:r>
          </a:p>
          <a:p>
            <a:r>
              <a:rPr lang="en-US" dirty="0" smtClean="0"/>
              <a:t>This maintains </a:t>
            </a:r>
            <a:r>
              <a:rPr lang="en-US" dirty="0" err="1" smtClean="0"/>
              <a:t>colinearity</a:t>
            </a:r>
            <a:r>
              <a:rPr lang="en-US" dirty="0" smtClean="0"/>
              <a:t>, thus making this a feature perspective transform</a:t>
            </a:r>
          </a:p>
          <a:p>
            <a:r>
              <a:rPr lang="en-US" dirty="0" smtClean="0"/>
              <a:t>In other words – perspective</a:t>
            </a:r>
            <a:r>
              <a:rPr lang="en-US" baseline="0" dirty="0" smtClean="0"/>
              <a:t> transforms preserve straight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74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r>
              <a:rPr lang="en-US" baseline="0" dirty="0" smtClean="0"/>
              <a:t> as described here is a ‘subset’ of projective transforms</a:t>
            </a:r>
          </a:p>
          <a:p>
            <a:r>
              <a:rPr lang="en-US" baseline="0" dirty="0" smtClean="0"/>
              <a:t>Idea is to simplify the behavior to easily understood and illustrated behaviors</a:t>
            </a:r>
          </a:p>
          <a:p>
            <a:r>
              <a:rPr lang="en-US" baseline="0" dirty="0" smtClean="0"/>
              <a:t>--- just as scale, translate, rotate, shear, are separated from general affine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Projective transform preserves collinearity, concurrency, order of contact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24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r>
              <a:rPr lang="en-US" baseline="0" dirty="0" smtClean="0"/>
              <a:t> as described here is a ‘subset’ of projective transforms by others</a:t>
            </a:r>
          </a:p>
          <a:p>
            <a:r>
              <a:rPr lang="en-US" baseline="0" dirty="0" smtClean="0"/>
              <a:t>Idea is to simplify the behavior to easily understood and illustrated behaviors</a:t>
            </a:r>
          </a:p>
          <a:p>
            <a:r>
              <a:rPr lang="en-US" baseline="0" dirty="0" smtClean="0"/>
              <a:t>--- just as scale, translate, rotate, shear, are separated from general affine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Projective transform preserves collinearity, concurrency, order of contact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24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24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Book/Slides: The Digital Image</a:t>
            </a:r>
          </a:p>
          <a:p>
            <a:r>
              <a:rPr lang="en-US" sz="1200" dirty="0" smtClean="0"/>
              <a:t>by Donald House, Texas A&amp;M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0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25" y="6518787"/>
            <a:ext cx="93784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91200" y="57912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Brent M. Dingle, Ph.D.	               	2015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Game Design and Development Program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Mathematics, Statistics and Computer Science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of Wisconsin - Stout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Processing</a:t>
            </a:r>
          </a:p>
        </p:txBody>
      </p:sp>
      <p:sp>
        <p:nvSpPr>
          <p:cNvPr id="3" name="AutoShape 2" descr="https://encrypted-tbn3.gstatic.com/images?q=tbn:ANd9GcTZMvsu5eXlNdCDN0pTONDpdW8dInFA5n1yfNOv7swtSOdJgMh9"/>
          <p:cNvSpPr>
            <a:spLocks noChangeAspect="1" noChangeArrowheads="1"/>
          </p:cNvSpPr>
          <p:nvPr/>
        </p:nvSpPr>
        <p:spPr bwMode="auto">
          <a:xfrm>
            <a:off x="63500" y="-136525"/>
            <a:ext cx="59912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066799"/>
            <a:ext cx="7772400" cy="2168525"/>
          </a:xfrm>
        </p:spPr>
        <p:txBody>
          <a:bodyPr/>
          <a:lstStyle/>
          <a:p>
            <a:r>
              <a:rPr lang="en-US" dirty="0" smtClean="0"/>
              <a:t>Affine and Perspective Warping </a:t>
            </a:r>
            <a:br>
              <a:rPr lang="en-US" dirty="0" smtClean="0"/>
            </a:br>
            <a:r>
              <a:rPr lang="en-US" sz="2000" dirty="0" smtClean="0"/>
              <a:t>(Geometric Transforms)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817" y="6324600"/>
            <a:ext cx="4860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Material in this presentation is largely based on/derived from </a:t>
            </a:r>
          </a:p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presentation(s) and book: The Digital Image by Dr. Donald House at Texas A&amp;M University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http://www.just-riddles.net/_images/_illusions/moving_squares_illus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9" y="4165894"/>
            <a:ext cx="2087599" cy="219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Shear: </a:t>
            </a:r>
            <a:r>
              <a:rPr lang="en-US" sz="2800" dirty="0" smtClean="0"/>
              <a:t>an affine map transform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599"/>
          </a:xfrm>
        </p:spPr>
        <p:txBody>
          <a:bodyPr/>
          <a:lstStyle/>
          <a:p>
            <a:r>
              <a:rPr lang="en-US" dirty="0" smtClean="0"/>
              <a:t>shear (x, y) = ( </a:t>
            </a:r>
            <a:r>
              <a:rPr lang="en-US" i="1" dirty="0" smtClean="0"/>
              <a:t>u</a:t>
            </a:r>
            <a:r>
              <a:rPr lang="en-US" dirty="0" smtClean="0"/>
              <a:t> + a</a:t>
            </a:r>
            <a:r>
              <a:rPr lang="en-US" baseline="-25000" dirty="0" smtClean="0"/>
              <a:t>12</a:t>
            </a:r>
            <a:r>
              <a:rPr lang="en-US" i="1" dirty="0" smtClean="0"/>
              <a:t>v</a:t>
            </a:r>
            <a:r>
              <a:rPr lang="en-US" dirty="0" smtClean="0"/>
              <a:t>,   a</a:t>
            </a:r>
            <a:r>
              <a:rPr lang="en-US" baseline="-25000" dirty="0" smtClean="0"/>
              <a:t>21</a:t>
            </a:r>
            <a:r>
              <a:rPr lang="en-US" i="1" dirty="0" smtClean="0"/>
              <a:t>u</a:t>
            </a:r>
            <a:r>
              <a:rPr lang="en-US" dirty="0" smtClean="0"/>
              <a:t> + </a:t>
            </a:r>
            <a:r>
              <a:rPr lang="en-US" i="1" dirty="0" smtClean="0"/>
              <a:t>v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81073" y="2057400"/>
                <a:ext cx="4452822" cy="108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073" y="2057400"/>
                <a:ext cx="4452822" cy="10843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01" y="3429000"/>
            <a:ext cx="55006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31278" y="3886200"/>
            <a:ext cx="5950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baseline="-25000" dirty="0"/>
              <a:t>12</a:t>
            </a:r>
            <a:r>
              <a:rPr lang="en-US" sz="2000" i="1" dirty="0"/>
              <a:t>v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5029200"/>
            <a:ext cx="5709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21</a:t>
            </a:r>
            <a:r>
              <a:rPr lang="en-US" i="1" dirty="0"/>
              <a:t>u</a:t>
            </a:r>
            <a:endParaRPr lang="en-US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0"/>
            <a:ext cx="91279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Rotate: </a:t>
            </a:r>
            <a:r>
              <a:rPr lang="en-US" sz="2800" dirty="0" smtClean="0"/>
              <a:t>an affine map transform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1"/>
                <a:ext cx="8229600" cy="609599"/>
              </a:xfrm>
            </p:spPr>
            <p:txBody>
              <a:bodyPr/>
              <a:lstStyle/>
              <a:p>
                <a:r>
                  <a:rPr lang="en-US" dirty="0" smtClean="0"/>
                  <a:t>rotate (x, y) = (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  <m:brk m:alnAt="7"/>
                          </m:rPr>
                          <a:rPr lang="en-US">
                            <a:latin typeface="Cambria Math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os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func>
                    <m:r>
                      <m:rPr>
                        <m:brk m:alnAt="7"/>
                      </m:rP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 smtClean="0"/>
                  <a:t> , </a:t>
                </a:r>
                <a:r>
                  <a:rPr lang="en-US" i="1" dirty="0" smtClean="0"/>
                  <a:t>v sin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1"/>
                <a:ext cx="8229600" cy="609599"/>
              </a:xfrm>
              <a:blipFill rotWithShape="1">
                <a:blip r:embed="rId2"/>
                <a:stretch>
                  <a:fillRect l="-1630" t="-12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3000" y="2209800"/>
                <a:ext cx="6224333" cy="1072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𝑣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209800"/>
                <a:ext cx="6224333" cy="10720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755098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0" y="4763984"/>
                <a:ext cx="39414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4763984"/>
                <a:ext cx="394147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0"/>
            <a:ext cx="91279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Composing Affine Warps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3581400" cy="1752600"/>
          </a:xfrm>
        </p:spPr>
        <p:txBody>
          <a:bodyPr/>
          <a:lstStyle/>
          <a:p>
            <a:r>
              <a:rPr lang="en-US" dirty="0" smtClean="0"/>
              <a:t>R is a rotation</a:t>
            </a:r>
          </a:p>
          <a:p>
            <a:r>
              <a:rPr lang="en-US" dirty="0" smtClean="0"/>
              <a:t>S is a scale</a:t>
            </a:r>
          </a:p>
          <a:p>
            <a:r>
              <a:rPr lang="en-US" dirty="0" smtClean="0"/>
              <a:t>T is a translation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24955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983468"/>
            <a:ext cx="5507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do a rotation, followed by a scale, then a translation</a:t>
            </a:r>
          </a:p>
          <a:p>
            <a:r>
              <a:rPr lang="en-US" dirty="0" smtClean="0"/>
              <a:t>Denote this as: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06633"/>
            <a:ext cx="3228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4772025"/>
            <a:ext cx="438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associative property can also denote it as: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150263"/>
            <a:ext cx="31813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0"/>
            <a:ext cx="91279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4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Composing Affine Warps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77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All translations, scales, and rotations can be done using one matrix</a:t>
            </a:r>
          </a:p>
          <a:p>
            <a:endParaRPr lang="en-US" dirty="0" smtClean="0"/>
          </a:p>
          <a:p>
            <a:r>
              <a:rPr lang="en-US" dirty="0" smtClean="0"/>
              <a:t>Yields ONE SIMPLE representation</a:t>
            </a:r>
          </a:p>
          <a:p>
            <a:pPr lvl="3"/>
            <a:r>
              <a:rPr lang="en-US" dirty="0" smtClean="0"/>
              <a:t>Important: order of operations when creating the matrix does matter, be careful</a:t>
            </a:r>
          </a:p>
          <a:p>
            <a:pPr lvl="3"/>
            <a:r>
              <a:rPr lang="en-US" dirty="0" smtClean="0"/>
              <a:t>i.e. operations are NOT commutative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4385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0"/>
            <a:ext cx="91279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7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6" y="762000"/>
            <a:ext cx="81724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876550"/>
            <a:ext cx="59721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38600"/>
            <a:ext cx="54483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5257800"/>
            <a:ext cx="42481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6200" y="1828800"/>
            <a:ext cx="7620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60920" y="1472184"/>
            <a:ext cx="7620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0"/>
            <a:ext cx="91279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4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0"/>
            <a:ext cx="91279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and S Commutative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1"/>
            <a:ext cx="8229600" cy="609600"/>
          </a:xfrm>
        </p:spPr>
        <p:txBody>
          <a:bodyPr/>
          <a:lstStyle/>
          <a:p>
            <a:r>
              <a:rPr lang="en-US" dirty="0" smtClean="0"/>
              <a:t>What is ST ?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066800"/>
            <a:ext cx="54483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2481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0200" y="4267200"/>
                <a:ext cx="3866636" cy="850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𝑆𝑇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1/4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1/4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267200"/>
                <a:ext cx="3866636" cy="8502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66836" y="4256170"/>
                <a:ext cx="1994264" cy="872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1/8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1/8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36" y="4256170"/>
                <a:ext cx="1994264" cy="8723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781800" y="5419106"/>
            <a:ext cx="204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NOT commutative !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Affine Summary: ROW vector form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2258" y="4800600"/>
            <a:ext cx="60644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Table from</a:t>
            </a:r>
            <a:r>
              <a:rPr lang="en-US" sz="1050" dirty="0"/>
              <a:t>: http://www.mathworks.com/help/images/performing-general-2-d-spatial-transformations.html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1" y="1143000"/>
            <a:ext cx="897543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871" y="4949690"/>
            <a:ext cx="4076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IMPORTANT: </a:t>
            </a:r>
          </a:p>
          <a:p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     Know what your abstraction is. </a:t>
            </a:r>
          </a:p>
          <a:p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     We have been using column vector: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1000" y="5328492"/>
                <a:ext cx="570797" cy="810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328492"/>
                <a:ext cx="570797" cy="8107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105400" y="5393862"/>
            <a:ext cx="240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Others, as above, </a:t>
            </a:r>
          </a:p>
          <a:p>
            <a:r>
              <a:rPr lang="en-US" b="1" i="1" dirty="0" smtClean="0"/>
              <a:t>may expect row vector:</a:t>
            </a:r>
            <a:endParaRPr 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92405" y="5670861"/>
                <a:ext cx="1259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405" y="5670861"/>
                <a:ext cx="125970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602587" y="1981200"/>
            <a:ext cx="1529008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Each matrix</a:t>
            </a:r>
          </a:p>
          <a:p>
            <a:r>
              <a:rPr lang="en-US" dirty="0" smtClean="0"/>
              <a:t>here is the</a:t>
            </a:r>
          </a:p>
          <a:p>
            <a:r>
              <a:rPr lang="en-US" dirty="0" smtClean="0"/>
              <a:t>transpose</a:t>
            </a:r>
          </a:p>
          <a:p>
            <a:r>
              <a:rPr lang="en-US" dirty="0" smtClean="0"/>
              <a:t>of what was</a:t>
            </a:r>
          </a:p>
          <a:p>
            <a:r>
              <a:rPr lang="en-US" dirty="0" smtClean="0"/>
              <a:t>just presented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Projective Warps</a:t>
            </a:r>
            <a:endParaRPr lang="en-US" sz="2000" dirty="0" smtClean="0"/>
          </a:p>
          <a:p>
            <a:pPr lvl="1"/>
            <a:r>
              <a:rPr lang="en-US" dirty="0" smtClean="0"/>
              <a:t>Affine Review</a:t>
            </a:r>
          </a:p>
          <a:p>
            <a:pPr lvl="1"/>
            <a:r>
              <a:rPr lang="en-US" b="1" dirty="0" smtClean="0"/>
              <a:t>Perspective Warping</a:t>
            </a:r>
          </a:p>
          <a:p>
            <a:pPr lvl="2"/>
            <a:r>
              <a:rPr lang="en-US" dirty="0" smtClean="0"/>
              <a:t>NOT affine</a:t>
            </a:r>
          </a:p>
          <a:p>
            <a:pPr lvl="2"/>
            <a:r>
              <a:rPr lang="en-US" dirty="0" smtClean="0"/>
              <a:t>Subset of Projective Mapping</a:t>
            </a:r>
          </a:p>
          <a:p>
            <a:pPr lvl="1"/>
            <a:r>
              <a:rPr lang="en-US" dirty="0" smtClean="0"/>
              <a:t>Concluding remarks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57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Perspective Warps: Non-Affine Transform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Perspective warps are NOT affine</a:t>
            </a:r>
          </a:p>
          <a:p>
            <a:pPr lvl="1"/>
            <a:r>
              <a:rPr lang="en-US" dirty="0" smtClean="0"/>
              <a:t>Not all parallel lines stay parallel</a:t>
            </a:r>
          </a:p>
          <a:p>
            <a:pPr lvl="1"/>
            <a:r>
              <a:rPr lang="en-US" dirty="0" smtClean="0"/>
              <a:t>But lines do stay lines</a:t>
            </a:r>
          </a:p>
          <a:p>
            <a:pPr lvl="1"/>
            <a:r>
              <a:rPr lang="en-US" dirty="0" smtClean="0"/>
              <a:t>And provides a 3D feeling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7086600" cy="230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181600" y="3124200"/>
            <a:ext cx="802234" cy="106680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6074799" y="3124200"/>
            <a:ext cx="783202" cy="106680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6007205" y="3102200"/>
            <a:ext cx="73152" cy="22000"/>
          </a:xfrm>
          <a:custGeom>
            <a:avLst/>
            <a:gdLst>
              <a:gd name="connsiteX0" fmla="*/ 51206 w 73152"/>
              <a:gd name="connsiteY0" fmla="*/ 14630 h 22000"/>
              <a:gd name="connsiteX1" fmla="*/ 7315 w 73152"/>
              <a:gd name="connsiteY1" fmla="*/ 7315 h 22000"/>
              <a:gd name="connsiteX2" fmla="*/ 29260 w 73152"/>
              <a:gd name="connsiteY2" fmla="*/ 0 h 22000"/>
              <a:gd name="connsiteX3" fmla="*/ 73152 w 73152"/>
              <a:gd name="connsiteY3" fmla="*/ 7315 h 22000"/>
              <a:gd name="connsiteX4" fmla="*/ 0 w 73152"/>
              <a:gd name="connsiteY4" fmla="*/ 14630 h 22000"/>
              <a:gd name="connsiteX5" fmla="*/ 51206 w 73152"/>
              <a:gd name="connsiteY5" fmla="*/ 14630 h 2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52" h="22000">
                <a:moveTo>
                  <a:pt x="51206" y="14630"/>
                </a:moveTo>
                <a:cubicBezTo>
                  <a:pt x="52425" y="13411"/>
                  <a:pt x="19656" y="15542"/>
                  <a:pt x="7315" y="7315"/>
                </a:cubicBezTo>
                <a:cubicBezTo>
                  <a:pt x="899" y="3038"/>
                  <a:pt x="21549" y="0"/>
                  <a:pt x="29260" y="0"/>
                </a:cubicBezTo>
                <a:cubicBezTo>
                  <a:pt x="44092" y="0"/>
                  <a:pt x="58521" y="4877"/>
                  <a:pt x="73152" y="7315"/>
                </a:cubicBezTo>
                <a:cubicBezTo>
                  <a:pt x="19722" y="25125"/>
                  <a:pt x="44222" y="25687"/>
                  <a:pt x="0" y="14630"/>
                </a:cubicBezTo>
                <a:cubicBezTo>
                  <a:pt x="53144" y="-3084"/>
                  <a:pt x="49987" y="15849"/>
                  <a:pt x="51206" y="146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33568" y="2737469"/>
            <a:ext cx="16122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vanishing point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85549" y="3886200"/>
            <a:ext cx="1254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foreshortening</a:t>
            </a:r>
            <a:endParaRPr lang="en-US" sz="1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96581" y="4419600"/>
            <a:ext cx="1287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horizontal lines</a:t>
            </a:r>
          </a:p>
          <a:p>
            <a:r>
              <a:rPr lang="en-US" sz="1400" i="1" dirty="0" smtClean="0"/>
              <a:t>stay parallel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91440" y="5576631"/>
            <a:ext cx="19087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bottom</a:t>
            </a:r>
          </a:p>
          <a:p>
            <a:r>
              <a:rPr lang="en-US" sz="1400" i="1" dirty="0" smtClean="0"/>
              <a:t>looks longer</a:t>
            </a:r>
          </a:p>
          <a:p>
            <a:r>
              <a:rPr lang="en-US" sz="1400" i="1" dirty="0" smtClean="0"/>
              <a:t>-- gives illusion of depth</a:t>
            </a:r>
            <a:endParaRPr lang="en-US" sz="14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6311443"/>
            <a:ext cx="4746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Aside: Perspective Warping will be seen to be a ‘subset’ of Projective Transforms</a:t>
            </a:r>
          </a:p>
          <a:p>
            <a:r>
              <a:rPr lang="en-US" sz="1100" i="1" dirty="0"/>
              <a:t> </a:t>
            </a:r>
            <a:r>
              <a:rPr lang="en-US" sz="1100" i="1" dirty="0" smtClean="0"/>
              <a:t>           </a:t>
            </a:r>
            <a:r>
              <a:rPr lang="en-US" sz="1100" dirty="0"/>
              <a:t>--- just as scale, translate, rotate, shear, are </a:t>
            </a:r>
            <a:r>
              <a:rPr lang="en-US" sz="1100" dirty="0" smtClean="0"/>
              <a:t>‘subsets’ of </a:t>
            </a:r>
            <a:r>
              <a:rPr lang="en-US" sz="1100" dirty="0"/>
              <a:t>general affine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2687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Transform: 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Matrix Multiply</a:t>
            </a:r>
          </a:p>
          <a:p>
            <a:pPr lvl="1"/>
            <a:r>
              <a:rPr lang="en-US" dirty="0" smtClean="0"/>
              <a:t>Third coordinate, w, of result is no longer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71600" y="2286000"/>
                <a:ext cx="5439887" cy="1131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86000"/>
                <a:ext cx="5439887" cy="11312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4267200" y="2971800"/>
            <a:ext cx="2438400" cy="44547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29351" y="2987151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3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Previously</a:t>
            </a:r>
          </a:p>
          <a:p>
            <a:pPr lvl="1"/>
            <a:r>
              <a:rPr lang="en-US" dirty="0"/>
              <a:t>Image Warping </a:t>
            </a:r>
            <a:r>
              <a:rPr lang="en-US" sz="1800" dirty="0"/>
              <a:t>(Geometric Transforms)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Projective Warps</a:t>
            </a:r>
          </a:p>
          <a:p>
            <a:pPr lvl="2"/>
            <a:r>
              <a:rPr lang="en-US" dirty="0" smtClean="0"/>
              <a:t>Affine Warping </a:t>
            </a:r>
            <a:r>
              <a:rPr lang="en-US" sz="1400" dirty="0" smtClean="0"/>
              <a:t>(review)</a:t>
            </a:r>
            <a:endParaRPr lang="en-US" dirty="0" smtClean="0"/>
          </a:p>
          <a:p>
            <a:pPr lvl="2"/>
            <a:r>
              <a:rPr lang="en-US" dirty="0" smtClean="0"/>
              <a:t>Perspective Warping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Transform: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Restore points to homogeneous coordinates</a:t>
            </a:r>
          </a:p>
          <a:p>
            <a:pPr lvl="1"/>
            <a:r>
              <a:rPr lang="en-US" dirty="0" smtClean="0"/>
              <a:t>with w = 1</a:t>
            </a:r>
          </a:p>
          <a:p>
            <a:pPr lvl="1"/>
            <a:r>
              <a:rPr lang="en-US" dirty="0" smtClean="0"/>
              <a:t>divide each vector by its own </a:t>
            </a:r>
            <a:r>
              <a:rPr lang="en-US" i="1" dirty="0" smtClean="0"/>
              <a:t>w</a:t>
            </a:r>
            <a:r>
              <a:rPr lang="en-US" dirty="0" smtClean="0"/>
              <a:t> coordinate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1800" y="2847550"/>
                <a:ext cx="2231700" cy="1100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847550"/>
                <a:ext cx="2231700" cy="11005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495800" y="4267200"/>
            <a:ext cx="338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</a:t>
            </a:r>
            <a:r>
              <a:rPr lang="en-US" i="1" dirty="0" smtClean="0"/>
              <a:t>w</a:t>
            </a:r>
            <a:r>
              <a:rPr lang="en-US" dirty="0" smtClean="0"/>
              <a:t> is different for each point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620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58102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6130" y="2329934"/>
            <a:ext cx="139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map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4368119" y="1679606"/>
            <a:ext cx="105313" cy="117444"/>
          </a:xfrm>
          <a:custGeom>
            <a:avLst/>
            <a:gdLst>
              <a:gd name="connsiteX0" fmla="*/ 89581 w 105313"/>
              <a:gd name="connsiteY0" fmla="*/ 47594 h 117444"/>
              <a:gd name="connsiteX1" fmla="*/ 51481 w 105313"/>
              <a:gd name="connsiteY1" fmla="*/ 41244 h 117444"/>
              <a:gd name="connsiteX2" fmla="*/ 19731 w 105313"/>
              <a:gd name="connsiteY2" fmla="*/ 15844 h 117444"/>
              <a:gd name="connsiteX3" fmla="*/ 7031 w 105313"/>
              <a:gd name="connsiteY3" fmla="*/ 34894 h 117444"/>
              <a:gd name="connsiteX4" fmla="*/ 7031 w 105313"/>
              <a:gd name="connsiteY4" fmla="*/ 85694 h 117444"/>
              <a:gd name="connsiteX5" fmla="*/ 26081 w 105313"/>
              <a:gd name="connsiteY5" fmla="*/ 92044 h 117444"/>
              <a:gd name="connsiteX6" fmla="*/ 38781 w 105313"/>
              <a:gd name="connsiteY6" fmla="*/ 111094 h 117444"/>
              <a:gd name="connsiteX7" fmla="*/ 89581 w 105313"/>
              <a:gd name="connsiteY7" fmla="*/ 111094 h 117444"/>
              <a:gd name="connsiteX8" fmla="*/ 95931 w 105313"/>
              <a:gd name="connsiteY8" fmla="*/ 53944 h 117444"/>
              <a:gd name="connsiteX9" fmla="*/ 76881 w 105313"/>
              <a:gd name="connsiteY9" fmla="*/ 47594 h 117444"/>
              <a:gd name="connsiteX10" fmla="*/ 64181 w 105313"/>
              <a:gd name="connsiteY10" fmla="*/ 28544 h 117444"/>
              <a:gd name="connsiteX11" fmla="*/ 57831 w 105313"/>
              <a:gd name="connsiteY11" fmla="*/ 3144 h 117444"/>
              <a:gd name="connsiteX12" fmla="*/ 681 w 105313"/>
              <a:gd name="connsiteY12" fmla="*/ 3144 h 11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313" h="117444">
                <a:moveTo>
                  <a:pt x="89581" y="47594"/>
                </a:moveTo>
                <a:cubicBezTo>
                  <a:pt x="76881" y="45477"/>
                  <a:pt x="61257" y="49623"/>
                  <a:pt x="51481" y="41244"/>
                </a:cubicBezTo>
                <a:cubicBezTo>
                  <a:pt x="13254" y="8478"/>
                  <a:pt x="79994" y="778"/>
                  <a:pt x="19731" y="15844"/>
                </a:cubicBezTo>
                <a:cubicBezTo>
                  <a:pt x="15498" y="22194"/>
                  <a:pt x="10444" y="28068"/>
                  <a:pt x="7031" y="34894"/>
                </a:cubicBezTo>
                <a:cubicBezTo>
                  <a:pt x="-769" y="50495"/>
                  <a:pt x="-3797" y="69453"/>
                  <a:pt x="7031" y="85694"/>
                </a:cubicBezTo>
                <a:cubicBezTo>
                  <a:pt x="10744" y="91263"/>
                  <a:pt x="19731" y="89927"/>
                  <a:pt x="26081" y="92044"/>
                </a:cubicBezTo>
                <a:cubicBezTo>
                  <a:pt x="30314" y="98394"/>
                  <a:pt x="32822" y="106326"/>
                  <a:pt x="38781" y="111094"/>
                </a:cubicBezTo>
                <a:cubicBezTo>
                  <a:pt x="54402" y="123591"/>
                  <a:pt x="73307" y="114349"/>
                  <a:pt x="89581" y="111094"/>
                </a:cubicBezTo>
                <a:cubicBezTo>
                  <a:pt x="103528" y="90173"/>
                  <a:pt x="113480" y="84655"/>
                  <a:pt x="95931" y="53944"/>
                </a:cubicBezTo>
                <a:cubicBezTo>
                  <a:pt x="92610" y="48132"/>
                  <a:pt x="83231" y="49711"/>
                  <a:pt x="76881" y="47594"/>
                </a:cubicBezTo>
                <a:cubicBezTo>
                  <a:pt x="72648" y="41244"/>
                  <a:pt x="67187" y="35559"/>
                  <a:pt x="64181" y="28544"/>
                </a:cubicBezTo>
                <a:cubicBezTo>
                  <a:pt x="60743" y="20522"/>
                  <a:pt x="65934" y="6385"/>
                  <a:pt x="57831" y="3144"/>
                </a:cubicBezTo>
                <a:cubicBezTo>
                  <a:pt x="40144" y="-3931"/>
                  <a:pt x="19731" y="3144"/>
                  <a:pt x="681" y="3144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76800" y="932380"/>
                <a:ext cx="2141292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0.25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0.25+1</m:t>
                              </m:r>
                            </m:den>
                          </m:f>
                          <m: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0.25+1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932380"/>
                <a:ext cx="2141292" cy="6455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endCxn id="5" idx="8"/>
          </p:cNvCxnSpPr>
          <p:nvPr/>
        </p:nvCxnSpPr>
        <p:spPr>
          <a:xfrm flipH="1">
            <a:off x="4464050" y="1255160"/>
            <a:ext cx="412750" cy="478390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4853122" y="2096096"/>
            <a:ext cx="105313" cy="117444"/>
          </a:xfrm>
          <a:custGeom>
            <a:avLst/>
            <a:gdLst>
              <a:gd name="connsiteX0" fmla="*/ 89581 w 105313"/>
              <a:gd name="connsiteY0" fmla="*/ 47594 h 117444"/>
              <a:gd name="connsiteX1" fmla="*/ 51481 w 105313"/>
              <a:gd name="connsiteY1" fmla="*/ 41244 h 117444"/>
              <a:gd name="connsiteX2" fmla="*/ 19731 w 105313"/>
              <a:gd name="connsiteY2" fmla="*/ 15844 h 117444"/>
              <a:gd name="connsiteX3" fmla="*/ 7031 w 105313"/>
              <a:gd name="connsiteY3" fmla="*/ 34894 h 117444"/>
              <a:gd name="connsiteX4" fmla="*/ 7031 w 105313"/>
              <a:gd name="connsiteY4" fmla="*/ 85694 h 117444"/>
              <a:gd name="connsiteX5" fmla="*/ 26081 w 105313"/>
              <a:gd name="connsiteY5" fmla="*/ 92044 h 117444"/>
              <a:gd name="connsiteX6" fmla="*/ 38781 w 105313"/>
              <a:gd name="connsiteY6" fmla="*/ 111094 h 117444"/>
              <a:gd name="connsiteX7" fmla="*/ 89581 w 105313"/>
              <a:gd name="connsiteY7" fmla="*/ 111094 h 117444"/>
              <a:gd name="connsiteX8" fmla="*/ 95931 w 105313"/>
              <a:gd name="connsiteY8" fmla="*/ 53944 h 117444"/>
              <a:gd name="connsiteX9" fmla="*/ 76881 w 105313"/>
              <a:gd name="connsiteY9" fmla="*/ 47594 h 117444"/>
              <a:gd name="connsiteX10" fmla="*/ 64181 w 105313"/>
              <a:gd name="connsiteY10" fmla="*/ 28544 h 117444"/>
              <a:gd name="connsiteX11" fmla="*/ 57831 w 105313"/>
              <a:gd name="connsiteY11" fmla="*/ 3144 h 117444"/>
              <a:gd name="connsiteX12" fmla="*/ 681 w 105313"/>
              <a:gd name="connsiteY12" fmla="*/ 3144 h 11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313" h="117444">
                <a:moveTo>
                  <a:pt x="89581" y="47594"/>
                </a:moveTo>
                <a:cubicBezTo>
                  <a:pt x="76881" y="45477"/>
                  <a:pt x="61257" y="49623"/>
                  <a:pt x="51481" y="41244"/>
                </a:cubicBezTo>
                <a:cubicBezTo>
                  <a:pt x="13254" y="8478"/>
                  <a:pt x="79994" y="778"/>
                  <a:pt x="19731" y="15844"/>
                </a:cubicBezTo>
                <a:cubicBezTo>
                  <a:pt x="15498" y="22194"/>
                  <a:pt x="10444" y="28068"/>
                  <a:pt x="7031" y="34894"/>
                </a:cubicBezTo>
                <a:cubicBezTo>
                  <a:pt x="-769" y="50495"/>
                  <a:pt x="-3797" y="69453"/>
                  <a:pt x="7031" y="85694"/>
                </a:cubicBezTo>
                <a:cubicBezTo>
                  <a:pt x="10744" y="91263"/>
                  <a:pt x="19731" y="89927"/>
                  <a:pt x="26081" y="92044"/>
                </a:cubicBezTo>
                <a:cubicBezTo>
                  <a:pt x="30314" y="98394"/>
                  <a:pt x="32822" y="106326"/>
                  <a:pt x="38781" y="111094"/>
                </a:cubicBezTo>
                <a:cubicBezTo>
                  <a:pt x="54402" y="123591"/>
                  <a:pt x="73307" y="114349"/>
                  <a:pt x="89581" y="111094"/>
                </a:cubicBezTo>
                <a:cubicBezTo>
                  <a:pt x="103528" y="90173"/>
                  <a:pt x="113480" y="84655"/>
                  <a:pt x="95931" y="53944"/>
                </a:cubicBezTo>
                <a:cubicBezTo>
                  <a:pt x="92610" y="48132"/>
                  <a:pt x="83231" y="49711"/>
                  <a:pt x="76881" y="47594"/>
                </a:cubicBezTo>
                <a:cubicBezTo>
                  <a:pt x="72648" y="41244"/>
                  <a:pt x="67187" y="35559"/>
                  <a:pt x="64181" y="28544"/>
                </a:cubicBezTo>
                <a:cubicBezTo>
                  <a:pt x="60743" y="20522"/>
                  <a:pt x="65934" y="6385"/>
                  <a:pt x="57831" y="3144"/>
                </a:cubicBezTo>
                <a:cubicBezTo>
                  <a:pt x="40144" y="-3931"/>
                  <a:pt x="19731" y="3144"/>
                  <a:pt x="681" y="3144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7" idx="1"/>
            <a:endCxn id="10" idx="8"/>
          </p:cNvCxnSpPr>
          <p:nvPr/>
        </p:nvCxnSpPr>
        <p:spPr>
          <a:xfrm flipH="1" flipV="1">
            <a:off x="4949053" y="2150040"/>
            <a:ext cx="765947" cy="349171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4610100" y="1701800"/>
            <a:ext cx="825500" cy="279400"/>
          </a:xfrm>
          <a:custGeom>
            <a:avLst/>
            <a:gdLst>
              <a:gd name="connsiteX0" fmla="*/ 349250 w 825500"/>
              <a:gd name="connsiteY0" fmla="*/ 279400 h 279400"/>
              <a:gd name="connsiteX1" fmla="*/ 107950 w 825500"/>
              <a:gd name="connsiteY1" fmla="*/ 254000 h 279400"/>
              <a:gd name="connsiteX2" fmla="*/ 0 w 825500"/>
              <a:gd name="connsiteY2" fmla="*/ 165100 h 279400"/>
              <a:gd name="connsiteX3" fmla="*/ 0 w 825500"/>
              <a:gd name="connsiteY3" fmla="*/ 69850 h 279400"/>
              <a:gd name="connsiteX4" fmla="*/ 101600 w 825500"/>
              <a:gd name="connsiteY4" fmla="*/ 0 h 279400"/>
              <a:gd name="connsiteX5" fmla="*/ 825500 w 825500"/>
              <a:gd name="connsiteY5" fmla="*/ 12700 h 279400"/>
              <a:gd name="connsiteX6" fmla="*/ 787400 w 825500"/>
              <a:gd name="connsiteY6" fmla="*/ 273050 h 279400"/>
              <a:gd name="connsiteX7" fmla="*/ 349250 w 825500"/>
              <a:gd name="connsiteY7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500" h="279400">
                <a:moveTo>
                  <a:pt x="349250" y="279400"/>
                </a:moveTo>
                <a:lnTo>
                  <a:pt x="107950" y="254000"/>
                </a:lnTo>
                <a:lnTo>
                  <a:pt x="0" y="165100"/>
                </a:lnTo>
                <a:lnTo>
                  <a:pt x="0" y="69850"/>
                </a:lnTo>
                <a:lnTo>
                  <a:pt x="101600" y="0"/>
                </a:lnTo>
                <a:lnTo>
                  <a:pt x="825500" y="12700"/>
                </a:lnTo>
                <a:lnTo>
                  <a:pt x="787400" y="273050"/>
                </a:lnTo>
                <a:lnTo>
                  <a:pt x="349250" y="2794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15000" y="2329934"/>
                <a:ext cx="10266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0.5</m:t>
                          </m:r>
                          <m: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0.5</m:t>
                          </m:r>
                          <m:r>
                            <a:rPr lang="en-US" sz="1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329934"/>
                <a:ext cx="1026628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/>
          <p:cNvSpPr/>
          <p:nvPr/>
        </p:nvSpPr>
        <p:spPr>
          <a:xfrm>
            <a:off x="4565112" y="1862122"/>
            <a:ext cx="105313" cy="117444"/>
          </a:xfrm>
          <a:custGeom>
            <a:avLst/>
            <a:gdLst>
              <a:gd name="connsiteX0" fmla="*/ 89581 w 105313"/>
              <a:gd name="connsiteY0" fmla="*/ 47594 h 117444"/>
              <a:gd name="connsiteX1" fmla="*/ 51481 w 105313"/>
              <a:gd name="connsiteY1" fmla="*/ 41244 h 117444"/>
              <a:gd name="connsiteX2" fmla="*/ 19731 w 105313"/>
              <a:gd name="connsiteY2" fmla="*/ 15844 h 117444"/>
              <a:gd name="connsiteX3" fmla="*/ 7031 w 105313"/>
              <a:gd name="connsiteY3" fmla="*/ 34894 h 117444"/>
              <a:gd name="connsiteX4" fmla="*/ 7031 w 105313"/>
              <a:gd name="connsiteY4" fmla="*/ 85694 h 117444"/>
              <a:gd name="connsiteX5" fmla="*/ 26081 w 105313"/>
              <a:gd name="connsiteY5" fmla="*/ 92044 h 117444"/>
              <a:gd name="connsiteX6" fmla="*/ 38781 w 105313"/>
              <a:gd name="connsiteY6" fmla="*/ 111094 h 117444"/>
              <a:gd name="connsiteX7" fmla="*/ 89581 w 105313"/>
              <a:gd name="connsiteY7" fmla="*/ 111094 h 117444"/>
              <a:gd name="connsiteX8" fmla="*/ 95931 w 105313"/>
              <a:gd name="connsiteY8" fmla="*/ 53944 h 117444"/>
              <a:gd name="connsiteX9" fmla="*/ 76881 w 105313"/>
              <a:gd name="connsiteY9" fmla="*/ 47594 h 117444"/>
              <a:gd name="connsiteX10" fmla="*/ 64181 w 105313"/>
              <a:gd name="connsiteY10" fmla="*/ 28544 h 117444"/>
              <a:gd name="connsiteX11" fmla="*/ 57831 w 105313"/>
              <a:gd name="connsiteY11" fmla="*/ 3144 h 117444"/>
              <a:gd name="connsiteX12" fmla="*/ 681 w 105313"/>
              <a:gd name="connsiteY12" fmla="*/ 3144 h 11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313" h="117444">
                <a:moveTo>
                  <a:pt x="89581" y="47594"/>
                </a:moveTo>
                <a:cubicBezTo>
                  <a:pt x="76881" y="45477"/>
                  <a:pt x="61257" y="49623"/>
                  <a:pt x="51481" y="41244"/>
                </a:cubicBezTo>
                <a:cubicBezTo>
                  <a:pt x="13254" y="8478"/>
                  <a:pt x="79994" y="778"/>
                  <a:pt x="19731" y="15844"/>
                </a:cubicBezTo>
                <a:cubicBezTo>
                  <a:pt x="15498" y="22194"/>
                  <a:pt x="10444" y="28068"/>
                  <a:pt x="7031" y="34894"/>
                </a:cubicBezTo>
                <a:cubicBezTo>
                  <a:pt x="-769" y="50495"/>
                  <a:pt x="-3797" y="69453"/>
                  <a:pt x="7031" y="85694"/>
                </a:cubicBezTo>
                <a:cubicBezTo>
                  <a:pt x="10744" y="91263"/>
                  <a:pt x="19731" y="89927"/>
                  <a:pt x="26081" y="92044"/>
                </a:cubicBezTo>
                <a:cubicBezTo>
                  <a:pt x="30314" y="98394"/>
                  <a:pt x="32822" y="106326"/>
                  <a:pt x="38781" y="111094"/>
                </a:cubicBezTo>
                <a:cubicBezTo>
                  <a:pt x="54402" y="123591"/>
                  <a:pt x="73307" y="114349"/>
                  <a:pt x="89581" y="111094"/>
                </a:cubicBezTo>
                <a:cubicBezTo>
                  <a:pt x="103528" y="90173"/>
                  <a:pt x="113480" y="84655"/>
                  <a:pt x="95931" y="53944"/>
                </a:cubicBezTo>
                <a:cubicBezTo>
                  <a:pt x="92610" y="48132"/>
                  <a:pt x="83231" y="49711"/>
                  <a:pt x="76881" y="47594"/>
                </a:cubicBezTo>
                <a:cubicBezTo>
                  <a:pt x="72648" y="41244"/>
                  <a:pt x="67187" y="35559"/>
                  <a:pt x="64181" y="28544"/>
                </a:cubicBezTo>
                <a:cubicBezTo>
                  <a:pt x="60743" y="20522"/>
                  <a:pt x="65934" y="6385"/>
                  <a:pt x="57831" y="3144"/>
                </a:cubicBezTo>
                <a:cubicBezTo>
                  <a:pt x="40144" y="-3931"/>
                  <a:pt x="19731" y="3144"/>
                  <a:pt x="681" y="3144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27" idx="1"/>
            <a:endCxn id="15" idx="2"/>
          </p:cNvCxnSpPr>
          <p:nvPr/>
        </p:nvCxnSpPr>
        <p:spPr>
          <a:xfrm flipH="1" flipV="1">
            <a:off x="4610100" y="1866900"/>
            <a:ext cx="1104900" cy="53944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15000" y="1598063"/>
                <a:ext cx="1913665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0.5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0.5+1</m:t>
                              </m:r>
                            </m:den>
                          </m:f>
                          <m: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0.5+1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598063"/>
                <a:ext cx="1913665" cy="6455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99337"/>
            <a:ext cx="1952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2" y="4537859"/>
            <a:ext cx="38004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00800" y="5564727"/>
                <a:ext cx="1445589" cy="452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box>
                            <m:box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box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564727"/>
                <a:ext cx="1445589" cy="45294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735915" y="6019354"/>
                <a:ext cx="1445589" cy="452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box>
                            <m:box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box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915" y="6019354"/>
                <a:ext cx="1445589" cy="45294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Brace 28"/>
          <p:cNvSpPr/>
          <p:nvPr/>
        </p:nvSpPr>
        <p:spPr>
          <a:xfrm rot="19073861">
            <a:off x="7918282" y="5385360"/>
            <a:ext cx="335115" cy="9677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Freeform 2047"/>
          <p:cNvSpPr/>
          <p:nvPr/>
        </p:nvSpPr>
        <p:spPr>
          <a:xfrm>
            <a:off x="5925787" y="3228012"/>
            <a:ext cx="2410691" cy="2543396"/>
          </a:xfrm>
          <a:custGeom>
            <a:avLst/>
            <a:gdLst>
              <a:gd name="connsiteX0" fmla="*/ 2280062 w 2410691"/>
              <a:gd name="connsiteY0" fmla="*/ 2543396 h 2543396"/>
              <a:gd name="connsiteX1" fmla="*/ 2375065 w 2410691"/>
              <a:gd name="connsiteY1" fmla="*/ 2472144 h 2543396"/>
              <a:gd name="connsiteX2" fmla="*/ 2410691 w 2410691"/>
              <a:gd name="connsiteY2" fmla="*/ 2365266 h 2543396"/>
              <a:gd name="connsiteX3" fmla="*/ 2398816 w 2410691"/>
              <a:gd name="connsiteY3" fmla="*/ 1925879 h 2543396"/>
              <a:gd name="connsiteX4" fmla="*/ 2386940 w 2410691"/>
              <a:gd name="connsiteY4" fmla="*/ 1890253 h 2543396"/>
              <a:gd name="connsiteX5" fmla="*/ 2375065 w 2410691"/>
              <a:gd name="connsiteY5" fmla="*/ 1819001 h 2543396"/>
              <a:gd name="connsiteX6" fmla="*/ 2327564 w 2410691"/>
              <a:gd name="connsiteY6" fmla="*/ 1700248 h 2543396"/>
              <a:gd name="connsiteX7" fmla="*/ 2315688 w 2410691"/>
              <a:gd name="connsiteY7" fmla="*/ 1664622 h 2543396"/>
              <a:gd name="connsiteX8" fmla="*/ 2291938 w 2410691"/>
              <a:gd name="connsiteY8" fmla="*/ 1628996 h 2543396"/>
              <a:gd name="connsiteX9" fmla="*/ 2256312 w 2410691"/>
              <a:gd name="connsiteY9" fmla="*/ 1569619 h 2543396"/>
              <a:gd name="connsiteX10" fmla="*/ 2244436 w 2410691"/>
              <a:gd name="connsiteY10" fmla="*/ 1533993 h 2543396"/>
              <a:gd name="connsiteX11" fmla="*/ 2173184 w 2410691"/>
              <a:gd name="connsiteY11" fmla="*/ 1438991 h 2543396"/>
              <a:gd name="connsiteX12" fmla="*/ 2125683 w 2410691"/>
              <a:gd name="connsiteY12" fmla="*/ 1355863 h 2543396"/>
              <a:gd name="connsiteX13" fmla="*/ 2066307 w 2410691"/>
              <a:gd name="connsiteY13" fmla="*/ 1260861 h 2543396"/>
              <a:gd name="connsiteX14" fmla="*/ 2018805 w 2410691"/>
              <a:gd name="connsiteY14" fmla="*/ 1213359 h 2543396"/>
              <a:gd name="connsiteX15" fmla="*/ 1983179 w 2410691"/>
              <a:gd name="connsiteY15" fmla="*/ 1165858 h 2543396"/>
              <a:gd name="connsiteX16" fmla="*/ 1947553 w 2410691"/>
              <a:gd name="connsiteY16" fmla="*/ 1142107 h 2543396"/>
              <a:gd name="connsiteX17" fmla="*/ 1911927 w 2410691"/>
              <a:gd name="connsiteY17" fmla="*/ 1094606 h 2543396"/>
              <a:gd name="connsiteX18" fmla="*/ 1864426 w 2410691"/>
              <a:gd name="connsiteY18" fmla="*/ 1047105 h 2543396"/>
              <a:gd name="connsiteX19" fmla="*/ 1793174 w 2410691"/>
              <a:gd name="connsiteY19" fmla="*/ 963978 h 2543396"/>
              <a:gd name="connsiteX20" fmla="*/ 1745673 w 2410691"/>
              <a:gd name="connsiteY20" fmla="*/ 928352 h 2543396"/>
              <a:gd name="connsiteX21" fmla="*/ 1650670 w 2410691"/>
              <a:gd name="connsiteY21" fmla="*/ 845224 h 2543396"/>
              <a:gd name="connsiteX22" fmla="*/ 1579418 w 2410691"/>
              <a:gd name="connsiteY22" fmla="*/ 809598 h 2543396"/>
              <a:gd name="connsiteX23" fmla="*/ 1484416 w 2410691"/>
              <a:gd name="connsiteY23" fmla="*/ 750222 h 2543396"/>
              <a:gd name="connsiteX24" fmla="*/ 1377538 w 2410691"/>
              <a:gd name="connsiteY24" fmla="*/ 678970 h 2543396"/>
              <a:gd name="connsiteX25" fmla="*/ 1294410 w 2410691"/>
              <a:gd name="connsiteY25" fmla="*/ 643344 h 2543396"/>
              <a:gd name="connsiteX26" fmla="*/ 1258784 w 2410691"/>
              <a:gd name="connsiteY26" fmla="*/ 607718 h 2543396"/>
              <a:gd name="connsiteX27" fmla="*/ 1128156 w 2410691"/>
              <a:gd name="connsiteY27" fmla="*/ 548341 h 2543396"/>
              <a:gd name="connsiteX28" fmla="*/ 1056904 w 2410691"/>
              <a:gd name="connsiteY28" fmla="*/ 500840 h 2543396"/>
              <a:gd name="connsiteX29" fmla="*/ 1009403 w 2410691"/>
              <a:gd name="connsiteY29" fmla="*/ 477089 h 2543396"/>
              <a:gd name="connsiteX30" fmla="*/ 938151 w 2410691"/>
              <a:gd name="connsiteY30" fmla="*/ 429588 h 2543396"/>
              <a:gd name="connsiteX31" fmla="*/ 890649 w 2410691"/>
              <a:gd name="connsiteY31" fmla="*/ 405837 h 2543396"/>
              <a:gd name="connsiteX32" fmla="*/ 819397 w 2410691"/>
              <a:gd name="connsiteY32" fmla="*/ 382087 h 2543396"/>
              <a:gd name="connsiteX33" fmla="*/ 771896 w 2410691"/>
              <a:gd name="connsiteY33" fmla="*/ 358336 h 2543396"/>
              <a:gd name="connsiteX34" fmla="*/ 736270 w 2410691"/>
              <a:gd name="connsiteY34" fmla="*/ 334585 h 2543396"/>
              <a:gd name="connsiteX35" fmla="*/ 700644 w 2410691"/>
              <a:gd name="connsiteY35" fmla="*/ 322710 h 2543396"/>
              <a:gd name="connsiteX36" fmla="*/ 665018 w 2410691"/>
              <a:gd name="connsiteY36" fmla="*/ 298959 h 2543396"/>
              <a:gd name="connsiteX37" fmla="*/ 593766 w 2410691"/>
              <a:gd name="connsiteY37" fmla="*/ 275209 h 2543396"/>
              <a:gd name="connsiteX38" fmla="*/ 558140 w 2410691"/>
              <a:gd name="connsiteY38" fmla="*/ 251458 h 2543396"/>
              <a:gd name="connsiteX39" fmla="*/ 475013 w 2410691"/>
              <a:gd name="connsiteY39" fmla="*/ 227707 h 2543396"/>
              <a:gd name="connsiteX40" fmla="*/ 391886 w 2410691"/>
              <a:gd name="connsiteY40" fmla="*/ 180206 h 2543396"/>
              <a:gd name="connsiteX41" fmla="*/ 320634 w 2410691"/>
              <a:gd name="connsiteY41" fmla="*/ 156456 h 2543396"/>
              <a:gd name="connsiteX42" fmla="*/ 285008 w 2410691"/>
              <a:gd name="connsiteY42" fmla="*/ 132705 h 2543396"/>
              <a:gd name="connsiteX43" fmla="*/ 213756 w 2410691"/>
              <a:gd name="connsiteY43" fmla="*/ 108954 h 2543396"/>
              <a:gd name="connsiteX44" fmla="*/ 106878 w 2410691"/>
              <a:gd name="connsiteY44" fmla="*/ 73328 h 2543396"/>
              <a:gd name="connsiteX45" fmla="*/ 35626 w 2410691"/>
              <a:gd name="connsiteY45" fmla="*/ 49578 h 2543396"/>
              <a:gd name="connsiteX46" fmla="*/ 0 w 2410691"/>
              <a:gd name="connsiteY46" fmla="*/ 37702 h 2543396"/>
              <a:gd name="connsiteX47" fmla="*/ 35626 w 2410691"/>
              <a:gd name="connsiteY47" fmla="*/ 25827 h 2543396"/>
              <a:gd name="connsiteX48" fmla="*/ 130629 w 2410691"/>
              <a:gd name="connsiteY48" fmla="*/ 2076 h 2543396"/>
              <a:gd name="connsiteX49" fmla="*/ 213756 w 2410691"/>
              <a:gd name="connsiteY49" fmla="*/ 13952 h 2543396"/>
              <a:gd name="connsiteX50" fmla="*/ 142504 w 2410691"/>
              <a:gd name="connsiteY50" fmla="*/ 25827 h 2543396"/>
              <a:gd name="connsiteX51" fmla="*/ 106878 w 2410691"/>
              <a:gd name="connsiteY51" fmla="*/ 49578 h 2543396"/>
              <a:gd name="connsiteX52" fmla="*/ 35626 w 2410691"/>
              <a:gd name="connsiteY52" fmla="*/ 73328 h 2543396"/>
              <a:gd name="connsiteX53" fmla="*/ 23751 w 2410691"/>
              <a:gd name="connsiteY53" fmla="*/ 108954 h 2543396"/>
              <a:gd name="connsiteX54" fmla="*/ 47501 w 2410691"/>
              <a:gd name="connsiteY54" fmla="*/ 180206 h 2543396"/>
              <a:gd name="connsiteX55" fmla="*/ 59377 w 2410691"/>
              <a:gd name="connsiteY55" fmla="*/ 215832 h 2543396"/>
              <a:gd name="connsiteX56" fmla="*/ 59377 w 2410691"/>
              <a:gd name="connsiteY56" fmla="*/ 239583 h 254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410691" h="2543396">
                <a:moveTo>
                  <a:pt x="2280062" y="2543396"/>
                </a:moveTo>
                <a:cubicBezTo>
                  <a:pt x="2302844" y="2529727"/>
                  <a:pt x="2360223" y="2501828"/>
                  <a:pt x="2375065" y="2472144"/>
                </a:cubicBezTo>
                <a:cubicBezTo>
                  <a:pt x="2391859" y="2438555"/>
                  <a:pt x="2410691" y="2365266"/>
                  <a:pt x="2410691" y="2365266"/>
                </a:cubicBezTo>
                <a:cubicBezTo>
                  <a:pt x="2406733" y="2218804"/>
                  <a:pt x="2406133" y="2072212"/>
                  <a:pt x="2398816" y="1925879"/>
                </a:cubicBezTo>
                <a:cubicBezTo>
                  <a:pt x="2398191" y="1913377"/>
                  <a:pt x="2389656" y="1902473"/>
                  <a:pt x="2386940" y="1890253"/>
                </a:cubicBezTo>
                <a:cubicBezTo>
                  <a:pt x="2381717" y="1866748"/>
                  <a:pt x="2380288" y="1842506"/>
                  <a:pt x="2375065" y="1819001"/>
                </a:cubicBezTo>
                <a:cubicBezTo>
                  <a:pt x="2368309" y="1788599"/>
                  <a:pt x="2332834" y="1713423"/>
                  <a:pt x="2327564" y="1700248"/>
                </a:cubicBezTo>
                <a:cubicBezTo>
                  <a:pt x="2322915" y="1688626"/>
                  <a:pt x="2321286" y="1675818"/>
                  <a:pt x="2315688" y="1664622"/>
                </a:cubicBezTo>
                <a:cubicBezTo>
                  <a:pt x="2309305" y="1651857"/>
                  <a:pt x="2299502" y="1641099"/>
                  <a:pt x="2291938" y="1628996"/>
                </a:cubicBezTo>
                <a:cubicBezTo>
                  <a:pt x="2279705" y="1609423"/>
                  <a:pt x="2266634" y="1590264"/>
                  <a:pt x="2256312" y="1569619"/>
                </a:cubicBezTo>
                <a:cubicBezTo>
                  <a:pt x="2250714" y="1558423"/>
                  <a:pt x="2251157" y="1544554"/>
                  <a:pt x="2244436" y="1533993"/>
                </a:cubicBezTo>
                <a:cubicBezTo>
                  <a:pt x="2223184" y="1500597"/>
                  <a:pt x="2190886" y="1474397"/>
                  <a:pt x="2173184" y="1438991"/>
                </a:cubicBezTo>
                <a:cubicBezTo>
                  <a:pt x="2101433" y="1295483"/>
                  <a:pt x="2192808" y="1473329"/>
                  <a:pt x="2125683" y="1355863"/>
                </a:cubicBezTo>
                <a:cubicBezTo>
                  <a:pt x="2092635" y="1298030"/>
                  <a:pt x="2113052" y="1314284"/>
                  <a:pt x="2066307" y="1260861"/>
                </a:cubicBezTo>
                <a:cubicBezTo>
                  <a:pt x="2051561" y="1244009"/>
                  <a:pt x="2033551" y="1230211"/>
                  <a:pt x="2018805" y="1213359"/>
                </a:cubicBezTo>
                <a:cubicBezTo>
                  <a:pt x="2005772" y="1198464"/>
                  <a:pt x="1997174" y="1179853"/>
                  <a:pt x="1983179" y="1165858"/>
                </a:cubicBezTo>
                <a:cubicBezTo>
                  <a:pt x="1973087" y="1155766"/>
                  <a:pt x="1957645" y="1152199"/>
                  <a:pt x="1947553" y="1142107"/>
                </a:cubicBezTo>
                <a:cubicBezTo>
                  <a:pt x="1933558" y="1128112"/>
                  <a:pt x="1924960" y="1109501"/>
                  <a:pt x="1911927" y="1094606"/>
                </a:cubicBezTo>
                <a:cubicBezTo>
                  <a:pt x="1897182" y="1077754"/>
                  <a:pt x="1879171" y="1063957"/>
                  <a:pt x="1864426" y="1047105"/>
                </a:cubicBezTo>
                <a:cubicBezTo>
                  <a:pt x="1817495" y="993469"/>
                  <a:pt x="1843838" y="1007404"/>
                  <a:pt x="1793174" y="963978"/>
                </a:cubicBezTo>
                <a:cubicBezTo>
                  <a:pt x="1778147" y="951097"/>
                  <a:pt x="1760568" y="941385"/>
                  <a:pt x="1745673" y="928352"/>
                </a:cubicBezTo>
                <a:cubicBezTo>
                  <a:pt x="1696593" y="885407"/>
                  <a:pt x="1705110" y="877888"/>
                  <a:pt x="1650670" y="845224"/>
                </a:cubicBezTo>
                <a:cubicBezTo>
                  <a:pt x="1627900" y="831562"/>
                  <a:pt x="1601172" y="824826"/>
                  <a:pt x="1579418" y="809598"/>
                </a:cubicBezTo>
                <a:cubicBezTo>
                  <a:pt x="1481016" y="740716"/>
                  <a:pt x="1582329" y="774700"/>
                  <a:pt x="1484416" y="750222"/>
                </a:cubicBezTo>
                <a:cubicBezTo>
                  <a:pt x="1373342" y="694685"/>
                  <a:pt x="1509299" y="766811"/>
                  <a:pt x="1377538" y="678970"/>
                </a:cubicBezTo>
                <a:cubicBezTo>
                  <a:pt x="1348188" y="659403"/>
                  <a:pt x="1326079" y="653900"/>
                  <a:pt x="1294410" y="643344"/>
                </a:cubicBezTo>
                <a:cubicBezTo>
                  <a:pt x="1282535" y="631469"/>
                  <a:pt x="1272450" y="617480"/>
                  <a:pt x="1258784" y="607718"/>
                </a:cubicBezTo>
                <a:cubicBezTo>
                  <a:pt x="1238590" y="593293"/>
                  <a:pt x="1135135" y="552099"/>
                  <a:pt x="1128156" y="548341"/>
                </a:cubicBezTo>
                <a:cubicBezTo>
                  <a:pt x="1103023" y="534808"/>
                  <a:pt x="1082435" y="513606"/>
                  <a:pt x="1056904" y="500840"/>
                </a:cubicBezTo>
                <a:cubicBezTo>
                  <a:pt x="1041070" y="492923"/>
                  <a:pt x="1024583" y="486197"/>
                  <a:pt x="1009403" y="477089"/>
                </a:cubicBezTo>
                <a:cubicBezTo>
                  <a:pt x="984926" y="462403"/>
                  <a:pt x="963682" y="442354"/>
                  <a:pt x="938151" y="429588"/>
                </a:cubicBezTo>
                <a:cubicBezTo>
                  <a:pt x="922317" y="421671"/>
                  <a:pt x="907086" y="412412"/>
                  <a:pt x="890649" y="405837"/>
                </a:cubicBezTo>
                <a:cubicBezTo>
                  <a:pt x="867404" y="396539"/>
                  <a:pt x="841789" y="393283"/>
                  <a:pt x="819397" y="382087"/>
                </a:cubicBezTo>
                <a:cubicBezTo>
                  <a:pt x="803563" y="374170"/>
                  <a:pt x="787266" y="367119"/>
                  <a:pt x="771896" y="358336"/>
                </a:cubicBezTo>
                <a:cubicBezTo>
                  <a:pt x="759504" y="351255"/>
                  <a:pt x="749036" y="340968"/>
                  <a:pt x="736270" y="334585"/>
                </a:cubicBezTo>
                <a:cubicBezTo>
                  <a:pt x="725074" y="328987"/>
                  <a:pt x="712519" y="326668"/>
                  <a:pt x="700644" y="322710"/>
                </a:cubicBezTo>
                <a:cubicBezTo>
                  <a:pt x="688769" y="314793"/>
                  <a:pt x="678060" y="304756"/>
                  <a:pt x="665018" y="298959"/>
                </a:cubicBezTo>
                <a:cubicBezTo>
                  <a:pt x="642140" y="288791"/>
                  <a:pt x="593766" y="275209"/>
                  <a:pt x="593766" y="275209"/>
                </a:cubicBezTo>
                <a:cubicBezTo>
                  <a:pt x="581891" y="267292"/>
                  <a:pt x="571258" y="257080"/>
                  <a:pt x="558140" y="251458"/>
                </a:cubicBezTo>
                <a:cubicBezTo>
                  <a:pt x="504847" y="228618"/>
                  <a:pt x="521251" y="250826"/>
                  <a:pt x="475013" y="227707"/>
                </a:cubicBezTo>
                <a:cubicBezTo>
                  <a:pt x="389335" y="184868"/>
                  <a:pt x="495964" y="221837"/>
                  <a:pt x="391886" y="180206"/>
                </a:cubicBezTo>
                <a:cubicBezTo>
                  <a:pt x="368641" y="170908"/>
                  <a:pt x="320634" y="156456"/>
                  <a:pt x="320634" y="156456"/>
                </a:cubicBezTo>
                <a:cubicBezTo>
                  <a:pt x="308759" y="148539"/>
                  <a:pt x="298050" y="138502"/>
                  <a:pt x="285008" y="132705"/>
                </a:cubicBezTo>
                <a:cubicBezTo>
                  <a:pt x="262130" y="122537"/>
                  <a:pt x="237507" y="116871"/>
                  <a:pt x="213756" y="108954"/>
                </a:cubicBezTo>
                <a:lnTo>
                  <a:pt x="106878" y="73328"/>
                </a:lnTo>
                <a:lnTo>
                  <a:pt x="35626" y="49578"/>
                </a:lnTo>
                <a:lnTo>
                  <a:pt x="0" y="37702"/>
                </a:lnTo>
                <a:cubicBezTo>
                  <a:pt x="11875" y="33744"/>
                  <a:pt x="23549" y="29121"/>
                  <a:pt x="35626" y="25827"/>
                </a:cubicBezTo>
                <a:cubicBezTo>
                  <a:pt x="67118" y="17238"/>
                  <a:pt x="130629" y="2076"/>
                  <a:pt x="130629" y="2076"/>
                </a:cubicBezTo>
                <a:cubicBezTo>
                  <a:pt x="158338" y="6035"/>
                  <a:pt x="201239" y="-11084"/>
                  <a:pt x="213756" y="13952"/>
                </a:cubicBezTo>
                <a:cubicBezTo>
                  <a:pt x="224524" y="35488"/>
                  <a:pt x="165347" y="18213"/>
                  <a:pt x="142504" y="25827"/>
                </a:cubicBezTo>
                <a:cubicBezTo>
                  <a:pt x="128964" y="30340"/>
                  <a:pt x="119920" y="43781"/>
                  <a:pt x="106878" y="49578"/>
                </a:cubicBezTo>
                <a:cubicBezTo>
                  <a:pt x="84000" y="59746"/>
                  <a:pt x="35626" y="73328"/>
                  <a:pt x="35626" y="73328"/>
                </a:cubicBezTo>
                <a:cubicBezTo>
                  <a:pt x="31668" y="85203"/>
                  <a:pt x="22369" y="96513"/>
                  <a:pt x="23751" y="108954"/>
                </a:cubicBezTo>
                <a:cubicBezTo>
                  <a:pt x="26516" y="133836"/>
                  <a:pt x="39584" y="156455"/>
                  <a:pt x="47501" y="180206"/>
                </a:cubicBezTo>
                <a:cubicBezTo>
                  <a:pt x="51459" y="192081"/>
                  <a:pt x="59377" y="203314"/>
                  <a:pt x="59377" y="215832"/>
                </a:cubicBezTo>
                <a:lnTo>
                  <a:pt x="59377" y="2395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TextBox 2048"/>
          <p:cNvSpPr txBox="1"/>
          <p:nvPr/>
        </p:nvSpPr>
        <p:spPr>
          <a:xfrm>
            <a:off x="7846389" y="4144714"/>
            <a:ext cx="1132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vanishing point</a:t>
            </a:r>
          </a:p>
          <a:p>
            <a:pPr algn="r"/>
            <a:r>
              <a:rPr lang="en-US" sz="1200" i="1" dirty="0" smtClean="0"/>
              <a:t>at infinity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674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Warp </a:t>
            </a:r>
            <a:r>
              <a:rPr lang="en-US" dirty="0" smtClean="0">
                <a:sym typeface="Symbol"/>
              </a:rPr>
              <a:t> Projective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Perspective </a:t>
            </a:r>
            <a:r>
              <a:rPr lang="en-US" i="1" dirty="0"/>
              <a:t>Warping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is </a:t>
            </a:r>
            <a:r>
              <a:rPr lang="en-US" i="1" dirty="0"/>
              <a:t>a </a:t>
            </a:r>
            <a:r>
              <a:rPr lang="en-US" i="1" dirty="0" smtClean="0"/>
              <a:t>‘type’ </a:t>
            </a:r>
            <a:r>
              <a:rPr lang="en-US" i="1" dirty="0"/>
              <a:t>of Projective </a:t>
            </a:r>
            <a:r>
              <a:rPr lang="en-US" i="1" dirty="0" smtClean="0"/>
              <a:t>Transform</a:t>
            </a:r>
            <a:endParaRPr lang="en-US" i="1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just </a:t>
            </a:r>
            <a:r>
              <a:rPr lang="en-US" dirty="0"/>
              <a:t>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scale</a:t>
            </a:r>
            <a:r>
              <a:rPr lang="en-US" dirty="0"/>
              <a:t>, translate, rotate, shear,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‘types’ </a:t>
            </a:r>
            <a:r>
              <a:rPr lang="en-US" dirty="0"/>
              <a:t>of general </a:t>
            </a:r>
            <a:r>
              <a:rPr lang="en-US" dirty="0" smtClean="0"/>
              <a:t>affine transforms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Map: General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279086"/>
                <a:ext cx="2475549" cy="642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79086"/>
                <a:ext cx="2475549" cy="6422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9961" y="2133600"/>
                <a:ext cx="2494914" cy="642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61" y="2133600"/>
                <a:ext cx="2494914" cy="6422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33800" y="1812486"/>
                <a:ext cx="4523161" cy="1485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812486"/>
                <a:ext cx="4523161" cy="14850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2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Back to Perspective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279086"/>
                <a:ext cx="2475549" cy="642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79086"/>
                <a:ext cx="2475549" cy="6422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9961" y="2133600"/>
                <a:ext cx="2494914" cy="642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61" y="2133600"/>
                <a:ext cx="2494914" cy="6422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33800" y="1812486"/>
                <a:ext cx="4523161" cy="1485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812486"/>
                <a:ext cx="4523161" cy="14850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8600" y="3297573"/>
            <a:ext cx="765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perspective case </a:t>
            </a:r>
            <a:r>
              <a:rPr lang="en-US" sz="1400" dirty="0" smtClean="0"/>
              <a:t>(just described)</a:t>
            </a:r>
            <a:r>
              <a:rPr lang="en-US" dirty="0" smtClean="0"/>
              <a:t> most of the coefficients becomes 0 or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9961" y="3886200"/>
                <a:ext cx="4112921" cy="1404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61" y="3886200"/>
                <a:ext cx="4112921" cy="140410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45675" y="1812486"/>
                <a:ext cx="4523161" cy="1485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675" y="1812486"/>
                <a:ext cx="4523161" cy="14850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51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12139E-6 L -0.38194 0.304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152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Back to Perspective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3297573"/>
            <a:ext cx="449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we separated the process into TWO steps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9961" y="3886200"/>
                <a:ext cx="6215484" cy="1404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61" y="3886200"/>
                <a:ext cx="6215484" cy="14041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Up Arrow 6"/>
          <p:cNvSpPr/>
          <p:nvPr/>
        </p:nvSpPr>
        <p:spPr>
          <a:xfrm>
            <a:off x="1524000" y="5290302"/>
            <a:ext cx="1905000" cy="27229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3962400" y="5333272"/>
            <a:ext cx="1905000" cy="27229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5715000"/>
            <a:ext cx="75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38162" y="5729062"/>
            <a:ext cx="75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/>
          <a:lstStyle/>
          <a:p>
            <a:r>
              <a:rPr lang="en-US" dirty="0" smtClean="0"/>
              <a:t>Summary: Affine and Perspective Warps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Warps are cool</a:t>
            </a:r>
          </a:p>
          <a:p>
            <a:endParaRPr lang="en-US" sz="2800" dirty="0" smtClean="0"/>
          </a:p>
          <a:p>
            <a:r>
              <a:rPr lang="en-US" sz="2800" dirty="0" smtClean="0"/>
              <a:t>Affine warps are awesome</a:t>
            </a:r>
          </a:p>
          <a:p>
            <a:pPr lvl="1"/>
            <a:r>
              <a:rPr lang="en-US" sz="2400" dirty="0" smtClean="0"/>
              <a:t>Can combine warps into one matrix</a:t>
            </a:r>
          </a:p>
          <a:p>
            <a:pPr lvl="1"/>
            <a:r>
              <a:rPr lang="en-US" sz="2400" dirty="0" smtClean="0"/>
              <a:t>BUT order matters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Perspective warps rock</a:t>
            </a:r>
          </a:p>
          <a:p>
            <a:pPr lvl="1"/>
            <a:r>
              <a:rPr lang="en-US" sz="2400" dirty="0" smtClean="0"/>
              <a:t>Are NOT affine</a:t>
            </a:r>
          </a:p>
          <a:p>
            <a:pPr lvl="1"/>
            <a:r>
              <a:rPr lang="en-US" sz="2400" dirty="0" smtClean="0"/>
              <a:t>Use same matrix idea as affine</a:t>
            </a:r>
          </a:p>
          <a:p>
            <a:pPr lvl="1"/>
            <a:r>
              <a:rPr lang="en-US" sz="2400" dirty="0" smtClean="0"/>
              <a:t>Are a type of projective 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64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Projective Warps</a:t>
            </a:r>
            <a:endParaRPr lang="en-US" sz="2000" dirty="0" smtClean="0"/>
          </a:p>
          <a:p>
            <a:pPr lvl="1"/>
            <a:r>
              <a:rPr lang="en-US" dirty="0" smtClean="0"/>
              <a:t>Affine Review</a:t>
            </a:r>
          </a:p>
          <a:p>
            <a:pPr lvl="1"/>
            <a:r>
              <a:rPr lang="en-US" dirty="0" smtClean="0"/>
              <a:t>Perspective Warping</a:t>
            </a:r>
          </a:p>
          <a:p>
            <a:pPr lvl="1"/>
            <a:r>
              <a:rPr lang="en-US" b="1" dirty="0" smtClean="0"/>
              <a:t>Concluding Remarks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21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Warps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42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Projective Warps are </a:t>
            </a:r>
            <a:br>
              <a:rPr lang="en-US" dirty="0" smtClean="0"/>
            </a:br>
            <a:r>
              <a:rPr lang="en-US" dirty="0" smtClean="0"/>
              <a:t>Affine, Perspective or Composite of the two</a:t>
            </a:r>
          </a:p>
          <a:p>
            <a:pPr lvl="2"/>
            <a:r>
              <a:rPr lang="en-US" dirty="0" smtClean="0"/>
              <a:t>Affine is Perspective with w = 1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2362200"/>
            <a:ext cx="31146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7145" y="3886200"/>
                <a:ext cx="6073240" cy="1404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31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32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45" y="3886200"/>
                <a:ext cx="6073240" cy="14041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426530" y="4265085"/>
            <a:ext cx="253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Affine cases:</a:t>
            </a:r>
          </a:p>
          <a:p>
            <a:r>
              <a:rPr lang="en-US" dirty="0" smtClean="0"/>
              <a:t> </a:t>
            </a:r>
            <a:r>
              <a:rPr lang="en-US" dirty="0">
                <a:sym typeface="Wingdings" panose="05000000000000000000" pitchFamily="2" charset="2"/>
              </a:rPr>
              <a:t>w = 1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a31 and a32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7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Map</a:t>
            </a:r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10569"/>
            <a:ext cx="2076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385301"/>
            <a:ext cx="6473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general formula for an inverse of a matrix mapping, </a:t>
            </a:r>
            <a:r>
              <a:rPr lang="en-US" sz="2000" i="1" dirty="0" smtClean="0"/>
              <a:t>M</a:t>
            </a:r>
            <a:r>
              <a:rPr lang="en-US" sz="2000" dirty="0" smtClean="0"/>
              <a:t> is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8500" y="3505200"/>
            <a:ext cx="4546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|M| is the determinant of the matrix M</a:t>
            </a:r>
          </a:p>
          <a:p>
            <a:r>
              <a:rPr lang="en-US" dirty="0" smtClean="0"/>
              <a:t>and A(M) is the </a:t>
            </a:r>
            <a:r>
              <a:rPr lang="en-US" dirty="0" err="1" smtClean="0"/>
              <a:t>adjoint</a:t>
            </a:r>
            <a:r>
              <a:rPr lang="en-US" dirty="0" smtClean="0"/>
              <a:t> of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Projective Warps</a:t>
            </a:r>
            <a:endParaRPr lang="en-US" sz="2000" b="1" dirty="0" smtClean="0"/>
          </a:p>
          <a:p>
            <a:pPr lvl="1"/>
            <a:r>
              <a:rPr lang="en-US" b="1" dirty="0" smtClean="0"/>
              <a:t>Affine Review</a:t>
            </a:r>
          </a:p>
          <a:p>
            <a:pPr lvl="1"/>
            <a:r>
              <a:rPr lang="en-US" dirty="0" smtClean="0"/>
              <a:t>Perspective Warping</a:t>
            </a:r>
          </a:p>
          <a:p>
            <a:pPr lvl="1"/>
            <a:r>
              <a:rPr lang="en-US" dirty="0" smtClean="0"/>
              <a:t>Concluding Remarks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88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map of Projective Warp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749" y="1219200"/>
            <a:ext cx="2667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61" y="2514600"/>
            <a:ext cx="80295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7010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48" y="4419600"/>
            <a:ext cx="1676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9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Warps and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an exercise it may be useful to closely follow the next few slides</a:t>
            </a:r>
          </a:p>
          <a:p>
            <a:pPr lvl="1"/>
            <a:r>
              <a:rPr lang="en-US" dirty="0" smtClean="0"/>
              <a:t>Walk through some examples </a:t>
            </a:r>
            <a:br>
              <a:rPr lang="en-US" dirty="0" smtClean="0"/>
            </a:br>
            <a:r>
              <a:rPr lang="en-US" dirty="0" smtClean="0"/>
              <a:t>by hand and by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Image Warp.bmp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" y="0"/>
            <a:ext cx="8948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55047" y="6448455"/>
            <a:ext cx="2392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from Book/Slides: The Digital Image</a:t>
            </a:r>
          </a:p>
          <a:p>
            <a:r>
              <a:rPr lang="en-US" sz="1000" dirty="0"/>
              <a:t>by Donald House, Texas A&amp;M </a:t>
            </a:r>
            <a:r>
              <a:rPr lang="en-US" sz="1000" dirty="0" smtClean="0"/>
              <a:t>University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54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Build Transformation Matrix </a:t>
            </a:r>
            <a:r>
              <a:rPr lang="en-US" i="1" dirty="0" smtClean="0"/>
              <a:t>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composite transformation matrix is easily constructed from a series of more simple transformations</a:t>
            </a:r>
          </a:p>
          <a:p>
            <a:pPr lvl="1"/>
            <a:r>
              <a:rPr lang="en-US" dirty="0" smtClean="0"/>
              <a:t>Initialize </a:t>
            </a:r>
            <a:r>
              <a:rPr lang="en-US" i="1" dirty="0" smtClean="0"/>
              <a:t>M</a:t>
            </a:r>
            <a:r>
              <a:rPr lang="en-US" dirty="0" smtClean="0"/>
              <a:t> to the identity matrix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Then for each simpler transform, </a:t>
            </a:r>
            <a:r>
              <a:rPr lang="en-US" i="1" dirty="0" smtClean="0"/>
              <a:t>T</a:t>
            </a:r>
            <a:r>
              <a:rPr lang="en-US" dirty="0" smtClean="0"/>
              <a:t>, pre-multiply the matrix </a:t>
            </a:r>
            <a:r>
              <a:rPr lang="en-US" i="1" dirty="0" smtClean="0"/>
              <a:t>M</a:t>
            </a:r>
            <a:r>
              <a:rPr lang="en-US" dirty="0" smtClean="0"/>
              <a:t> by </a:t>
            </a:r>
            <a:r>
              <a:rPr lang="en-US" i="1" dirty="0" smtClean="0"/>
              <a:t>T</a:t>
            </a:r>
          </a:p>
          <a:p>
            <a:pPr lvl="2"/>
            <a:r>
              <a:rPr lang="en-US" dirty="0" smtClean="0"/>
              <a:t>Replacing M by the product </a:t>
            </a:r>
            <a:r>
              <a:rPr lang="en-US" i="1" dirty="0" smtClean="0"/>
              <a:t>TM</a:t>
            </a:r>
          </a:p>
          <a:p>
            <a:pPr marL="914400" lvl="2" indent="0">
              <a:buNone/>
            </a:pPr>
            <a:r>
              <a:rPr lang="en-US" i="1" dirty="0"/>
              <a:t>	</a:t>
            </a:r>
            <a:r>
              <a:rPr lang="en-US" i="1" dirty="0" smtClean="0"/>
              <a:t>M </a:t>
            </a:r>
            <a:r>
              <a:rPr lang="en-US" i="1" dirty="0" smtClean="0">
                <a:sym typeface="Wingdings" panose="05000000000000000000" pitchFamily="2" charset="2"/>
              </a:rPr>
              <a:t> TM</a:t>
            </a:r>
            <a:endParaRPr lang="en-US" i="1" dirty="0" smtClean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43600" y="2362200"/>
                <a:ext cx="2209800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362200"/>
                <a:ext cx="2209800" cy="10689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8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</a:t>
            </a:r>
            <a:r>
              <a:rPr lang="en-US" sz="2800" dirty="0" smtClean="0"/>
              <a:t>(Think) </a:t>
            </a:r>
            <a:r>
              <a:rPr lang="en-US" dirty="0" smtClean="0"/>
              <a:t>Forward Map the corners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83708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92239" y="4448451"/>
                <a:ext cx="2711383" cy="642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239" y="4448451"/>
                <a:ext cx="2711383" cy="6423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15000" y="5302965"/>
                <a:ext cx="2781787" cy="642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302965"/>
                <a:ext cx="2781787" cy="6423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6144" y="4419600"/>
                <a:ext cx="3931269" cy="825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44" y="4419600"/>
                <a:ext cx="3931269" cy="8256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486400" y="4268060"/>
            <a:ext cx="3429000" cy="19812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7277" y="5624142"/>
            <a:ext cx="4314001" cy="73866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ASIDE:</a:t>
            </a:r>
          </a:p>
          <a:p>
            <a:r>
              <a:rPr lang="en-US" sz="1400" i="1" dirty="0" smtClean="0"/>
              <a:t>This is a good debug check to make sure matrix is correct</a:t>
            </a:r>
          </a:p>
          <a:p>
            <a:r>
              <a:rPr lang="en-US" sz="1400" i="1" dirty="0" smtClean="0"/>
              <a:t>See if the corners via forward map go where you expect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967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Find the Inverse Transform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749" y="1219200"/>
            <a:ext cx="2667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61" y="2514600"/>
            <a:ext cx="80295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7010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48" y="4419600"/>
            <a:ext cx="1676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36071" y="5410200"/>
                <a:ext cx="4424353" cy="1050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smtClean="0"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071" y="5410200"/>
                <a:ext cx="4424353" cy="10502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419600" y="5181600"/>
            <a:ext cx="2340824" cy="14478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Apply the Inverse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676400"/>
          </a:xfrm>
        </p:spPr>
        <p:txBody>
          <a:bodyPr/>
          <a:lstStyle/>
          <a:p>
            <a:r>
              <a:rPr lang="en-US" dirty="0" smtClean="0"/>
              <a:t>Loop through the output image pixel by pixel</a:t>
            </a:r>
          </a:p>
          <a:p>
            <a:pPr lvl="1"/>
            <a:r>
              <a:rPr lang="en-US" dirty="0" smtClean="0"/>
              <a:t>Identify the input image pixel each is mapped to</a:t>
            </a:r>
          </a:p>
          <a:p>
            <a:pPr lvl="2"/>
            <a:r>
              <a:rPr lang="en-US" dirty="0" smtClean="0"/>
              <a:t>and assign each the corresponding color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895600"/>
            <a:ext cx="642441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0" y="4318040"/>
            <a:ext cx="397946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86338" y="4305300"/>
                <a:ext cx="3208314" cy="1111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𝑈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𝑉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338" y="4305300"/>
                <a:ext cx="3208314" cy="1111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4364734" y="3505200"/>
            <a:ext cx="2112266" cy="1219200"/>
            <a:chOff x="4364734" y="3505200"/>
            <a:chExt cx="2112266" cy="1219200"/>
          </a:xfrm>
        </p:grpSpPr>
        <p:sp>
          <p:nvSpPr>
            <p:cNvPr id="22" name="Rectangle 21"/>
            <p:cNvSpPr/>
            <p:nvPr/>
          </p:nvSpPr>
          <p:spPr>
            <a:xfrm>
              <a:off x="4364734" y="3505200"/>
              <a:ext cx="816866" cy="4572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1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67300" y="4305300"/>
              <a:ext cx="1409700" cy="4191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1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23" idx="1"/>
              <a:endCxn id="22" idx="2"/>
            </p:cNvCxnSpPr>
            <p:nvPr/>
          </p:nvCxnSpPr>
          <p:spPr>
            <a:xfrm flipH="1" flipV="1">
              <a:off x="4773167" y="3962400"/>
              <a:ext cx="294133" cy="55245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067300" y="3505200"/>
            <a:ext cx="2095500" cy="1600200"/>
            <a:chOff x="5067300" y="3505200"/>
            <a:chExt cx="2095500" cy="1600200"/>
          </a:xfrm>
        </p:grpSpPr>
        <p:sp>
          <p:nvSpPr>
            <p:cNvPr id="24" name="Rectangle 23"/>
            <p:cNvSpPr/>
            <p:nvPr/>
          </p:nvSpPr>
          <p:spPr>
            <a:xfrm>
              <a:off x="6248400" y="3505200"/>
              <a:ext cx="914400" cy="457200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67300" y="4742213"/>
              <a:ext cx="1409700" cy="363187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6477000" y="3962400"/>
              <a:ext cx="228600" cy="898566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279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Beyond D2L</a:t>
            </a:r>
          </a:p>
          <a:p>
            <a:pPr lvl="1"/>
            <a:r>
              <a:rPr lang="en-US" dirty="0" smtClean="0"/>
              <a:t>Examples and information</a:t>
            </a:r>
            <a:br>
              <a:rPr lang="en-US" dirty="0" smtClean="0"/>
            </a:br>
            <a:r>
              <a:rPr lang="en-US" dirty="0" smtClean="0"/>
              <a:t>can be found online at:</a:t>
            </a:r>
          </a:p>
          <a:p>
            <a:pPr lvl="2"/>
            <a:r>
              <a:rPr lang="en-US" i="1" dirty="0"/>
              <a:t>http://docdingle.com/teaching/cs.html</a:t>
            </a:r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i="1" dirty="0" smtClean="0"/>
              <a:t>Continue to more stuff as needed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9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Reference Stuff Follows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Much of the content derived/based on slides for use with the book:</a:t>
            </a:r>
          </a:p>
          <a:p>
            <a:pPr lvl="1"/>
            <a:r>
              <a:rPr lang="en-US" sz="1800" i="1" dirty="0"/>
              <a:t>Digital Image Processing, </a:t>
            </a:r>
            <a:r>
              <a:rPr lang="en-US" sz="1800" dirty="0" smtClean="0"/>
              <a:t>Gonzalez and Woods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Some layout and presentation style derived/based on presentations by</a:t>
            </a:r>
          </a:p>
          <a:p>
            <a:pPr lvl="1"/>
            <a:r>
              <a:rPr lang="en-US" sz="1800" dirty="0" smtClean="0"/>
              <a:t>Donald House, Texas A&amp;M University, 1999</a:t>
            </a:r>
          </a:p>
          <a:p>
            <a:pPr lvl="1"/>
            <a:r>
              <a:rPr lang="en-US" sz="1800" dirty="0" smtClean="0"/>
              <a:t>Bernd </a:t>
            </a:r>
            <a:r>
              <a:rPr lang="en-US" sz="1800" dirty="0" err="1" smtClean="0"/>
              <a:t>Girod</a:t>
            </a:r>
            <a:r>
              <a:rPr lang="en-US" sz="1800" dirty="0" smtClean="0"/>
              <a:t>, Stanford University, 2007</a:t>
            </a:r>
          </a:p>
          <a:p>
            <a:pPr lvl="1"/>
            <a:r>
              <a:rPr lang="en-US" sz="1800" dirty="0" err="1" smtClean="0"/>
              <a:t>Shreekanth</a:t>
            </a:r>
            <a:r>
              <a:rPr lang="en-US" sz="1800" dirty="0" smtClean="0"/>
              <a:t> </a:t>
            </a:r>
            <a:r>
              <a:rPr lang="en-US" sz="1800" dirty="0" err="1" smtClean="0"/>
              <a:t>Mandayam</a:t>
            </a:r>
            <a:r>
              <a:rPr lang="en-US" sz="1800" dirty="0" smtClean="0"/>
              <a:t>, Rowan University, 2009</a:t>
            </a:r>
          </a:p>
          <a:p>
            <a:pPr lvl="1"/>
            <a:r>
              <a:rPr lang="en-US" sz="1800" dirty="0" smtClean="0"/>
              <a:t>Igor Aizenberg, TAMUT, 2013</a:t>
            </a:r>
          </a:p>
          <a:p>
            <a:pPr lvl="1"/>
            <a:r>
              <a:rPr lang="en-US" sz="1800" dirty="0" smtClean="0"/>
              <a:t>Xin Li, WVU, 2014</a:t>
            </a:r>
          </a:p>
          <a:p>
            <a:pPr lvl="1"/>
            <a:r>
              <a:rPr lang="en-US" sz="1800" dirty="0" smtClean="0"/>
              <a:t>George </a:t>
            </a:r>
            <a:r>
              <a:rPr lang="en-US" sz="1800" dirty="0" err="1" smtClean="0"/>
              <a:t>Wolberg</a:t>
            </a:r>
            <a:r>
              <a:rPr lang="en-US" sz="1800" dirty="0" smtClean="0"/>
              <a:t>, City College of New York, 2015</a:t>
            </a:r>
          </a:p>
          <a:p>
            <a:pPr lvl="1"/>
            <a:r>
              <a:rPr lang="en-US" sz="1800" dirty="0" smtClean="0"/>
              <a:t>Yao Wang and Zhu Liu, NYU-Poly, 2015</a:t>
            </a:r>
          </a:p>
          <a:p>
            <a:pPr lvl="1"/>
            <a:r>
              <a:rPr lang="en-US" sz="1800" dirty="0" err="1" smtClean="0"/>
              <a:t>Sinisa</a:t>
            </a:r>
            <a:r>
              <a:rPr lang="en-US" sz="1800" dirty="0" smtClean="0"/>
              <a:t> </a:t>
            </a:r>
            <a:r>
              <a:rPr lang="en-US" sz="1800" dirty="0" err="1" smtClean="0"/>
              <a:t>Todorovic</a:t>
            </a:r>
            <a:r>
              <a:rPr lang="en-US" sz="1800" dirty="0" smtClean="0"/>
              <a:t>, Oregon State, 2015</a:t>
            </a:r>
            <a:endParaRPr lang="en-US" sz="1800" dirty="0"/>
          </a:p>
        </p:txBody>
      </p:sp>
      <p:pic>
        <p:nvPicPr>
          <p:cNvPr id="4" name="Picture 2" descr="http://reviewanygame.com/content/images/products/thrillville-off-the-rails-xbox-360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2995613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6001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geometric transformation that maps </a:t>
            </a:r>
            <a:br>
              <a:rPr lang="en-US" dirty="0" smtClean="0"/>
            </a:br>
            <a:r>
              <a:rPr lang="en-US" dirty="0" smtClean="0"/>
              <a:t>points and parallel lines </a:t>
            </a:r>
            <a:br>
              <a:rPr lang="en-US" dirty="0" smtClean="0"/>
            </a:br>
            <a:r>
              <a:rPr lang="en-US" dirty="0" smtClean="0"/>
              <a:t>to points and parallel lines</a:t>
            </a:r>
          </a:p>
          <a:p>
            <a:endParaRPr lang="en-US" dirty="0"/>
          </a:p>
          <a:p>
            <a:r>
              <a:rPr lang="en-US" dirty="0" smtClean="0"/>
              <a:t>General form of an affine map: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7" y="2789348"/>
            <a:ext cx="3609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4" y="3886200"/>
            <a:ext cx="3276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2400" y="5103167"/>
            <a:ext cx="3548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ij</a:t>
            </a:r>
            <a:r>
              <a:rPr lang="en-US" sz="2400" dirty="0" smtClean="0"/>
              <a:t> are coefficient constants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62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Affine Maps: Matrix Form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112948"/>
            <a:ext cx="3609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276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2665" y="3320534"/>
            <a:ext cx="24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matrix form looks like: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9113" y="990600"/>
            <a:ext cx="3956168" cy="21336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70" y="3933690"/>
            <a:ext cx="4760542" cy="124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0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Coordinate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Given homogeneous coordinates (u, v, 1)</a:t>
            </a:r>
          </a:p>
          <a:p>
            <a:pPr lvl="1"/>
            <a:r>
              <a:rPr lang="en-US" dirty="0" smtClean="0"/>
              <a:t>Find Cartesian coordinates (x, y)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549017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202668"/>
            <a:ext cx="393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Explicitly, x then would be calculated as: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48200"/>
            <a:ext cx="595448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5410200"/>
            <a:ext cx="58022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AGAIN:</a:t>
            </a:r>
          </a:p>
          <a:p>
            <a:r>
              <a:rPr lang="en-US" sz="1400" i="1" dirty="0"/>
              <a:t> </a:t>
            </a:r>
            <a:r>
              <a:rPr lang="en-US" sz="1400" i="1" dirty="0" smtClean="0"/>
              <a:t>           Conversion from Homogeneous coordinates to Cartesian is NOT unique</a:t>
            </a:r>
          </a:p>
          <a:p>
            <a:r>
              <a:rPr lang="en-US" sz="1400" i="1" dirty="0" smtClean="0"/>
              <a:t>            </a:t>
            </a:r>
            <a:r>
              <a:rPr lang="en-US" sz="1400" i="1" dirty="0" err="1" smtClean="0"/>
              <a:t>coeffs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</a:t>
            </a:r>
            <a:r>
              <a:rPr lang="en-US" sz="1400" i="1" baseline="-25000" dirty="0" err="1" smtClean="0"/>
              <a:t>ij</a:t>
            </a:r>
            <a:r>
              <a:rPr lang="en-US" sz="1400" i="1" dirty="0" smtClean="0"/>
              <a:t> will describe how we want to warp an image, </a:t>
            </a:r>
          </a:p>
          <a:p>
            <a:r>
              <a:rPr lang="en-US" sz="1400" i="1" dirty="0"/>
              <a:t>	</a:t>
            </a:r>
            <a:r>
              <a:rPr lang="en-US" sz="1400" i="1" dirty="0" smtClean="0"/>
              <a:t>Example: a</a:t>
            </a:r>
            <a:r>
              <a:rPr lang="en-US" sz="1400" i="1" baseline="-25000" dirty="0" smtClean="0"/>
              <a:t>13 </a:t>
            </a:r>
            <a:r>
              <a:rPr lang="en-US" sz="1400" i="1" dirty="0" smtClean="0"/>
              <a:t>is a translation distance for x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431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Homogeneous Coordinates</a:t>
            </a:r>
          </a:p>
          <a:p>
            <a:pPr lvl="1"/>
            <a:r>
              <a:rPr lang="en-US" dirty="0" smtClean="0"/>
              <a:t>allow affine transformations</a:t>
            </a:r>
            <a:br>
              <a:rPr lang="en-US" dirty="0" smtClean="0"/>
            </a:br>
            <a:r>
              <a:rPr lang="en-US" dirty="0" smtClean="0"/>
              <a:t>to be easily represented</a:t>
            </a:r>
            <a:br>
              <a:rPr lang="en-US" dirty="0" smtClean="0"/>
            </a:br>
            <a:r>
              <a:rPr lang="en-US" dirty="0" smtClean="0"/>
              <a:t>by matrix multiplications</a:t>
            </a:r>
          </a:p>
          <a:p>
            <a:pPr lvl="1"/>
            <a:endParaRPr lang="en-US" dirty="0"/>
          </a:p>
          <a:p>
            <a:r>
              <a:rPr lang="en-US" dirty="0" smtClean="0"/>
              <a:t>Affine Maps</a:t>
            </a:r>
          </a:p>
          <a:p>
            <a:pPr lvl="1"/>
            <a:r>
              <a:rPr lang="en-US" dirty="0" smtClean="0"/>
              <a:t>always have an inverse</a:t>
            </a:r>
          </a:p>
          <a:p>
            <a:pPr lvl="1"/>
            <a:r>
              <a:rPr lang="en-US" dirty="0" smtClean="0"/>
              <a:t>can be represented in matrix form </a:t>
            </a:r>
            <a:br>
              <a:rPr lang="en-US" dirty="0" smtClean="0"/>
            </a:br>
            <a:r>
              <a:rPr lang="en-US" sz="1800" dirty="0" smtClean="0"/>
              <a:t>(via homogeneous </a:t>
            </a:r>
            <a:r>
              <a:rPr lang="en-US" sz="1800" dirty="0" err="1" smtClean="0"/>
              <a:t>coords</a:t>
            </a:r>
            <a:r>
              <a:rPr lang="en-US" sz="1800" dirty="0" smtClean="0"/>
              <a:t>)</a:t>
            </a:r>
            <a:endParaRPr lang="en-US" dirty="0" smtClean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0"/>
            <a:ext cx="91279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6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8"/>
          <a:stretch>
            <a:fillRect/>
          </a:stretch>
        </p:blipFill>
        <p:spPr bwMode="auto">
          <a:xfrm>
            <a:off x="3992644" y="2286000"/>
            <a:ext cx="4212604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Scale: </a:t>
            </a:r>
            <a:r>
              <a:rPr lang="en-US" sz="2800" dirty="0" smtClean="0"/>
              <a:t>an affine map transform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0200" y="2209800"/>
                <a:ext cx="3903889" cy="108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209800"/>
                <a:ext cx="3903889" cy="10843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599"/>
          </a:xfrm>
        </p:spPr>
        <p:txBody>
          <a:bodyPr/>
          <a:lstStyle/>
          <a:p>
            <a:r>
              <a:rPr lang="en-US" dirty="0" smtClean="0"/>
              <a:t>scale(x, y) = ( a</a:t>
            </a:r>
            <a:r>
              <a:rPr lang="en-US" baseline="-25000" dirty="0" smtClean="0"/>
              <a:t>11</a:t>
            </a:r>
            <a:r>
              <a:rPr lang="en-US" i="1" dirty="0" smtClean="0"/>
              <a:t>u</a:t>
            </a:r>
            <a:r>
              <a:rPr lang="en-US" dirty="0" smtClean="0"/>
              <a:t>,  a</a:t>
            </a:r>
            <a:r>
              <a:rPr lang="en-US" baseline="-25000" dirty="0" smtClean="0"/>
              <a:t>22</a:t>
            </a:r>
            <a:r>
              <a:rPr lang="en-US" i="1" dirty="0" smtClean="0"/>
              <a:t>v</a:t>
            </a:r>
            <a:r>
              <a:rPr lang="en-US" dirty="0" smtClean="0"/>
              <a:t> )</a:t>
            </a:r>
            <a:endParaRPr lang="en-US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0"/>
            <a:ext cx="91279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4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Translate: </a:t>
            </a:r>
            <a:r>
              <a:rPr lang="en-US" sz="2800" dirty="0" smtClean="0"/>
              <a:t>an affine map transform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599"/>
          </a:xfrm>
        </p:spPr>
        <p:txBody>
          <a:bodyPr/>
          <a:lstStyle/>
          <a:p>
            <a:r>
              <a:rPr lang="en-US" dirty="0" smtClean="0"/>
              <a:t>translate (x, y) = ( u + a</a:t>
            </a:r>
            <a:r>
              <a:rPr lang="en-US" baseline="-25000" dirty="0" smtClean="0"/>
              <a:t>13</a:t>
            </a:r>
            <a:r>
              <a:rPr lang="en-US" dirty="0" smtClean="0"/>
              <a:t>,  v + a</a:t>
            </a:r>
            <a:r>
              <a:rPr lang="en-US" baseline="-25000" dirty="0" smtClean="0"/>
              <a:t>23</a:t>
            </a:r>
            <a:r>
              <a:rPr lang="en-US" dirty="0" smtClean="0"/>
              <a:t> 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41788" y="1981200"/>
                <a:ext cx="4003019" cy="1088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788" y="1981200"/>
                <a:ext cx="4003019" cy="108805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95398" y="5456639"/>
            <a:ext cx="6703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(0, 0)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87" y="3523065"/>
            <a:ext cx="2126411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431" y="3525096"/>
            <a:ext cx="2119205" cy="193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70074" y="4478519"/>
            <a:ext cx="11430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67398" y="4643830"/>
            <a:ext cx="9717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(a</a:t>
            </a:r>
            <a:r>
              <a:rPr lang="en-US" baseline="-25000" dirty="0" smtClean="0"/>
              <a:t>13</a:t>
            </a:r>
            <a:r>
              <a:rPr lang="en-US" dirty="0" smtClean="0"/>
              <a:t>, a</a:t>
            </a:r>
            <a:r>
              <a:rPr lang="en-US" baseline="-25000" dirty="0" smtClean="0"/>
              <a:t>23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0"/>
            <a:ext cx="91279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4568</TotalTime>
  <Words>2452</Words>
  <Application>Microsoft Office PowerPoint</Application>
  <PresentationFormat>On-screen Show (4:3)</PresentationFormat>
  <Paragraphs>255</Paragraphs>
  <Slides>39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Affine and Perspective Warping  (Geometric Transforms)</vt:lpstr>
      <vt:lpstr>Lecture Objectives</vt:lpstr>
      <vt:lpstr>Outline</vt:lpstr>
      <vt:lpstr>Affine Map</vt:lpstr>
      <vt:lpstr>Affine Maps: Matrix Form</vt:lpstr>
      <vt:lpstr>Homogeneous Coordinate System</vt:lpstr>
      <vt:lpstr>Points to Remember</vt:lpstr>
      <vt:lpstr>Scale: an affine map transform</vt:lpstr>
      <vt:lpstr>Translate: an affine map transform</vt:lpstr>
      <vt:lpstr>Shear: an affine map transform</vt:lpstr>
      <vt:lpstr>Rotate: an affine map transform</vt:lpstr>
      <vt:lpstr>Composing Affine Warps</vt:lpstr>
      <vt:lpstr>Composing Affine Warps</vt:lpstr>
      <vt:lpstr>Example</vt:lpstr>
      <vt:lpstr>T and S Commutative ?</vt:lpstr>
      <vt:lpstr>Affine Summary: ROW vector form</vt:lpstr>
      <vt:lpstr>Outline</vt:lpstr>
      <vt:lpstr>Perspective Warps: Non-Affine Transform</vt:lpstr>
      <vt:lpstr>Perspective Transform: Step 1</vt:lpstr>
      <vt:lpstr>Perspective Transform: Part 2</vt:lpstr>
      <vt:lpstr>Example</vt:lpstr>
      <vt:lpstr>Perspective Warp  Projective Map</vt:lpstr>
      <vt:lpstr>Projective Map: General Equation</vt:lpstr>
      <vt:lpstr>Projective Back to Perspective</vt:lpstr>
      <vt:lpstr>Projective Back to Perspective</vt:lpstr>
      <vt:lpstr>Summary: Affine and Perspective Warps</vt:lpstr>
      <vt:lpstr>Outline</vt:lpstr>
      <vt:lpstr>Projective Warps</vt:lpstr>
      <vt:lpstr>Inverse Map</vt:lpstr>
      <vt:lpstr>Inverse map of Projective Warp</vt:lpstr>
      <vt:lpstr>Summary of Warps and Process</vt:lpstr>
      <vt:lpstr>PowerPoint Presentation</vt:lpstr>
      <vt:lpstr>Step 1: Build Transformation Matrix M</vt:lpstr>
      <vt:lpstr>Step 2: (Think) Forward Map the corners</vt:lpstr>
      <vt:lpstr>Step 3: Find the Inverse Transform</vt:lpstr>
      <vt:lpstr>Step 4: Apply the Inverse Transform</vt:lpstr>
      <vt:lpstr>Questions?</vt:lpstr>
      <vt:lpstr>Extra Reference Stuff Follows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</dc:title>
  <dc:creator>Dingle, Brent</dc:creator>
  <cp:lastModifiedBy>Dingle, Brent</cp:lastModifiedBy>
  <cp:revision>975</cp:revision>
  <dcterms:created xsi:type="dcterms:W3CDTF">2006-08-16T00:00:00Z</dcterms:created>
  <dcterms:modified xsi:type="dcterms:W3CDTF">2015-10-06T17:27:20Z</dcterms:modified>
</cp:coreProperties>
</file>