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31" r:id="rId3"/>
    <p:sldId id="365" r:id="rId4"/>
    <p:sldId id="366" r:id="rId5"/>
    <p:sldId id="367" r:id="rId6"/>
    <p:sldId id="368" r:id="rId7"/>
    <p:sldId id="369" r:id="rId8"/>
    <p:sldId id="372" r:id="rId9"/>
    <p:sldId id="371" r:id="rId10"/>
    <p:sldId id="373" r:id="rId11"/>
    <p:sldId id="374" r:id="rId12"/>
    <p:sldId id="376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1" r:id="rId36"/>
    <p:sldId id="400" r:id="rId37"/>
    <p:sldId id="402" r:id="rId38"/>
    <p:sldId id="306" r:id="rId39"/>
    <p:sldId id="364" r:id="rId40"/>
    <p:sldId id="375" r:id="rId41"/>
    <p:sldId id="377" r:id="rId42"/>
    <p:sldId id="403" r:id="rId43"/>
    <p:sldId id="32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E869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0" autoAdjust="0"/>
  </p:normalViewPr>
  <p:slideViewPr>
    <p:cSldViewPr>
      <p:cViewPr varScale="1">
        <p:scale>
          <a:sx n="80" d="100"/>
          <a:sy n="80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5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u is a ratio/fraction because it is referencing the PQ length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v is absolute length because it doesn’t have a reference to compare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2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affine warps are possible</a:t>
            </a:r>
          </a:p>
          <a:p>
            <a:r>
              <a:rPr lang="en-US" dirty="0" smtClean="0"/>
              <a:t>Examples: uniform</a:t>
            </a:r>
            <a:r>
              <a:rPr lang="en-US" baseline="0" dirty="0" smtClean="0"/>
              <a:t> scale and shear</a:t>
            </a:r>
          </a:p>
          <a:p>
            <a:r>
              <a:rPr lang="en-US" baseline="0" dirty="0" smtClean="0"/>
              <a:t>Uniform scale can be achieved if change algorithm so: </a:t>
            </a:r>
            <a:r>
              <a:rPr lang="en-US" baseline="0" dirty="0" err="1" smtClean="0"/>
              <a:t>v_new</a:t>
            </a:r>
            <a:r>
              <a:rPr lang="en-US" baseline="0" dirty="0" smtClean="0"/>
              <a:t> = v*u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1 line pair</a:t>
            </a:r>
            <a:r>
              <a:rPr lang="en-US" baseline="0" dirty="0" smtClean="0"/>
              <a:t> is a special case of the multiple line pairs</a:t>
            </a:r>
          </a:p>
          <a:p>
            <a:r>
              <a:rPr lang="en-US" baseline="0" dirty="0" smtClean="0"/>
              <a:t>(equations are consistent)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pixel is warped based on ALL line pairs</a:t>
            </a:r>
          </a:p>
          <a:p>
            <a:r>
              <a:rPr lang="en-US" dirty="0" smtClean="0"/>
              <a:t>--- going from source image lines to intermediate frame lines</a:t>
            </a:r>
          </a:p>
          <a:p>
            <a:r>
              <a:rPr lang="en-US" dirty="0" smtClean="0"/>
              <a:t>--- both </a:t>
            </a:r>
            <a:r>
              <a:rPr lang="en-US" baseline="0" dirty="0" smtClean="0"/>
              <a:t>source and destination image are warped to intermediate, as shown, then blended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7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</a:p>
          <a:p>
            <a:r>
              <a:rPr lang="en-US" dirty="0" smtClean="0"/>
              <a:t>Interpolation can be </a:t>
            </a:r>
          </a:p>
          <a:p>
            <a:r>
              <a:rPr lang="en-US" dirty="0" smtClean="0"/>
              <a:t>1. on the end points of line pairs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2. on the center, orientation and length of line pairs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4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 Based Morphing Using Lines</a:t>
            </a: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799"/>
            <a:ext cx="7772400" cy="914401"/>
          </a:xfrm>
        </p:spPr>
        <p:txBody>
          <a:bodyPr/>
          <a:lstStyle/>
          <a:p>
            <a:r>
              <a:rPr lang="en-US" dirty="0" smtClean="0"/>
              <a:t>Digital Image Processing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817" y="6324600"/>
            <a:ext cx="4860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presentation(s) and book: The Digital Image by Dr. Donald House at Texas A&amp;M University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6804"/>
            <a:ext cx="4438650" cy="26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84" y="3455504"/>
            <a:ext cx="6440242" cy="294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463534"/>
            <a:ext cx="244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walk-thru of this follows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50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Walk-Thru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90625"/>
            <a:ext cx="349834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581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4314" y="2524125"/>
            <a:ext cx="199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dot product and L2 norm</a:t>
            </a:r>
            <a:endParaRPr lang="en-US" sz="14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0" y="3276600"/>
                <a:ext cx="443025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Example of Dot Product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3∗4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2∗5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=12+10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4430252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240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4734609"/>
            <a:ext cx="391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L2 norm </a:t>
            </a:r>
          </a:p>
          <a:p>
            <a:r>
              <a:rPr lang="en-US" dirty="0" smtClean="0"/>
              <a:t>    is the length/magnitude of the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Walk-Thru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90625"/>
            <a:ext cx="349834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581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4314" y="2524125"/>
            <a:ext cx="199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dot product and L2 norm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36054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words:</a:t>
            </a:r>
          </a:p>
          <a:p>
            <a:r>
              <a:rPr lang="en-US" dirty="0"/>
              <a:t> </a:t>
            </a:r>
            <a:r>
              <a:rPr lang="en-US" dirty="0" smtClean="0"/>
              <a:t>    u is the position along the line PQ</a:t>
            </a:r>
          </a:p>
          <a:p>
            <a:r>
              <a:rPr lang="en-US" dirty="0"/>
              <a:t> </a:t>
            </a:r>
            <a:r>
              <a:rPr lang="en-US" dirty="0" smtClean="0"/>
              <a:t>    u is a fraction </a:t>
            </a:r>
          </a:p>
          <a:p>
            <a:r>
              <a:rPr lang="en-US" dirty="0"/>
              <a:t> </a:t>
            </a:r>
            <a:r>
              <a:rPr lang="en-US" dirty="0" smtClean="0"/>
              <a:t>         like a time parameter</a:t>
            </a:r>
          </a:p>
          <a:p>
            <a:r>
              <a:rPr lang="en-US" dirty="0"/>
              <a:t> </a:t>
            </a:r>
            <a:r>
              <a:rPr lang="en-US" dirty="0" smtClean="0"/>
              <a:t>         u = 0 </a:t>
            </a:r>
            <a:r>
              <a:rPr lang="en-US" dirty="0" smtClean="0">
                <a:sym typeface="Wingdings" panose="05000000000000000000" pitchFamily="2" charset="2"/>
              </a:rPr>
              <a:t> P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u = 1  Q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11" y="5181600"/>
            <a:ext cx="2100263" cy="125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814990" y="5538680"/>
                <a:ext cx="1577291" cy="537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𝑃𝑋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𝑃𝑄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𝑃𝑄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𝑃𝑄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90" y="5538680"/>
                <a:ext cx="1577291" cy="537391"/>
              </a:xfrm>
              <a:prstGeom prst="rect">
                <a:avLst/>
              </a:prstGeom>
              <a:blipFill rotWithShape="1">
                <a:blip r:embed="rId5"/>
                <a:stretch>
                  <a:fillRect l="-347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34314" y="5308955"/>
            <a:ext cx="179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u gives position of X </a:t>
            </a:r>
          </a:p>
          <a:p>
            <a:r>
              <a:rPr lang="en-US" sz="1400" i="1" dirty="0" smtClean="0"/>
              <a:t>projected onto line PQ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752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Walk-Thru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9735"/>
            <a:ext cx="4067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657600"/>
            <a:ext cx="4241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Perpendicular()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returns the vector perpendicular to,</a:t>
            </a:r>
          </a:p>
          <a:p>
            <a:r>
              <a:rPr lang="en-US" dirty="0" smtClean="0"/>
              <a:t>     and the same length as, the input vector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66267" y="1066799"/>
            <a:ext cx="3549133" cy="3311712"/>
            <a:chOff x="5366267" y="1066799"/>
            <a:chExt cx="3549133" cy="33117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267" y="1066799"/>
              <a:ext cx="3549133" cy="331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73072" y="1066799"/>
              <a:ext cx="2135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perpendicular(Q – P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795158" y="1436131"/>
              <a:ext cx="377042" cy="463921"/>
            </a:xfrm>
            <a:custGeom>
              <a:avLst/>
              <a:gdLst>
                <a:gd name="connsiteX0" fmla="*/ 273133 w 273340"/>
                <a:gd name="connsiteY0" fmla="*/ 0 h 427512"/>
                <a:gd name="connsiteX1" fmla="*/ 213756 w 273340"/>
                <a:gd name="connsiteY1" fmla="*/ 59377 h 427512"/>
                <a:gd name="connsiteX2" fmla="*/ 178130 w 273340"/>
                <a:gd name="connsiteY2" fmla="*/ 83128 h 427512"/>
                <a:gd name="connsiteX3" fmla="*/ 142504 w 273340"/>
                <a:gd name="connsiteY3" fmla="*/ 154379 h 427512"/>
                <a:gd name="connsiteX4" fmla="*/ 178130 w 273340"/>
                <a:gd name="connsiteY4" fmla="*/ 166255 h 427512"/>
                <a:gd name="connsiteX5" fmla="*/ 249382 w 273340"/>
                <a:gd name="connsiteY5" fmla="*/ 142504 h 427512"/>
                <a:gd name="connsiteX6" fmla="*/ 273133 w 273340"/>
                <a:gd name="connsiteY6" fmla="*/ 178130 h 427512"/>
                <a:gd name="connsiteX7" fmla="*/ 237507 w 273340"/>
                <a:gd name="connsiteY7" fmla="*/ 213756 h 427512"/>
                <a:gd name="connsiteX8" fmla="*/ 154380 w 273340"/>
                <a:gd name="connsiteY8" fmla="*/ 237507 h 427512"/>
                <a:gd name="connsiteX9" fmla="*/ 106878 w 273340"/>
                <a:gd name="connsiteY9" fmla="*/ 285008 h 427512"/>
                <a:gd name="connsiteX10" fmla="*/ 23751 w 273340"/>
                <a:gd name="connsiteY10" fmla="*/ 380011 h 427512"/>
                <a:gd name="connsiteX11" fmla="*/ 0 w 273340"/>
                <a:gd name="connsiteY11" fmla="*/ 427512 h 42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40" h="427512">
                  <a:moveTo>
                    <a:pt x="273133" y="0"/>
                  </a:moveTo>
                  <a:cubicBezTo>
                    <a:pt x="253341" y="19792"/>
                    <a:pt x="234821" y="40945"/>
                    <a:pt x="213756" y="59377"/>
                  </a:cubicBezTo>
                  <a:cubicBezTo>
                    <a:pt x="203015" y="68775"/>
                    <a:pt x="188222" y="73036"/>
                    <a:pt x="178130" y="83128"/>
                  </a:cubicBezTo>
                  <a:cubicBezTo>
                    <a:pt x="155111" y="106147"/>
                    <a:pt x="152163" y="125406"/>
                    <a:pt x="142504" y="154379"/>
                  </a:cubicBezTo>
                  <a:cubicBezTo>
                    <a:pt x="154379" y="158338"/>
                    <a:pt x="165689" y="167637"/>
                    <a:pt x="178130" y="166255"/>
                  </a:cubicBezTo>
                  <a:cubicBezTo>
                    <a:pt x="203012" y="163490"/>
                    <a:pt x="249382" y="142504"/>
                    <a:pt x="249382" y="142504"/>
                  </a:cubicBezTo>
                  <a:cubicBezTo>
                    <a:pt x="257299" y="154379"/>
                    <a:pt x="275479" y="164052"/>
                    <a:pt x="273133" y="178130"/>
                  </a:cubicBezTo>
                  <a:cubicBezTo>
                    <a:pt x="270372" y="194696"/>
                    <a:pt x="251481" y="204440"/>
                    <a:pt x="237507" y="213756"/>
                  </a:cubicBezTo>
                  <a:cubicBezTo>
                    <a:pt x="227288" y="220569"/>
                    <a:pt x="160711" y="235924"/>
                    <a:pt x="154380" y="237507"/>
                  </a:cubicBezTo>
                  <a:cubicBezTo>
                    <a:pt x="122710" y="332512"/>
                    <a:pt x="170215" y="221671"/>
                    <a:pt x="106878" y="285008"/>
                  </a:cubicBezTo>
                  <a:cubicBezTo>
                    <a:pt x="-31671" y="423557"/>
                    <a:pt x="124693" y="312715"/>
                    <a:pt x="23751" y="380011"/>
                  </a:cubicBezTo>
                  <a:cubicBezTo>
                    <a:pt x="10106" y="420948"/>
                    <a:pt x="20728" y="406786"/>
                    <a:pt x="0" y="42751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1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Aside Example: Application of Transforms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524000"/>
            <a:ext cx="3249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 of Perpendicular(PQ)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assume P is (0, 0) and Q at (x, y)</a:t>
            </a:r>
            <a:endParaRPr lang="en-US" sz="14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429000" y="2286000"/>
                <a:ext cx="2152705" cy="11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𝑃𝑄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286000"/>
                <a:ext cx="2152705" cy="11128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72200" y="2564633"/>
                <a:ext cx="2184509" cy="55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564633"/>
                <a:ext cx="2184509" cy="5555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04800" y="1386013"/>
            <a:ext cx="2236921" cy="2269736"/>
            <a:chOff x="5366267" y="1066799"/>
            <a:chExt cx="3549133" cy="33117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267" y="1066799"/>
              <a:ext cx="3549133" cy="331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073072" y="1066799"/>
              <a:ext cx="2696459" cy="449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perpendicular(Q – P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95158" y="1436131"/>
              <a:ext cx="377042" cy="463921"/>
            </a:xfrm>
            <a:custGeom>
              <a:avLst/>
              <a:gdLst>
                <a:gd name="connsiteX0" fmla="*/ 273133 w 273340"/>
                <a:gd name="connsiteY0" fmla="*/ 0 h 427512"/>
                <a:gd name="connsiteX1" fmla="*/ 213756 w 273340"/>
                <a:gd name="connsiteY1" fmla="*/ 59377 h 427512"/>
                <a:gd name="connsiteX2" fmla="*/ 178130 w 273340"/>
                <a:gd name="connsiteY2" fmla="*/ 83128 h 427512"/>
                <a:gd name="connsiteX3" fmla="*/ 142504 w 273340"/>
                <a:gd name="connsiteY3" fmla="*/ 154379 h 427512"/>
                <a:gd name="connsiteX4" fmla="*/ 178130 w 273340"/>
                <a:gd name="connsiteY4" fmla="*/ 166255 h 427512"/>
                <a:gd name="connsiteX5" fmla="*/ 249382 w 273340"/>
                <a:gd name="connsiteY5" fmla="*/ 142504 h 427512"/>
                <a:gd name="connsiteX6" fmla="*/ 273133 w 273340"/>
                <a:gd name="connsiteY6" fmla="*/ 178130 h 427512"/>
                <a:gd name="connsiteX7" fmla="*/ 237507 w 273340"/>
                <a:gd name="connsiteY7" fmla="*/ 213756 h 427512"/>
                <a:gd name="connsiteX8" fmla="*/ 154380 w 273340"/>
                <a:gd name="connsiteY8" fmla="*/ 237507 h 427512"/>
                <a:gd name="connsiteX9" fmla="*/ 106878 w 273340"/>
                <a:gd name="connsiteY9" fmla="*/ 285008 h 427512"/>
                <a:gd name="connsiteX10" fmla="*/ 23751 w 273340"/>
                <a:gd name="connsiteY10" fmla="*/ 380011 h 427512"/>
                <a:gd name="connsiteX11" fmla="*/ 0 w 273340"/>
                <a:gd name="connsiteY11" fmla="*/ 427512 h 42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40" h="427512">
                  <a:moveTo>
                    <a:pt x="273133" y="0"/>
                  </a:moveTo>
                  <a:cubicBezTo>
                    <a:pt x="253341" y="19792"/>
                    <a:pt x="234821" y="40945"/>
                    <a:pt x="213756" y="59377"/>
                  </a:cubicBezTo>
                  <a:cubicBezTo>
                    <a:pt x="203015" y="68775"/>
                    <a:pt x="188222" y="73036"/>
                    <a:pt x="178130" y="83128"/>
                  </a:cubicBezTo>
                  <a:cubicBezTo>
                    <a:pt x="155111" y="106147"/>
                    <a:pt x="152163" y="125406"/>
                    <a:pt x="142504" y="154379"/>
                  </a:cubicBezTo>
                  <a:cubicBezTo>
                    <a:pt x="154379" y="158338"/>
                    <a:pt x="165689" y="167637"/>
                    <a:pt x="178130" y="166255"/>
                  </a:cubicBezTo>
                  <a:cubicBezTo>
                    <a:pt x="203012" y="163490"/>
                    <a:pt x="249382" y="142504"/>
                    <a:pt x="249382" y="142504"/>
                  </a:cubicBezTo>
                  <a:cubicBezTo>
                    <a:pt x="257299" y="154379"/>
                    <a:pt x="275479" y="164052"/>
                    <a:pt x="273133" y="178130"/>
                  </a:cubicBezTo>
                  <a:cubicBezTo>
                    <a:pt x="270372" y="194696"/>
                    <a:pt x="251481" y="204440"/>
                    <a:pt x="237507" y="213756"/>
                  </a:cubicBezTo>
                  <a:cubicBezTo>
                    <a:pt x="227288" y="220569"/>
                    <a:pt x="160711" y="235924"/>
                    <a:pt x="154380" y="237507"/>
                  </a:cubicBezTo>
                  <a:cubicBezTo>
                    <a:pt x="122710" y="332512"/>
                    <a:pt x="170215" y="221671"/>
                    <a:pt x="106878" y="285008"/>
                  </a:cubicBezTo>
                  <a:cubicBezTo>
                    <a:pt x="-31671" y="423557"/>
                    <a:pt x="124693" y="312715"/>
                    <a:pt x="23751" y="380011"/>
                  </a:cubicBezTo>
                  <a:cubicBezTo>
                    <a:pt x="10106" y="420948"/>
                    <a:pt x="20728" y="406786"/>
                    <a:pt x="0" y="42751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715000" y="26115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7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Walk-Thru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66267" y="1066799"/>
            <a:ext cx="3549133" cy="3311712"/>
            <a:chOff x="5366267" y="1066799"/>
            <a:chExt cx="3549133" cy="33117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267" y="1066799"/>
              <a:ext cx="3549133" cy="331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073072" y="1066799"/>
              <a:ext cx="2135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perpendicular(Q – P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795158" y="1436131"/>
              <a:ext cx="377042" cy="463921"/>
            </a:xfrm>
            <a:custGeom>
              <a:avLst/>
              <a:gdLst>
                <a:gd name="connsiteX0" fmla="*/ 273133 w 273340"/>
                <a:gd name="connsiteY0" fmla="*/ 0 h 427512"/>
                <a:gd name="connsiteX1" fmla="*/ 213756 w 273340"/>
                <a:gd name="connsiteY1" fmla="*/ 59377 h 427512"/>
                <a:gd name="connsiteX2" fmla="*/ 178130 w 273340"/>
                <a:gd name="connsiteY2" fmla="*/ 83128 h 427512"/>
                <a:gd name="connsiteX3" fmla="*/ 142504 w 273340"/>
                <a:gd name="connsiteY3" fmla="*/ 154379 h 427512"/>
                <a:gd name="connsiteX4" fmla="*/ 178130 w 273340"/>
                <a:gd name="connsiteY4" fmla="*/ 166255 h 427512"/>
                <a:gd name="connsiteX5" fmla="*/ 249382 w 273340"/>
                <a:gd name="connsiteY5" fmla="*/ 142504 h 427512"/>
                <a:gd name="connsiteX6" fmla="*/ 273133 w 273340"/>
                <a:gd name="connsiteY6" fmla="*/ 178130 h 427512"/>
                <a:gd name="connsiteX7" fmla="*/ 237507 w 273340"/>
                <a:gd name="connsiteY7" fmla="*/ 213756 h 427512"/>
                <a:gd name="connsiteX8" fmla="*/ 154380 w 273340"/>
                <a:gd name="connsiteY8" fmla="*/ 237507 h 427512"/>
                <a:gd name="connsiteX9" fmla="*/ 106878 w 273340"/>
                <a:gd name="connsiteY9" fmla="*/ 285008 h 427512"/>
                <a:gd name="connsiteX10" fmla="*/ 23751 w 273340"/>
                <a:gd name="connsiteY10" fmla="*/ 380011 h 427512"/>
                <a:gd name="connsiteX11" fmla="*/ 0 w 273340"/>
                <a:gd name="connsiteY11" fmla="*/ 427512 h 42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40" h="427512">
                  <a:moveTo>
                    <a:pt x="273133" y="0"/>
                  </a:moveTo>
                  <a:cubicBezTo>
                    <a:pt x="253341" y="19792"/>
                    <a:pt x="234821" y="40945"/>
                    <a:pt x="213756" y="59377"/>
                  </a:cubicBezTo>
                  <a:cubicBezTo>
                    <a:pt x="203015" y="68775"/>
                    <a:pt x="188222" y="73036"/>
                    <a:pt x="178130" y="83128"/>
                  </a:cubicBezTo>
                  <a:cubicBezTo>
                    <a:pt x="155111" y="106147"/>
                    <a:pt x="152163" y="125406"/>
                    <a:pt x="142504" y="154379"/>
                  </a:cubicBezTo>
                  <a:cubicBezTo>
                    <a:pt x="154379" y="158338"/>
                    <a:pt x="165689" y="167637"/>
                    <a:pt x="178130" y="166255"/>
                  </a:cubicBezTo>
                  <a:cubicBezTo>
                    <a:pt x="203012" y="163490"/>
                    <a:pt x="249382" y="142504"/>
                    <a:pt x="249382" y="142504"/>
                  </a:cubicBezTo>
                  <a:cubicBezTo>
                    <a:pt x="257299" y="154379"/>
                    <a:pt x="275479" y="164052"/>
                    <a:pt x="273133" y="178130"/>
                  </a:cubicBezTo>
                  <a:cubicBezTo>
                    <a:pt x="270372" y="194696"/>
                    <a:pt x="251481" y="204440"/>
                    <a:pt x="237507" y="213756"/>
                  </a:cubicBezTo>
                  <a:cubicBezTo>
                    <a:pt x="227288" y="220569"/>
                    <a:pt x="160711" y="235924"/>
                    <a:pt x="154380" y="237507"/>
                  </a:cubicBezTo>
                  <a:cubicBezTo>
                    <a:pt x="122710" y="332512"/>
                    <a:pt x="170215" y="221671"/>
                    <a:pt x="106878" y="285008"/>
                  </a:cubicBezTo>
                  <a:cubicBezTo>
                    <a:pt x="-31671" y="423557"/>
                    <a:pt x="124693" y="312715"/>
                    <a:pt x="23751" y="380011"/>
                  </a:cubicBezTo>
                  <a:cubicBezTo>
                    <a:pt x="10106" y="420948"/>
                    <a:pt x="20728" y="406786"/>
                    <a:pt x="0" y="42751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9735"/>
            <a:ext cx="4067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5800" y="3048000"/>
                <a:ext cx="3722301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𝑝𝑒𝑟𝑝𝑒𝑛𝑑𝑖𝑐𝑢𝑙𝑎𝑟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𝑃𝑄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|(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𝑃𝑄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48000"/>
                <a:ext cx="3722301" cy="676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85799" y="3894383"/>
                <a:ext cx="1592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𝑃𝑋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894383"/>
                <a:ext cx="159210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481850" y="4800600"/>
            <a:ext cx="545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is NOT normalized = distance in pixels from the PQ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6433"/>
            <a:ext cx="5343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325" y="1244768"/>
            <a:ext cx="444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u and v, we now compute X’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08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6433"/>
            <a:ext cx="5343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325" y="1244768"/>
            <a:ext cx="444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u and v, we now compute X’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𝑝𝑒𝑟𝑝𝑒𝑛𝑑𝑖𝑐𝑢𝑙𝑎𝑟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5967237">
            <a:off x="4762215" y="2201697"/>
            <a:ext cx="279194" cy="2207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4207" y="3488323"/>
            <a:ext cx="222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note: this is a unit vector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143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6433"/>
            <a:ext cx="5343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325" y="1244768"/>
            <a:ext cx="444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u and v, we now compute X’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𝑝𝑒𝑟𝑝𝑒𝑛𝑑𝑖𝑐𝑢𝑙𝑎𝑟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5967237">
            <a:off x="4762215" y="2201697"/>
            <a:ext cx="279194" cy="2207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4207" y="3488323"/>
            <a:ext cx="222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note: this is a unit vector</a:t>
            </a:r>
            <a:endParaRPr lang="en-US" sz="16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308031" y="4191000"/>
            <a:ext cx="2150413" cy="1998077"/>
            <a:chOff x="6308031" y="4191000"/>
            <a:chExt cx="2150413" cy="199807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031" y="4191000"/>
              <a:ext cx="2150413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3237" y="5850523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u</a:t>
              </a:r>
              <a:endParaRPr lang="en-US" sz="1600" b="1" dirty="0"/>
            </a:p>
          </p:txBody>
        </p:sp>
      </p:grpSp>
      <p:sp>
        <p:nvSpPr>
          <p:cNvPr id="10" name="Curved Up Arrow 9"/>
          <p:cNvSpPr/>
          <p:nvPr/>
        </p:nvSpPr>
        <p:spPr>
          <a:xfrm flipH="1">
            <a:off x="4419600" y="6031674"/>
            <a:ext cx="2670024" cy="4453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127458"/>
            <a:ext cx="132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6433"/>
            <a:ext cx="5343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325" y="1244768"/>
            <a:ext cx="444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u and v, we now compute X’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𝑝𝑒𝑟𝑝𝑒𝑛𝑑𝑖𝑐𝑢𝑙𝑎𝑟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5967237">
            <a:off x="4762215" y="2201697"/>
            <a:ext cx="279194" cy="2207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4207" y="3488323"/>
            <a:ext cx="222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note: this is a unit vector</a:t>
            </a:r>
            <a:endParaRPr lang="en-US" sz="16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308031" y="4191000"/>
            <a:ext cx="2150413" cy="1998077"/>
            <a:chOff x="6308031" y="4191000"/>
            <a:chExt cx="2150413" cy="199807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031" y="4191000"/>
              <a:ext cx="2150413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3237" y="5850523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u</a:t>
              </a:r>
              <a:endParaRPr lang="en-US" sz="1600" b="1" dirty="0"/>
            </a:p>
          </p:txBody>
        </p:sp>
      </p:grpSp>
      <p:sp>
        <p:nvSpPr>
          <p:cNvPr id="10" name="Curved Up Arrow 9"/>
          <p:cNvSpPr/>
          <p:nvPr/>
        </p:nvSpPr>
        <p:spPr>
          <a:xfrm flipH="1">
            <a:off x="4419600" y="6031674"/>
            <a:ext cx="2670024" cy="4453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127458"/>
            <a:ext cx="132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map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83" y="3897139"/>
            <a:ext cx="1352817" cy="272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06976" y="3091634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91111" y="5788904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48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Warping</a:t>
            </a:r>
          </a:p>
          <a:p>
            <a:pPr lvl="1"/>
            <a:r>
              <a:rPr lang="en-US" dirty="0" smtClean="0"/>
              <a:t>Morphing</a:t>
            </a:r>
          </a:p>
          <a:p>
            <a:endParaRPr lang="en-US" dirty="0" smtClean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Feature Based Morphs</a:t>
            </a:r>
          </a:p>
          <a:p>
            <a:pPr lvl="2"/>
            <a:r>
              <a:rPr lang="en-US" dirty="0" smtClean="0"/>
              <a:t>Details of using </a:t>
            </a:r>
            <a:r>
              <a:rPr lang="en-US" dirty="0" smtClean="0"/>
              <a:t>line pairs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83" y="3897138"/>
            <a:ext cx="1407831" cy="272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6433"/>
            <a:ext cx="5343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325" y="1244768"/>
            <a:ext cx="444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u and v, we now compute X’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𝑝𝑒𝑟𝑝𝑒𝑛𝑑𝑖𝑐𝑢𝑙𝑎𝑟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rot="15967237">
            <a:off x="4762215" y="2201697"/>
            <a:ext cx="279194" cy="22075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64207" y="3488323"/>
            <a:ext cx="222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note: this is a unit vector</a:t>
            </a:r>
            <a:endParaRPr lang="en-US" sz="16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308031" y="4191000"/>
            <a:ext cx="2150413" cy="1998077"/>
            <a:chOff x="6308031" y="4191000"/>
            <a:chExt cx="2150413" cy="199807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031" y="4191000"/>
              <a:ext cx="2150413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3237" y="5850523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u</a:t>
              </a:r>
              <a:endParaRPr lang="en-US" sz="1600" b="1" dirty="0"/>
            </a:p>
          </p:txBody>
        </p:sp>
      </p:grpSp>
      <p:sp>
        <p:nvSpPr>
          <p:cNvPr id="10" name="Curved Up Arrow 9"/>
          <p:cNvSpPr/>
          <p:nvPr/>
        </p:nvSpPr>
        <p:spPr>
          <a:xfrm flipH="1">
            <a:off x="4419600" y="6031674"/>
            <a:ext cx="2670024" cy="4453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127458"/>
            <a:ext cx="132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map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24131" y="3136206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30183" y="4495800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907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12" y="3920889"/>
            <a:ext cx="2568915" cy="272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Walk-Thru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06433"/>
            <a:ext cx="5343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325" y="1244768"/>
            <a:ext cx="444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u and v, we now compute X’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𝑝𝑒𝑟𝑝𝑒𝑛𝑑𝑖𝑐𝑢𝑙𝑎𝑟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590800"/>
                <a:ext cx="4631909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308031" y="4191000"/>
            <a:ext cx="2150413" cy="1998077"/>
            <a:chOff x="6308031" y="4191000"/>
            <a:chExt cx="2150413" cy="199807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031" y="4191000"/>
              <a:ext cx="2150413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83237" y="5850523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u</a:t>
              </a:r>
              <a:endParaRPr lang="en-US" sz="1600" b="1" dirty="0"/>
            </a:p>
          </p:txBody>
        </p:sp>
      </p:grpSp>
      <p:sp>
        <p:nvSpPr>
          <p:cNvPr id="10" name="Curved Up Arrow 9"/>
          <p:cNvSpPr/>
          <p:nvPr/>
        </p:nvSpPr>
        <p:spPr>
          <a:xfrm flipH="1">
            <a:off x="4419600" y="6031674"/>
            <a:ext cx="2670024" cy="4453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127458"/>
            <a:ext cx="132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map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39227" y="3302460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02249" y="4184310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615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Finished: Transform with 1 Line Pair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41662"/>
            <a:ext cx="5113112" cy="302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eatureBas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8775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00124"/>
            <a:ext cx="4948238" cy="56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1000124"/>
            <a:ext cx="4912981" cy="5019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Results: </a:t>
            </a:r>
            <a:r>
              <a:rPr lang="en-US" sz="3600" dirty="0" smtClean="0"/>
              <a:t>Each Using One Pair of Lines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70619" y="17526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</a:p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5102" y="4399128"/>
            <a:ext cx="113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0381" y="1891099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0381" y="4399128"/>
            <a:ext cx="166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</a:t>
            </a:r>
          </a:p>
          <a:p>
            <a:r>
              <a:rPr lang="en-US" dirty="0" smtClean="0"/>
              <a:t>(non-uniformly)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95600" y="1752600"/>
            <a:ext cx="0" cy="114300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05200" y="4134976"/>
            <a:ext cx="0" cy="114300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05400" y="2743200"/>
            <a:ext cx="12192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57800" y="4394444"/>
            <a:ext cx="0" cy="57150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with Multiple Line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2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More complex and makes use of fields of influence from each line to identify which pixel X’ in the source image that must be sampled for each pixel X in the destination image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743200"/>
            <a:ext cx="70008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085112" y="2363190"/>
            <a:ext cx="2708913" cy="1045523"/>
          </a:xfrm>
          <a:custGeom>
            <a:avLst/>
            <a:gdLst>
              <a:gd name="connsiteX0" fmla="*/ 2624446 w 2708913"/>
              <a:gd name="connsiteY0" fmla="*/ 1009402 h 1045523"/>
              <a:gd name="connsiteX1" fmla="*/ 2660072 w 2708913"/>
              <a:gd name="connsiteY1" fmla="*/ 950026 h 1045523"/>
              <a:gd name="connsiteX2" fmla="*/ 2695698 w 2708913"/>
              <a:gd name="connsiteY2" fmla="*/ 938150 h 1045523"/>
              <a:gd name="connsiteX3" fmla="*/ 2683823 w 2708913"/>
              <a:gd name="connsiteY3" fmla="*/ 973776 h 1045523"/>
              <a:gd name="connsiteX4" fmla="*/ 2671948 w 2708913"/>
              <a:gd name="connsiteY4" fmla="*/ 1021278 h 1045523"/>
              <a:gd name="connsiteX5" fmla="*/ 2636322 w 2708913"/>
              <a:gd name="connsiteY5" fmla="*/ 1009402 h 1045523"/>
              <a:gd name="connsiteX6" fmla="*/ 2683823 w 2708913"/>
              <a:gd name="connsiteY6" fmla="*/ 938150 h 1045523"/>
              <a:gd name="connsiteX7" fmla="*/ 2695698 w 2708913"/>
              <a:gd name="connsiteY7" fmla="*/ 973776 h 1045523"/>
              <a:gd name="connsiteX8" fmla="*/ 2695698 w 2708913"/>
              <a:gd name="connsiteY8" fmla="*/ 997527 h 1045523"/>
              <a:gd name="connsiteX9" fmla="*/ 2707574 w 2708913"/>
              <a:gd name="connsiteY9" fmla="*/ 1033153 h 1045523"/>
              <a:gd name="connsiteX10" fmla="*/ 2624446 w 2708913"/>
              <a:gd name="connsiteY10" fmla="*/ 1033153 h 1045523"/>
              <a:gd name="connsiteX11" fmla="*/ 2636322 w 2708913"/>
              <a:gd name="connsiteY11" fmla="*/ 973776 h 1045523"/>
              <a:gd name="connsiteX12" fmla="*/ 2695698 w 2708913"/>
              <a:gd name="connsiteY12" fmla="*/ 985652 h 1045523"/>
              <a:gd name="connsiteX13" fmla="*/ 2660072 w 2708913"/>
              <a:gd name="connsiteY13" fmla="*/ 1009402 h 1045523"/>
              <a:gd name="connsiteX14" fmla="*/ 2648197 w 2708913"/>
              <a:gd name="connsiteY14" fmla="*/ 973776 h 1045523"/>
              <a:gd name="connsiteX15" fmla="*/ 2683823 w 2708913"/>
              <a:gd name="connsiteY15" fmla="*/ 950026 h 1045523"/>
              <a:gd name="connsiteX16" fmla="*/ 2671948 w 2708913"/>
              <a:gd name="connsiteY16" fmla="*/ 997527 h 1045523"/>
              <a:gd name="connsiteX17" fmla="*/ 2612571 w 2708913"/>
              <a:gd name="connsiteY17" fmla="*/ 950026 h 1045523"/>
              <a:gd name="connsiteX18" fmla="*/ 2648197 w 2708913"/>
              <a:gd name="connsiteY18" fmla="*/ 938150 h 1045523"/>
              <a:gd name="connsiteX19" fmla="*/ 2671948 w 2708913"/>
              <a:gd name="connsiteY19" fmla="*/ 973776 h 1045523"/>
              <a:gd name="connsiteX20" fmla="*/ 2600696 w 2708913"/>
              <a:gd name="connsiteY20" fmla="*/ 973776 h 1045523"/>
              <a:gd name="connsiteX21" fmla="*/ 2636322 w 2708913"/>
              <a:gd name="connsiteY21" fmla="*/ 950026 h 1045523"/>
              <a:gd name="connsiteX22" fmla="*/ 2636322 w 2708913"/>
              <a:gd name="connsiteY22" fmla="*/ 819397 h 1045523"/>
              <a:gd name="connsiteX23" fmla="*/ 2612571 w 2708913"/>
              <a:gd name="connsiteY23" fmla="*/ 748145 h 1045523"/>
              <a:gd name="connsiteX24" fmla="*/ 2600696 w 2708913"/>
              <a:gd name="connsiteY24" fmla="*/ 712519 h 1045523"/>
              <a:gd name="connsiteX25" fmla="*/ 2529444 w 2708913"/>
              <a:gd name="connsiteY25" fmla="*/ 605641 h 1045523"/>
              <a:gd name="connsiteX26" fmla="*/ 2505693 w 2708913"/>
              <a:gd name="connsiteY26" fmla="*/ 570015 h 1045523"/>
              <a:gd name="connsiteX27" fmla="*/ 2481943 w 2708913"/>
              <a:gd name="connsiteY27" fmla="*/ 534389 h 1045523"/>
              <a:gd name="connsiteX28" fmla="*/ 2446317 w 2708913"/>
              <a:gd name="connsiteY28" fmla="*/ 510639 h 1045523"/>
              <a:gd name="connsiteX29" fmla="*/ 2410691 w 2708913"/>
              <a:gd name="connsiteY29" fmla="*/ 475013 h 1045523"/>
              <a:gd name="connsiteX30" fmla="*/ 2339439 w 2708913"/>
              <a:gd name="connsiteY30" fmla="*/ 427511 h 1045523"/>
              <a:gd name="connsiteX31" fmla="*/ 2232561 w 2708913"/>
              <a:gd name="connsiteY31" fmla="*/ 344384 h 1045523"/>
              <a:gd name="connsiteX32" fmla="*/ 2161309 w 2708913"/>
              <a:gd name="connsiteY32" fmla="*/ 296883 h 1045523"/>
              <a:gd name="connsiteX33" fmla="*/ 2090057 w 2708913"/>
              <a:gd name="connsiteY33" fmla="*/ 261257 h 1045523"/>
              <a:gd name="connsiteX34" fmla="*/ 2054431 w 2708913"/>
              <a:gd name="connsiteY34" fmla="*/ 249381 h 1045523"/>
              <a:gd name="connsiteX35" fmla="*/ 2018805 w 2708913"/>
              <a:gd name="connsiteY35" fmla="*/ 225631 h 1045523"/>
              <a:gd name="connsiteX36" fmla="*/ 1947553 w 2708913"/>
              <a:gd name="connsiteY36" fmla="*/ 201880 h 1045523"/>
              <a:gd name="connsiteX37" fmla="*/ 1769423 w 2708913"/>
              <a:gd name="connsiteY37" fmla="*/ 142504 h 1045523"/>
              <a:gd name="connsiteX38" fmla="*/ 1733797 w 2708913"/>
              <a:gd name="connsiteY38" fmla="*/ 130628 h 1045523"/>
              <a:gd name="connsiteX39" fmla="*/ 1662545 w 2708913"/>
              <a:gd name="connsiteY39" fmla="*/ 95002 h 1045523"/>
              <a:gd name="connsiteX40" fmla="*/ 1615044 w 2708913"/>
              <a:gd name="connsiteY40" fmla="*/ 83127 h 1045523"/>
              <a:gd name="connsiteX41" fmla="*/ 1531917 w 2708913"/>
              <a:gd name="connsiteY41" fmla="*/ 59376 h 1045523"/>
              <a:gd name="connsiteX42" fmla="*/ 1401288 w 2708913"/>
              <a:gd name="connsiteY42" fmla="*/ 35626 h 1045523"/>
              <a:gd name="connsiteX43" fmla="*/ 1318161 w 2708913"/>
              <a:gd name="connsiteY43" fmla="*/ 11875 h 1045523"/>
              <a:gd name="connsiteX44" fmla="*/ 1258784 w 2708913"/>
              <a:gd name="connsiteY44" fmla="*/ 0 h 1045523"/>
              <a:gd name="connsiteX45" fmla="*/ 510639 w 2708913"/>
              <a:gd name="connsiteY45" fmla="*/ 11875 h 1045523"/>
              <a:gd name="connsiteX46" fmla="*/ 475013 w 2708913"/>
              <a:gd name="connsiteY46" fmla="*/ 23750 h 1045523"/>
              <a:gd name="connsiteX47" fmla="*/ 403761 w 2708913"/>
              <a:gd name="connsiteY47" fmla="*/ 35626 h 1045523"/>
              <a:gd name="connsiteX48" fmla="*/ 332509 w 2708913"/>
              <a:gd name="connsiteY48" fmla="*/ 59376 h 1045523"/>
              <a:gd name="connsiteX49" fmla="*/ 261257 w 2708913"/>
              <a:gd name="connsiteY49" fmla="*/ 83127 h 1045523"/>
              <a:gd name="connsiteX50" fmla="*/ 225631 w 2708913"/>
              <a:gd name="connsiteY50" fmla="*/ 95002 h 1045523"/>
              <a:gd name="connsiteX51" fmla="*/ 178130 w 2708913"/>
              <a:gd name="connsiteY51" fmla="*/ 106878 h 1045523"/>
              <a:gd name="connsiteX52" fmla="*/ 106878 w 2708913"/>
              <a:gd name="connsiteY52" fmla="*/ 130628 h 1045523"/>
              <a:gd name="connsiteX53" fmla="*/ 83127 w 2708913"/>
              <a:gd name="connsiteY53" fmla="*/ 166254 h 1045523"/>
              <a:gd name="connsiteX54" fmla="*/ 23750 w 2708913"/>
              <a:gd name="connsiteY54" fmla="*/ 225631 h 1045523"/>
              <a:gd name="connsiteX55" fmla="*/ 23750 w 2708913"/>
              <a:gd name="connsiteY55" fmla="*/ 95002 h 1045523"/>
              <a:gd name="connsiteX56" fmla="*/ 47501 w 2708913"/>
              <a:gd name="connsiteY56" fmla="*/ 130628 h 1045523"/>
              <a:gd name="connsiteX57" fmla="*/ 118753 w 2708913"/>
              <a:gd name="connsiteY57" fmla="*/ 178129 h 1045523"/>
              <a:gd name="connsiteX58" fmla="*/ 142504 w 2708913"/>
              <a:gd name="connsiteY58" fmla="*/ 213755 h 1045523"/>
              <a:gd name="connsiteX59" fmla="*/ 106878 w 2708913"/>
              <a:gd name="connsiteY59" fmla="*/ 225631 h 1045523"/>
              <a:gd name="connsiteX60" fmla="*/ 23750 w 2708913"/>
              <a:gd name="connsiteY60" fmla="*/ 249381 h 1045523"/>
              <a:gd name="connsiteX61" fmla="*/ 0 w 2708913"/>
              <a:gd name="connsiteY61" fmla="*/ 273132 h 104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08913" h="1045523">
                <a:moveTo>
                  <a:pt x="2624446" y="1009402"/>
                </a:moveTo>
                <a:cubicBezTo>
                  <a:pt x="2636321" y="989610"/>
                  <a:pt x="2643751" y="966347"/>
                  <a:pt x="2660072" y="950026"/>
                </a:cubicBezTo>
                <a:cubicBezTo>
                  <a:pt x="2668923" y="941175"/>
                  <a:pt x="2686846" y="929299"/>
                  <a:pt x="2695698" y="938150"/>
                </a:cubicBezTo>
                <a:cubicBezTo>
                  <a:pt x="2704550" y="947001"/>
                  <a:pt x="2687262" y="961740"/>
                  <a:pt x="2683823" y="973776"/>
                </a:cubicBezTo>
                <a:cubicBezTo>
                  <a:pt x="2679339" y="989469"/>
                  <a:pt x="2675906" y="1005444"/>
                  <a:pt x="2671948" y="1021278"/>
                </a:cubicBezTo>
                <a:cubicBezTo>
                  <a:pt x="2660073" y="1017319"/>
                  <a:pt x="2640281" y="1021277"/>
                  <a:pt x="2636322" y="1009402"/>
                </a:cubicBezTo>
                <a:cubicBezTo>
                  <a:pt x="2616260" y="949216"/>
                  <a:pt x="2650378" y="949299"/>
                  <a:pt x="2683823" y="938150"/>
                </a:cubicBezTo>
                <a:cubicBezTo>
                  <a:pt x="2687781" y="950025"/>
                  <a:pt x="2701296" y="962580"/>
                  <a:pt x="2695698" y="973776"/>
                </a:cubicBezTo>
                <a:cubicBezTo>
                  <a:pt x="2682126" y="1000920"/>
                  <a:pt x="2614268" y="970384"/>
                  <a:pt x="2695698" y="997527"/>
                </a:cubicBezTo>
                <a:cubicBezTo>
                  <a:pt x="2699657" y="1009402"/>
                  <a:pt x="2713172" y="1021957"/>
                  <a:pt x="2707574" y="1033153"/>
                </a:cubicBezTo>
                <a:cubicBezTo>
                  <a:pt x="2694324" y="1059654"/>
                  <a:pt x="2634728" y="1035723"/>
                  <a:pt x="2624446" y="1033153"/>
                </a:cubicBezTo>
                <a:cubicBezTo>
                  <a:pt x="2628405" y="1013361"/>
                  <a:pt x="2619528" y="984972"/>
                  <a:pt x="2636322" y="973776"/>
                </a:cubicBezTo>
                <a:cubicBezTo>
                  <a:pt x="2653116" y="962580"/>
                  <a:pt x="2684502" y="968858"/>
                  <a:pt x="2695698" y="985652"/>
                </a:cubicBezTo>
                <a:cubicBezTo>
                  <a:pt x="2703615" y="997527"/>
                  <a:pt x="2671947" y="1001485"/>
                  <a:pt x="2660072" y="1009402"/>
                </a:cubicBezTo>
                <a:cubicBezTo>
                  <a:pt x="2656114" y="997527"/>
                  <a:pt x="2643548" y="985398"/>
                  <a:pt x="2648197" y="973776"/>
                </a:cubicBezTo>
                <a:cubicBezTo>
                  <a:pt x="2653498" y="960525"/>
                  <a:pt x="2673731" y="939934"/>
                  <a:pt x="2683823" y="950026"/>
                </a:cubicBezTo>
                <a:cubicBezTo>
                  <a:pt x="2695364" y="961567"/>
                  <a:pt x="2675906" y="981693"/>
                  <a:pt x="2671948" y="997527"/>
                </a:cubicBezTo>
                <a:cubicBezTo>
                  <a:pt x="2661665" y="994956"/>
                  <a:pt x="2591748" y="991671"/>
                  <a:pt x="2612571" y="950026"/>
                </a:cubicBezTo>
                <a:cubicBezTo>
                  <a:pt x="2618169" y="938830"/>
                  <a:pt x="2636322" y="942109"/>
                  <a:pt x="2648197" y="938150"/>
                </a:cubicBezTo>
                <a:cubicBezTo>
                  <a:pt x="2656114" y="950025"/>
                  <a:pt x="2675409" y="959930"/>
                  <a:pt x="2671948" y="973776"/>
                </a:cubicBezTo>
                <a:cubicBezTo>
                  <a:pt x="2664640" y="1003009"/>
                  <a:pt x="2608004" y="976212"/>
                  <a:pt x="2600696" y="973776"/>
                </a:cubicBezTo>
                <a:cubicBezTo>
                  <a:pt x="2612571" y="965859"/>
                  <a:pt x="2627406" y="961171"/>
                  <a:pt x="2636322" y="950026"/>
                </a:cubicBezTo>
                <a:cubicBezTo>
                  <a:pt x="2661819" y="918155"/>
                  <a:pt x="2640749" y="840057"/>
                  <a:pt x="2636322" y="819397"/>
                </a:cubicBezTo>
                <a:cubicBezTo>
                  <a:pt x="2631076" y="794917"/>
                  <a:pt x="2620488" y="771896"/>
                  <a:pt x="2612571" y="748145"/>
                </a:cubicBezTo>
                <a:cubicBezTo>
                  <a:pt x="2608613" y="736270"/>
                  <a:pt x="2607640" y="722934"/>
                  <a:pt x="2600696" y="712519"/>
                </a:cubicBezTo>
                <a:lnTo>
                  <a:pt x="2529444" y="605641"/>
                </a:lnTo>
                <a:lnTo>
                  <a:pt x="2505693" y="570015"/>
                </a:lnTo>
                <a:cubicBezTo>
                  <a:pt x="2497776" y="558140"/>
                  <a:pt x="2493818" y="542306"/>
                  <a:pt x="2481943" y="534389"/>
                </a:cubicBezTo>
                <a:cubicBezTo>
                  <a:pt x="2470068" y="526472"/>
                  <a:pt x="2457281" y="519776"/>
                  <a:pt x="2446317" y="510639"/>
                </a:cubicBezTo>
                <a:cubicBezTo>
                  <a:pt x="2433415" y="499888"/>
                  <a:pt x="2423948" y="485324"/>
                  <a:pt x="2410691" y="475013"/>
                </a:cubicBezTo>
                <a:cubicBezTo>
                  <a:pt x="2388159" y="457488"/>
                  <a:pt x="2359623" y="447695"/>
                  <a:pt x="2339439" y="427511"/>
                </a:cubicBezTo>
                <a:cubicBezTo>
                  <a:pt x="2283628" y="371700"/>
                  <a:pt x="2317788" y="401202"/>
                  <a:pt x="2232561" y="344384"/>
                </a:cubicBezTo>
                <a:lnTo>
                  <a:pt x="2161309" y="296883"/>
                </a:lnTo>
                <a:cubicBezTo>
                  <a:pt x="2071762" y="267032"/>
                  <a:pt x="2182140" y="307299"/>
                  <a:pt x="2090057" y="261257"/>
                </a:cubicBezTo>
                <a:cubicBezTo>
                  <a:pt x="2078861" y="255659"/>
                  <a:pt x="2065627" y="254979"/>
                  <a:pt x="2054431" y="249381"/>
                </a:cubicBezTo>
                <a:cubicBezTo>
                  <a:pt x="2041666" y="242998"/>
                  <a:pt x="2031847" y="231427"/>
                  <a:pt x="2018805" y="225631"/>
                </a:cubicBezTo>
                <a:cubicBezTo>
                  <a:pt x="1995927" y="215463"/>
                  <a:pt x="1971304" y="209797"/>
                  <a:pt x="1947553" y="201880"/>
                </a:cubicBezTo>
                <a:lnTo>
                  <a:pt x="1769423" y="142504"/>
                </a:lnTo>
                <a:cubicBezTo>
                  <a:pt x="1757548" y="138545"/>
                  <a:pt x="1744213" y="137571"/>
                  <a:pt x="1733797" y="130628"/>
                </a:cubicBezTo>
                <a:cubicBezTo>
                  <a:pt x="1694765" y="104607"/>
                  <a:pt x="1705563" y="107293"/>
                  <a:pt x="1662545" y="95002"/>
                </a:cubicBezTo>
                <a:cubicBezTo>
                  <a:pt x="1646852" y="90518"/>
                  <a:pt x="1630737" y="87611"/>
                  <a:pt x="1615044" y="83127"/>
                </a:cubicBezTo>
                <a:cubicBezTo>
                  <a:pt x="1545624" y="63293"/>
                  <a:pt x="1615435" y="77936"/>
                  <a:pt x="1531917" y="59376"/>
                </a:cubicBezTo>
                <a:cubicBezTo>
                  <a:pt x="1417298" y="33905"/>
                  <a:pt x="1530184" y="61406"/>
                  <a:pt x="1401288" y="35626"/>
                </a:cubicBezTo>
                <a:cubicBezTo>
                  <a:pt x="1290229" y="13414"/>
                  <a:pt x="1408704" y="34510"/>
                  <a:pt x="1318161" y="11875"/>
                </a:cubicBezTo>
                <a:cubicBezTo>
                  <a:pt x="1298579" y="6980"/>
                  <a:pt x="1278576" y="3958"/>
                  <a:pt x="1258784" y="0"/>
                </a:cubicBezTo>
                <a:lnTo>
                  <a:pt x="510639" y="11875"/>
                </a:lnTo>
                <a:cubicBezTo>
                  <a:pt x="498127" y="12254"/>
                  <a:pt x="487233" y="21035"/>
                  <a:pt x="475013" y="23750"/>
                </a:cubicBezTo>
                <a:cubicBezTo>
                  <a:pt x="451508" y="28973"/>
                  <a:pt x="427120" y="29786"/>
                  <a:pt x="403761" y="35626"/>
                </a:cubicBezTo>
                <a:cubicBezTo>
                  <a:pt x="379473" y="41698"/>
                  <a:pt x="356260" y="51459"/>
                  <a:pt x="332509" y="59376"/>
                </a:cubicBezTo>
                <a:lnTo>
                  <a:pt x="261257" y="83127"/>
                </a:lnTo>
                <a:cubicBezTo>
                  <a:pt x="249382" y="87085"/>
                  <a:pt x="237775" y="91966"/>
                  <a:pt x="225631" y="95002"/>
                </a:cubicBezTo>
                <a:cubicBezTo>
                  <a:pt x="209797" y="98961"/>
                  <a:pt x="193763" y="102188"/>
                  <a:pt x="178130" y="106878"/>
                </a:cubicBezTo>
                <a:cubicBezTo>
                  <a:pt x="154151" y="114072"/>
                  <a:pt x="106878" y="130628"/>
                  <a:pt x="106878" y="130628"/>
                </a:cubicBezTo>
                <a:cubicBezTo>
                  <a:pt x="98961" y="142503"/>
                  <a:pt x="93219" y="156162"/>
                  <a:pt x="83127" y="166254"/>
                </a:cubicBezTo>
                <a:cubicBezTo>
                  <a:pt x="3958" y="245423"/>
                  <a:pt x="87086" y="130628"/>
                  <a:pt x="23750" y="225631"/>
                </a:cubicBezTo>
                <a:cubicBezTo>
                  <a:pt x="8931" y="181173"/>
                  <a:pt x="-7901" y="147754"/>
                  <a:pt x="23750" y="95002"/>
                </a:cubicBezTo>
                <a:cubicBezTo>
                  <a:pt x="31093" y="82763"/>
                  <a:pt x="36760" y="121230"/>
                  <a:pt x="47501" y="130628"/>
                </a:cubicBezTo>
                <a:cubicBezTo>
                  <a:pt x="68983" y="149425"/>
                  <a:pt x="118753" y="178129"/>
                  <a:pt x="118753" y="178129"/>
                </a:cubicBezTo>
                <a:cubicBezTo>
                  <a:pt x="126670" y="190004"/>
                  <a:pt x="145965" y="199909"/>
                  <a:pt x="142504" y="213755"/>
                </a:cubicBezTo>
                <a:cubicBezTo>
                  <a:pt x="139468" y="225899"/>
                  <a:pt x="118914" y="222192"/>
                  <a:pt x="106878" y="225631"/>
                </a:cubicBezTo>
                <a:cubicBezTo>
                  <a:pt x="96997" y="228454"/>
                  <a:pt x="36692" y="241616"/>
                  <a:pt x="23750" y="249381"/>
                </a:cubicBezTo>
                <a:cubicBezTo>
                  <a:pt x="14149" y="255141"/>
                  <a:pt x="7917" y="265215"/>
                  <a:pt x="0" y="273132"/>
                </a:cubicBezTo>
              </a:path>
            </a:pathLst>
          </a:cu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4588" y="229539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38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with Multiple Line Pairs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38425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371600"/>
            <a:ext cx="2656378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1371600"/>
            <a:ext cx="2111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obtained by</a:t>
            </a:r>
          </a:p>
          <a:p>
            <a:r>
              <a:rPr lang="en-US" sz="2000" dirty="0" smtClean="0"/>
              <a:t>single line pairs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657600" y="243840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7769" y="3195672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with Multiple Line Pairs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38425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371600"/>
            <a:ext cx="2656378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1371600"/>
            <a:ext cx="2111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obtained by</a:t>
            </a:r>
          </a:p>
          <a:p>
            <a:r>
              <a:rPr lang="en-US" sz="2000" dirty="0" smtClean="0"/>
              <a:t>single line pairs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808018" y="2112435"/>
            <a:ext cx="307769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58229" y="2536686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2123635"/>
            <a:ext cx="170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= </a:t>
            </a:r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– X</a:t>
            </a:r>
          </a:p>
          <a:p>
            <a:r>
              <a:rPr lang="en-US" sz="1600" i="1" dirty="0" smtClean="0"/>
              <a:t>         displacement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277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38425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37644" y="2615891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371600"/>
            <a:ext cx="2656378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with Multiple Line Pairs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371600"/>
            <a:ext cx="2111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obtained by</a:t>
            </a:r>
          </a:p>
          <a:p>
            <a:r>
              <a:rPr lang="en-US" sz="2000" dirty="0" smtClean="0"/>
              <a:t>single line pairs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123635"/>
            <a:ext cx="170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= </a:t>
            </a:r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– X</a:t>
            </a:r>
          </a:p>
          <a:p>
            <a:r>
              <a:rPr lang="en-US" sz="1600" i="1" dirty="0" smtClean="0"/>
              <a:t>         displacement</a:t>
            </a:r>
            <a:endParaRPr lang="en-US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867400" y="3051961"/>
                <a:ext cx="3060518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𝑤𝑒𝑖𝑔h𝑡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𝑙𝑒𝑛𝑔𝑡h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𝑑𝑖𝑠𝑡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51961"/>
                <a:ext cx="3060518" cy="8510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20497103">
            <a:off x="834964" y="1780684"/>
            <a:ext cx="381000" cy="2074228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2825" y="2992822"/>
            <a:ext cx="7795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length</a:t>
            </a:r>
            <a:r>
              <a:rPr lang="en-US" sz="1600" b="1" baseline="-25000" dirty="0" smtClean="0"/>
              <a:t>1</a:t>
            </a:r>
            <a:endParaRPr lang="en-US" sz="1600" b="1" dirty="0"/>
          </a:p>
        </p:txBody>
      </p:sp>
      <p:sp>
        <p:nvSpPr>
          <p:cNvPr id="12" name="Left Brace 11"/>
          <p:cNvSpPr/>
          <p:nvPr/>
        </p:nvSpPr>
        <p:spPr>
          <a:xfrm rot="21356695" flipH="1">
            <a:off x="2526400" y="1735268"/>
            <a:ext cx="313328" cy="1082433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3947626" flipH="1">
            <a:off x="1285015" y="2227519"/>
            <a:ext cx="187724" cy="453141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 flipH="1">
            <a:off x="1805628" y="2059521"/>
            <a:ext cx="391460" cy="754692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421022">
            <a:off x="1797491" y="2645970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2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903028"/>
            <a:ext cx="2412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a, p, and b </a:t>
            </a:r>
          </a:p>
          <a:p>
            <a:r>
              <a:rPr lang="en-US" sz="1400" dirty="0" smtClean="0"/>
              <a:t>are constants that can be used</a:t>
            </a:r>
          </a:p>
          <a:p>
            <a:r>
              <a:rPr lang="en-US" sz="1400" dirty="0" smtClean="0"/>
              <a:t>to change the relative effect</a:t>
            </a:r>
          </a:p>
          <a:p>
            <a:r>
              <a:rPr lang="en-US" sz="1400" dirty="0" smtClean="0"/>
              <a:t>of the lines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5227018">
            <a:off x="2487854" y="2035944"/>
            <a:ext cx="7795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length</a:t>
            </a:r>
            <a:r>
              <a:rPr lang="en-US" sz="1600" b="1" baseline="-25000" dirty="0" smtClean="0"/>
              <a:t>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267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38425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37644" y="2615891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371600"/>
            <a:ext cx="2656378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with Multiple Line Pairs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371600"/>
            <a:ext cx="2111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obtained by</a:t>
            </a:r>
          </a:p>
          <a:p>
            <a:r>
              <a:rPr lang="en-US" sz="2000" dirty="0" smtClean="0"/>
              <a:t>single line pairs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123635"/>
            <a:ext cx="170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= </a:t>
            </a:r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– X</a:t>
            </a:r>
          </a:p>
          <a:p>
            <a:r>
              <a:rPr lang="en-US" sz="1600" i="1" dirty="0" smtClean="0"/>
              <a:t>         displacement</a:t>
            </a:r>
            <a:endParaRPr lang="en-US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867400" y="3051961"/>
                <a:ext cx="3060518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𝑤𝑒𝑖𝑔h𝑡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𝑙𝑒𝑛𝑔𝑡h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𝑑𝑖𝑠𝑡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51961"/>
                <a:ext cx="3060518" cy="8510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20497103">
            <a:off x="834964" y="1780684"/>
            <a:ext cx="381000" cy="2074228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2825" y="2992822"/>
            <a:ext cx="7795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length</a:t>
            </a:r>
            <a:r>
              <a:rPr lang="en-US" sz="1600" b="1" baseline="-25000" dirty="0" smtClean="0"/>
              <a:t>1</a:t>
            </a:r>
            <a:endParaRPr lang="en-US" sz="1600" b="1" dirty="0"/>
          </a:p>
        </p:txBody>
      </p:sp>
      <p:sp>
        <p:nvSpPr>
          <p:cNvPr id="12" name="Left Brace 11"/>
          <p:cNvSpPr/>
          <p:nvPr/>
        </p:nvSpPr>
        <p:spPr>
          <a:xfrm rot="21356695" flipH="1">
            <a:off x="2526400" y="1735268"/>
            <a:ext cx="313328" cy="1082433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3947626" flipH="1">
            <a:off x="1285015" y="2227519"/>
            <a:ext cx="187724" cy="453141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 flipH="1">
            <a:off x="1805628" y="2059521"/>
            <a:ext cx="391460" cy="754692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421022">
            <a:off x="1797491" y="2645970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2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903028"/>
            <a:ext cx="2412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a, p, and b </a:t>
            </a:r>
          </a:p>
          <a:p>
            <a:r>
              <a:rPr lang="en-US" sz="1400" dirty="0" smtClean="0"/>
              <a:t>are constants that can be used</a:t>
            </a:r>
          </a:p>
          <a:p>
            <a:r>
              <a:rPr lang="en-US" sz="1400" dirty="0" smtClean="0"/>
              <a:t>to change the relative effect</a:t>
            </a:r>
          </a:p>
          <a:p>
            <a:r>
              <a:rPr lang="en-US" sz="1400" dirty="0" smtClean="0"/>
              <a:t>of the lines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5227018">
            <a:off x="2487854" y="2035944"/>
            <a:ext cx="7795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length</a:t>
            </a:r>
            <a:r>
              <a:rPr lang="en-US" sz="1600" b="1" baseline="-25000" dirty="0" smtClean="0"/>
              <a:t>2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4064528" y="1944178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44458" y="2468511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44457" y="2836758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88597" y="3276600"/>
            <a:ext cx="459603" cy="325575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99603" y="5114126"/>
                <a:ext cx="2779094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𝑤𝑒𝑖𝑔h𝑡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𝑤𝑒𝑖𝑔h𝑡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03" y="5114126"/>
                <a:ext cx="2779094" cy="676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3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38425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37644" y="2615891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371600"/>
            <a:ext cx="2656378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with Multiple Line Pairs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371600"/>
            <a:ext cx="2111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obtained by</a:t>
            </a:r>
          </a:p>
          <a:p>
            <a:r>
              <a:rPr lang="en-US" sz="2000" dirty="0" smtClean="0"/>
              <a:t>single line pairs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123635"/>
            <a:ext cx="170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= </a:t>
            </a:r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– X</a:t>
            </a:r>
          </a:p>
          <a:p>
            <a:r>
              <a:rPr lang="en-US" sz="1600" i="1" dirty="0" smtClean="0"/>
              <a:t>         displacement</a:t>
            </a:r>
            <a:endParaRPr lang="en-US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867400" y="3051961"/>
                <a:ext cx="3060518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𝑤𝑒𝑖𝑔h𝑡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𝑙𝑒𝑛𝑔𝑡h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𝑑𝑖𝑠𝑡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51961"/>
                <a:ext cx="3060518" cy="8510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20497103">
            <a:off x="834964" y="1780684"/>
            <a:ext cx="381000" cy="2074228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2825" y="2992822"/>
            <a:ext cx="7795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length</a:t>
            </a:r>
            <a:r>
              <a:rPr lang="en-US" sz="1600" b="1" baseline="-25000" dirty="0" smtClean="0"/>
              <a:t>1</a:t>
            </a:r>
            <a:endParaRPr lang="en-US" sz="1600" b="1" dirty="0"/>
          </a:p>
        </p:txBody>
      </p:sp>
      <p:sp>
        <p:nvSpPr>
          <p:cNvPr id="12" name="Left Brace 11"/>
          <p:cNvSpPr/>
          <p:nvPr/>
        </p:nvSpPr>
        <p:spPr>
          <a:xfrm rot="21356695" flipH="1">
            <a:off x="2526400" y="1735268"/>
            <a:ext cx="313328" cy="1082433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3947626" flipH="1">
            <a:off x="1285015" y="2227519"/>
            <a:ext cx="187724" cy="453141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 flipH="1">
            <a:off x="1805628" y="2059521"/>
            <a:ext cx="391460" cy="754692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421022">
            <a:off x="1797491" y="2645970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2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903028"/>
            <a:ext cx="2412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a, p, and b </a:t>
            </a:r>
          </a:p>
          <a:p>
            <a:r>
              <a:rPr lang="en-US" sz="1400" dirty="0" smtClean="0"/>
              <a:t>are constants that can be used</a:t>
            </a:r>
          </a:p>
          <a:p>
            <a:r>
              <a:rPr lang="en-US" sz="1400" dirty="0" smtClean="0"/>
              <a:t>to change the relative effect</a:t>
            </a:r>
          </a:p>
          <a:p>
            <a:r>
              <a:rPr lang="en-US" sz="1400" dirty="0" smtClean="0"/>
              <a:t>of the lines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5227018">
            <a:off x="2487854" y="2035944"/>
            <a:ext cx="7795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length</a:t>
            </a:r>
            <a:r>
              <a:rPr lang="en-US" sz="1600" b="1" baseline="-25000" dirty="0" smtClean="0"/>
              <a:t>2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4064528" y="1944178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44458" y="2468511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44457" y="2836758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88597" y="3276600"/>
            <a:ext cx="459603" cy="325575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99603" y="5114126"/>
                <a:ext cx="2779094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𝑤𝑒𝑖𝑔h𝑡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𝑤𝑒𝑖𝑔h𝑡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03" y="5114126"/>
                <a:ext cx="2779094" cy="676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4" y="5214260"/>
            <a:ext cx="1326934" cy="141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8782" y="5283115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11938" y="5621669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041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smooth transition from one shape and coloring to another</a:t>
            </a:r>
          </a:p>
          <a:p>
            <a:endParaRPr lang="en-US" dirty="0"/>
          </a:p>
          <a:p>
            <a:r>
              <a:rPr lang="en-US" dirty="0" smtClean="0"/>
              <a:t>An image morph involves</a:t>
            </a:r>
          </a:p>
          <a:p>
            <a:pPr lvl="1"/>
            <a:r>
              <a:rPr lang="en-US" dirty="0" smtClean="0"/>
              <a:t>warping both images to some intermediate shape such that they can be superimposed on each other</a:t>
            </a:r>
          </a:p>
          <a:p>
            <a:pPr lvl="1"/>
            <a:r>
              <a:rPr lang="en-US" dirty="0" smtClean="0"/>
              <a:t>blending the two images together to produce a third image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14" y="2971800"/>
            <a:ext cx="5514975" cy="363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38425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37644" y="2615891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371600"/>
            <a:ext cx="2656378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with Multiple Line Pairs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371600"/>
            <a:ext cx="2111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are obtained by</a:t>
            </a:r>
          </a:p>
          <a:p>
            <a:r>
              <a:rPr lang="en-US" sz="2000" dirty="0" smtClean="0"/>
              <a:t>single line pairs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2123635"/>
            <a:ext cx="170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= </a:t>
            </a:r>
            <a:r>
              <a:rPr lang="en-US" sz="2000" dirty="0" err="1" smtClean="0"/>
              <a:t>X’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– X</a:t>
            </a:r>
          </a:p>
          <a:p>
            <a:r>
              <a:rPr lang="en-US" sz="1600" i="1" dirty="0" smtClean="0"/>
              <a:t>         displacement</a:t>
            </a:r>
            <a:endParaRPr lang="en-US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867400" y="3051961"/>
                <a:ext cx="3060518" cy="851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𝑤𝑒𝑖𝑔h𝑡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𝑙𝑒𝑛𝑔𝑡h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𝑑𝑖𝑠𝑡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051961"/>
                <a:ext cx="3060518" cy="8510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20497103">
            <a:off x="834964" y="1780684"/>
            <a:ext cx="381000" cy="2074228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2825" y="2992822"/>
            <a:ext cx="7795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length</a:t>
            </a:r>
            <a:r>
              <a:rPr lang="en-US" sz="1600" b="1" baseline="-25000" dirty="0" smtClean="0"/>
              <a:t>1</a:t>
            </a:r>
            <a:endParaRPr lang="en-US" sz="1600" b="1" dirty="0"/>
          </a:p>
        </p:txBody>
      </p:sp>
      <p:sp>
        <p:nvSpPr>
          <p:cNvPr id="12" name="Left Brace 11"/>
          <p:cNvSpPr/>
          <p:nvPr/>
        </p:nvSpPr>
        <p:spPr>
          <a:xfrm rot="21356695" flipH="1">
            <a:off x="2526400" y="1735268"/>
            <a:ext cx="313328" cy="1082433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3947626" flipH="1">
            <a:off x="1285015" y="2227519"/>
            <a:ext cx="187724" cy="453141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 flipH="1">
            <a:off x="1805628" y="2059521"/>
            <a:ext cx="391460" cy="754692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421022">
            <a:off x="1797491" y="2645970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2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903028"/>
            <a:ext cx="2412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a, p, and b </a:t>
            </a:r>
          </a:p>
          <a:p>
            <a:r>
              <a:rPr lang="en-US" sz="1400" dirty="0" smtClean="0"/>
              <a:t>are constants that can be used</a:t>
            </a:r>
          </a:p>
          <a:p>
            <a:r>
              <a:rPr lang="en-US" sz="1400" dirty="0" smtClean="0"/>
              <a:t>to change the relative effect</a:t>
            </a:r>
          </a:p>
          <a:p>
            <a:r>
              <a:rPr lang="en-US" sz="1400" dirty="0" smtClean="0"/>
              <a:t>of the lines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5227018">
            <a:off x="2487854" y="2035944"/>
            <a:ext cx="7795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length</a:t>
            </a:r>
            <a:r>
              <a:rPr lang="en-US" sz="1600" b="1" baseline="-25000" dirty="0" smtClean="0"/>
              <a:t>2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4064528" y="1944178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44458" y="2468511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44457" y="2836758"/>
            <a:ext cx="413771" cy="358914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88597" y="3276600"/>
            <a:ext cx="459603" cy="325575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99603" y="5114126"/>
                <a:ext cx="2779094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𝑤𝑒𝑖𝑔h𝑡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𝑤𝑒𝑖𝑔h𝑡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03" y="5114126"/>
                <a:ext cx="2779094" cy="6765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4" y="5214260"/>
            <a:ext cx="1326934" cy="141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08707" y="5587916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53228" y="5790946"/>
            <a:ext cx="28886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5670" y="5802337"/>
            <a:ext cx="2491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plus the weighted sum of D</a:t>
            </a:r>
            <a:r>
              <a:rPr lang="en-US" sz="1600" baseline="-25000" dirty="0" smtClean="0"/>
              <a:t>i</a:t>
            </a:r>
          </a:p>
          <a:p>
            <a:r>
              <a:rPr lang="en-US" sz="1200" i="1" dirty="0" smtClean="0"/>
              <a:t>(displacement)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0720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Details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0400" y="1972757"/>
            <a:ext cx="5715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600" b="1" dirty="0"/>
              <a:t>a</a:t>
            </a:r>
            <a:r>
              <a:rPr lang="en-US" altLang="en-US" sz="1600" dirty="0"/>
              <a:t> – adjust the influence of distance; when a is larger, distance has smaller influence. When a is close to 0, pixels on a line go exactly to corresponding line as the line’s influence is infinite. 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b="1" dirty="0"/>
              <a:t>b</a:t>
            </a:r>
            <a:r>
              <a:rPr lang="en-US" altLang="en-US" sz="1600" dirty="0"/>
              <a:t> – adjust the influence of length/distance ratio; when b is larger, longer and nearer line has larger influence. When b is 0, all lines have the same influence on each pixel.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b="1" dirty="0"/>
              <a:t>p</a:t>
            </a:r>
            <a:r>
              <a:rPr lang="en-US" altLang="en-US" sz="1600" dirty="0"/>
              <a:t> – adjust the influence of length; when p is larger, longer lines have greater influence than shorter lines. When p is 0, different lengths have the same influence.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38425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867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a, p, and b are constants that can be used to change the relative effect of the lines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038600" y="946066"/>
                <a:ext cx="2995564" cy="85722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𝒘𝒆𝒊𝒈𝒉𝒕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latin typeface="Cambria Math"/>
                                                </a:rPr>
                                                <m:t>𝒍𝒆𝒏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𝒊𝒔𝒕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2000" b="1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946066"/>
                <a:ext cx="2995564" cy="8572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20497103">
            <a:off x="834964" y="1780684"/>
            <a:ext cx="381000" cy="2074228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4109624">
            <a:off x="493794" y="2746848"/>
            <a:ext cx="5100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</a:t>
            </a:r>
            <a:r>
              <a:rPr lang="en-US" sz="1600" b="1" baseline="-25000" dirty="0" smtClean="0"/>
              <a:t>1</a:t>
            </a:r>
            <a:endParaRPr lang="en-US" sz="1600" b="1" dirty="0"/>
          </a:p>
        </p:txBody>
      </p:sp>
      <p:sp>
        <p:nvSpPr>
          <p:cNvPr id="10" name="Left Brace 9"/>
          <p:cNvSpPr/>
          <p:nvPr/>
        </p:nvSpPr>
        <p:spPr>
          <a:xfrm rot="21356695" flipH="1">
            <a:off x="2526400" y="1735268"/>
            <a:ext cx="313328" cy="1082433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5227018">
            <a:off x="2622570" y="2035944"/>
            <a:ext cx="5100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</a:t>
            </a:r>
            <a:r>
              <a:rPr lang="en-US" sz="1600" b="1" baseline="-25000" dirty="0" smtClean="0"/>
              <a:t>2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 rot="20475605">
            <a:off x="1156408" y="2519648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sp>
        <p:nvSpPr>
          <p:cNvPr id="13" name="Left Brace 12"/>
          <p:cNvSpPr/>
          <p:nvPr/>
        </p:nvSpPr>
        <p:spPr>
          <a:xfrm rot="3947626" flipH="1">
            <a:off x="1285015" y="2227519"/>
            <a:ext cx="187724" cy="453141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1805628" y="2059521"/>
            <a:ext cx="391460" cy="754692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421022">
            <a:off x="1745712" y="2478709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2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3195672"/>
            <a:ext cx="5562600" cy="1909728"/>
          </a:xfrm>
          <a:prstGeom prst="roundRect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36382" y="1479355"/>
            <a:ext cx="334622" cy="323933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2811360"/>
            <a:ext cx="263123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a+dist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 </a:t>
            </a:r>
            <a:r>
              <a:rPr lang="en-US" sz="1600" i="1" dirty="0" smtClean="0">
                <a:sym typeface="Wingdings" panose="05000000000000000000" pitchFamily="2" charset="2"/>
              </a:rPr>
              <a:t> 0  then </a:t>
            </a:r>
            <a:r>
              <a:rPr lang="en-US" sz="1600" i="1" dirty="0" err="1" smtClean="0">
                <a:sym typeface="Wingdings" panose="05000000000000000000" pitchFamily="2" charset="2"/>
              </a:rPr>
              <a:t>weight</a:t>
            </a:r>
            <a:r>
              <a:rPr lang="en-US" sz="1600" i="1" baseline="-25000" dirty="0" err="1" smtClean="0">
                <a:sym typeface="Wingdings" panose="05000000000000000000" pitchFamily="2" charset="2"/>
              </a:rPr>
              <a:t>i</a:t>
            </a:r>
            <a:r>
              <a:rPr lang="en-US" sz="1600" i="1" dirty="0" smtClean="0">
                <a:sym typeface="Wingdings" panose="05000000000000000000" pitchFamily="2" charset="2"/>
              </a:rPr>
              <a:t> </a:t>
            </a:r>
            <a:r>
              <a:rPr lang="en-US" sz="1600" i="1" dirty="0" smtClean="0">
                <a:sym typeface="Symbol"/>
              </a:rPr>
              <a:t>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30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Details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0400" y="1972757"/>
            <a:ext cx="5715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600" b="1" dirty="0"/>
              <a:t>a</a:t>
            </a:r>
            <a:r>
              <a:rPr lang="en-US" altLang="en-US" sz="1600" dirty="0"/>
              <a:t> – adjust the influence of distance; when a is larger, distance has smaller influence. When a is close to 0, pixels on a line go exactly to corresponding line as the line’s influence is infinite. 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b="1" dirty="0"/>
              <a:t>b</a:t>
            </a:r>
            <a:r>
              <a:rPr lang="en-US" altLang="en-US" sz="1600" dirty="0"/>
              <a:t> – adjust the influence of length/distance ratio; when b is larger, longer and nearer line has larger influence. When b is 0, all lines have the same influence on each pixel.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b="1" dirty="0"/>
              <a:t>p</a:t>
            </a:r>
            <a:r>
              <a:rPr lang="en-US" altLang="en-US" sz="1600" dirty="0"/>
              <a:t> – adjust the influence of length; when p is larger, longer lines have greater influence than shorter lines. When p is 0, different lengths have the same influence.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38425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867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a, p, and b are constants that can be used to change the relative effect of the lines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038600" y="946066"/>
                <a:ext cx="2995564" cy="85722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𝒘𝒆𝒊𝒈𝒉𝒕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latin typeface="Cambria Math"/>
                                                </a:rPr>
                                                <m:t>𝒍𝒆𝒏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𝒊𝒔𝒕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2000" b="1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946066"/>
                <a:ext cx="2995564" cy="8572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20497103">
            <a:off x="834964" y="1780684"/>
            <a:ext cx="381000" cy="2074228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4109624">
            <a:off x="493794" y="2746848"/>
            <a:ext cx="5100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</a:t>
            </a:r>
            <a:r>
              <a:rPr lang="en-US" sz="1600" b="1" baseline="-25000" dirty="0" smtClean="0"/>
              <a:t>1</a:t>
            </a:r>
            <a:endParaRPr lang="en-US" sz="1600" b="1" dirty="0"/>
          </a:p>
        </p:txBody>
      </p:sp>
      <p:sp>
        <p:nvSpPr>
          <p:cNvPr id="10" name="Left Brace 9"/>
          <p:cNvSpPr/>
          <p:nvPr/>
        </p:nvSpPr>
        <p:spPr>
          <a:xfrm rot="21356695" flipH="1">
            <a:off x="2526400" y="1735268"/>
            <a:ext cx="313328" cy="1082433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5227018">
            <a:off x="2622570" y="2035944"/>
            <a:ext cx="5100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</a:t>
            </a:r>
            <a:r>
              <a:rPr lang="en-US" sz="1600" b="1" baseline="-25000" dirty="0" smtClean="0"/>
              <a:t>2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 rot="20475605">
            <a:off x="1156408" y="2519648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sp>
        <p:nvSpPr>
          <p:cNvPr id="13" name="Left Brace 12"/>
          <p:cNvSpPr/>
          <p:nvPr/>
        </p:nvSpPr>
        <p:spPr>
          <a:xfrm rot="3947626" flipH="1">
            <a:off x="1285015" y="2227519"/>
            <a:ext cx="187724" cy="453141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1805628" y="2059521"/>
            <a:ext cx="391460" cy="754692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421022">
            <a:off x="1745712" y="2478709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2</a:t>
            </a:r>
            <a:endParaRPr lang="en-US" sz="1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200400" y="4150536"/>
            <a:ext cx="5562600" cy="954864"/>
          </a:xfrm>
          <a:prstGeom prst="roundRect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99542" y="946066"/>
            <a:ext cx="334622" cy="323933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14422" y="1946536"/>
            <a:ext cx="5562600" cy="1249136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Details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0400" y="1972757"/>
            <a:ext cx="5715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600" b="1" dirty="0"/>
              <a:t>a</a:t>
            </a:r>
            <a:r>
              <a:rPr lang="en-US" altLang="en-US" sz="1600" dirty="0"/>
              <a:t> – adjust the influence of distance; when a is larger, distance has smaller influence. When a is close to 0, pixels on a line go exactly to corresponding line as the line’s influence is infinite. 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b="1" dirty="0"/>
              <a:t>b</a:t>
            </a:r>
            <a:r>
              <a:rPr lang="en-US" altLang="en-US" sz="1600" dirty="0"/>
              <a:t> – adjust the influence of length/distance ratio; when b is larger, longer and nearer line has larger influence. When b is 0, all lines have the same influence on each pixel.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b="1" dirty="0"/>
              <a:t>p</a:t>
            </a:r>
            <a:r>
              <a:rPr lang="en-US" altLang="en-US" sz="1600" dirty="0"/>
              <a:t> – adjust the influence of length; when p is larger, longer lines have greater influence than shorter lines. When p is 0, different lengths have the same influence.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638425" cy="36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5867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a, p, and b are constants that can be used to change the relative effect of the lines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038600" y="946066"/>
                <a:ext cx="2995564" cy="85722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𝒘𝒆𝒊𝒈𝒉𝒕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latin typeface="Cambria Math"/>
                                                </a:rPr>
                                                <m:t>𝒍𝒆𝒏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𝒅</m:t>
                                      </m:r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𝒊𝒔𝒕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2000" b="1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946066"/>
                <a:ext cx="2995564" cy="8572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20497103">
            <a:off x="834964" y="1780684"/>
            <a:ext cx="381000" cy="2074228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4109624">
            <a:off x="493794" y="2746848"/>
            <a:ext cx="5100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</a:t>
            </a:r>
            <a:r>
              <a:rPr lang="en-US" sz="1600" b="1" baseline="-25000" dirty="0" smtClean="0"/>
              <a:t>1</a:t>
            </a:r>
            <a:endParaRPr lang="en-US" sz="1600" b="1" dirty="0"/>
          </a:p>
        </p:txBody>
      </p:sp>
      <p:sp>
        <p:nvSpPr>
          <p:cNvPr id="10" name="Left Brace 9"/>
          <p:cNvSpPr/>
          <p:nvPr/>
        </p:nvSpPr>
        <p:spPr>
          <a:xfrm rot="21356695" flipH="1">
            <a:off x="2526400" y="1735268"/>
            <a:ext cx="313328" cy="1082433"/>
          </a:xfrm>
          <a:prstGeom prst="lef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5227018">
            <a:off x="2622570" y="2035944"/>
            <a:ext cx="51007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len</a:t>
            </a:r>
            <a:r>
              <a:rPr lang="en-US" sz="1600" b="1" baseline="-25000" dirty="0" smtClean="0"/>
              <a:t>2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 rot="20475605">
            <a:off x="1156408" y="2519648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sp>
        <p:nvSpPr>
          <p:cNvPr id="13" name="Left Brace 12"/>
          <p:cNvSpPr/>
          <p:nvPr/>
        </p:nvSpPr>
        <p:spPr>
          <a:xfrm rot="3947626" flipH="1">
            <a:off x="1285015" y="2227519"/>
            <a:ext cx="187724" cy="453141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 flipH="1">
            <a:off x="1805628" y="2059521"/>
            <a:ext cx="391460" cy="754692"/>
          </a:xfrm>
          <a:prstGeom prst="leftBrac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421022">
            <a:off x="1745712" y="2478709"/>
            <a:ext cx="511294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</a:t>
            </a:r>
            <a:r>
              <a:rPr lang="en-US" sz="1400" b="1" baseline="-25000" dirty="0" smtClean="0"/>
              <a:t>2</a:t>
            </a:r>
            <a:endParaRPr lang="en-US" sz="1400" b="1" dirty="0"/>
          </a:p>
        </p:txBody>
      </p:sp>
      <p:sp>
        <p:nvSpPr>
          <p:cNvPr id="17" name="Oval 16"/>
          <p:cNvSpPr/>
          <p:nvPr/>
        </p:nvSpPr>
        <p:spPr>
          <a:xfrm>
            <a:off x="6324600" y="994993"/>
            <a:ext cx="334622" cy="323933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 w="53975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14422" y="1946536"/>
            <a:ext cx="5648578" cy="2168264"/>
          </a:xfrm>
          <a:prstGeom prst="round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Pseudocode: Multiple Line Pairs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6771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43000" y="3352799"/>
            <a:ext cx="3276600" cy="30480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41371" y="3456962"/>
            <a:ext cx="1508167" cy="276838"/>
          </a:xfrm>
          <a:custGeom>
            <a:avLst/>
            <a:gdLst>
              <a:gd name="connsiteX0" fmla="*/ 0 w 1508167"/>
              <a:gd name="connsiteY0" fmla="*/ 0 h 276838"/>
              <a:gd name="connsiteX1" fmla="*/ 902525 w 1508167"/>
              <a:gd name="connsiteY1" fmla="*/ 11876 h 276838"/>
              <a:gd name="connsiteX2" fmla="*/ 855024 w 1508167"/>
              <a:gd name="connsiteY2" fmla="*/ 23751 h 276838"/>
              <a:gd name="connsiteX3" fmla="*/ 748146 w 1508167"/>
              <a:gd name="connsiteY3" fmla="*/ 59377 h 276838"/>
              <a:gd name="connsiteX4" fmla="*/ 712520 w 1508167"/>
              <a:gd name="connsiteY4" fmla="*/ 71252 h 276838"/>
              <a:gd name="connsiteX5" fmla="*/ 676894 w 1508167"/>
              <a:gd name="connsiteY5" fmla="*/ 95003 h 276838"/>
              <a:gd name="connsiteX6" fmla="*/ 771897 w 1508167"/>
              <a:gd name="connsiteY6" fmla="*/ 106878 h 276838"/>
              <a:gd name="connsiteX7" fmla="*/ 1033154 w 1508167"/>
              <a:gd name="connsiteY7" fmla="*/ 130629 h 276838"/>
              <a:gd name="connsiteX8" fmla="*/ 1104406 w 1508167"/>
              <a:gd name="connsiteY8" fmla="*/ 142504 h 276838"/>
              <a:gd name="connsiteX9" fmla="*/ 1187533 w 1508167"/>
              <a:gd name="connsiteY9" fmla="*/ 154379 h 276838"/>
              <a:gd name="connsiteX10" fmla="*/ 1223159 w 1508167"/>
              <a:gd name="connsiteY10" fmla="*/ 166255 h 276838"/>
              <a:gd name="connsiteX11" fmla="*/ 1318161 w 1508167"/>
              <a:gd name="connsiteY11" fmla="*/ 190005 h 276838"/>
              <a:gd name="connsiteX12" fmla="*/ 1401289 w 1508167"/>
              <a:gd name="connsiteY12" fmla="*/ 201881 h 276838"/>
              <a:gd name="connsiteX13" fmla="*/ 1484416 w 1508167"/>
              <a:gd name="connsiteY13" fmla="*/ 190005 h 276838"/>
              <a:gd name="connsiteX14" fmla="*/ 1425039 w 1508167"/>
              <a:gd name="connsiteY14" fmla="*/ 142504 h 276838"/>
              <a:gd name="connsiteX15" fmla="*/ 1413164 w 1508167"/>
              <a:gd name="connsiteY15" fmla="*/ 178130 h 276838"/>
              <a:gd name="connsiteX16" fmla="*/ 1401289 w 1508167"/>
              <a:gd name="connsiteY16" fmla="*/ 273133 h 276838"/>
              <a:gd name="connsiteX17" fmla="*/ 1436915 w 1508167"/>
              <a:gd name="connsiteY17" fmla="*/ 261257 h 276838"/>
              <a:gd name="connsiteX18" fmla="*/ 1508167 w 1508167"/>
              <a:gd name="connsiteY18" fmla="*/ 237507 h 27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08167" h="276838">
                <a:moveTo>
                  <a:pt x="0" y="0"/>
                </a:moveTo>
                <a:lnTo>
                  <a:pt x="902525" y="11876"/>
                </a:lnTo>
                <a:cubicBezTo>
                  <a:pt x="918840" y="12329"/>
                  <a:pt x="870657" y="19061"/>
                  <a:pt x="855024" y="23751"/>
                </a:cubicBezTo>
                <a:cubicBezTo>
                  <a:pt x="819055" y="34542"/>
                  <a:pt x="783772" y="47502"/>
                  <a:pt x="748146" y="59377"/>
                </a:cubicBezTo>
                <a:lnTo>
                  <a:pt x="712520" y="71252"/>
                </a:lnTo>
                <a:cubicBezTo>
                  <a:pt x="700645" y="79169"/>
                  <a:pt x="664655" y="87660"/>
                  <a:pt x="676894" y="95003"/>
                </a:cubicBezTo>
                <a:cubicBezTo>
                  <a:pt x="704260" y="111423"/>
                  <a:pt x="740263" y="102660"/>
                  <a:pt x="771897" y="106878"/>
                </a:cubicBezTo>
                <a:cubicBezTo>
                  <a:pt x="934228" y="128522"/>
                  <a:pt x="783950" y="114014"/>
                  <a:pt x="1033154" y="130629"/>
                </a:cubicBezTo>
                <a:lnTo>
                  <a:pt x="1104406" y="142504"/>
                </a:lnTo>
                <a:cubicBezTo>
                  <a:pt x="1132071" y="146760"/>
                  <a:pt x="1160086" y="148890"/>
                  <a:pt x="1187533" y="154379"/>
                </a:cubicBezTo>
                <a:cubicBezTo>
                  <a:pt x="1199808" y="156834"/>
                  <a:pt x="1211082" y="162961"/>
                  <a:pt x="1223159" y="166255"/>
                </a:cubicBezTo>
                <a:cubicBezTo>
                  <a:pt x="1254651" y="174844"/>
                  <a:pt x="1285847" y="185389"/>
                  <a:pt x="1318161" y="190005"/>
                </a:cubicBezTo>
                <a:lnTo>
                  <a:pt x="1401289" y="201881"/>
                </a:lnTo>
                <a:cubicBezTo>
                  <a:pt x="1484416" y="229589"/>
                  <a:pt x="1464624" y="249382"/>
                  <a:pt x="1484416" y="190005"/>
                </a:cubicBezTo>
                <a:cubicBezTo>
                  <a:pt x="1477079" y="179000"/>
                  <a:pt x="1453719" y="128164"/>
                  <a:pt x="1425039" y="142504"/>
                </a:cubicBezTo>
                <a:cubicBezTo>
                  <a:pt x="1413843" y="148102"/>
                  <a:pt x="1417122" y="166255"/>
                  <a:pt x="1413164" y="178130"/>
                </a:cubicBezTo>
                <a:cubicBezTo>
                  <a:pt x="1409206" y="209798"/>
                  <a:pt x="1392521" y="242447"/>
                  <a:pt x="1401289" y="273133"/>
                </a:cubicBezTo>
                <a:cubicBezTo>
                  <a:pt x="1404728" y="285169"/>
                  <a:pt x="1424771" y="264293"/>
                  <a:pt x="1436915" y="261257"/>
                </a:cubicBezTo>
                <a:cubicBezTo>
                  <a:pt x="1506106" y="243959"/>
                  <a:pt x="1480818" y="264853"/>
                  <a:pt x="1508167" y="2375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68" y="4343399"/>
            <a:ext cx="1476363" cy="204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1486408" cy="20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949538" y="3372411"/>
                <a:ext cx="2779094" cy="6765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𝑤𝑒𝑖𝑔h𝑡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𝑤𝑒𝑖𝑔h𝑡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38" y="3372411"/>
                <a:ext cx="2779094" cy="676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6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with Multiple Line Pairs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600200"/>
            <a:ext cx="70008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 Between 2 Still Images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6575209"/>
            <a:ext cx="661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Image source: http://www.cs.mcgill.ca/~kaleigh/graphics/graphics767/beierneely_talk/frame.htm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191000" y="2819400"/>
            <a:ext cx="1295400" cy="4572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91000" y="4648200"/>
            <a:ext cx="1295400" cy="4572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68883" y="2267693"/>
            <a:ext cx="2612572" cy="523008"/>
          </a:xfrm>
          <a:custGeom>
            <a:avLst/>
            <a:gdLst>
              <a:gd name="connsiteX0" fmla="*/ 0 w 2612572"/>
              <a:gd name="connsiteY0" fmla="*/ 523008 h 523008"/>
              <a:gd name="connsiteX1" fmla="*/ 166255 w 2612572"/>
              <a:gd name="connsiteY1" fmla="*/ 499258 h 523008"/>
              <a:gd name="connsiteX2" fmla="*/ 213756 w 2612572"/>
              <a:gd name="connsiteY2" fmla="*/ 487382 h 523008"/>
              <a:gd name="connsiteX3" fmla="*/ 249382 w 2612572"/>
              <a:gd name="connsiteY3" fmla="*/ 475507 h 523008"/>
              <a:gd name="connsiteX4" fmla="*/ 344385 w 2612572"/>
              <a:gd name="connsiteY4" fmla="*/ 463632 h 523008"/>
              <a:gd name="connsiteX5" fmla="*/ 391886 w 2612572"/>
              <a:gd name="connsiteY5" fmla="*/ 451756 h 523008"/>
              <a:gd name="connsiteX6" fmla="*/ 463138 w 2612572"/>
              <a:gd name="connsiteY6" fmla="*/ 428006 h 523008"/>
              <a:gd name="connsiteX7" fmla="*/ 534390 w 2612572"/>
              <a:gd name="connsiteY7" fmla="*/ 392380 h 523008"/>
              <a:gd name="connsiteX8" fmla="*/ 570016 w 2612572"/>
              <a:gd name="connsiteY8" fmla="*/ 368629 h 523008"/>
              <a:gd name="connsiteX9" fmla="*/ 641268 w 2612572"/>
              <a:gd name="connsiteY9" fmla="*/ 344878 h 523008"/>
              <a:gd name="connsiteX10" fmla="*/ 676894 w 2612572"/>
              <a:gd name="connsiteY10" fmla="*/ 333003 h 523008"/>
              <a:gd name="connsiteX11" fmla="*/ 712520 w 2612572"/>
              <a:gd name="connsiteY11" fmla="*/ 321128 h 523008"/>
              <a:gd name="connsiteX12" fmla="*/ 760021 w 2612572"/>
              <a:gd name="connsiteY12" fmla="*/ 309252 h 523008"/>
              <a:gd name="connsiteX13" fmla="*/ 795647 w 2612572"/>
              <a:gd name="connsiteY13" fmla="*/ 297377 h 523008"/>
              <a:gd name="connsiteX14" fmla="*/ 843148 w 2612572"/>
              <a:gd name="connsiteY14" fmla="*/ 285502 h 523008"/>
              <a:gd name="connsiteX15" fmla="*/ 914400 w 2612572"/>
              <a:gd name="connsiteY15" fmla="*/ 261751 h 523008"/>
              <a:gd name="connsiteX16" fmla="*/ 985652 w 2612572"/>
              <a:gd name="connsiteY16" fmla="*/ 238001 h 523008"/>
              <a:gd name="connsiteX17" fmla="*/ 1056904 w 2612572"/>
              <a:gd name="connsiteY17" fmla="*/ 214250 h 523008"/>
              <a:gd name="connsiteX18" fmla="*/ 1104405 w 2612572"/>
              <a:gd name="connsiteY18" fmla="*/ 202375 h 523008"/>
              <a:gd name="connsiteX19" fmla="*/ 1140031 w 2612572"/>
              <a:gd name="connsiteY19" fmla="*/ 190499 h 523008"/>
              <a:gd name="connsiteX20" fmla="*/ 1223159 w 2612572"/>
              <a:gd name="connsiteY20" fmla="*/ 178624 h 523008"/>
              <a:gd name="connsiteX21" fmla="*/ 1258785 w 2612572"/>
              <a:gd name="connsiteY21" fmla="*/ 166749 h 523008"/>
              <a:gd name="connsiteX22" fmla="*/ 1401288 w 2612572"/>
              <a:gd name="connsiteY22" fmla="*/ 142998 h 523008"/>
              <a:gd name="connsiteX23" fmla="*/ 1626920 w 2612572"/>
              <a:gd name="connsiteY23" fmla="*/ 107372 h 523008"/>
              <a:gd name="connsiteX24" fmla="*/ 1781299 w 2612572"/>
              <a:gd name="connsiteY24" fmla="*/ 83621 h 523008"/>
              <a:gd name="connsiteX25" fmla="*/ 1864426 w 2612572"/>
              <a:gd name="connsiteY25" fmla="*/ 71746 h 523008"/>
              <a:gd name="connsiteX26" fmla="*/ 2137559 w 2612572"/>
              <a:gd name="connsiteY26" fmla="*/ 47995 h 523008"/>
              <a:gd name="connsiteX27" fmla="*/ 2196935 w 2612572"/>
              <a:gd name="connsiteY27" fmla="*/ 36120 h 523008"/>
              <a:gd name="connsiteX28" fmla="*/ 2280062 w 2612572"/>
              <a:gd name="connsiteY28" fmla="*/ 24245 h 523008"/>
              <a:gd name="connsiteX29" fmla="*/ 2386940 w 2612572"/>
              <a:gd name="connsiteY29" fmla="*/ 12369 h 523008"/>
              <a:gd name="connsiteX30" fmla="*/ 2363190 w 2612572"/>
              <a:gd name="connsiteY30" fmla="*/ 83621 h 523008"/>
              <a:gd name="connsiteX31" fmla="*/ 2351314 w 2612572"/>
              <a:gd name="connsiteY31" fmla="*/ 119247 h 523008"/>
              <a:gd name="connsiteX32" fmla="*/ 2327564 w 2612572"/>
              <a:gd name="connsiteY32" fmla="*/ 154873 h 523008"/>
              <a:gd name="connsiteX33" fmla="*/ 2291938 w 2612572"/>
              <a:gd name="connsiteY33" fmla="*/ 226125 h 523008"/>
              <a:gd name="connsiteX34" fmla="*/ 2256312 w 2612572"/>
              <a:gd name="connsiteY34" fmla="*/ 249876 h 523008"/>
              <a:gd name="connsiteX35" fmla="*/ 2291938 w 2612572"/>
              <a:gd name="connsiteY35" fmla="*/ 261751 h 523008"/>
              <a:gd name="connsiteX36" fmla="*/ 2422566 w 2612572"/>
              <a:gd name="connsiteY36" fmla="*/ 238001 h 523008"/>
              <a:gd name="connsiteX37" fmla="*/ 2470068 w 2612572"/>
              <a:gd name="connsiteY37" fmla="*/ 226125 h 523008"/>
              <a:gd name="connsiteX38" fmla="*/ 2541320 w 2612572"/>
              <a:gd name="connsiteY38" fmla="*/ 202375 h 523008"/>
              <a:gd name="connsiteX39" fmla="*/ 2576946 w 2612572"/>
              <a:gd name="connsiteY39" fmla="*/ 178624 h 523008"/>
              <a:gd name="connsiteX40" fmla="*/ 2612572 w 2612572"/>
              <a:gd name="connsiteY40" fmla="*/ 166749 h 52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12572" h="523008">
                <a:moveTo>
                  <a:pt x="0" y="523008"/>
                </a:moveTo>
                <a:cubicBezTo>
                  <a:pt x="58369" y="515712"/>
                  <a:pt x="109188" y="510672"/>
                  <a:pt x="166255" y="499258"/>
                </a:cubicBezTo>
                <a:cubicBezTo>
                  <a:pt x="182259" y="496057"/>
                  <a:pt x="198063" y="491866"/>
                  <a:pt x="213756" y="487382"/>
                </a:cubicBezTo>
                <a:cubicBezTo>
                  <a:pt x="225792" y="483943"/>
                  <a:pt x="237066" y="477746"/>
                  <a:pt x="249382" y="475507"/>
                </a:cubicBezTo>
                <a:cubicBezTo>
                  <a:pt x="280781" y="469798"/>
                  <a:pt x="312717" y="467590"/>
                  <a:pt x="344385" y="463632"/>
                </a:cubicBezTo>
                <a:cubicBezTo>
                  <a:pt x="360219" y="459673"/>
                  <a:pt x="376253" y="456446"/>
                  <a:pt x="391886" y="451756"/>
                </a:cubicBezTo>
                <a:cubicBezTo>
                  <a:pt x="415865" y="444562"/>
                  <a:pt x="463138" y="428006"/>
                  <a:pt x="463138" y="428006"/>
                </a:cubicBezTo>
                <a:cubicBezTo>
                  <a:pt x="565238" y="359939"/>
                  <a:pt x="436058" y="441546"/>
                  <a:pt x="534390" y="392380"/>
                </a:cubicBezTo>
                <a:cubicBezTo>
                  <a:pt x="547156" y="385997"/>
                  <a:pt x="556974" y="374426"/>
                  <a:pt x="570016" y="368629"/>
                </a:cubicBezTo>
                <a:cubicBezTo>
                  <a:pt x="592894" y="358461"/>
                  <a:pt x="617517" y="352795"/>
                  <a:pt x="641268" y="344878"/>
                </a:cubicBezTo>
                <a:lnTo>
                  <a:pt x="676894" y="333003"/>
                </a:lnTo>
                <a:cubicBezTo>
                  <a:pt x="688769" y="329045"/>
                  <a:pt x="700376" y="324164"/>
                  <a:pt x="712520" y="321128"/>
                </a:cubicBezTo>
                <a:cubicBezTo>
                  <a:pt x="728354" y="317169"/>
                  <a:pt x="744328" y="313736"/>
                  <a:pt x="760021" y="309252"/>
                </a:cubicBezTo>
                <a:cubicBezTo>
                  <a:pt x="772057" y="305813"/>
                  <a:pt x="783611" y="300816"/>
                  <a:pt x="795647" y="297377"/>
                </a:cubicBezTo>
                <a:cubicBezTo>
                  <a:pt x="811340" y="292893"/>
                  <a:pt x="827515" y="290192"/>
                  <a:pt x="843148" y="285502"/>
                </a:cubicBezTo>
                <a:cubicBezTo>
                  <a:pt x="867128" y="278308"/>
                  <a:pt x="890649" y="269668"/>
                  <a:pt x="914400" y="261751"/>
                </a:cubicBezTo>
                <a:lnTo>
                  <a:pt x="985652" y="238001"/>
                </a:lnTo>
                <a:lnTo>
                  <a:pt x="1056904" y="214250"/>
                </a:lnTo>
                <a:cubicBezTo>
                  <a:pt x="1072738" y="210292"/>
                  <a:pt x="1088712" y="206859"/>
                  <a:pt x="1104405" y="202375"/>
                </a:cubicBezTo>
                <a:cubicBezTo>
                  <a:pt x="1116441" y="198936"/>
                  <a:pt x="1127756" y="192954"/>
                  <a:pt x="1140031" y="190499"/>
                </a:cubicBezTo>
                <a:cubicBezTo>
                  <a:pt x="1167478" y="185010"/>
                  <a:pt x="1195450" y="182582"/>
                  <a:pt x="1223159" y="178624"/>
                </a:cubicBezTo>
                <a:cubicBezTo>
                  <a:pt x="1235034" y="174666"/>
                  <a:pt x="1246641" y="169785"/>
                  <a:pt x="1258785" y="166749"/>
                </a:cubicBezTo>
                <a:cubicBezTo>
                  <a:pt x="1320573" y="151302"/>
                  <a:pt x="1332897" y="155067"/>
                  <a:pt x="1401288" y="142998"/>
                </a:cubicBezTo>
                <a:cubicBezTo>
                  <a:pt x="1610599" y="106061"/>
                  <a:pt x="1430721" y="129171"/>
                  <a:pt x="1626920" y="107372"/>
                </a:cubicBezTo>
                <a:cubicBezTo>
                  <a:pt x="1703664" y="81791"/>
                  <a:pt x="1639357" y="100320"/>
                  <a:pt x="1781299" y="83621"/>
                </a:cubicBezTo>
                <a:cubicBezTo>
                  <a:pt x="1809098" y="80351"/>
                  <a:pt x="1836575" y="74531"/>
                  <a:pt x="1864426" y="71746"/>
                </a:cubicBezTo>
                <a:cubicBezTo>
                  <a:pt x="1972144" y="60974"/>
                  <a:pt x="2033989" y="61805"/>
                  <a:pt x="2137559" y="47995"/>
                </a:cubicBezTo>
                <a:cubicBezTo>
                  <a:pt x="2157566" y="45327"/>
                  <a:pt x="2177026" y="39438"/>
                  <a:pt x="2196935" y="36120"/>
                </a:cubicBezTo>
                <a:cubicBezTo>
                  <a:pt x="2224544" y="31519"/>
                  <a:pt x="2252353" y="28203"/>
                  <a:pt x="2280062" y="24245"/>
                </a:cubicBezTo>
                <a:cubicBezTo>
                  <a:pt x="2363189" y="-3464"/>
                  <a:pt x="2327563" y="-7423"/>
                  <a:pt x="2386940" y="12369"/>
                </a:cubicBezTo>
                <a:lnTo>
                  <a:pt x="2363190" y="83621"/>
                </a:lnTo>
                <a:cubicBezTo>
                  <a:pt x="2359232" y="95496"/>
                  <a:pt x="2358257" y="108831"/>
                  <a:pt x="2351314" y="119247"/>
                </a:cubicBezTo>
                <a:cubicBezTo>
                  <a:pt x="2343397" y="131122"/>
                  <a:pt x="2333947" y="142108"/>
                  <a:pt x="2327564" y="154873"/>
                </a:cubicBezTo>
                <a:cubicBezTo>
                  <a:pt x="2308249" y="193504"/>
                  <a:pt x="2325968" y="192095"/>
                  <a:pt x="2291938" y="226125"/>
                </a:cubicBezTo>
                <a:cubicBezTo>
                  <a:pt x="2281846" y="236217"/>
                  <a:pt x="2268187" y="241959"/>
                  <a:pt x="2256312" y="249876"/>
                </a:cubicBezTo>
                <a:cubicBezTo>
                  <a:pt x="2268187" y="253834"/>
                  <a:pt x="2279420" y="261751"/>
                  <a:pt x="2291938" y="261751"/>
                </a:cubicBezTo>
                <a:cubicBezTo>
                  <a:pt x="2380361" y="261751"/>
                  <a:pt x="2364116" y="254701"/>
                  <a:pt x="2422566" y="238001"/>
                </a:cubicBezTo>
                <a:cubicBezTo>
                  <a:pt x="2438259" y="233517"/>
                  <a:pt x="2454435" y="230815"/>
                  <a:pt x="2470068" y="226125"/>
                </a:cubicBezTo>
                <a:cubicBezTo>
                  <a:pt x="2494048" y="218931"/>
                  <a:pt x="2541320" y="202375"/>
                  <a:pt x="2541320" y="202375"/>
                </a:cubicBezTo>
                <a:cubicBezTo>
                  <a:pt x="2553195" y="194458"/>
                  <a:pt x="2564180" y="185007"/>
                  <a:pt x="2576946" y="178624"/>
                </a:cubicBezTo>
                <a:cubicBezTo>
                  <a:pt x="2588142" y="173026"/>
                  <a:pt x="2612572" y="166749"/>
                  <a:pt x="2612572" y="16674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1400" y="2267693"/>
            <a:ext cx="167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what we just</a:t>
            </a:r>
          </a:p>
          <a:p>
            <a:r>
              <a:rPr lang="en-US" sz="1400" dirty="0" smtClean="0"/>
              <a:t>talked about doing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19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Animated Sequences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962272"/>
            <a:ext cx="6115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069" y="2019547"/>
            <a:ext cx="176080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lines on </a:t>
            </a:r>
          </a:p>
          <a:p>
            <a:r>
              <a:rPr lang="en-US" dirty="0" err="1" smtClean="0"/>
              <a:t>keyframes</a:t>
            </a:r>
            <a:r>
              <a:rPr lang="en-US" dirty="0" smtClean="0"/>
              <a:t> and </a:t>
            </a:r>
          </a:p>
          <a:p>
            <a:r>
              <a:rPr lang="en-US" dirty="0" smtClean="0"/>
              <a:t>interpolate lines </a:t>
            </a:r>
          </a:p>
          <a:p>
            <a:r>
              <a:rPr lang="en-US" dirty="0" smtClean="0"/>
              <a:t>on other frames</a:t>
            </a:r>
          </a:p>
          <a:p>
            <a:endParaRPr lang="en-US" dirty="0" smtClean="0"/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S</a:t>
            </a:r>
            <a:r>
              <a:rPr lang="en-US" baseline="-25000" dirty="0" smtClean="0"/>
              <a:t>1.5</a:t>
            </a:r>
            <a:r>
              <a:rPr lang="en-US" dirty="0" smtClean="0"/>
              <a:t>, D</a:t>
            </a:r>
            <a:r>
              <a:rPr lang="en-US" baseline="-25000" dirty="0"/>
              <a:t>1</a:t>
            </a:r>
            <a:r>
              <a:rPr lang="en-US" baseline="-25000" dirty="0" smtClean="0"/>
              <a:t>.5</a:t>
            </a:r>
          </a:p>
          <a:p>
            <a:r>
              <a:rPr lang="en-US" dirty="0" smtClean="0"/>
              <a:t>would be </a:t>
            </a:r>
          </a:p>
          <a:p>
            <a:r>
              <a:rPr lang="en-US" dirty="0" smtClean="0"/>
              <a:t>interpolated</a:t>
            </a:r>
          </a:p>
          <a:p>
            <a:r>
              <a:rPr lang="en-US" dirty="0" smtClean="0"/>
              <a:t>between Q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Q</a:t>
            </a:r>
            <a:r>
              <a:rPr lang="en-US" baseline="-25000" dirty="0" smtClean="0"/>
              <a:t>2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209800"/>
            <a:ext cx="4914900" cy="366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31" y="2881836"/>
            <a:ext cx="291438" cy="91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697">
            <a:off x="5687611" y="2859440"/>
            <a:ext cx="291438" cy="91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0713">
            <a:off x="8286758" y="2870360"/>
            <a:ext cx="291438" cy="91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9168" y="2697170"/>
            <a:ext cx="40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Q’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24942" y="3571078"/>
            <a:ext cx="37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’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95836" y="27427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24800" y="35356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15136" y="265237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21814" y="351506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2209800" y="2652378"/>
            <a:ext cx="6934200" cy="1391733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00790" y="2375378"/>
            <a:ext cx="2158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Q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and 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are interpolated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715000"/>
            <a:ext cx="3369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Note: </a:t>
            </a:r>
          </a:p>
          <a:p>
            <a:r>
              <a:rPr lang="en-US" sz="1200" i="1" dirty="0"/>
              <a:t>Interpolation can be </a:t>
            </a:r>
          </a:p>
          <a:p>
            <a:r>
              <a:rPr lang="en-US" sz="1200" i="1" dirty="0"/>
              <a:t>1. on the end points of line pairs</a:t>
            </a:r>
          </a:p>
          <a:p>
            <a:r>
              <a:rPr lang="en-US" sz="1200" i="1" dirty="0"/>
              <a:t>OR </a:t>
            </a:r>
          </a:p>
          <a:p>
            <a:r>
              <a:rPr lang="en-US" sz="1200" i="1" dirty="0"/>
              <a:t>2. on the center, orientation and length of line </a:t>
            </a:r>
            <a:r>
              <a:rPr lang="en-US" sz="1200" i="1" dirty="0" smtClean="0"/>
              <a:t>pairs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61497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810000" cy="4190999"/>
          </a:xfrm>
        </p:spPr>
        <p:txBody>
          <a:bodyPr/>
          <a:lstStyle/>
          <a:p>
            <a:r>
              <a:rPr lang="en-US" dirty="0" smtClean="0"/>
              <a:t>Blend is controlled by giving more strength to the original image that is closer to the deformed shape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43" y="1295400"/>
            <a:ext cx="46181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493124" cy="385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498348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0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8102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38"/>
            <a:ext cx="5114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04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162800" cy="534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333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Much of the content derived/based on slides </a:t>
            </a:r>
            <a:br>
              <a:rPr lang="en-US" sz="2000" dirty="0"/>
            </a:br>
            <a:r>
              <a:rPr lang="en-US" sz="2000" dirty="0"/>
              <a:t>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/>
              <a:t>Some layout and presentation style derived/based </a:t>
            </a:r>
            <a:br>
              <a:rPr lang="en-US" sz="2000" dirty="0"/>
            </a:br>
            <a:r>
              <a:rPr lang="en-US" sz="2000" dirty="0"/>
              <a:t>on presentations by</a:t>
            </a:r>
          </a:p>
          <a:p>
            <a:pPr lvl="1"/>
            <a:r>
              <a:rPr lang="en-US" sz="1800" dirty="0"/>
              <a:t>Donald House, Texas A&amp;M University, 1999</a:t>
            </a:r>
          </a:p>
          <a:p>
            <a:pPr lvl="1"/>
            <a:r>
              <a:rPr lang="en-US" sz="1800" dirty="0"/>
              <a:t>Bernd </a:t>
            </a:r>
            <a:r>
              <a:rPr lang="en-US" sz="1800" dirty="0" err="1"/>
              <a:t>Girod</a:t>
            </a:r>
            <a:r>
              <a:rPr lang="en-US" sz="1800" dirty="0"/>
              <a:t>, Stanford University, 2007</a:t>
            </a:r>
          </a:p>
          <a:p>
            <a:pPr lvl="1"/>
            <a:r>
              <a:rPr lang="en-US" sz="1800" dirty="0" err="1"/>
              <a:t>Shreekanth</a:t>
            </a:r>
            <a:r>
              <a:rPr lang="en-US" sz="1800" dirty="0"/>
              <a:t> </a:t>
            </a:r>
            <a:r>
              <a:rPr lang="en-US" sz="1800" dirty="0" err="1"/>
              <a:t>Mandayam</a:t>
            </a:r>
            <a:r>
              <a:rPr lang="en-US" sz="1800" dirty="0"/>
              <a:t>, Rowan University, 2009</a:t>
            </a:r>
          </a:p>
          <a:p>
            <a:pPr lvl="1"/>
            <a:r>
              <a:rPr lang="en-US" sz="1800" dirty="0"/>
              <a:t>Igor Aizenberg, TAMUT, 2013</a:t>
            </a:r>
          </a:p>
          <a:p>
            <a:pPr lvl="1"/>
            <a:r>
              <a:rPr lang="en-US" sz="1800" dirty="0"/>
              <a:t>Xin Li, WVU, 2014</a:t>
            </a:r>
          </a:p>
          <a:p>
            <a:pPr lvl="1"/>
            <a:r>
              <a:rPr lang="en-US" sz="1800" dirty="0"/>
              <a:t>George </a:t>
            </a:r>
            <a:r>
              <a:rPr lang="en-US" sz="1800" dirty="0" err="1"/>
              <a:t>Wolberg</a:t>
            </a:r>
            <a:r>
              <a:rPr lang="en-US" sz="1800" dirty="0"/>
              <a:t>, City College of New York, 2015</a:t>
            </a:r>
          </a:p>
          <a:p>
            <a:pPr lvl="1"/>
            <a:r>
              <a:rPr lang="en-US" sz="1800" dirty="0"/>
              <a:t>Yao Wang and Zhu Liu, NYU-Poly, 2015</a:t>
            </a:r>
          </a:p>
          <a:p>
            <a:pPr lvl="1"/>
            <a:r>
              <a:rPr lang="en-US" sz="1800" dirty="0" err="1"/>
              <a:t>Sinisa</a:t>
            </a:r>
            <a:r>
              <a:rPr lang="en-US" sz="1800" dirty="0"/>
              <a:t> </a:t>
            </a:r>
            <a:r>
              <a:rPr lang="en-US" sz="1800" dirty="0" err="1"/>
              <a:t>Todorovic</a:t>
            </a:r>
            <a:r>
              <a:rPr lang="en-US" sz="1800" dirty="0"/>
              <a:t>, Oregon State, 2015</a:t>
            </a:r>
          </a:p>
        </p:txBody>
      </p:sp>
      <p:pic>
        <p:nvPicPr>
          <p:cNvPr id="5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1471613" cy="8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16029"/>
              </p:ext>
            </p:extLst>
          </p:nvPr>
        </p:nvGraphicFramePr>
        <p:xfrm>
          <a:off x="6553200" y="3723822"/>
          <a:ext cx="23209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Image" r:id="rId4" imgW="7606349" imgH="9739683" progId="Photoshop.Image.8">
                  <p:embed/>
                </p:oleObj>
              </mc:Choice>
              <mc:Fallback>
                <p:oleObj name="Image" r:id="rId4" imgW="7606349" imgH="9739683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723822"/>
                        <a:ext cx="23209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28906"/>
              </p:ext>
            </p:extLst>
          </p:nvPr>
        </p:nvGraphicFramePr>
        <p:xfrm>
          <a:off x="6553200" y="381000"/>
          <a:ext cx="234315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Image" r:id="rId6" imgW="5066667" imgH="6260317" progId="Photoshop.Image.8">
                  <p:embed/>
                </p:oleObj>
              </mc:Choice>
              <mc:Fallback>
                <p:oleObj name="Image" r:id="rId6" imgW="5066667" imgH="6260317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1000"/>
                        <a:ext cx="234315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Feature-based Image 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209800"/>
          </a:xfrm>
        </p:spPr>
        <p:txBody>
          <a:bodyPr/>
          <a:lstStyle/>
          <a:p>
            <a:r>
              <a:rPr lang="en-US" dirty="0" smtClean="0"/>
              <a:t>Concept:</a:t>
            </a:r>
          </a:p>
          <a:p>
            <a:pPr lvl="1"/>
            <a:r>
              <a:rPr lang="en-US" dirty="0" smtClean="0"/>
              <a:t>Morph one image into another using an inverse map by specifying corresponding features in both images using directed 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657600"/>
            <a:ext cx="6867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Beier</a:t>
            </a:r>
            <a:r>
              <a:rPr lang="en-US" sz="2000" dirty="0" smtClean="0"/>
              <a:t>, T &amp; Neely, S. (1992). Feature-based image metamorphosis</a:t>
            </a:r>
          </a:p>
          <a:p>
            <a:r>
              <a:rPr lang="en-US" sz="2000" dirty="0" smtClean="0"/>
              <a:t>Computer Graphics 26 (2): 35-42. </a:t>
            </a:r>
            <a:r>
              <a:rPr lang="en-US" sz="2000" dirty="0" err="1" smtClean="0"/>
              <a:t>doi</a:t>
            </a:r>
            <a:r>
              <a:rPr lang="en-US" sz="2000" dirty="0" smtClean="0"/>
              <a:t>: 10.1145/133994.134003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493567"/>
            <a:ext cx="3493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-- Identify features via line-pairs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32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00124"/>
            <a:ext cx="4948238" cy="56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57400" y="1000124"/>
            <a:ext cx="4912981" cy="5019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 Examples: Each Using One Pair of Lines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70619" y="175260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</a:p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5102" y="4399128"/>
            <a:ext cx="113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0381" y="1891099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0381" y="4399128"/>
            <a:ext cx="166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scaled</a:t>
            </a:r>
          </a:p>
          <a:p>
            <a:r>
              <a:rPr lang="en-US" dirty="0" smtClean="0"/>
              <a:t>(non-uniformly)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95600" y="1752600"/>
            <a:ext cx="0" cy="1143000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05200" y="4134976"/>
            <a:ext cx="0" cy="1143000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05400" y="2743200"/>
            <a:ext cx="1219200" cy="0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257800" y="4394444"/>
            <a:ext cx="0" cy="571500"/>
          </a:xfrm>
          <a:prstGeom prst="straightConnector1">
            <a:avLst/>
          </a:prstGeom>
          <a:ln w="635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5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_p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715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2895600"/>
            <a:ext cx="5715000" cy="320040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via 1 pair of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Given a line pair: PQ and P’Q’</a:t>
            </a:r>
          </a:p>
          <a:p>
            <a:pPr lvl="1"/>
            <a:r>
              <a:rPr lang="en-US" dirty="0" smtClean="0"/>
              <a:t>Determine which pixel X’ in the source image do we sample for the X pixel in the destination image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05400" y="4894997"/>
            <a:ext cx="1447800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22689" y="3456315"/>
            <a:ext cx="5266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Q’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90800" y="3717925"/>
            <a:ext cx="0" cy="137160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2688" y="5058893"/>
            <a:ext cx="4762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  <a:r>
              <a:rPr lang="en-US" sz="2800" b="1" dirty="0" smtClean="0"/>
              <a:t>’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2879" y="5028261"/>
            <a:ext cx="43152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Q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42090" y="5052220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</a:t>
            </a:r>
            <a:endParaRPr lang="en-US" sz="2800" b="1" dirty="0"/>
          </a:p>
        </p:txBody>
      </p:sp>
      <p:sp>
        <p:nvSpPr>
          <p:cNvPr id="17" name="Oval 16"/>
          <p:cNvSpPr/>
          <p:nvPr/>
        </p:nvSpPr>
        <p:spPr>
          <a:xfrm>
            <a:off x="5715000" y="4114800"/>
            <a:ext cx="1143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9000" y="2743200"/>
            <a:ext cx="4712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dirty="0" smtClean="0"/>
              <a:t>’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47771" y="2558534"/>
            <a:ext cx="292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8" name="Freeform 7"/>
          <p:cNvSpPr/>
          <p:nvPr/>
        </p:nvSpPr>
        <p:spPr>
          <a:xfrm>
            <a:off x="3918857" y="2742698"/>
            <a:ext cx="1857829" cy="1379359"/>
          </a:xfrm>
          <a:custGeom>
            <a:avLst/>
            <a:gdLst>
              <a:gd name="connsiteX0" fmla="*/ 1857829 w 1857829"/>
              <a:gd name="connsiteY0" fmla="*/ 1379359 h 1379359"/>
              <a:gd name="connsiteX1" fmla="*/ 1828800 w 1857829"/>
              <a:gd name="connsiteY1" fmla="*/ 1234216 h 1379359"/>
              <a:gd name="connsiteX2" fmla="*/ 1814286 w 1857829"/>
              <a:gd name="connsiteY2" fmla="*/ 1190673 h 1379359"/>
              <a:gd name="connsiteX3" fmla="*/ 1785257 w 1857829"/>
              <a:gd name="connsiteY3" fmla="*/ 1147131 h 1379359"/>
              <a:gd name="connsiteX4" fmla="*/ 1770743 w 1857829"/>
              <a:gd name="connsiteY4" fmla="*/ 1074559 h 1379359"/>
              <a:gd name="connsiteX5" fmla="*/ 1756229 w 1857829"/>
              <a:gd name="connsiteY5" fmla="*/ 1031016 h 1379359"/>
              <a:gd name="connsiteX6" fmla="*/ 1741714 w 1857829"/>
              <a:gd name="connsiteY6" fmla="*/ 929416 h 1379359"/>
              <a:gd name="connsiteX7" fmla="*/ 1727200 w 1857829"/>
              <a:gd name="connsiteY7" fmla="*/ 856845 h 1379359"/>
              <a:gd name="connsiteX8" fmla="*/ 1712686 w 1857829"/>
              <a:gd name="connsiteY8" fmla="*/ 798788 h 1379359"/>
              <a:gd name="connsiteX9" fmla="*/ 1654629 w 1857829"/>
              <a:gd name="connsiteY9" fmla="*/ 682673 h 1379359"/>
              <a:gd name="connsiteX10" fmla="*/ 1625600 w 1857829"/>
              <a:gd name="connsiteY10" fmla="*/ 624616 h 1379359"/>
              <a:gd name="connsiteX11" fmla="*/ 1596572 w 1857829"/>
              <a:gd name="connsiteY11" fmla="*/ 566559 h 1379359"/>
              <a:gd name="connsiteX12" fmla="*/ 1451429 w 1857829"/>
              <a:gd name="connsiteY12" fmla="*/ 392388 h 1379359"/>
              <a:gd name="connsiteX13" fmla="*/ 1364343 w 1857829"/>
              <a:gd name="connsiteY13" fmla="*/ 334331 h 1379359"/>
              <a:gd name="connsiteX14" fmla="*/ 1277257 w 1857829"/>
              <a:gd name="connsiteY14" fmla="*/ 276273 h 1379359"/>
              <a:gd name="connsiteX15" fmla="*/ 1233714 w 1857829"/>
              <a:gd name="connsiteY15" fmla="*/ 247245 h 1379359"/>
              <a:gd name="connsiteX16" fmla="*/ 1190172 w 1857829"/>
              <a:gd name="connsiteY16" fmla="*/ 232731 h 1379359"/>
              <a:gd name="connsiteX17" fmla="*/ 1103086 w 1857829"/>
              <a:gd name="connsiteY17" fmla="*/ 189188 h 1379359"/>
              <a:gd name="connsiteX18" fmla="*/ 1016000 w 1857829"/>
              <a:gd name="connsiteY18" fmla="*/ 145645 h 1379359"/>
              <a:gd name="connsiteX19" fmla="*/ 914400 w 1857829"/>
              <a:gd name="connsiteY19" fmla="*/ 102102 h 1379359"/>
              <a:gd name="connsiteX20" fmla="*/ 856343 w 1857829"/>
              <a:gd name="connsiteY20" fmla="*/ 73073 h 1379359"/>
              <a:gd name="connsiteX21" fmla="*/ 769257 w 1857829"/>
              <a:gd name="connsiteY21" fmla="*/ 44045 h 1379359"/>
              <a:gd name="connsiteX22" fmla="*/ 725714 w 1857829"/>
              <a:gd name="connsiteY22" fmla="*/ 29531 h 1379359"/>
              <a:gd name="connsiteX23" fmla="*/ 537029 w 1857829"/>
              <a:gd name="connsiteY23" fmla="*/ 502 h 1379359"/>
              <a:gd name="connsiteX24" fmla="*/ 246743 w 1857829"/>
              <a:gd name="connsiteY24" fmla="*/ 15016 h 1379359"/>
              <a:gd name="connsiteX25" fmla="*/ 159657 w 1857829"/>
              <a:gd name="connsiteY25" fmla="*/ 44045 h 1379359"/>
              <a:gd name="connsiteX26" fmla="*/ 116114 w 1857829"/>
              <a:gd name="connsiteY26" fmla="*/ 58559 h 1379359"/>
              <a:gd name="connsiteX27" fmla="*/ 43543 w 1857829"/>
              <a:gd name="connsiteY27" fmla="*/ 131131 h 1379359"/>
              <a:gd name="connsiteX28" fmla="*/ 14514 w 1857829"/>
              <a:gd name="connsiteY28" fmla="*/ 87588 h 1379359"/>
              <a:gd name="connsiteX29" fmla="*/ 43543 w 1857829"/>
              <a:gd name="connsiteY29" fmla="*/ 44045 h 1379359"/>
              <a:gd name="connsiteX30" fmla="*/ 58057 w 1857829"/>
              <a:gd name="connsiteY30" fmla="*/ 502 h 1379359"/>
              <a:gd name="connsiteX31" fmla="*/ 101600 w 1857829"/>
              <a:gd name="connsiteY31" fmla="*/ 29531 h 1379359"/>
              <a:gd name="connsiteX32" fmla="*/ 145143 w 1857829"/>
              <a:gd name="connsiteY32" fmla="*/ 116616 h 1379359"/>
              <a:gd name="connsiteX33" fmla="*/ 130629 w 1857829"/>
              <a:gd name="connsiteY33" fmla="*/ 160159 h 1379359"/>
              <a:gd name="connsiteX34" fmla="*/ 0 w 1857829"/>
              <a:gd name="connsiteY34" fmla="*/ 160159 h 137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57829" h="1379359">
                <a:moveTo>
                  <a:pt x="1857829" y="1379359"/>
                </a:moveTo>
                <a:cubicBezTo>
                  <a:pt x="1846424" y="1310931"/>
                  <a:pt x="1846121" y="1294839"/>
                  <a:pt x="1828800" y="1234216"/>
                </a:cubicBezTo>
                <a:cubicBezTo>
                  <a:pt x="1824597" y="1219505"/>
                  <a:pt x="1821128" y="1204357"/>
                  <a:pt x="1814286" y="1190673"/>
                </a:cubicBezTo>
                <a:cubicBezTo>
                  <a:pt x="1806485" y="1175071"/>
                  <a:pt x="1794933" y="1161645"/>
                  <a:pt x="1785257" y="1147131"/>
                </a:cubicBezTo>
                <a:cubicBezTo>
                  <a:pt x="1780419" y="1122940"/>
                  <a:pt x="1776726" y="1098492"/>
                  <a:pt x="1770743" y="1074559"/>
                </a:cubicBezTo>
                <a:cubicBezTo>
                  <a:pt x="1767032" y="1059716"/>
                  <a:pt x="1759230" y="1046018"/>
                  <a:pt x="1756229" y="1031016"/>
                </a:cubicBezTo>
                <a:cubicBezTo>
                  <a:pt x="1749520" y="997470"/>
                  <a:pt x="1747338" y="963161"/>
                  <a:pt x="1741714" y="929416"/>
                </a:cubicBezTo>
                <a:cubicBezTo>
                  <a:pt x="1737658" y="905082"/>
                  <a:pt x="1732551" y="880927"/>
                  <a:pt x="1727200" y="856845"/>
                </a:cubicBezTo>
                <a:cubicBezTo>
                  <a:pt x="1722873" y="837372"/>
                  <a:pt x="1720358" y="817201"/>
                  <a:pt x="1712686" y="798788"/>
                </a:cubicBezTo>
                <a:cubicBezTo>
                  <a:pt x="1696043" y="758843"/>
                  <a:pt x="1673981" y="721378"/>
                  <a:pt x="1654629" y="682673"/>
                </a:cubicBezTo>
                <a:lnTo>
                  <a:pt x="1625600" y="624616"/>
                </a:lnTo>
                <a:cubicBezTo>
                  <a:pt x="1615924" y="605264"/>
                  <a:pt x="1608574" y="584562"/>
                  <a:pt x="1596572" y="566559"/>
                </a:cubicBezTo>
                <a:cubicBezTo>
                  <a:pt x="1515742" y="445316"/>
                  <a:pt x="1563184" y="504143"/>
                  <a:pt x="1451429" y="392388"/>
                </a:cubicBezTo>
                <a:cubicBezTo>
                  <a:pt x="1397068" y="338027"/>
                  <a:pt x="1427359" y="355336"/>
                  <a:pt x="1364343" y="334331"/>
                </a:cubicBezTo>
                <a:lnTo>
                  <a:pt x="1277257" y="276273"/>
                </a:lnTo>
                <a:cubicBezTo>
                  <a:pt x="1262743" y="266597"/>
                  <a:pt x="1250263" y="252761"/>
                  <a:pt x="1233714" y="247245"/>
                </a:cubicBezTo>
                <a:lnTo>
                  <a:pt x="1190172" y="232731"/>
                </a:lnTo>
                <a:cubicBezTo>
                  <a:pt x="1065383" y="149538"/>
                  <a:pt x="1223270" y="249280"/>
                  <a:pt x="1103086" y="189188"/>
                </a:cubicBezTo>
                <a:cubicBezTo>
                  <a:pt x="990540" y="132915"/>
                  <a:pt x="1125446" y="182126"/>
                  <a:pt x="1016000" y="145645"/>
                </a:cubicBezTo>
                <a:cubicBezTo>
                  <a:pt x="927757" y="86816"/>
                  <a:pt x="1021516" y="142271"/>
                  <a:pt x="914400" y="102102"/>
                </a:cubicBezTo>
                <a:cubicBezTo>
                  <a:pt x="894141" y="94505"/>
                  <a:pt x="876432" y="81109"/>
                  <a:pt x="856343" y="73073"/>
                </a:cubicBezTo>
                <a:cubicBezTo>
                  <a:pt x="827933" y="61709"/>
                  <a:pt x="798286" y="53721"/>
                  <a:pt x="769257" y="44045"/>
                </a:cubicBezTo>
                <a:cubicBezTo>
                  <a:pt x="754743" y="39207"/>
                  <a:pt x="740805" y="32046"/>
                  <a:pt x="725714" y="29531"/>
                </a:cubicBezTo>
                <a:cubicBezTo>
                  <a:pt x="604884" y="9392"/>
                  <a:pt x="667762" y="19178"/>
                  <a:pt x="537029" y="502"/>
                </a:cubicBezTo>
                <a:cubicBezTo>
                  <a:pt x="440267" y="5340"/>
                  <a:pt x="342987" y="3911"/>
                  <a:pt x="246743" y="15016"/>
                </a:cubicBezTo>
                <a:cubicBezTo>
                  <a:pt x="216346" y="18523"/>
                  <a:pt x="188686" y="34369"/>
                  <a:pt x="159657" y="44045"/>
                </a:cubicBezTo>
                <a:lnTo>
                  <a:pt x="116114" y="58559"/>
                </a:lnTo>
                <a:cubicBezTo>
                  <a:pt x="107007" y="72220"/>
                  <a:pt x="72003" y="136823"/>
                  <a:pt x="43543" y="131131"/>
                </a:cubicBezTo>
                <a:cubicBezTo>
                  <a:pt x="26438" y="127710"/>
                  <a:pt x="24190" y="102102"/>
                  <a:pt x="14514" y="87588"/>
                </a:cubicBezTo>
                <a:cubicBezTo>
                  <a:pt x="24190" y="73074"/>
                  <a:pt x="35742" y="59647"/>
                  <a:pt x="43543" y="44045"/>
                </a:cubicBezTo>
                <a:cubicBezTo>
                  <a:pt x="50385" y="30361"/>
                  <a:pt x="43214" y="4213"/>
                  <a:pt x="58057" y="502"/>
                </a:cubicBezTo>
                <a:cubicBezTo>
                  <a:pt x="74980" y="-3729"/>
                  <a:pt x="87086" y="19855"/>
                  <a:pt x="101600" y="29531"/>
                </a:cubicBezTo>
                <a:cubicBezTo>
                  <a:pt x="116278" y="51548"/>
                  <a:pt x="145143" y="86568"/>
                  <a:pt x="145143" y="116616"/>
                </a:cubicBezTo>
                <a:cubicBezTo>
                  <a:pt x="145143" y="131915"/>
                  <a:pt x="145283" y="155763"/>
                  <a:pt x="130629" y="160159"/>
                </a:cubicBezTo>
                <a:cubicBezTo>
                  <a:pt x="88922" y="172671"/>
                  <a:pt x="43543" y="160159"/>
                  <a:pt x="0" y="160159"/>
                </a:cubicBezTo>
              </a:path>
            </a:pathLst>
          </a:cu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71596" y="3850771"/>
            <a:ext cx="3818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78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41662"/>
            <a:ext cx="5113112" cy="302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via 1 pair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Solution Design</a:t>
            </a:r>
            <a:endParaRPr lang="en-US" dirty="0"/>
          </a:p>
        </p:txBody>
      </p:sp>
      <p:pic>
        <p:nvPicPr>
          <p:cNvPr id="4" name="Picture 3" descr="FeatureBas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8775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561" y="3280674"/>
            <a:ext cx="3065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First:</a:t>
            </a:r>
          </a:p>
          <a:p>
            <a:r>
              <a:rPr lang="en-US" dirty="0" smtClean="0"/>
              <a:t>   Calculate parameters u and v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21136335">
            <a:off x="3654824" y="4217751"/>
            <a:ext cx="306977" cy="1274824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652" y="4792333"/>
            <a:ext cx="7617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u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4734433">
            <a:off x="3993449" y="3525275"/>
            <a:ext cx="310820" cy="612732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75623" y="3250858"/>
            <a:ext cx="7441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Find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41662"/>
            <a:ext cx="5113112" cy="302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via 1 pair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Solution Design</a:t>
            </a:r>
            <a:endParaRPr lang="en-US" dirty="0"/>
          </a:p>
        </p:txBody>
      </p:sp>
      <p:pic>
        <p:nvPicPr>
          <p:cNvPr id="4" name="Picture 3" descr="FeatureBas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8775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561" y="3280674"/>
            <a:ext cx="3065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First:</a:t>
            </a:r>
          </a:p>
          <a:p>
            <a:r>
              <a:rPr lang="en-US" dirty="0" smtClean="0"/>
              <a:t>   Calculate parameters u and 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218" y="4094809"/>
            <a:ext cx="1910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</a:t>
            </a:r>
          </a:p>
          <a:p>
            <a:r>
              <a:rPr lang="en-US" dirty="0" smtClean="0"/>
              <a:t>   Use u, v to get X’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447966">
            <a:off x="6238962" y="4032272"/>
            <a:ext cx="337885" cy="1514797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526" y="4371808"/>
            <a:ext cx="71205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Use u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5742454">
            <a:off x="6921208" y="3446691"/>
            <a:ext cx="252542" cy="763826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2800" y="3419173"/>
            <a:ext cx="6944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Use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5729</TotalTime>
  <Words>1933</Words>
  <Application>Microsoft Office PowerPoint</Application>
  <PresentationFormat>On-screen Show (4:3)</PresentationFormat>
  <Paragraphs>331</Paragraphs>
  <Slides>43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Image</vt:lpstr>
      <vt:lpstr>Digital Image Processing</vt:lpstr>
      <vt:lpstr>Lecture Objectives</vt:lpstr>
      <vt:lpstr>Morphing</vt:lpstr>
      <vt:lpstr>Sample Steps</vt:lpstr>
      <vt:lpstr>Feature-based Image Metamorphosis</vt:lpstr>
      <vt:lpstr>3 Examples: Each Using One Pair of Lines</vt:lpstr>
      <vt:lpstr>Transform via 1 pair of lines</vt:lpstr>
      <vt:lpstr>Transform via 1 pair of lines</vt:lpstr>
      <vt:lpstr>Transform via 1 pair of lines</vt:lpstr>
      <vt:lpstr>Implementation</vt:lpstr>
      <vt:lpstr>Walk-Thru</vt:lpstr>
      <vt:lpstr>Walk-Thru</vt:lpstr>
      <vt:lpstr>Walk-Thru</vt:lpstr>
      <vt:lpstr>Aside Example: Application of Transforms</vt:lpstr>
      <vt:lpstr>Walk-Thru</vt:lpstr>
      <vt:lpstr>Walk-Thru</vt:lpstr>
      <vt:lpstr>Walk-Thru</vt:lpstr>
      <vt:lpstr>Walk-Thru</vt:lpstr>
      <vt:lpstr>Walk-Thru</vt:lpstr>
      <vt:lpstr>Walk-Thru</vt:lpstr>
      <vt:lpstr>Walk-Thru</vt:lpstr>
      <vt:lpstr>Finished: Transform with 1 Line Pair</vt:lpstr>
      <vt:lpstr>Results: Each Using One Pair of Lines</vt:lpstr>
      <vt:lpstr>Transform with Multiple Line Pairs</vt:lpstr>
      <vt:lpstr>Transform with Multiple Line Pairs</vt:lpstr>
      <vt:lpstr>Transform with Multiple Line Pairs</vt:lpstr>
      <vt:lpstr>Transform with Multiple Line Pairs</vt:lpstr>
      <vt:lpstr>Transform with Multiple Line Pairs</vt:lpstr>
      <vt:lpstr>Transform with Multiple Line Pairs</vt:lpstr>
      <vt:lpstr>Transform with Multiple Line Pairs</vt:lpstr>
      <vt:lpstr>Constant Details</vt:lpstr>
      <vt:lpstr>Constant Details</vt:lpstr>
      <vt:lpstr>Constant Details</vt:lpstr>
      <vt:lpstr>Pseudocode: Multiple Line Pairs</vt:lpstr>
      <vt:lpstr>Results with Multiple Line Pairs</vt:lpstr>
      <vt:lpstr>Morphing Between 2 Still Images</vt:lpstr>
      <vt:lpstr>Animated Sequences</vt:lpstr>
      <vt:lpstr>Questions?</vt:lpstr>
      <vt:lpstr>Extra Reference Stuff Follows</vt:lpstr>
      <vt:lpstr>PowerPoint Presentation</vt:lpstr>
      <vt:lpstr>PowerPoint Presentation</vt:lpstr>
      <vt:lpstr>PowerPoint Presentation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960</cp:revision>
  <dcterms:created xsi:type="dcterms:W3CDTF">2006-08-16T00:00:00Z</dcterms:created>
  <dcterms:modified xsi:type="dcterms:W3CDTF">2015-10-14T14:34:02Z</dcterms:modified>
</cp:coreProperties>
</file>