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3"/>
  </p:notesMasterIdLst>
  <p:sldIdLst>
    <p:sldId id="256" r:id="rId5"/>
    <p:sldId id="331" r:id="rId6"/>
    <p:sldId id="365" r:id="rId7"/>
    <p:sldId id="366" r:id="rId8"/>
    <p:sldId id="367" r:id="rId9"/>
    <p:sldId id="368" r:id="rId10"/>
    <p:sldId id="381" r:id="rId11"/>
    <p:sldId id="382" r:id="rId12"/>
    <p:sldId id="383" r:id="rId13"/>
    <p:sldId id="394" r:id="rId14"/>
    <p:sldId id="384" r:id="rId15"/>
    <p:sldId id="385" r:id="rId16"/>
    <p:sldId id="386" r:id="rId17"/>
    <p:sldId id="369" r:id="rId18"/>
    <p:sldId id="370" r:id="rId19"/>
    <p:sldId id="371" r:id="rId20"/>
    <p:sldId id="372" r:id="rId21"/>
    <p:sldId id="373" r:id="rId22"/>
    <p:sldId id="393" r:id="rId23"/>
    <p:sldId id="388" r:id="rId24"/>
    <p:sldId id="396" r:id="rId25"/>
    <p:sldId id="399" r:id="rId26"/>
    <p:sldId id="398" r:id="rId27"/>
    <p:sldId id="395" r:id="rId28"/>
    <p:sldId id="400" r:id="rId29"/>
    <p:sldId id="392" r:id="rId30"/>
    <p:sldId id="401" r:id="rId31"/>
    <p:sldId id="402" r:id="rId32"/>
    <p:sldId id="403" r:id="rId33"/>
    <p:sldId id="404" r:id="rId34"/>
    <p:sldId id="406" r:id="rId35"/>
    <p:sldId id="407" r:id="rId36"/>
    <p:sldId id="408" r:id="rId37"/>
    <p:sldId id="410" r:id="rId38"/>
    <p:sldId id="409" r:id="rId39"/>
    <p:sldId id="453" r:id="rId40"/>
    <p:sldId id="411" r:id="rId41"/>
    <p:sldId id="414" r:id="rId42"/>
    <p:sldId id="415" r:id="rId43"/>
    <p:sldId id="417" r:id="rId44"/>
    <p:sldId id="419" r:id="rId45"/>
    <p:sldId id="420" r:id="rId46"/>
    <p:sldId id="421" r:id="rId47"/>
    <p:sldId id="422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441" r:id="rId66"/>
    <p:sldId id="444" r:id="rId67"/>
    <p:sldId id="445" r:id="rId68"/>
    <p:sldId id="446" r:id="rId69"/>
    <p:sldId id="447" r:id="rId70"/>
    <p:sldId id="448" r:id="rId71"/>
    <p:sldId id="449" r:id="rId72"/>
    <p:sldId id="452" r:id="rId73"/>
    <p:sldId id="454" r:id="rId74"/>
    <p:sldId id="455" r:id="rId75"/>
    <p:sldId id="456" r:id="rId76"/>
    <p:sldId id="457" r:id="rId77"/>
    <p:sldId id="458" r:id="rId78"/>
    <p:sldId id="459" r:id="rId79"/>
    <p:sldId id="460" r:id="rId80"/>
    <p:sldId id="461" r:id="rId81"/>
    <p:sldId id="462" r:id="rId82"/>
    <p:sldId id="463" r:id="rId83"/>
    <p:sldId id="464" r:id="rId84"/>
    <p:sldId id="465" r:id="rId85"/>
    <p:sldId id="466" r:id="rId86"/>
    <p:sldId id="467" r:id="rId87"/>
    <p:sldId id="468" r:id="rId88"/>
    <p:sldId id="469" r:id="rId89"/>
    <p:sldId id="470" r:id="rId90"/>
    <p:sldId id="471" r:id="rId91"/>
    <p:sldId id="472" r:id="rId92"/>
    <p:sldId id="473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  <p:sldId id="488" r:id="rId108"/>
    <p:sldId id="489" r:id="rId109"/>
    <p:sldId id="490" r:id="rId110"/>
    <p:sldId id="491" r:id="rId111"/>
    <p:sldId id="376" r:id="rId112"/>
    <p:sldId id="377" r:id="rId113"/>
    <p:sldId id="494" r:id="rId114"/>
    <p:sldId id="495" r:id="rId115"/>
    <p:sldId id="492" r:id="rId116"/>
    <p:sldId id="493" r:id="rId117"/>
    <p:sldId id="380" r:id="rId118"/>
    <p:sldId id="306" r:id="rId119"/>
    <p:sldId id="364" r:id="rId120"/>
    <p:sldId id="405" r:id="rId121"/>
    <p:sldId id="322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0" d="100"/>
          <a:sy n="80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00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58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1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2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8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8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0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1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2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5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65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26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68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0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9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51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1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8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2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7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Compression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505200" y="3468954"/>
            <a:ext cx="1752600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3265488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55951" y="4206739"/>
            <a:ext cx="23487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Caution:</a:t>
            </a:r>
          </a:p>
          <a:p>
            <a:r>
              <a:rPr lang="en-US" sz="1400" dirty="0" smtClean="0"/>
              <a:t>   The PDF version of this </a:t>
            </a:r>
          </a:p>
          <a:p>
            <a:r>
              <a:rPr lang="en-US" sz="1400" dirty="0" smtClean="0"/>
              <a:t>   presentation will appear </a:t>
            </a:r>
          </a:p>
          <a:p>
            <a:r>
              <a:rPr lang="en-US" sz="1400" dirty="0" smtClean="0"/>
              <a:t>   to have errors due to heavy </a:t>
            </a:r>
          </a:p>
          <a:p>
            <a:r>
              <a:rPr lang="en-US" sz="1400" dirty="0" smtClean="0"/>
              <a:t>   use of animations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800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521308" y="3326741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821429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956E-6 L -0.14601 0.31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58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71" grpId="0"/>
      <p:bldP spid="7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57599" y="1452410"/>
            <a:ext cx="250269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43148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312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773811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5236E-6 L -0.10694 0.13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67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4644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798734" y="186287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2007E-6 L 0.09132 0.2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15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693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603261" y="335324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770687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EOF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5708E-6 L 0.0783 0.33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67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6" grpId="0"/>
      <p:bldP spid="6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EOF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58693">
            <a:off x="936684" y="2650352"/>
            <a:ext cx="4386137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And the file is now decoded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2743200"/>
            <a:ext cx="4343400" cy="3074432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5805677"/>
            <a:ext cx="33970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 next:  ONE MORE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Lempel-Ziv-Welch (LZW)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Lossless</a:t>
            </a:r>
          </a:p>
          <a:p>
            <a:r>
              <a:rPr lang="en-US" dirty="0" smtClean="0"/>
              <a:t>Has a table</a:t>
            </a:r>
          </a:p>
          <a:p>
            <a:r>
              <a:rPr lang="en-US" dirty="0" smtClean="0"/>
              <a:t>Does not store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Discovers and remembers </a:t>
            </a:r>
            <a:r>
              <a:rPr lang="en-US" b="1" dirty="0" smtClean="0"/>
              <a:t>patterns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colors </a:t>
            </a:r>
          </a:p>
          <a:p>
            <a:r>
              <a:rPr lang="en-US" dirty="0" smtClean="0"/>
              <a:t>Stores the </a:t>
            </a:r>
            <a:r>
              <a:rPr lang="en-US" dirty="0"/>
              <a:t>patterns in a table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b="1" dirty="0"/>
              <a:t>only table indices are stored</a:t>
            </a:r>
            <a:r>
              <a:rPr lang="en-US" dirty="0"/>
              <a:t> in the </a:t>
            </a:r>
            <a:r>
              <a:rPr lang="en-US" dirty="0" smtClean="0"/>
              <a:t>file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LZW </a:t>
            </a:r>
            <a:r>
              <a:rPr lang="en-US" dirty="0"/>
              <a:t>table entries can grow arbitrarily long,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 smtClean="0"/>
              <a:t>one </a:t>
            </a:r>
            <a:r>
              <a:rPr lang="en-US" dirty="0"/>
              <a:t>table index can stand for a long string of data in the </a:t>
            </a:r>
            <a:r>
              <a:rPr lang="en-US" dirty="0" smtClean="0"/>
              <a:t>file </a:t>
            </a:r>
          </a:p>
          <a:p>
            <a:pPr lvl="1"/>
            <a:r>
              <a:rPr lang="en-US" dirty="0" smtClean="0"/>
              <a:t>BUT again the </a:t>
            </a:r>
            <a:r>
              <a:rPr lang="en-US" dirty="0"/>
              <a:t>table itself never needs to be stored in the </a:t>
            </a:r>
            <a:r>
              <a:rPr lang="en-US" dirty="0" smtClean="0"/>
              <a:t>file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2667000"/>
            <a:ext cx="2209800" cy="2819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449290"/>
            <a:ext cx="89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Encoder: Pseudocode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6800"/>
            <a:ext cx="7981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106249"/>
            <a:ext cx="34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From Chapter 3 of</a:t>
            </a:r>
          </a:p>
          <a:p>
            <a:r>
              <a:rPr lang="en-US" sz="1400" i="1" dirty="0" smtClean="0"/>
              <a:t>MIT 6.02 DRAFT Lecture Notes, Feb 13, 2012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447800"/>
            <a:ext cx="1827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RGB = 3 bytes</a:t>
            </a: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idea stays same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199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Decoder: Pseudocode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106249"/>
            <a:ext cx="34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From Chapter 3 of</a:t>
            </a:r>
          </a:p>
          <a:p>
            <a:r>
              <a:rPr lang="en-US" sz="1400" i="1" dirty="0" smtClean="0"/>
              <a:t>MIT 6.02 DRAFT Lecture Notes, Feb 13, 2012</a:t>
            </a: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143000"/>
            <a:ext cx="80867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6577" y="1143000"/>
            <a:ext cx="1827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RGB = 3 bytes</a:t>
            </a: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idea stays same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133057"/>
            <a:ext cx="350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739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Compression: Quick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324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 = NIL;</a:t>
            </a:r>
          </a:p>
          <a:p>
            <a:pPr marL="0" indent="0">
              <a:buNone/>
            </a:pPr>
            <a:r>
              <a:rPr lang="en-US" dirty="0" smtClean="0"/>
              <a:t>while ( read a character k 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     if (</a:t>
            </a:r>
            <a:r>
              <a:rPr lang="en-US" dirty="0" err="1" smtClean="0"/>
              <a:t>wk</a:t>
            </a:r>
            <a:r>
              <a:rPr lang="en-US" dirty="0" smtClean="0"/>
              <a:t> exists in the dictionary)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 = </a:t>
            </a:r>
            <a:r>
              <a:rPr lang="en-US" dirty="0" err="1" smtClean="0"/>
              <a:t>wk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 err="1" smtClean="0"/>
              <a:t>wk</a:t>
            </a:r>
            <a:r>
              <a:rPr lang="en-US" dirty="0" smtClean="0"/>
              <a:t> to the dictionary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output the code for 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 = k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1143000"/>
            <a:ext cx="1437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character k</a:t>
            </a:r>
          </a:p>
          <a:p>
            <a:r>
              <a:rPr lang="en-US" i="1" dirty="0" smtClean="0"/>
              <a:t>    or  pixel p</a:t>
            </a:r>
          </a:p>
          <a:p>
            <a:r>
              <a:rPr lang="en-US" i="1" dirty="0" smtClean="0"/>
              <a:t>Idea is same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525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</a:t>
            </a:r>
            <a:r>
              <a:rPr lang="en-US" b="1" dirty="0" err="1" smtClean="0"/>
              <a:t>DE</a:t>
            </a:r>
            <a:r>
              <a:rPr lang="en-US" dirty="0" err="1" smtClean="0"/>
              <a:t>compression</a:t>
            </a:r>
            <a:r>
              <a:rPr lang="en-US" dirty="0"/>
              <a:t>: Quick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read a character k</a:t>
            </a:r>
          </a:p>
          <a:p>
            <a:pPr marL="0" indent="0">
              <a:buNone/>
            </a:pPr>
            <a:r>
              <a:rPr lang="en-US" dirty="0" smtClean="0"/>
              <a:t>output k</a:t>
            </a:r>
          </a:p>
          <a:p>
            <a:pPr marL="0" indent="0">
              <a:buNone/>
            </a:pPr>
            <a:r>
              <a:rPr lang="en-US" dirty="0" smtClean="0"/>
              <a:t>w = k</a:t>
            </a:r>
          </a:p>
          <a:p>
            <a:pPr marL="0" indent="0">
              <a:buNone/>
            </a:pPr>
            <a:r>
              <a:rPr lang="en-US" dirty="0" smtClean="0"/>
              <a:t>while (read a character k)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entry = dictionary entry for k</a:t>
            </a:r>
          </a:p>
          <a:p>
            <a:pPr marL="0" indent="0">
              <a:buNone/>
            </a:pPr>
            <a:r>
              <a:rPr lang="en-US" dirty="0" smtClean="0"/>
              <a:t>      output entry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add </a:t>
            </a:r>
            <a:r>
              <a:rPr lang="en-US" dirty="0" err="1" smtClean="0"/>
              <a:t>w+entry</a:t>
            </a:r>
            <a:r>
              <a:rPr lang="en-US" dirty="0" smtClean="0"/>
              <a:t>[0] to dictionary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w = entry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905000"/>
            <a:ext cx="2405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/>
              <a:t> </a:t>
            </a:r>
            <a:r>
              <a:rPr lang="en-US" dirty="0" smtClean="0"/>
              <a:t>  read k means</a:t>
            </a:r>
          </a:p>
          <a:p>
            <a:r>
              <a:rPr lang="en-US" dirty="0"/>
              <a:t> </a:t>
            </a:r>
            <a:r>
              <a:rPr lang="en-US" dirty="0" smtClean="0"/>
              <a:t>  k could be a character</a:t>
            </a:r>
          </a:p>
          <a:p>
            <a:r>
              <a:rPr lang="en-US" dirty="0"/>
              <a:t> </a:t>
            </a:r>
            <a:r>
              <a:rPr lang="en-US" dirty="0" smtClean="0"/>
              <a:t>  or k could be 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6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Encoding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3225"/>
            <a:ext cx="701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838200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>
                <a:latin typeface="Arial" charset="0"/>
              </a:rPr>
              <a:t>Input: </a:t>
            </a:r>
            <a:r>
              <a:rPr lang="en-US" altLang="en-US" sz="2400" b="1">
                <a:solidFill>
                  <a:srgbClr val="FF3300"/>
                </a:solidFill>
                <a:latin typeface="Arial" charset="0"/>
              </a:rPr>
              <a:t>ABABABA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0" y="55626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>
                <a:latin typeface="Arial" charset="0"/>
              </a:rPr>
              <a:t>Output: </a:t>
            </a:r>
            <a:r>
              <a:rPr lang="en-US" altLang="en-US" sz="2400" b="1">
                <a:solidFill>
                  <a:srgbClr val="FF3300"/>
                </a:solidFill>
                <a:latin typeface="Arial" charset="0"/>
              </a:rPr>
              <a:t>0146</a:t>
            </a:r>
          </a:p>
        </p:txBody>
      </p:sp>
    </p:spTree>
    <p:extLst>
      <p:ext uri="{BB962C8B-B14F-4D97-AF65-F5344CB8AC3E}">
        <p14:creationId xmlns:p14="http://schemas.microsoft.com/office/powerpoint/2010/main" val="334361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237"/>
            <a:ext cx="32575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808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/>
              <a:t>Bernd </a:t>
            </a:r>
            <a:r>
              <a:rPr lang="en-US" sz="1800" dirty="0" err="1"/>
              <a:t>Girod</a:t>
            </a:r>
            <a:r>
              <a:rPr lang="en-US" sz="1800" dirty="0"/>
              <a:t>, Stanford University, 2007</a:t>
            </a:r>
          </a:p>
          <a:p>
            <a:pPr lvl="1"/>
            <a:r>
              <a:rPr lang="en-US" sz="1800" dirty="0" err="1"/>
              <a:t>Shreekanth</a:t>
            </a:r>
            <a:r>
              <a:rPr lang="en-US" sz="1800" dirty="0"/>
              <a:t> </a:t>
            </a:r>
            <a:r>
              <a:rPr lang="en-US" sz="1800" dirty="0" err="1"/>
              <a:t>Mandayam</a:t>
            </a:r>
            <a:r>
              <a:rPr lang="en-US" sz="1800" dirty="0"/>
              <a:t>, Rowan University, 2009</a:t>
            </a:r>
          </a:p>
          <a:p>
            <a:pPr lvl="1"/>
            <a:r>
              <a:rPr lang="en-US" sz="1800" dirty="0"/>
              <a:t>Igor Aizenberg, TAMUT, 2013</a:t>
            </a:r>
          </a:p>
          <a:p>
            <a:pPr lvl="1"/>
            <a:r>
              <a:rPr lang="en-US" sz="1800" dirty="0"/>
              <a:t>Xin Li, WVU, 2014</a:t>
            </a:r>
          </a:p>
          <a:p>
            <a:pPr lvl="1"/>
            <a:r>
              <a:rPr lang="en-US" sz="1800" dirty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2015</a:t>
            </a:r>
          </a:p>
          <a:p>
            <a:pPr lvl="1"/>
            <a:r>
              <a:rPr lang="en-US" sz="1800" dirty="0" err="1"/>
              <a:t>Sinisa</a:t>
            </a:r>
            <a:r>
              <a:rPr lang="en-US" sz="1800" dirty="0"/>
              <a:t> </a:t>
            </a:r>
            <a:r>
              <a:rPr lang="en-US" sz="1800" dirty="0" err="1"/>
              <a:t>Todorovic</a:t>
            </a:r>
            <a:r>
              <a:rPr lang="en-US" sz="1800" dirty="0"/>
              <a:t>, Oregon State, 2015</a:t>
            </a:r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Lossless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Repetition Suppression</a:t>
            </a:r>
          </a:p>
          <a:p>
            <a:pPr lvl="1"/>
            <a:r>
              <a:rPr lang="en-US" dirty="0" smtClean="0"/>
              <a:t>If a sequence contains a series of N successive tokens</a:t>
            </a:r>
          </a:p>
          <a:p>
            <a:pPr lvl="1"/>
            <a:r>
              <a:rPr lang="en-US" dirty="0" smtClean="0"/>
              <a:t>Then they can be replaced with a single token and a count of the number of times the token repeats</a:t>
            </a:r>
          </a:p>
          <a:p>
            <a:pPr lvl="2"/>
            <a:r>
              <a:rPr lang="en-US" dirty="0" smtClean="0"/>
              <a:t>This does require a flag to denote when the repeated token appears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123444444444</a:t>
            </a:r>
          </a:p>
          <a:p>
            <a:pPr lvl="2"/>
            <a:r>
              <a:rPr lang="en-US" dirty="0" smtClean="0"/>
              <a:t>can be denoted</a:t>
            </a:r>
          </a:p>
          <a:p>
            <a:pPr lvl="2"/>
            <a:r>
              <a:rPr lang="en-US" dirty="0" smtClean="0"/>
              <a:t>123f9</a:t>
            </a:r>
          </a:p>
          <a:p>
            <a:pPr lvl="2"/>
            <a:r>
              <a:rPr lang="en-US" dirty="0" smtClean="0"/>
              <a:t>where f is the flag for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Run-length Encoding (RLE)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RLE is often applied to images</a:t>
            </a:r>
          </a:p>
          <a:p>
            <a:pPr lvl="1"/>
            <a:r>
              <a:rPr lang="en-US" dirty="0" smtClean="0"/>
              <a:t>It is a small component used in JPEG compression</a:t>
            </a:r>
          </a:p>
          <a:p>
            <a:pPr lvl="1"/>
            <a:endParaRPr lang="en-US" dirty="0"/>
          </a:p>
          <a:p>
            <a:r>
              <a:rPr lang="en-US" dirty="0" smtClean="0"/>
              <a:t>Conceptually</a:t>
            </a:r>
          </a:p>
          <a:p>
            <a:pPr lvl="1"/>
            <a:r>
              <a:rPr lang="en-US" dirty="0" smtClean="0"/>
              <a:t>sequences of image elements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are mapped to pairs (c</a:t>
            </a:r>
            <a:r>
              <a:rPr lang="en-US" baseline="-25000" dirty="0" smtClean="0"/>
              <a:t>1</a:t>
            </a:r>
            <a:r>
              <a:rPr lang="en-US" dirty="0" smtClean="0"/>
              <a:t>, L</a:t>
            </a:r>
            <a:r>
              <a:rPr lang="en-US" baseline="-25000" dirty="0" smtClean="0"/>
              <a:t>1</a:t>
            </a:r>
            <a:r>
              <a:rPr lang="en-US" dirty="0" smtClean="0"/>
              <a:t>), (c</a:t>
            </a:r>
            <a:r>
              <a:rPr lang="en-US" baseline="-25000" dirty="0" smtClean="0"/>
              <a:t>2</a:t>
            </a:r>
            <a:r>
              <a:rPr lang="en-US" dirty="0" smtClean="0"/>
              <a:t>, L</a:t>
            </a:r>
            <a:r>
              <a:rPr lang="en-US" baseline="-25000" dirty="0" smtClean="0"/>
              <a:t>2</a:t>
            </a:r>
            <a:r>
              <a:rPr lang="en-US" dirty="0" smtClean="0"/>
              <a:t>),…,(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, L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c</a:t>
            </a:r>
            <a:r>
              <a:rPr lang="en-US" baseline="-25000" dirty="0" smtClean="0"/>
              <a:t>i</a:t>
            </a:r>
            <a:r>
              <a:rPr lang="en-US" dirty="0" smtClean="0"/>
              <a:t> represent the image intensity or color</a:t>
            </a:r>
          </a:p>
          <a:p>
            <a:pPr lvl="2"/>
            <a:r>
              <a:rPr lang="en-US" dirty="0" smtClean="0"/>
              <a:t>and L</a:t>
            </a:r>
            <a:r>
              <a:rPr lang="en-US" baseline="-25000" dirty="0" smtClean="0"/>
              <a:t>i</a:t>
            </a:r>
            <a:r>
              <a:rPr lang="en-US" dirty="0" smtClean="0"/>
              <a:t> the length of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run of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Run-Length Encoding (RLE): lossless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124200"/>
          </a:xfrm>
        </p:spPr>
        <p:txBody>
          <a:bodyPr/>
          <a:lstStyle/>
          <a:p>
            <a:r>
              <a:rPr lang="en-US" dirty="0" smtClean="0"/>
              <a:t>Scanline: 2 2 2 2 2 2 2 3 4 1 1 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Run-length encoding</a:t>
            </a:r>
            <a:br>
              <a:rPr lang="en-US" dirty="0" smtClean="0"/>
            </a:br>
            <a:r>
              <a:rPr lang="en-US" dirty="0" smtClean="0"/>
              <a:t>		( 7  2) (1  3) (1  4) (3 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4260" y="1239591"/>
            <a:ext cx="106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3341132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Run-Length Encoding (RLE): lossless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124200"/>
          </a:xfrm>
        </p:spPr>
        <p:txBody>
          <a:bodyPr/>
          <a:lstStyle/>
          <a:p>
            <a:r>
              <a:rPr lang="en-US" dirty="0" smtClean="0"/>
              <a:t>Scanline: 2 2 2 2 2 2 2 3 4 1 1 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Run-length encoding</a:t>
            </a:r>
            <a:br>
              <a:rPr lang="en-US" dirty="0" smtClean="0"/>
            </a:br>
            <a:r>
              <a:rPr lang="en-US" dirty="0" smtClean="0"/>
              <a:t>		( 7  2) (1  3) (1  4) (3 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4260" y="1239591"/>
            <a:ext cx="106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3341132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values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3242861" y="804462"/>
            <a:ext cx="372277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1981201"/>
            <a:ext cx="17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of</a:t>
            </a:r>
          </a:p>
          <a:p>
            <a:r>
              <a:rPr lang="en-US" dirty="0" smtClean="0"/>
              <a:t>repeating values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2559312" y="3710464"/>
            <a:ext cx="304801" cy="3048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1862" y="4015265"/>
            <a:ext cx="138897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repeat count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2986015" y="3852393"/>
            <a:ext cx="304801" cy="3048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8781" y="4157194"/>
            <a:ext cx="117545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pixel value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5246132"/>
            <a:ext cx="30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reduction of memory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RLE: worst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514600"/>
          </a:xfrm>
        </p:spPr>
        <p:txBody>
          <a:bodyPr/>
          <a:lstStyle/>
          <a:p>
            <a:r>
              <a:rPr lang="en-US" dirty="0" smtClean="0"/>
              <a:t>Scanline: 1 2 3 4 5 6 7 8</a:t>
            </a:r>
          </a:p>
          <a:p>
            <a:endParaRPr lang="en-US" dirty="0"/>
          </a:p>
          <a:p>
            <a:r>
              <a:rPr lang="en-US" dirty="0" smtClean="0"/>
              <a:t>Run-length encoding:</a:t>
            </a:r>
            <a:br>
              <a:rPr lang="en-US" dirty="0" smtClean="0"/>
            </a:br>
            <a:r>
              <a:rPr lang="en-US" dirty="0" smtClean="0"/>
              <a:t>	(1 1)(1 2)(1 3)(1 4)(1 5)(1 6)(1 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14478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2895600"/>
            <a:ext cx="106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818" y="393013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RLE: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Scanline: </a:t>
            </a:r>
            <a:r>
              <a:rPr lang="en-US" dirty="0" smtClean="0"/>
              <a:t>5 5 5 5 5 5 5 3 </a:t>
            </a:r>
            <a:r>
              <a:rPr lang="en-US" dirty="0"/>
              <a:t>4 1 1 1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Run-length encoding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( </a:t>
            </a:r>
            <a:r>
              <a:rPr lang="en-US" dirty="0"/>
              <a:t>7  </a:t>
            </a:r>
            <a:r>
              <a:rPr lang="en-US" dirty="0" smtClean="0"/>
              <a:t>5) (2 3 4)(3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3505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2500" y="3135868"/>
            <a:ext cx="433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flag this as meaning “not repeating”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72653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(7 2) </a:t>
            </a:r>
            <a:r>
              <a:rPr lang="en-US" sz="2000" dirty="0" smtClean="0">
                <a:sym typeface="Wingdings" panose="05000000000000000000" pitchFamily="2" charset="2"/>
              </a:rPr>
              <a:t> 5 5 5 5 5 5 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273567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(2 3 4) </a:t>
            </a:r>
            <a:r>
              <a:rPr lang="en-US" sz="2000" dirty="0" smtClean="0">
                <a:sym typeface="Wingdings" panose="05000000000000000000" pitchFamily="2" charset="2"/>
              </a:rPr>
              <a:t> 3 4</a:t>
            </a:r>
            <a:endParaRPr lang="en-US" sz="2000" dirty="0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>
            <a:off x="4883988" y="5126643"/>
            <a:ext cx="1516812" cy="346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3657600"/>
            <a:ext cx="76200" cy="146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4926588"/>
            <a:ext cx="216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flag indicates</a:t>
            </a:r>
          </a:p>
          <a:p>
            <a:r>
              <a:rPr lang="en-US" dirty="0" smtClean="0"/>
              <a:t>that 2 explicitly given</a:t>
            </a:r>
          </a:p>
          <a:p>
            <a:r>
              <a:rPr lang="en-US" dirty="0" smtClean="0"/>
              <a:t>values follow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817719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(3 1) </a:t>
            </a:r>
            <a:r>
              <a:rPr lang="en-US" sz="2000" dirty="0" smtClean="0">
                <a:sym typeface="Wingdings" panose="05000000000000000000" pitchFamily="2" charset="2"/>
              </a:rPr>
              <a:t> 1 1 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23768" y="6053137"/>
            <a:ext cx="3838588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this improvement</a:t>
            </a:r>
          </a:p>
          <a:p>
            <a:r>
              <a:rPr lang="en-US" sz="1600" dirty="0" smtClean="0"/>
              <a:t>The worst case then only adds 1 extra 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2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flag the repeat/no repeat?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SGI Iris RGB Run-length Encoding Scheme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4" y="1789112"/>
            <a:ext cx="2181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6" y="2657475"/>
            <a:ext cx="47894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6" y="3335337"/>
            <a:ext cx="6515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1" y="4495800"/>
            <a:ext cx="6038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600" y="4191000"/>
            <a:ext cx="1219200" cy="914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2743200"/>
            <a:ext cx="1981200" cy="2743200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8179" y="4920734"/>
            <a:ext cx="892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Morphing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Image Compression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048000" y="1241961"/>
            <a:ext cx="60960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306528"/>
            <a:ext cx="276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Manipulation</a:t>
            </a:r>
          </a:p>
          <a:p>
            <a:r>
              <a:rPr lang="en-US" sz="2400" b="1" dirty="0" smtClean="0"/>
              <a:t>and Enhancement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Compression: Pattern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Substitution, lossless</a:t>
            </a:r>
          </a:p>
          <a:p>
            <a:endParaRPr lang="en-US" dirty="0" smtClean="0"/>
          </a:p>
          <a:p>
            <a:r>
              <a:rPr lang="en-US" dirty="0" smtClean="0"/>
              <a:t>Simple form of statistical encoding</a:t>
            </a:r>
          </a:p>
          <a:p>
            <a:endParaRPr lang="en-US" dirty="0" smtClean="0"/>
          </a:p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Substitute a frequently repeating pattern with a shorter code</a:t>
            </a:r>
          </a:p>
          <a:p>
            <a:pPr lvl="2"/>
            <a:r>
              <a:rPr lang="en-US" dirty="0" smtClean="0"/>
              <a:t>the shorter code(s) may be predefined by the algorithm being used or dynamically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Lookup can be viewed as a Pattern Substitution Method</a:t>
            </a:r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Allow full range of colors (24 bit, RGB)</a:t>
            </a:r>
          </a:p>
          <a:p>
            <a:pPr lvl="1"/>
            <a:r>
              <a:rPr lang="en-US" dirty="0" smtClean="0"/>
              <a:t>Image only uses 256 (or less) unique colors (8 bits)</a:t>
            </a:r>
          </a:p>
          <a:p>
            <a:pPr lvl="1"/>
            <a:r>
              <a:rPr lang="en-US" dirty="0" smtClean="0"/>
              <a:t>Create a table of which colors are used</a:t>
            </a:r>
          </a:p>
          <a:p>
            <a:pPr lvl="2"/>
            <a:r>
              <a:rPr lang="en-US" dirty="0" smtClean="0"/>
              <a:t>Use 8 bits for each color instead of 24 bits</a:t>
            </a:r>
          </a:p>
          <a:p>
            <a:pPr lvl="3"/>
            <a:r>
              <a:rPr lang="en-US" dirty="0" smtClean="0"/>
              <a:t>Conceptually how older BMPs worked</a:t>
            </a:r>
          </a:p>
          <a:p>
            <a:pPr lvl="4"/>
            <a:r>
              <a:rPr lang="en-US" dirty="0" smtClean="0"/>
              <a:t>color depth &lt;= 8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Lookup: GIF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Graphics Interchange File Format (GIF)</a:t>
            </a:r>
          </a:p>
          <a:p>
            <a:pPr lvl="1"/>
            <a:r>
              <a:rPr lang="en-US" dirty="0" smtClean="0"/>
              <a:t>uses table lookups </a:t>
            </a:r>
            <a:r>
              <a:rPr lang="en-US" dirty="0" smtClean="0">
                <a:sym typeface="Wingdings" panose="05000000000000000000" pitchFamily="2" charset="2"/>
              </a:rPr>
              <a:t> Color </a:t>
            </a:r>
            <a:r>
              <a:rPr lang="en-US" dirty="0" err="1" smtClean="0">
                <a:sym typeface="Wingdings" panose="05000000000000000000" pitchFamily="2" charset="2"/>
              </a:rPr>
              <a:t>LookUp</a:t>
            </a:r>
            <a:r>
              <a:rPr lang="en-US" dirty="0" smtClean="0">
                <a:sym typeface="Wingdings" panose="05000000000000000000" pitchFamily="2" charset="2"/>
              </a:rPr>
              <a:t> Table (CLUT)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4999"/>
            <a:ext cx="6397761" cy="47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4999"/>
            <a:ext cx="6397761" cy="47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GIF Compression with Color </a:t>
            </a:r>
            <a:r>
              <a:rPr lang="en-US" sz="2800" dirty="0" err="1" smtClean="0"/>
              <a:t>LookUp</a:t>
            </a:r>
            <a:r>
              <a:rPr lang="en-US" sz="2800" dirty="0" smtClean="0"/>
              <a:t> Table (CLUT)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0481" y="1066800"/>
            <a:ext cx="9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436132"/>
            <a:ext cx="2429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Size = 1000x1000</a:t>
            </a:r>
          </a:p>
          <a:p>
            <a:r>
              <a:rPr lang="en-US" dirty="0" smtClean="0"/>
              <a:t>256 colors</a:t>
            </a:r>
          </a:p>
          <a:p>
            <a:r>
              <a:rPr lang="en-US" dirty="0" smtClean="0"/>
              <a:t>Each color 24 bit (RGB)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2253" y="3401809"/>
            <a:ext cx="310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CLUT</a:t>
            </a:r>
          </a:p>
          <a:p>
            <a:r>
              <a:rPr lang="en-US" dirty="0" smtClean="0"/>
              <a:t>   1000*1000*8 bit (index data)</a:t>
            </a:r>
          </a:p>
          <a:p>
            <a:r>
              <a:rPr lang="en-US" dirty="0" smtClean="0"/>
              <a:t>    + 3*256*8bit (table data)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578925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CLUT</a:t>
            </a:r>
          </a:p>
          <a:p>
            <a:r>
              <a:rPr lang="en-US" dirty="0" smtClean="0"/>
              <a:t>   1000*1000*24 bits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2253" y="450821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about 2/3 the space</a:t>
            </a:r>
          </a:p>
          <a:p>
            <a:r>
              <a:rPr lang="en-US" sz="1400" i="1" dirty="0" smtClean="0"/>
              <a:t>(when image size is “big”)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093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Compression: Pattern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lookups work</a:t>
            </a:r>
          </a:p>
          <a:p>
            <a:endParaRPr lang="en-US" dirty="0" smtClean="0"/>
          </a:p>
          <a:p>
            <a:r>
              <a:rPr lang="en-US" dirty="0" smtClean="0"/>
              <a:t>But Pattern Substitution typically is more dynamic</a:t>
            </a:r>
          </a:p>
          <a:p>
            <a:pPr lvl="1"/>
            <a:r>
              <a:rPr lang="en-US" dirty="0" smtClean="0"/>
              <a:t>Counts occurrence of tokens</a:t>
            </a:r>
          </a:p>
          <a:p>
            <a:pPr lvl="1"/>
            <a:r>
              <a:rPr lang="en-US" dirty="0" smtClean="0"/>
              <a:t>Sorts (say descending order)</a:t>
            </a:r>
          </a:p>
          <a:p>
            <a:pPr lvl="1"/>
            <a:r>
              <a:rPr lang="en-US" dirty="0" smtClean="0"/>
              <a:t>Assign highest counts shortest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57600" y="4183474"/>
            <a:ext cx="919348" cy="73142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2743200"/>
            <a:ext cx="1981200" cy="2743200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4730234"/>
            <a:ext cx="892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62200" y="4183474"/>
            <a:ext cx="1295400" cy="731426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Lossless Compression: Entropy Encoding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Lossless compression often involves some form of entropy encoding and are based in information theoretic techniques</a:t>
            </a:r>
          </a:p>
          <a:p>
            <a:endParaRPr lang="en-US" dirty="0"/>
          </a:p>
          <a:p>
            <a:pPr lvl="1"/>
            <a:r>
              <a:rPr lang="en-US" i="1" dirty="0" smtClean="0"/>
              <a:t>Aside:</a:t>
            </a:r>
          </a:p>
          <a:p>
            <a:pPr lvl="2"/>
            <a:r>
              <a:rPr lang="en-US" i="1" dirty="0" smtClean="0"/>
              <a:t>Claude Shannon is considered the father of 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Shannon-</a:t>
            </a:r>
            <a:r>
              <a:rPr lang="en-US" dirty="0" err="1" smtClean="0"/>
              <a:t>Fano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Technique proposed in Shannon’s 1948 article. introducing the field of Information Theory:</a:t>
            </a:r>
          </a:p>
          <a:p>
            <a:pPr lvl="1"/>
            <a:r>
              <a:rPr lang="en-US" dirty="0" smtClean="0"/>
              <a:t>A Mathematical Theory of Communication</a:t>
            </a:r>
          </a:p>
          <a:p>
            <a:pPr lvl="2"/>
            <a:r>
              <a:rPr lang="en-US" dirty="0"/>
              <a:t>Shannon, C.E. (July 1948). "A Mathematical Theory of Communication". Bell System Technical Journal 27: 379–423.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Method Attributed to Robert </a:t>
            </a:r>
            <a:r>
              <a:rPr lang="en-US" dirty="0" err="1" smtClean="0"/>
              <a:t>Fano</a:t>
            </a:r>
            <a:r>
              <a:rPr lang="en-US" dirty="0" smtClean="0"/>
              <a:t>, as published in a technical report</a:t>
            </a:r>
          </a:p>
          <a:p>
            <a:pPr lvl="1"/>
            <a:r>
              <a:rPr lang="en-US" dirty="0" smtClean="0"/>
              <a:t>The transmission of information</a:t>
            </a:r>
          </a:p>
          <a:p>
            <a:pPr lvl="2"/>
            <a:r>
              <a:rPr lang="en-US" dirty="0" err="1"/>
              <a:t>Fano</a:t>
            </a:r>
            <a:r>
              <a:rPr lang="en-US" dirty="0"/>
              <a:t>, R.M. (1949). "The transmission of information". Technical Report No. 65 (Cambridge (Mass.), USA: Research Laboratory of Electronics at MIT).</a:t>
            </a:r>
          </a:p>
        </p:txBody>
      </p:sp>
    </p:spTree>
    <p:extLst>
      <p:ext uri="{BB962C8B-B14F-4D97-AF65-F5344CB8AC3E}">
        <p14:creationId xmlns:p14="http://schemas.microsoft.com/office/powerpoint/2010/main" val="5355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28086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8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52" y="2362200"/>
            <a:ext cx="2253048" cy="43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14570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Sort the symbols by frequency/probability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517983"/>
            <a:ext cx="31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shown:       E     B     A     D    C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324600" y="3048000"/>
            <a:ext cx="2590800" cy="366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File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399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Compression</a:t>
            </a:r>
            <a:r>
              <a:rPr lang="en-US" dirty="0"/>
              <a:t>: the process of encoding information in fewer bits</a:t>
            </a:r>
          </a:p>
          <a:p>
            <a:pPr lvl="1"/>
            <a:r>
              <a:rPr lang="en-US" dirty="0"/>
              <a:t>Wasting space is bad, so compression is </a:t>
            </a:r>
            <a:r>
              <a:rPr lang="en-US" dirty="0" smtClean="0"/>
              <a:t>good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Image Compression</a:t>
            </a:r>
          </a:p>
          <a:p>
            <a:pPr lvl="2"/>
            <a:r>
              <a:rPr lang="en-US" dirty="0"/>
              <a:t>Redundant information in images</a:t>
            </a:r>
          </a:p>
          <a:p>
            <a:pPr lvl="3"/>
            <a:r>
              <a:rPr lang="en-US" dirty="0"/>
              <a:t>Identical colors</a:t>
            </a:r>
          </a:p>
          <a:p>
            <a:pPr lvl="3"/>
            <a:r>
              <a:rPr lang="en-US" dirty="0"/>
              <a:t>Smooth variation in light intensity</a:t>
            </a:r>
          </a:p>
          <a:p>
            <a:pPr lvl="3"/>
            <a:r>
              <a:rPr lang="en-US" dirty="0"/>
              <a:t>Repeating </a:t>
            </a:r>
            <a:r>
              <a:rPr lang="en-US" dirty="0" smtClean="0"/>
              <a:t>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50649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236" y="2194565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Sort the symbols by frequency/probability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2702649"/>
            <a:ext cx="489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Recursively divide into 2 parts</a:t>
            </a:r>
          </a:p>
          <a:p>
            <a:r>
              <a:rPr lang="en-US" dirty="0"/>
              <a:t>	</a:t>
            </a:r>
            <a:r>
              <a:rPr lang="en-US" dirty="0" smtClean="0"/>
              <a:t>Each with about same number of counts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52" y="2362200"/>
            <a:ext cx="2253048" cy="43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2517983"/>
            <a:ext cx="31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shown:       E     B     A     D    C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6324600" y="4343400"/>
            <a:ext cx="2590800" cy="23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373139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351250"/>
            <a:ext cx="406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Dividing between B and A </a:t>
            </a:r>
          </a:p>
          <a:p>
            <a:r>
              <a:rPr lang="en-US" sz="1600" dirty="0" smtClean="0"/>
              <a:t>results in 22 on the left and 17 on the right</a:t>
            </a:r>
          </a:p>
          <a:p>
            <a:r>
              <a:rPr lang="en-US" sz="1600" dirty="0" smtClean="0"/>
              <a:t>-- minimizing difference totals between groups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5742" y="4182247"/>
            <a:ext cx="399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division means E and B codes start with 0</a:t>
            </a:r>
          </a:p>
          <a:p>
            <a:r>
              <a:rPr lang="en-US" sz="1600" dirty="0" smtClean="0"/>
              <a:t>                        and A D and C codes start with 1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1676400" y="3351250"/>
            <a:ext cx="4061625" cy="1415772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71212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236" y="2194565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Sort the symbols by frequency/probability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2702649"/>
            <a:ext cx="489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Recursively divide into 2 parts</a:t>
            </a:r>
          </a:p>
          <a:p>
            <a:r>
              <a:rPr lang="en-US" dirty="0"/>
              <a:t>	</a:t>
            </a:r>
            <a:r>
              <a:rPr lang="en-US" dirty="0" smtClean="0"/>
              <a:t>Each with about same number of counts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52" y="2362200"/>
            <a:ext cx="2253048" cy="43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2517983"/>
            <a:ext cx="31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shown:       E     B     A     D    C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6324600" y="5638800"/>
            <a:ext cx="2590800" cy="107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373139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351250"/>
            <a:ext cx="406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Dividing between B and A </a:t>
            </a:r>
          </a:p>
          <a:p>
            <a:r>
              <a:rPr lang="en-US" sz="1600" dirty="0" smtClean="0"/>
              <a:t>results in 22 on the left and 17 on the right</a:t>
            </a:r>
          </a:p>
          <a:p>
            <a:r>
              <a:rPr lang="en-US" sz="1600" dirty="0" smtClean="0"/>
              <a:t>-- minimizing difference totals between groups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5742" y="4182247"/>
            <a:ext cx="399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division means E and B codes start with 0</a:t>
            </a:r>
          </a:p>
          <a:p>
            <a:r>
              <a:rPr lang="en-US" sz="1600" dirty="0" smtClean="0"/>
              <a:t>                        and A D and C codes start with 1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599" y="50292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3351250"/>
            <a:ext cx="4061625" cy="1415772"/>
          </a:xfrm>
          <a:prstGeom prst="round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3141" y="4813757"/>
            <a:ext cx="2810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 and B are then divided (15:7)</a:t>
            </a:r>
          </a:p>
          <a:p>
            <a:r>
              <a:rPr lang="en-US" sz="1600" dirty="0" smtClean="0"/>
              <a:t>A is divided from D and C (6:11)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676400" y="4767022"/>
            <a:ext cx="4061625" cy="631510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27004" y="5410945"/>
            <a:ext cx="2437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 E is leaf with code 00,</a:t>
            </a:r>
          </a:p>
          <a:p>
            <a:r>
              <a:rPr lang="en-US" sz="1600" dirty="0" smtClean="0"/>
              <a:t>      B is a leaf with code 01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 is a leaf with code 10</a:t>
            </a:r>
          </a:p>
          <a:p>
            <a:r>
              <a:rPr lang="en-US" sz="1600" dirty="0" smtClean="0"/>
              <a:t>D and C need divided again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3558376" y="5416099"/>
            <a:ext cx="2606540" cy="1072063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26993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236" y="2194565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Sort the symbols by frequency/probability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2702649"/>
            <a:ext cx="489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Recursively divide into 2 parts</a:t>
            </a:r>
          </a:p>
          <a:p>
            <a:r>
              <a:rPr lang="en-US" dirty="0"/>
              <a:t>	</a:t>
            </a:r>
            <a:r>
              <a:rPr lang="en-US" dirty="0" smtClean="0"/>
              <a:t>Each with about same number of counts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52" y="2362200"/>
            <a:ext cx="2253048" cy="43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2517983"/>
            <a:ext cx="31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shown:       E     B     A     D    C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73139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599" y="50292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62508" y="3389928"/>
            <a:ext cx="2437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 E is leaf with code 00,</a:t>
            </a:r>
          </a:p>
          <a:p>
            <a:r>
              <a:rPr lang="en-US" sz="1600" dirty="0" smtClean="0"/>
              <a:t>      B is a leaf with code 01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 is a leaf with code 10</a:t>
            </a:r>
          </a:p>
          <a:p>
            <a:r>
              <a:rPr lang="en-US" sz="1600" dirty="0" smtClean="0"/>
              <a:t>D and C need divided again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278195" y="3351250"/>
            <a:ext cx="2606540" cy="1115896"/>
          </a:xfrm>
          <a:prstGeom prst="round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65330" y="5029199"/>
            <a:ext cx="4135470" cy="1311655"/>
          </a:xfrm>
          <a:prstGeom prst="round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65330" y="5029200"/>
            <a:ext cx="182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Divide D and C (6:5)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5598" y="6340855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16587" y="5502708"/>
            <a:ext cx="283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 becomes a leaf with code 110</a:t>
            </a:r>
          </a:p>
          <a:p>
            <a:r>
              <a:rPr lang="en-US" sz="1600" dirty="0" smtClean="0"/>
              <a:t>C becomes a leaf with code 111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18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Shannon-</a:t>
            </a:r>
            <a:r>
              <a:rPr lang="en-US" dirty="0" err="1" smtClean="0"/>
              <a:t>Fano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18565"/>
              </p:ext>
            </p:extLst>
          </p:nvPr>
        </p:nvGraphicFramePr>
        <p:xfrm>
          <a:off x="14478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236" y="2194565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Sort the symbols by frequency/probability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2702649"/>
            <a:ext cx="489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Recursively divide into 2 parts</a:t>
            </a:r>
          </a:p>
          <a:p>
            <a:r>
              <a:rPr lang="en-US" dirty="0"/>
              <a:t>	</a:t>
            </a:r>
            <a:r>
              <a:rPr lang="en-US" dirty="0" smtClean="0"/>
              <a:t>Each with about same number of counts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52" y="2362200"/>
            <a:ext cx="2253048" cy="43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2517983"/>
            <a:ext cx="31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shown:       E     B     A     D    C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73139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599" y="50292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05598" y="6340855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    B     A     D    C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731398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Final Encoding: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54306"/>
              </p:ext>
            </p:extLst>
          </p:nvPr>
        </p:nvGraphicFramePr>
        <p:xfrm>
          <a:off x="1066800" y="4100730"/>
          <a:ext cx="507472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782128"/>
                <a:gridCol w="838200"/>
                <a:gridCol w="8382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8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287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57600" y="4914900"/>
            <a:ext cx="919348" cy="10287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2743200"/>
            <a:ext cx="2057400" cy="2743200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7345" y="5817632"/>
            <a:ext cx="892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8400" y="4183474"/>
            <a:ext cx="2138548" cy="731426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Summary: Huffman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Encoding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1365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Initialization</a:t>
            </a:r>
          </a:p>
          <a:p>
            <a:r>
              <a:rPr lang="en-US" dirty="0"/>
              <a:t>	</a:t>
            </a:r>
            <a:r>
              <a:rPr lang="en-US" dirty="0" smtClean="0"/>
              <a:t>Put all nodes in an OPEN list (keep it sorted at all times)</a:t>
            </a:r>
          </a:p>
          <a:p>
            <a:endParaRPr lang="en-US" dirty="0"/>
          </a:p>
          <a:p>
            <a:r>
              <a:rPr lang="en-US" dirty="0" smtClean="0"/>
              <a:t>Step 2: While OPEN list has more than 1 node</a:t>
            </a:r>
          </a:p>
          <a:p>
            <a:r>
              <a:rPr lang="en-US" dirty="0"/>
              <a:t>	</a:t>
            </a:r>
            <a:r>
              <a:rPr lang="en-US" dirty="0" smtClean="0"/>
              <a:t>Step 2a:	From OPEN pick 2 nodes having the lowest frequency/probability</a:t>
            </a:r>
          </a:p>
          <a:p>
            <a:r>
              <a:rPr lang="en-US" dirty="0"/>
              <a:t>	</a:t>
            </a:r>
            <a:r>
              <a:rPr lang="en-US" dirty="0" smtClean="0"/>
              <a:t>	Create a parent node for them</a:t>
            </a:r>
          </a:p>
          <a:p>
            <a:r>
              <a:rPr lang="en-US" dirty="0"/>
              <a:t>	</a:t>
            </a:r>
            <a:r>
              <a:rPr lang="en-US" dirty="0" smtClean="0"/>
              <a:t>Step 2b:	Assign the sum of the frequencies of the selected node</a:t>
            </a:r>
          </a:p>
          <a:p>
            <a:r>
              <a:rPr lang="en-US" dirty="0"/>
              <a:t>	</a:t>
            </a:r>
            <a:r>
              <a:rPr lang="en-US" dirty="0" smtClean="0"/>
              <a:t>	to their newly created parent</a:t>
            </a:r>
          </a:p>
          <a:p>
            <a:r>
              <a:rPr lang="en-US" dirty="0"/>
              <a:t>	</a:t>
            </a:r>
            <a:r>
              <a:rPr lang="en-US" dirty="0" smtClean="0"/>
              <a:t>Step 2c:	Assign code 0 to the left branch</a:t>
            </a:r>
          </a:p>
          <a:p>
            <a:r>
              <a:rPr lang="en-US" dirty="0"/>
              <a:t>	</a:t>
            </a:r>
            <a:r>
              <a:rPr lang="en-US" dirty="0" smtClean="0"/>
              <a:t>	Assign code 1 to the right branch</a:t>
            </a:r>
          </a:p>
          <a:p>
            <a:r>
              <a:rPr lang="en-US" dirty="0"/>
              <a:t>	</a:t>
            </a:r>
            <a:r>
              <a:rPr lang="en-US" dirty="0" smtClean="0"/>
              <a:t>	Remove the selected children from OPEN</a:t>
            </a:r>
          </a:p>
          <a:p>
            <a:r>
              <a:rPr lang="en-US" dirty="0"/>
              <a:t>	</a:t>
            </a:r>
            <a:r>
              <a:rPr lang="en-US" dirty="0" smtClean="0"/>
              <a:t>	(note the newly created parent node remains in OPEN)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447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characters in the English alphabet occur more frequently than others</a:t>
            </a:r>
          </a:p>
          <a:p>
            <a:pPr lvl="1"/>
            <a:r>
              <a:rPr lang="en-US" dirty="0"/>
              <a:t>The table below is </a:t>
            </a:r>
            <a:r>
              <a:rPr lang="en-US" dirty="0" smtClean="0"/>
              <a:t>based on </a:t>
            </a:r>
            <a:br>
              <a:rPr lang="en-US" dirty="0" smtClean="0"/>
            </a:br>
            <a:r>
              <a:rPr lang="en-US" dirty="0" smtClean="0"/>
              <a:t>Robert </a:t>
            </a:r>
            <a:r>
              <a:rPr lang="en-US" dirty="0" err="1"/>
              <a:t>Lewand's</a:t>
            </a:r>
            <a:r>
              <a:rPr lang="en-US" dirty="0"/>
              <a:t> </a:t>
            </a:r>
            <a:r>
              <a:rPr lang="en-US" i="1" dirty="0" err="1"/>
              <a:t>Cryptological</a:t>
            </a:r>
            <a:r>
              <a:rPr lang="en-US" i="1" dirty="0"/>
              <a:t> Mathematics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590800"/>
            <a:ext cx="3810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72" y="2895600"/>
            <a:ext cx="3819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34" y="2581275"/>
            <a:ext cx="3810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 (English Letters)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Huffman encoding</a:t>
            </a:r>
            <a:r>
              <a:rPr lang="en-US" dirty="0"/>
              <a:t>: Uses variable lengths for different characters to take advantage of their relative frequencies</a:t>
            </a:r>
          </a:p>
          <a:p>
            <a:pPr lvl="1"/>
            <a:r>
              <a:rPr lang="en-US" dirty="0"/>
              <a:t>Some characters occur more often than others</a:t>
            </a:r>
          </a:p>
          <a:p>
            <a:pPr lvl="2"/>
            <a:r>
              <a:rPr lang="en-US" dirty="0"/>
              <a:t>If those characters use &lt; 8 bits each, the file will be smaller</a:t>
            </a:r>
          </a:p>
          <a:p>
            <a:pPr lvl="1"/>
            <a:r>
              <a:rPr lang="en-US" dirty="0"/>
              <a:t>Other characters may need &gt; 8 bits</a:t>
            </a:r>
          </a:p>
          <a:p>
            <a:pPr lvl="2"/>
            <a:r>
              <a:rPr lang="en-US" dirty="0"/>
              <a:t>but that’s ok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they don’t show up </a:t>
            </a:r>
            <a:r>
              <a:rPr lang="en-US" dirty="0" smtClean="0"/>
              <a:t>often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81400"/>
            <a:ext cx="7772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910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The idea</a:t>
            </a:r>
            <a:r>
              <a:rPr lang="en-US" dirty="0"/>
              <a:t>: Create a “</a:t>
            </a:r>
            <a:r>
              <a:rPr lang="en-US" dirty="0">
                <a:solidFill>
                  <a:srgbClr val="FF0000"/>
                </a:solidFill>
              </a:rPr>
              <a:t>Huffman Tree</a:t>
            </a:r>
            <a:r>
              <a:rPr lang="en-US" dirty="0"/>
              <a:t>” that will tell us a good binary representation for each character</a:t>
            </a:r>
          </a:p>
          <a:p>
            <a:pPr lvl="1"/>
            <a:r>
              <a:rPr lang="en-US" dirty="0"/>
              <a:t>Left means 0</a:t>
            </a:r>
          </a:p>
          <a:p>
            <a:pPr lvl="1"/>
            <a:r>
              <a:rPr lang="en-US" dirty="0"/>
              <a:t>Right means 1</a:t>
            </a:r>
          </a:p>
          <a:p>
            <a:pPr lvl="2"/>
            <a:r>
              <a:rPr lang="en-US" dirty="0"/>
              <a:t>Example 'b‘ is 10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frequent characters will be higher in the tree (have a shorter binary value).</a:t>
            </a:r>
          </a:p>
          <a:p>
            <a:endParaRPr lang="en-US" dirty="0"/>
          </a:p>
          <a:p>
            <a:r>
              <a:rPr lang="en-US" dirty="0"/>
              <a:t>To build this tree,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must do </a:t>
            </a:r>
            <a:r>
              <a:rPr lang="en-US" b="1" dirty="0">
                <a:solidFill>
                  <a:srgbClr val="FF0000"/>
                </a:solidFill>
              </a:rPr>
              <a:t>a few steps first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Count </a:t>
            </a:r>
            <a:r>
              <a:rPr lang="en-US" dirty="0">
                <a:solidFill>
                  <a:srgbClr val="FF0000"/>
                </a:solidFill>
              </a:rPr>
              <a:t>occurrences</a:t>
            </a:r>
            <a:r>
              <a:rPr lang="en-US" dirty="0"/>
              <a:t> of each unique character in the file to compress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a priority queue to order them</a:t>
            </a:r>
            <a:r>
              <a:rPr lang="en-US" dirty="0"/>
              <a:t> from least to most </a:t>
            </a:r>
            <a:r>
              <a:rPr lang="en-US" dirty="0" smtClean="0"/>
              <a:t>frequent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Make a tree and use 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9181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Identical Colors</a:t>
            </a:r>
            <a:endParaRPr lang="en-US" dirty="0"/>
          </a:p>
        </p:txBody>
      </p:sp>
      <p:pic>
        <p:nvPicPr>
          <p:cNvPr id="4" name="Picture 3" descr="mondrian_com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143000"/>
            <a:ext cx="44291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3238" y="5867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Mondrian’s Composition 1930</a:t>
            </a:r>
          </a:p>
        </p:txBody>
      </p:sp>
    </p:spTree>
    <p:extLst>
      <p:ext uri="{BB962C8B-B14F-4D97-AF65-F5344CB8AC3E}">
        <p14:creationId xmlns:p14="http://schemas.microsoft.com/office/powerpoint/2010/main" val="8131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Count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message (input file) contents:</a:t>
            </a:r>
            <a:br>
              <a:rPr lang="en-US" dirty="0" smtClean="0"/>
            </a:br>
            <a:r>
              <a:rPr lang="en-US" dirty="0" smtClean="0"/>
              <a:t>ab </a:t>
            </a:r>
            <a:r>
              <a:rPr lang="en-US" dirty="0" err="1" smtClean="0"/>
              <a:t>ab</a:t>
            </a:r>
            <a:r>
              <a:rPr lang="en-US" dirty="0" smtClean="0"/>
              <a:t> cab</a:t>
            </a:r>
          </a:p>
          <a:p>
            <a:pPr lvl="1"/>
            <a:r>
              <a:rPr lang="en-US" dirty="0" smtClean="0"/>
              <a:t>counts:  { '  ' </a:t>
            </a:r>
            <a:r>
              <a:rPr lang="en-US" dirty="0"/>
              <a:t>= 2, </a:t>
            </a:r>
            <a:r>
              <a:rPr lang="en-US" dirty="0" smtClean="0"/>
              <a:t>'b'=3, 'a' </a:t>
            </a:r>
            <a:r>
              <a:rPr lang="en-US" dirty="0"/>
              <a:t>=</a:t>
            </a:r>
            <a:r>
              <a:rPr lang="en-US" dirty="0" smtClean="0"/>
              <a:t>3, 'c' </a:t>
            </a:r>
            <a:r>
              <a:rPr lang="en-US" dirty="0"/>
              <a:t>=</a:t>
            </a:r>
            <a:r>
              <a:rPr lang="en-US" dirty="0" smtClean="0"/>
              <a:t>1, EOF=1 }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File size currently = 10 bytes = 80 bits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47670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file ends with an invisible EOF character</a:t>
            </a:r>
            <a:endParaRPr lang="en-US" sz="1400" i="1" dirty="0"/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817"/>
              </p:ext>
            </p:extLst>
          </p:nvPr>
        </p:nvGraphicFramePr>
        <p:xfrm>
          <a:off x="97264" y="2895600"/>
          <a:ext cx="9037637" cy="1311274"/>
        </p:xfrm>
        <a:graphic>
          <a:graphicData uri="http://schemas.openxmlformats.org/drawingml/2006/table">
            <a:tbl>
              <a:tblPr/>
              <a:tblGrid>
                <a:gridCol w="728662"/>
                <a:gridCol w="836613"/>
                <a:gridCol w="833437"/>
                <a:gridCol w="835025"/>
                <a:gridCol w="835025"/>
                <a:gridCol w="836613"/>
                <a:gridCol w="835025"/>
                <a:gridCol w="835025"/>
                <a:gridCol w="833437"/>
                <a:gridCol w="835025"/>
                <a:gridCol w="793750"/>
              </a:tblGrid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byte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ASCII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256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binary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N/A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node of the PQ is a tree</a:t>
            </a:r>
          </a:p>
          <a:p>
            <a:pPr lvl="1"/>
            <a:r>
              <a:rPr lang="en-US" dirty="0" smtClean="0"/>
              <a:t>The root of the tree is the ‘key’</a:t>
            </a:r>
          </a:p>
          <a:p>
            <a:pPr lvl="1"/>
            <a:r>
              <a:rPr lang="en-US" dirty="0" smtClean="0"/>
              <a:t>The other internal nodes hold ‘</a:t>
            </a:r>
            <a:r>
              <a:rPr lang="en-US" dirty="0" err="1" smtClean="0"/>
              <a:t>subkeys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leaves hold the character values</a:t>
            </a:r>
          </a:p>
          <a:p>
            <a:endParaRPr lang="en-US" dirty="0" smtClean="0"/>
          </a:p>
          <a:p>
            <a:r>
              <a:rPr lang="en-US" dirty="0" smtClean="0"/>
              <a:t>Insert each into the PQ using the PQ’s function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dirty="0" smtClean="0">
                <a:solidFill>
                  <a:srgbClr val="FF0000"/>
                </a:solidFill>
              </a:rPr>
              <a:t>(count, character)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  <a:p>
            <a:r>
              <a:rPr lang="en-US" dirty="0" smtClean="0"/>
              <a:t>The PQ should organize them into ascending order</a:t>
            </a:r>
          </a:p>
          <a:p>
            <a:pPr lvl="1"/>
            <a:r>
              <a:rPr lang="en-US" dirty="0" smtClean="0"/>
              <a:t>So the smallest value is highest priority</a:t>
            </a:r>
          </a:p>
          <a:p>
            <a:pPr lvl="2"/>
            <a:r>
              <a:rPr lang="en-US" i="1" dirty="0" smtClean="0"/>
              <a:t>We will use an example with the PQ implemented as an ordered list</a:t>
            </a:r>
          </a:p>
          <a:p>
            <a:pPr lvl="3"/>
            <a:r>
              <a:rPr lang="en-US" i="1" dirty="0" smtClean="0"/>
              <a:t>But the PQ could be implemented in whatever way works best</a:t>
            </a:r>
          </a:p>
          <a:p>
            <a:pPr lvl="4"/>
            <a:r>
              <a:rPr lang="en-US" i="1" dirty="0" smtClean="0"/>
              <a:t>could be a </a:t>
            </a:r>
            <a:r>
              <a:rPr lang="en-US" i="1" dirty="0" err="1" smtClean="0"/>
              <a:t>minheap</a:t>
            </a:r>
            <a:r>
              <a:rPr lang="en-US" i="1" dirty="0" smtClean="0"/>
              <a:t>, unordered list, or ‘other’</a:t>
            </a:r>
          </a:p>
        </p:txBody>
      </p:sp>
    </p:spTree>
    <p:extLst>
      <p:ext uri="{BB962C8B-B14F-4D97-AF65-F5344CB8AC3E}">
        <p14:creationId xmlns:p14="http://schemas.microsoft.com/office/powerpoint/2010/main" val="8624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step 1 we have</a:t>
            </a:r>
          </a:p>
          <a:p>
            <a:pPr lvl="1"/>
            <a:r>
              <a:rPr lang="en-US" dirty="0"/>
              <a:t>counts:  { ' </a:t>
            </a:r>
            <a:r>
              <a:rPr lang="en-US" dirty="0" smtClean="0"/>
              <a:t> ' </a:t>
            </a:r>
            <a:r>
              <a:rPr lang="en-US" dirty="0"/>
              <a:t>= 2, </a:t>
            </a:r>
            <a:r>
              <a:rPr lang="en-US" dirty="0" smtClean="0"/>
              <a:t>'b'=</a:t>
            </a:r>
            <a:r>
              <a:rPr lang="en-US" dirty="0"/>
              <a:t>3, </a:t>
            </a:r>
            <a:r>
              <a:rPr lang="en-US" dirty="0" smtClean="0"/>
              <a:t>'a</a:t>
            </a:r>
            <a:r>
              <a:rPr lang="en-US" dirty="0"/>
              <a:t>'=3, </a:t>
            </a:r>
            <a:r>
              <a:rPr lang="en-US" dirty="0" smtClean="0"/>
              <a:t>'c</a:t>
            </a:r>
            <a:r>
              <a:rPr lang="en-US" dirty="0"/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/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26616" y="1066800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0600" y="1066800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2876" y="106680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7538" y="1066800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1066800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0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11656E-6 L 0.57326 0.4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1656E-6 L 0.48628 0.40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1656E-6 L 0.39931 0.40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1656E-6 L 0.3066 0.40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1656E-6 L 0.20799 0.40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/>
              <a:t>Add the trees to a Priority Queue</a:t>
            </a:r>
          </a:p>
          <a:p>
            <a:pPr lvl="1"/>
            <a:r>
              <a:rPr lang="en-US" sz="1800" i="1" dirty="0" smtClean="0"/>
              <a:t>Assume PQ is implemented as a sorted list</a:t>
            </a:r>
            <a:endParaRPr lang="en-US" sz="18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31414" y="3883652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7766" y="3899418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0670" y="389234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21341865">
            <a:off x="5376528" y="2962224"/>
            <a:ext cx="3010761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Recall: Each Insert is an </a:t>
            </a:r>
            <a:r>
              <a:rPr lang="en-US" sz="1200" i="1" dirty="0" smtClean="0">
                <a:latin typeface="Comic Sans MS" panose="030F0702030302020204" pitchFamily="66" charset="0"/>
              </a:rPr>
              <a:t>O(n)</a:t>
            </a:r>
            <a:r>
              <a:rPr lang="en-US" sz="1200" dirty="0" smtClean="0">
                <a:latin typeface="Comic Sans MS" panose="030F0702030302020204" pitchFamily="66" charset="0"/>
              </a:rPr>
              <a:t> operation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This is done </a:t>
            </a:r>
            <a:r>
              <a:rPr lang="en-US" sz="1200" i="1" dirty="0" smtClean="0">
                <a:latin typeface="Comic Sans MS" panose="030F0702030302020204" pitchFamily="66" charset="0"/>
              </a:rPr>
              <a:t>n</a:t>
            </a:r>
            <a:r>
              <a:rPr lang="en-US" sz="1200" dirty="0" smtClean="0">
                <a:latin typeface="Comic Sans MS" panose="030F0702030302020204" pitchFamily="66" charset="0"/>
              </a:rPr>
              <a:t> times. So this is </a:t>
            </a:r>
            <a:r>
              <a:rPr lang="en-US" sz="1200" i="1" dirty="0" smtClean="0">
                <a:latin typeface="Comic Sans MS" panose="030F0702030302020204" pitchFamily="66" charset="0"/>
              </a:rPr>
              <a:t>O(n</a:t>
            </a:r>
            <a:r>
              <a:rPr lang="en-US" sz="1200" i="1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200" i="1" dirty="0" smtClean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59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50868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7535 -0.005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5035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80035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65295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the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1600" i="1" dirty="0" smtClean="0"/>
              <a:t>Aside: All nodes should be in the PQ</a:t>
            </a:r>
          </a:p>
          <a:p>
            <a:r>
              <a:rPr lang="en-US" dirty="0" smtClean="0"/>
              <a:t>While </a:t>
            </a:r>
            <a:r>
              <a:rPr lang="en-US" dirty="0" err="1" smtClean="0"/>
              <a:t>PQ.size</a:t>
            </a:r>
            <a:r>
              <a:rPr lang="en-US" dirty="0" smtClean="0"/>
              <a:t>() &gt; 1</a:t>
            </a:r>
          </a:p>
          <a:p>
            <a:pPr lvl="1"/>
            <a:r>
              <a:rPr lang="en-US" dirty="0" smtClean="0"/>
              <a:t>Remove the two highest priority (rarest) nodes </a:t>
            </a:r>
          </a:p>
          <a:p>
            <a:pPr lvl="2"/>
            <a:r>
              <a:rPr lang="en-US" dirty="0" smtClean="0"/>
              <a:t>Removal done using PQ’s </a:t>
            </a:r>
            <a:r>
              <a:rPr lang="en-US" dirty="0" err="1" smtClean="0">
                <a:solidFill>
                  <a:srgbClr val="FF0000"/>
                </a:solidFill>
              </a:rPr>
              <a:t>removeMin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Combine the two nodes into a single node</a:t>
            </a:r>
          </a:p>
          <a:p>
            <a:pPr lvl="2"/>
            <a:r>
              <a:rPr lang="en-US" dirty="0" smtClean="0"/>
              <a:t>So the new node is a tree with </a:t>
            </a:r>
          </a:p>
          <a:p>
            <a:pPr lvl="3"/>
            <a:r>
              <a:rPr lang="en-US" dirty="0" smtClean="0"/>
              <a:t>root has key value = sum of keys of nodes being combined</a:t>
            </a:r>
          </a:p>
          <a:p>
            <a:pPr lvl="3"/>
            <a:r>
              <a:rPr lang="en-US" dirty="0" smtClean="0"/>
              <a:t>left </a:t>
            </a:r>
            <a:r>
              <a:rPr lang="en-US" dirty="0" err="1" smtClean="0"/>
              <a:t>subtree</a:t>
            </a:r>
            <a:r>
              <a:rPr lang="en-US" dirty="0" smtClean="0"/>
              <a:t> is the first removed node</a:t>
            </a:r>
          </a:p>
          <a:p>
            <a:pPr lvl="3"/>
            <a:r>
              <a:rPr lang="en-US" dirty="0" smtClean="0"/>
              <a:t>right </a:t>
            </a:r>
            <a:r>
              <a:rPr lang="en-US" dirty="0" err="1" smtClean="0"/>
              <a:t>subtree</a:t>
            </a:r>
            <a:r>
              <a:rPr lang="en-US" dirty="0" smtClean="0"/>
              <a:t> is the second removed node</a:t>
            </a:r>
          </a:p>
          <a:p>
            <a:pPr lvl="1"/>
            <a:r>
              <a:rPr lang="en-US" dirty="0" smtClean="0"/>
              <a:t>Insert the combined node back into the PQ</a:t>
            </a:r>
          </a:p>
          <a:p>
            <a:r>
              <a:rPr lang="en-US" dirty="0" smtClean="0"/>
              <a:t>end While</a:t>
            </a:r>
          </a:p>
          <a:p>
            <a:endParaRPr lang="en-US" dirty="0" smtClean="0"/>
          </a:p>
          <a:p>
            <a:r>
              <a:rPr lang="en-US" dirty="0" smtClean="0"/>
              <a:t>Remove the one node from the PQ</a:t>
            </a:r>
          </a:p>
          <a:p>
            <a:pPr lvl="1"/>
            <a:r>
              <a:rPr lang="en-US" dirty="0" smtClean="0"/>
              <a:t>This is the Huffman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17319">
            <a:off x="6769513" y="56203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0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0" y="1797267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797268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2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1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9288 0.3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5955 0.3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3886199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886200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82804" y="2663830"/>
            <a:ext cx="1066800" cy="1222370"/>
            <a:chOff x="2982804" y="2663830"/>
            <a:chExt cx="1066800" cy="1222370"/>
          </a:xfrm>
        </p:grpSpPr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6" name="Straight Connector 25"/>
            <p:cNvCxnSpPr>
              <a:stCxn id="25" idx="2"/>
              <a:endCxn id="9" idx="0"/>
            </p:cNvCxnSpPr>
            <p:nvPr/>
          </p:nvCxnSpPr>
          <p:spPr>
            <a:xfrm flipH="1">
              <a:off x="2982804" y="3129618"/>
              <a:ext cx="587593" cy="75658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2"/>
              <a:endCxn id="5" idx="0"/>
            </p:cNvCxnSpPr>
            <p:nvPr/>
          </p:nvCxnSpPr>
          <p:spPr>
            <a:xfrm>
              <a:off x="3570397" y="3129618"/>
              <a:ext cx="479207" cy="75658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4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0" y="266383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89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5712 -0.1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PQ has 4 nodes still, so repeat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3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Variation in Light Intensity</a:t>
            </a:r>
            <a:endParaRPr lang="en-US" dirty="0"/>
          </a:p>
        </p:txBody>
      </p:sp>
      <p:pic>
        <p:nvPicPr>
          <p:cNvPr id="4" name="Picture 3" descr="V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91" y="1066800"/>
            <a:ext cx="5029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3091" y="5715000"/>
            <a:ext cx="401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/>
              <a:t>Digital rendering using Autodesk VIZ. </a:t>
            </a:r>
          </a:p>
          <a:p>
            <a:pPr eaLnBrk="1" hangingPunct="1"/>
            <a:r>
              <a:rPr lang="en-US" altLang="en-US"/>
              <a:t>(Image Credit: Alejandro Vazquez.)</a:t>
            </a:r>
          </a:p>
        </p:txBody>
      </p:sp>
    </p:spTree>
    <p:extLst>
      <p:ext uri="{BB962C8B-B14F-4D97-AF65-F5344CB8AC3E}">
        <p14:creationId xmlns:p14="http://schemas.microsoft.com/office/powerpoint/2010/main" val="3065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572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52622 0.3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50295 0.3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4267200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1600" y="426720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925404" y="2896724"/>
            <a:ext cx="1273393" cy="1370476"/>
            <a:chOff x="2830405" y="2663830"/>
            <a:chExt cx="1273393" cy="1370476"/>
          </a:xfrm>
        </p:grpSpPr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4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2"/>
              <a:endCxn id="21" idx="0"/>
            </p:cNvCxnSpPr>
            <p:nvPr/>
          </p:nvCxnSpPr>
          <p:spPr>
            <a:xfrm flipH="1">
              <a:off x="2830405" y="3129618"/>
              <a:ext cx="739992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2"/>
              <a:endCxn id="25" idx="0"/>
            </p:cNvCxnSpPr>
            <p:nvPr/>
          </p:nvCxnSpPr>
          <p:spPr>
            <a:xfrm>
              <a:off x="3570397" y="3129618"/>
              <a:ext cx="533401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4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896724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12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61128 -0.1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nodes remain in PQ, repeat again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61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the two highest priority (rarest) </a:t>
            </a:r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601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46649 0.2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5712 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3633531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3633530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849204" y="2263054"/>
            <a:ext cx="762000" cy="1370477"/>
            <a:chOff x="3124204" y="2663830"/>
            <a:chExt cx="762000" cy="1370477"/>
          </a:xfrm>
        </p:grpSpPr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6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>
              <a:stCxn id="37" idx="2"/>
              <a:endCxn id="13" idx="0"/>
            </p:cNvCxnSpPr>
            <p:nvPr/>
          </p:nvCxnSpPr>
          <p:spPr>
            <a:xfrm flipH="1">
              <a:off x="3124204" y="3129618"/>
              <a:ext cx="446193" cy="90468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2"/>
              <a:endCxn id="17" idx="0"/>
            </p:cNvCxnSpPr>
            <p:nvPr/>
          </p:nvCxnSpPr>
          <p:spPr>
            <a:xfrm>
              <a:off x="3570397" y="3129618"/>
              <a:ext cx="315807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2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09600" y="2263054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7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69045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 nodes still in PQ, repeat one more time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11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73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45174 0.1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8333 0.1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 the two nodes into a single </a:t>
            </a:r>
            <a:r>
              <a:rPr lang="en-US" dirty="0" smtClean="0"/>
              <a:t>node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292" y="2739025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525599" y="2739025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071888" y="1681818"/>
            <a:ext cx="2139508" cy="1057207"/>
            <a:chOff x="2492597" y="2663830"/>
            <a:chExt cx="2139508" cy="1057207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10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>
              <a:stCxn id="41" idx="2"/>
              <a:endCxn id="31" idx="0"/>
            </p:cNvCxnSpPr>
            <p:nvPr/>
          </p:nvCxnSpPr>
          <p:spPr>
            <a:xfrm flipH="1">
              <a:off x="2492597" y="3129618"/>
              <a:ext cx="1077800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37" idx="0"/>
            </p:cNvCxnSpPr>
            <p:nvPr/>
          </p:nvCxnSpPr>
          <p:spPr>
            <a:xfrm>
              <a:off x="3570397" y="3129618"/>
              <a:ext cx="1061708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93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Texture</a:t>
            </a:r>
            <a:endParaRPr lang="en-US" dirty="0"/>
          </a:p>
        </p:txBody>
      </p:sp>
      <p:pic>
        <p:nvPicPr>
          <p:cNvPr id="7" name="Picture 6" descr="aal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952500"/>
            <a:ext cx="35575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rick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" y="16383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88706" y="62103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Alvar Aalto Summer House 1953</a:t>
            </a:r>
          </a:p>
        </p:txBody>
      </p:sp>
    </p:spTree>
    <p:extLst>
      <p:ext uri="{BB962C8B-B14F-4D97-AF65-F5344CB8AC3E}">
        <p14:creationId xmlns:p14="http://schemas.microsoft.com/office/powerpoint/2010/main" val="27977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2292" y="1681818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41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9739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Only 1 node remains in the PQ, so while loop ends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44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Huffman tree is complete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55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2368E-6 L -0.24253 -0.0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37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'a'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47166" y="3192847"/>
            <a:ext cx="553235" cy="617153"/>
            <a:chOff x="3713966" y="1959969"/>
            <a:chExt cx="553235" cy="617153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3760896" y="1981200"/>
              <a:ext cx="506305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71396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6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89963" y="4472321"/>
            <a:ext cx="574700" cy="629800"/>
            <a:chOff x="3692501" y="1981200"/>
            <a:chExt cx="574700" cy="629800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3760896" y="1981200"/>
              <a:ext cx="506305" cy="6298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692501" y="198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08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315182" y="4451666"/>
            <a:ext cx="375804" cy="650456"/>
            <a:chOff x="4267202" y="1939194"/>
            <a:chExt cx="375804" cy="650456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267202" y="1981200"/>
              <a:ext cx="256814" cy="60845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342924" y="193919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43659" y="3172065"/>
            <a:ext cx="395306" cy="714135"/>
            <a:chOff x="3871896" y="1959969"/>
            <a:chExt cx="395306" cy="714135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4031087" y="1981200"/>
              <a:ext cx="236115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87189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09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07561" y="3172065"/>
            <a:ext cx="390053" cy="714135"/>
            <a:chOff x="4267203" y="1959969"/>
            <a:chExt cx="390053" cy="71413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3" y="1981200"/>
              <a:ext cx="188439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57174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8437" y="254636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75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9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9325E-6 L 0.54913 -0.39963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Compression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Works because of data redundancy</a:t>
            </a:r>
          </a:p>
          <a:p>
            <a:pPr lvl="1"/>
            <a:r>
              <a:rPr lang="en-US" dirty="0" smtClean="0"/>
              <a:t>Temporal</a:t>
            </a:r>
          </a:p>
          <a:p>
            <a:pPr lvl="2"/>
            <a:r>
              <a:rPr lang="en-US" dirty="0" smtClean="0"/>
              <a:t>In 1D data, 1D signals, Audio…</a:t>
            </a:r>
          </a:p>
          <a:p>
            <a:pPr lvl="1"/>
            <a:r>
              <a:rPr lang="en-US" dirty="0" smtClean="0"/>
              <a:t>Spatial</a:t>
            </a:r>
          </a:p>
          <a:p>
            <a:pPr lvl="2"/>
            <a:r>
              <a:rPr lang="en-US" dirty="0" smtClean="0"/>
              <a:t>correlation between neighboring pixels or data items</a:t>
            </a:r>
          </a:p>
          <a:p>
            <a:pPr lvl="1"/>
            <a:r>
              <a:rPr lang="en-US" dirty="0" smtClean="0"/>
              <a:t>Spectral</a:t>
            </a:r>
          </a:p>
          <a:p>
            <a:pPr lvl="2"/>
            <a:r>
              <a:rPr lang="en-US" dirty="0" smtClean="0"/>
              <a:t>correlation between color or luminescence components</a:t>
            </a:r>
          </a:p>
          <a:p>
            <a:pPr lvl="2"/>
            <a:r>
              <a:rPr lang="en-US" dirty="0" smtClean="0"/>
              <a:t>uses the frequency domain to exploit relationships between frequency of change in data</a:t>
            </a:r>
          </a:p>
          <a:p>
            <a:pPr lvl="1"/>
            <a:r>
              <a:rPr lang="en-US" dirty="0" smtClean="0"/>
              <a:t>Psycho-visual</a:t>
            </a:r>
          </a:p>
          <a:p>
            <a:pPr lvl="2"/>
            <a:r>
              <a:rPr lang="en-US" dirty="0" smtClean="0"/>
              <a:t>exploits perceptual properties of the human (visual)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Challenge: </a:t>
            </a:r>
            <a:r>
              <a:rPr lang="en-US" sz="2800" dirty="0"/>
              <a:t>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93807" y="989015"/>
            <a:ext cx="5945579" cy="1076973"/>
            <a:chOff x="3096898" y="989015"/>
            <a:chExt cx="5945579" cy="1076973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1327324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7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13709" y="1628211"/>
            <a:ext cx="1046018" cy="10768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59727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517074" y="2895600"/>
            <a:ext cx="523008" cy="4572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66455" y="25146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143000" y="3360716"/>
            <a:ext cx="547254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25832" y="1628211"/>
            <a:ext cx="1181347" cy="728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507179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905000" y="2547655"/>
            <a:ext cx="147205" cy="72894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78578" y="2166655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524000" y="3360715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7697" y="1337001"/>
            <a:ext cx="1354281" cy="29121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811978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2178627" y="1527501"/>
            <a:ext cx="5443" cy="174909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10443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910443" y="3360714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1"/>
            <a:ext cx="1509649" cy="11530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961903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>
            <a:off x="2178627" y="2971800"/>
            <a:ext cx="273627" cy="3048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590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315440" y="3360713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0"/>
            <a:ext cx="1726371" cy="77209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178625" y="1358347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2590800"/>
            <a:ext cx="815180" cy="7699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209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666493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2254" y="1337001"/>
            <a:ext cx="1952992" cy="27438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405246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1527501"/>
            <a:ext cx="1250123" cy="18332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101436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11387"/>
            <a:ext cx="218888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564941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  <a:r>
              <a:rPr lang="en-US" sz="3200" dirty="0" smtClean="0">
                <a:solidFill>
                  <a:prstClr val="black"/>
                </a:solidFill>
              </a:rPr>
              <a:t>010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02427" y="1801887"/>
            <a:ext cx="1750836" cy="155882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1420887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70498" y="3360710"/>
            <a:ext cx="765530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28210"/>
            <a:ext cx="2331755" cy="113943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707809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  <a:r>
              <a:rPr lang="en-US" sz="3200" dirty="0" smtClean="0">
                <a:solidFill>
                  <a:prstClr val="black"/>
                </a:solidFill>
              </a:rPr>
              <a:t>010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6054" y="2767646"/>
            <a:ext cx="2012580" cy="59307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2577146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099016" y="3360717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491460" cy="76041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868504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  <a:r>
              <a:rPr lang="en-US" sz="3200" dirty="0" smtClean="0">
                <a:solidFill>
                  <a:prstClr val="black"/>
                </a:solidFill>
              </a:rPr>
              <a:t>010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388629"/>
            <a:ext cx="2362537" cy="9514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2198129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449963" y="3340073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Lossless Compression</a:t>
            </a:r>
          </a:p>
          <a:p>
            <a:pPr lvl="1"/>
            <a:r>
              <a:rPr lang="en-US" dirty="0" smtClean="0"/>
              <a:t>data is compressed and can be uncompressed without loss of detail or information</a:t>
            </a:r>
          </a:p>
          <a:p>
            <a:pPr lvl="2"/>
            <a:r>
              <a:rPr lang="en-US" dirty="0" smtClean="0"/>
              <a:t>bit-preserving</a:t>
            </a:r>
          </a:p>
          <a:p>
            <a:pPr lvl="2"/>
            <a:r>
              <a:rPr lang="en-US" dirty="0" smtClean="0"/>
              <a:t>reversible</a:t>
            </a:r>
          </a:p>
          <a:p>
            <a:endParaRPr lang="en-US" dirty="0" smtClean="0"/>
          </a:p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</a:p>
          <a:p>
            <a:pPr lvl="1"/>
            <a:r>
              <a:rPr lang="en-US" dirty="0" smtClean="0"/>
              <a:t>purpose is to obtain the best possible fidelity for a given bit-rate</a:t>
            </a:r>
          </a:p>
          <a:p>
            <a:pPr lvl="2"/>
            <a:r>
              <a:rPr lang="en-US" dirty="0" smtClean="0"/>
              <a:t>or minimizing the bit-rate to achieve a given fidelity measure</a:t>
            </a:r>
          </a:p>
          <a:p>
            <a:pPr lvl="1"/>
            <a:r>
              <a:rPr lang="en-US" dirty="0" smtClean="0"/>
              <a:t>Video and audio commonly use </a:t>
            </a:r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</a:p>
          <a:p>
            <a:pPr lvl="2"/>
            <a:r>
              <a:rPr lang="en-US" dirty="0" smtClean="0"/>
              <a:t>because humans have limited perception of finer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703967" cy="38061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081011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  <a:r>
              <a:rPr lang="en-US" sz="3200" dirty="0" smtClean="0">
                <a:solidFill>
                  <a:prstClr val="black"/>
                </a:solidFill>
              </a:rPr>
              <a:t>010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008823"/>
            <a:ext cx="2863835" cy="13374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1818323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842958" y="3346286"/>
            <a:ext cx="795842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</a:rPr>
                <a:t>Example message (input file) contents:</a:t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3200" dirty="0" smtClean="0">
                  <a:solidFill>
                    <a:prstClr val="black"/>
                  </a:solidFill>
                </a:rPr>
                <a:t>ab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ab</a:t>
              </a:r>
              <a:r>
                <a:rPr lang="en-US" sz="3200" dirty="0" smtClean="0">
                  <a:solidFill>
                    <a:prstClr val="black"/>
                  </a:solidFill>
                </a:rPr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prstClr val="black"/>
                  </a:solidFill>
                </a:rPr>
                <a:t>file ends with an invisible EOF character</a:t>
              </a:r>
              <a:endParaRPr lang="en-US" sz="14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11</a:t>
            </a:r>
            <a:r>
              <a:rPr lang="en-US" sz="3200" u="sng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00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00</a:t>
            </a:r>
            <a:r>
              <a:rPr lang="en-US" sz="3200" dirty="0" smtClean="0">
                <a:solidFill>
                  <a:prstClr val="black"/>
                </a:solidFill>
              </a:rPr>
              <a:t>010</a:t>
            </a:r>
            <a:r>
              <a:rPr lang="en-US" sz="3200" u="sng" dirty="0" smtClean="0">
                <a:solidFill>
                  <a:prstClr val="black"/>
                </a:solidFill>
              </a:rPr>
              <a:t>11</a:t>
            </a:r>
            <a:r>
              <a:rPr lang="en-US" sz="3200" dirty="0" smtClean="0">
                <a:solidFill>
                  <a:prstClr val="black"/>
                </a:solidFill>
              </a:rPr>
              <a:t>10</a:t>
            </a:r>
            <a:r>
              <a:rPr lang="en-US" sz="3200" u="sng" dirty="0" smtClean="0">
                <a:solidFill>
                  <a:prstClr val="black"/>
                </a:solidFill>
              </a:rPr>
              <a:t>011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3962400"/>
            <a:ext cx="6424786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</a:rPr>
              <a:t>Count the bits used = 22 bits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versus the 80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previously needed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File is almost ¼ the size</a:t>
            </a:r>
            <a:endParaRPr lang="en-US" sz="1400" dirty="0">
              <a:solidFill>
                <a:prstClr val="black"/>
              </a:solidFill>
            </a:endParaRP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lots of savings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the previous tree shown we now have the message characters encoded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compresses to bytes 3 like so: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decompress?</a:t>
            </a:r>
          </a:p>
          <a:p>
            <a:pPr lvl="1"/>
            <a:r>
              <a:rPr lang="en-US" sz="2000" i="1" dirty="0" smtClean="0"/>
              <a:t>Hint: Lookup table is not the best answer, </a:t>
            </a:r>
            <a:br>
              <a:rPr lang="en-US" sz="2000" i="1" dirty="0" smtClean="0"/>
            </a:br>
            <a:r>
              <a:rPr lang="en-US" sz="2000" i="1" dirty="0" smtClean="0"/>
              <a:t>what is the first symbol?... 1=? or is it 11? or 111? or 1110? or…</a:t>
            </a:r>
            <a:endParaRPr lang="en-US" i="1" dirty="0"/>
          </a:p>
        </p:txBody>
      </p:sp>
      <p:graphicFrame>
        <p:nvGraphicFramePr>
          <p:cNvPr id="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95760"/>
              </p:ext>
            </p:extLst>
          </p:nvPr>
        </p:nvGraphicFramePr>
        <p:xfrm>
          <a:off x="609600" y="2133600"/>
          <a:ext cx="7924800" cy="670388"/>
        </p:xfrm>
        <a:graphic>
          <a:graphicData uri="http://schemas.openxmlformats.org/drawingml/2006/table">
            <a:tbl>
              <a:tblPr/>
              <a:tblGrid>
                <a:gridCol w="1073150"/>
                <a:gridCol w="677863"/>
                <a:gridCol w="668337"/>
                <a:gridCol w="668338"/>
                <a:gridCol w="747712"/>
                <a:gridCol w="668338"/>
                <a:gridCol w="668337"/>
                <a:gridCol w="747713"/>
                <a:gridCol w="668337"/>
                <a:gridCol w="668338"/>
                <a:gridCol w="6683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12378"/>
              </p:ext>
            </p:extLst>
          </p:nvPr>
        </p:nvGraphicFramePr>
        <p:xfrm>
          <a:off x="1524000" y="3429000"/>
          <a:ext cx="5545137" cy="1097202"/>
        </p:xfrm>
        <a:graphic>
          <a:graphicData uri="http://schemas.openxmlformats.org/drawingml/2006/table">
            <a:tbl>
              <a:tblPr/>
              <a:tblGrid>
                <a:gridCol w="896937"/>
                <a:gridCol w="1524000"/>
                <a:gridCol w="1600200"/>
                <a:gridCol w="1524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byte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is known to the recipient of the message</a:t>
            </a:r>
          </a:p>
          <a:p>
            <a:pPr lvl="1"/>
            <a:r>
              <a:rPr lang="en-US" dirty="0" smtClean="0"/>
              <a:t>So use it</a:t>
            </a:r>
          </a:p>
          <a:p>
            <a:endParaRPr lang="en-US" dirty="0"/>
          </a:p>
          <a:p>
            <a:r>
              <a:rPr lang="en-US" dirty="0" smtClean="0"/>
              <a:t>To identify symbols we will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Apply the Prefix Property</a:t>
            </a:r>
          </a:p>
          <a:p>
            <a:pPr lvl="1"/>
            <a:r>
              <a:rPr lang="en-US" dirty="0" smtClean="0"/>
              <a:t>No encoding </a:t>
            </a:r>
            <a:r>
              <a:rPr lang="en-US" i="1" dirty="0" smtClean="0"/>
              <a:t>A</a:t>
            </a:r>
            <a:r>
              <a:rPr lang="en-US" dirty="0" smtClean="0"/>
              <a:t> is the prefix of another encoding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Never will have x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100110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Apply the Prefix Property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the prefix of another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Never will have 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100110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Algorithm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Read each bit one at a time from the input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bit is 0 go left in the tree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Else if the bit is 1 go right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you reach a leaf node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output the character at that leaf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go back to the tree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8" name="Group 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4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41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  <a:endCxn id="38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35" idx="2"/>
                    <a:endCxn id="41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>
                  <a:stCxn id="29" idx="2"/>
                  <a:endCxn id="44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2"/>
                  <a:endCxn id="3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  <a:endCxn id="2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7" idx="2"/>
                  <a:endCxn id="20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2"/>
                <a:endCxn id="29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327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603531" y="1150883"/>
            <a:ext cx="4319752" cy="5171089"/>
          </a:xfrm>
          <a:custGeom>
            <a:avLst/>
            <a:gdLst>
              <a:gd name="connsiteX0" fmla="*/ 1939159 w 4319752"/>
              <a:gd name="connsiteY0" fmla="*/ 15765 h 5171089"/>
              <a:gd name="connsiteX1" fmla="*/ 0 w 4319752"/>
              <a:gd name="connsiteY1" fmla="*/ 2743200 h 5171089"/>
              <a:gd name="connsiteX2" fmla="*/ 47297 w 4319752"/>
              <a:gd name="connsiteY2" fmla="*/ 4083269 h 5171089"/>
              <a:gd name="connsiteX3" fmla="*/ 693683 w 4319752"/>
              <a:gd name="connsiteY3" fmla="*/ 4272455 h 5171089"/>
              <a:gd name="connsiteX4" fmla="*/ 851338 w 4319752"/>
              <a:gd name="connsiteY4" fmla="*/ 5171089 h 5171089"/>
              <a:gd name="connsiteX5" fmla="*/ 2790497 w 4319752"/>
              <a:gd name="connsiteY5" fmla="*/ 5155324 h 5171089"/>
              <a:gd name="connsiteX6" fmla="*/ 3137338 w 4319752"/>
              <a:gd name="connsiteY6" fmla="*/ 4083269 h 5171089"/>
              <a:gd name="connsiteX7" fmla="*/ 4272455 w 4319752"/>
              <a:gd name="connsiteY7" fmla="*/ 3846786 h 5171089"/>
              <a:gd name="connsiteX8" fmla="*/ 4319752 w 4319752"/>
              <a:gd name="connsiteY8" fmla="*/ 2459420 h 5171089"/>
              <a:gd name="connsiteX9" fmla="*/ 3594538 w 4319752"/>
              <a:gd name="connsiteY9" fmla="*/ 804041 h 5171089"/>
              <a:gd name="connsiteX10" fmla="*/ 2648607 w 4319752"/>
              <a:gd name="connsiteY10" fmla="*/ 0 h 5171089"/>
              <a:gd name="connsiteX11" fmla="*/ 1939159 w 4319752"/>
              <a:gd name="connsiteY11" fmla="*/ 1576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9752" h="5171089">
                <a:moveTo>
                  <a:pt x="1939159" y="15765"/>
                </a:moveTo>
                <a:lnTo>
                  <a:pt x="0" y="2743200"/>
                </a:lnTo>
                <a:lnTo>
                  <a:pt x="47297" y="4083269"/>
                </a:lnTo>
                <a:lnTo>
                  <a:pt x="693683" y="4272455"/>
                </a:lnTo>
                <a:lnTo>
                  <a:pt x="851338" y="5171089"/>
                </a:lnTo>
                <a:lnTo>
                  <a:pt x="2790497" y="5155324"/>
                </a:lnTo>
                <a:lnTo>
                  <a:pt x="3137338" y="4083269"/>
                </a:lnTo>
                <a:lnTo>
                  <a:pt x="4272455" y="3846786"/>
                </a:lnTo>
                <a:lnTo>
                  <a:pt x="4319752" y="2459420"/>
                </a:lnTo>
                <a:lnTo>
                  <a:pt x="3594538" y="804041"/>
                </a:lnTo>
                <a:lnTo>
                  <a:pt x="2648607" y="0"/>
                </a:lnTo>
                <a:lnTo>
                  <a:pt x="1939159" y="15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 Activity: Decompressing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5514448"/>
            <a:ext cx="3733800" cy="76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</a:rPr>
              <a:t>Pause for students to complete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10" name="Group 9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7" name="Straight Connector 46"/>
                <p:cNvCxnSpPr>
                  <a:stCxn id="4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>
                    <a:stCxn id="43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1" name="Straight Connector 40"/>
                  <p:cNvCxnSpPr>
                    <a:stCxn id="40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8" name="Straight Connector 37"/>
                  <p:cNvCxnSpPr>
                    <a:stCxn id="37" idx="2"/>
                    <a:endCxn id="40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37" idx="2"/>
                    <a:endCxn id="43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46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37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>
                  <a:stCxn id="2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>
                  <a:stCxn id="22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9" idx="2"/>
                  <a:endCxn id="25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2"/>
                  <a:endCxn id="22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2"/>
                <a:endCxn id="19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54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16" name="Smiley Face 15"/>
          <p:cNvSpPr/>
          <p:nvPr/>
        </p:nvSpPr>
        <p:spPr>
          <a:xfrm>
            <a:off x="7860524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33248" y="1458396"/>
            <a:ext cx="505735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356958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4073" y="4620429"/>
            <a:ext cx="3275775" cy="9181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842 0.3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69" grpId="0"/>
      <p:bldP spid="7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Lossless compression often involves some form of entropy encoding</a:t>
            </a:r>
          </a:p>
          <a:p>
            <a:pPr lvl="1"/>
            <a:r>
              <a:rPr lang="en-US" dirty="0" smtClean="0"/>
              <a:t>based in information theoretic techniques</a:t>
            </a:r>
          </a:p>
          <a:p>
            <a:pPr lvl="2"/>
            <a:r>
              <a:rPr lang="en-US" dirty="0" smtClean="0"/>
              <a:t>see next slide for visual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Lossy</a:t>
            </a:r>
            <a:r>
              <a:rPr lang="en-US" dirty="0" smtClean="0"/>
              <a:t> compression uses source encoding techniques that may involve transform encoding, differential encoding or vector </a:t>
            </a:r>
            <a:r>
              <a:rPr lang="en-US" dirty="0" err="1" smtClean="0"/>
              <a:t>quanatization</a:t>
            </a:r>
            <a:endParaRPr lang="en-US" dirty="0" smtClean="0"/>
          </a:p>
          <a:p>
            <a:pPr lvl="2"/>
            <a:r>
              <a:rPr lang="en-US" dirty="0" smtClean="0"/>
              <a:t>see next slide for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510852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7900711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0649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6979 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3737E-6 L -0.15573 0.161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421043" y="211289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L 0.14097 0.23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19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747548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682087" y="3644154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831496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5143E-6 L -0.15521 0.27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35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373774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747279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5236E-6 L -0.12899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61332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217530" y="297864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32562E-8 L -0.11336 0.320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60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  <p:bldP spid="6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3810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419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739573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5236E-6 L -0.11146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5715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76120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2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prstClr val="black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prstClr val="black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4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prstClr val="black"/>
                      </a:solidFill>
                    </a:rPr>
                    <a:t>6</a:t>
                  </a:r>
                  <a:endParaRPr lang="en-US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prstClr val="black"/>
                    </a:solidFill>
                  </a:rPr>
                  <a:t>10</a:t>
                </a:r>
                <a:endParaRPr lang="en-US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it is 0 go </a:t>
            </a:r>
            <a:r>
              <a:rPr lang="en-US" dirty="0" smtClean="0">
                <a:solidFill>
                  <a:prstClr val="black"/>
                </a:solidFill>
              </a:rPr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it is 1 </a:t>
            </a:r>
            <a:r>
              <a:rPr lang="en-US" dirty="0">
                <a:solidFill>
                  <a:prstClr val="black"/>
                </a:solidFill>
              </a:rPr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you reach a leaf, output the character there and go back to the tree </a:t>
            </a:r>
            <a:r>
              <a:rPr lang="en-US" dirty="0" smtClean="0">
                <a:solidFill>
                  <a:prstClr val="black"/>
                </a:solidFill>
              </a:rPr>
              <a:t>root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0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1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32562E-8 L 0.08715 0.22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1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5385</Words>
  <Application>Microsoft Office PowerPoint</Application>
  <PresentationFormat>On-screen Show (4:3)</PresentationFormat>
  <Paragraphs>1818</Paragraphs>
  <Slides>118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Office Theme</vt:lpstr>
      <vt:lpstr>1_Office Theme</vt:lpstr>
      <vt:lpstr>2_Office Theme</vt:lpstr>
      <vt:lpstr>3_Office Theme</vt:lpstr>
      <vt:lpstr>Image</vt:lpstr>
      <vt:lpstr>Digital Image Processing</vt:lpstr>
      <vt:lpstr>Lecture Objectives</vt:lpstr>
      <vt:lpstr>Definition: File Compression</vt:lpstr>
      <vt:lpstr>Identical Colors</vt:lpstr>
      <vt:lpstr>Smooth Variation in Light Intensity</vt:lpstr>
      <vt:lpstr>Repeating Texture</vt:lpstr>
      <vt:lpstr>What is Compression Really?</vt:lpstr>
      <vt:lpstr>Two General Types</vt:lpstr>
      <vt:lpstr>Two Types</vt:lpstr>
      <vt:lpstr>Compression Methods</vt:lpstr>
      <vt:lpstr>Compression Methods</vt:lpstr>
      <vt:lpstr>Simple Lossless Compression</vt:lpstr>
      <vt:lpstr>Run-length Encoding (RLE)</vt:lpstr>
      <vt:lpstr>Run-Length Encoding (RLE): lossless</vt:lpstr>
      <vt:lpstr>Run-Length Encoding (RLE): lossless</vt:lpstr>
      <vt:lpstr>RLE: worst case</vt:lpstr>
      <vt:lpstr>RLE: Improving</vt:lpstr>
      <vt:lpstr>How to flag the repeat/no repeat?</vt:lpstr>
      <vt:lpstr>Compression Methods</vt:lpstr>
      <vt:lpstr>Compression: Pattern Substitution</vt:lpstr>
      <vt:lpstr>Table Lookup</vt:lpstr>
      <vt:lpstr>Table Lookup: GIF</vt:lpstr>
      <vt:lpstr>GIF Compression with Color LookUp Table (CLUT)</vt:lpstr>
      <vt:lpstr>Compression: Pattern Substitution</vt:lpstr>
      <vt:lpstr>Compression Methods</vt:lpstr>
      <vt:lpstr>Lossless Compression: Entropy Encoding</vt:lpstr>
      <vt:lpstr>Shannon-Fano Algorithm</vt:lpstr>
      <vt:lpstr>Example: Shannon-Fano Algorithm</vt:lpstr>
      <vt:lpstr>Example: Shannon-Fano Algorithm</vt:lpstr>
      <vt:lpstr>Example: Shannon-Fano Algorithm</vt:lpstr>
      <vt:lpstr>Example: Shannon-Fano Algorithm</vt:lpstr>
      <vt:lpstr>Example: Shannon-Fano Algorithm</vt:lpstr>
      <vt:lpstr>Example: Shannon-Fano Algorithm</vt:lpstr>
      <vt:lpstr>Compression Methods</vt:lpstr>
      <vt:lpstr>Quick Summary: Huffman Algorithm</vt:lpstr>
      <vt:lpstr>Observation</vt:lpstr>
      <vt:lpstr>Huffman Encoding (English Letters)</vt:lpstr>
      <vt:lpstr>Huffman’s Algorithm</vt:lpstr>
      <vt:lpstr>Huffman Compression – Overview</vt:lpstr>
      <vt:lpstr>Step 1: Count Characters</vt:lpstr>
      <vt:lpstr>Step 2: Create a Priority Queue</vt:lpstr>
      <vt:lpstr>Step 2: PQ Creation, An Illustration</vt:lpstr>
      <vt:lpstr>Step 2: PQ Creation, An Illustration</vt:lpstr>
      <vt:lpstr>Step 2: PQ Creation, An Illustration</vt:lpstr>
      <vt:lpstr>Step 3: Build the Huffman Tree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3: Building Huffman Tree, Illus.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5: Encode the Message</vt:lpstr>
      <vt:lpstr>Challenge: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Decompression</vt:lpstr>
      <vt:lpstr>Decompression via Tree</vt:lpstr>
      <vt:lpstr>Decompression via Tree</vt:lpstr>
      <vt:lpstr>Decompressing Example</vt:lpstr>
      <vt:lpstr>Class Activity: 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Compression Methods</vt:lpstr>
      <vt:lpstr>Lempel-Ziv-Welch (LZW) Compression</vt:lpstr>
      <vt:lpstr>LZW Compression</vt:lpstr>
      <vt:lpstr>LZW Encoder: Pseudocode</vt:lpstr>
      <vt:lpstr>LZW Decoder: Pseudocode</vt:lpstr>
      <vt:lpstr>LZW Compression: Quick Look</vt:lpstr>
      <vt:lpstr>LZW DEcompression: Quick Look</vt:lpstr>
      <vt:lpstr>LZW Encoding</vt:lpstr>
      <vt:lpstr>Questions?</vt:lpstr>
      <vt:lpstr>Extra Reference Stuff Follows</vt:lpstr>
      <vt:lpstr>PowerPoint Presentation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1015</cp:revision>
  <dcterms:created xsi:type="dcterms:W3CDTF">2006-08-16T00:00:00Z</dcterms:created>
  <dcterms:modified xsi:type="dcterms:W3CDTF">2015-10-15T17:07:10Z</dcterms:modified>
</cp:coreProperties>
</file>