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31" r:id="rId3"/>
    <p:sldId id="370" r:id="rId4"/>
    <p:sldId id="371" r:id="rId5"/>
    <p:sldId id="372" r:id="rId6"/>
    <p:sldId id="373" r:id="rId7"/>
    <p:sldId id="374" r:id="rId8"/>
    <p:sldId id="369" r:id="rId9"/>
    <p:sldId id="365" r:id="rId10"/>
    <p:sldId id="366" r:id="rId11"/>
    <p:sldId id="367" r:id="rId12"/>
    <p:sldId id="368" r:id="rId13"/>
    <p:sldId id="375" r:id="rId14"/>
    <p:sldId id="376" r:id="rId15"/>
    <p:sldId id="377" r:id="rId16"/>
    <p:sldId id="379" r:id="rId17"/>
    <p:sldId id="378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8" r:id="rId36"/>
    <p:sldId id="397" r:id="rId37"/>
    <p:sldId id="399" r:id="rId38"/>
    <p:sldId id="400" r:id="rId39"/>
    <p:sldId id="401" r:id="rId40"/>
    <p:sldId id="402" r:id="rId41"/>
    <p:sldId id="403" r:id="rId42"/>
    <p:sldId id="306" r:id="rId43"/>
    <p:sldId id="364" r:id="rId44"/>
    <p:sldId id="32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2" d="100"/>
          <a:sy n="82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good/commonly used 2</a:t>
            </a:r>
            <a:r>
              <a:rPr lang="en-US" baseline="30000" dirty="0" smtClean="0"/>
              <a:t>nd</a:t>
            </a:r>
            <a:r>
              <a:rPr lang="en-US" dirty="0" smtClean="0"/>
              <a:t> derivative filter is the 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wmf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7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603891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Detection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/>
          <a:lstStyle/>
          <a:p>
            <a:r>
              <a:rPr lang="en-US" dirty="0" smtClean="0"/>
              <a:t>Digital Image 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presentations by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Sventlana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Lazebnik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Noah </a:t>
            </a:r>
            <a:r>
              <a:rPr lang="en-US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Snavely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783154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982507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468954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532313" y="4180810"/>
            <a:ext cx="1182687" cy="680767"/>
          </a:xfrm>
          <a:prstGeom prst="ellipse">
            <a:avLst/>
          </a:prstGeom>
          <a:solidFill>
            <a:schemeClr val="bg1">
              <a:lumMod val="95000"/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6388" y="2783155"/>
            <a:ext cx="3371850" cy="6858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6388" y="5065223"/>
            <a:ext cx="3371850" cy="62213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6864" y="4149721"/>
            <a:ext cx="1695449" cy="915502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9264" y="3468955"/>
            <a:ext cx="3065461" cy="569644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an Edge?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Edges are “caused” by various discontinuities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000250"/>
            <a:ext cx="29908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06938" y="2882900"/>
            <a:ext cx="1865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600">
                <a:latin typeface="Arial" pitchFamily="34" charset="0"/>
              </a:rPr>
              <a:t>depth discontinuity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06938" y="3524250"/>
            <a:ext cx="252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600">
                <a:latin typeface="Arial" pitchFamily="34" charset="0"/>
              </a:rPr>
              <a:t>surface color discontinuity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06938" y="4178300"/>
            <a:ext cx="237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600">
                <a:latin typeface="Arial" pitchFamily="34" charset="0"/>
              </a:rPr>
              <a:t>illumination discontinuity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06938" y="2228850"/>
            <a:ext cx="270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600">
                <a:latin typeface="Arial" pitchFamily="34" charset="0"/>
              </a:rPr>
              <a:t>surface normal discontinuity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5302" y="6489689"/>
            <a:ext cx="1633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Steve Seitz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124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Discontinuity --&gt; Sharp Change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319213"/>
            <a:ext cx="4914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/>
          <a:lstStyle/>
          <a:p>
            <a:r>
              <a:rPr lang="en-US" dirty="0" smtClean="0"/>
              <a:t>An edge is a place of rapid change in the image intensity function</a:t>
            </a:r>
            <a:endParaRPr lang="en-US" dirty="0"/>
          </a:p>
        </p:txBody>
      </p:sp>
      <p:pic>
        <p:nvPicPr>
          <p:cNvPr id="4" name="Picture 3" descr="step_ed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0" y="2816225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203860" y="3883025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150010" y="2435225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/>
              <a:t>image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99462" y="2174875"/>
            <a:ext cx="2851151" cy="2725738"/>
            <a:chOff x="1968" y="1420"/>
            <a:chExt cx="1796" cy="1717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968" y="1420"/>
              <a:ext cx="17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/>
                <a:t>intensity function</a:t>
              </a:r>
              <a:br>
                <a:rPr lang="en-US" altLang="en-US"/>
              </a:br>
              <a:r>
                <a:rPr lang="en-US" altLang="en-US"/>
                <a:t>(along horizontal scanline)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147462" y="2449514"/>
            <a:ext cx="2743201" cy="2451101"/>
            <a:chOff x="3888" y="1593"/>
            <a:chExt cx="1728" cy="1544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2 h 630"/>
                  <a:gd name="T6" fmla="*/ 399 w 909"/>
                  <a:gd name="T7" fmla="*/ 421 h 630"/>
                  <a:gd name="T8" fmla="*/ 459 w 909"/>
                  <a:gd name="T9" fmla="*/ 618 h 630"/>
                  <a:gd name="T10" fmla="*/ 528 w 909"/>
                  <a:gd name="T11" fmla="*/ 424 h 630"/>
                  <a:gd name="T12" fmla="*/ 564 w 909"/>
                  <a:gd name="T13" fmla="*/ 94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2 h 630"/>
                  <a:gd name="T6" fmla="*/ 399 w 909"/>
                  <a:gd name="T7" fmla="*/ 421 h 630"/>
                  <a:gd name="T8" fmla="*/ 459 w 909"/>
                  <a:gd name="T9" fmla="*/ 618 h 630"/>
                  <a:gd name="T10" fmla="*/ 528 w 909"/>
                  <a:gd name="T11" fmla="*/ 424 h 630"/>
                  <a:gd name="T12" fmla="*/ 564 w 909"/>
                  <a:gd name="T13" fmla="*/ 94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4216" y="1593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/>
                <a:t>first derivative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464960" y="3197225"/>
            <a:ext cx="2305050" cy="3200400"/>
            <a:chOff x="4088" y="2064"/>
            <a:chExt cx="1452" cy="2016"/>
          </a:xfrm>
        </p:grpSpPr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4088" y="3676"/>
              <a:ext cx="14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/>
                <a:t>edges correspond to</a:t>
              </a:r>
              <a:br>
                <a:rPr lang="en-US" altLang="en-US"/>
              </a:br>
              <a:r>
                <a:rPr lang="en-US" altLang="en-US"/>
                <a:t>extrema of derivative</a:t>
              </a:r>
            </a:p>
          </p:txBody>
        </p:sp>
      </p:grp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-2970" y="6557696"/>
            <a:ext cx="251756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200" dirty="0" smtClean="0"/>
              <a:t>Images from</a:t>
            </a:r>
            <a:r>
              <a:rPr lang="en-US" altLang="en-US" sz="1200" dirty="0"/>
              <a:t>: Svetlana </a:t>
            </a:r>
            <a:r>
              <a:rPr lang="en-US" altLang="en-US" sz="1200" dirty="0" err="1"/>
              <a:t>Lazebnik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290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can we differentiate a digital image F(x, y)?</a:t>
            </a:r>
          </a:p>
          <a:p>
            <a:r>
              <a:rPr lang="en-US" dirty="0" smtClean="0"/>
              <a:t>Option 1:</a:t>
            </a:r>
          </a:p>
          <a:p>
            <a:pPr lvl="1"/>
            <a:r>
              <a:rPr lang="en-US" dirty="0" smtClean="0"/>
              <a:t>Reconstruct a continuous image, </a:t>
            </a:r>
            <a:r>
              <a:rPr lang="en-US" i="1" dirty="0" smtClean="0"/>
              <a:t>f</a:t>
            </a:r>
            <a:r>
              <a:rPr lang="en-US" dirty="0" smtClean="0"/>
              <a:t>, then compute its derivative</a:t>
            </a:r>
          </a:p>
          <a:p>
            <a:r>
              <a:rPr lang="en-US" dirty="0" smtClean="0"/>
              <a:t>Option 2:</a:t>
            </a:r>
          </a:p>
          <a:p>
            <a:pPr lvl="1"/>
            <a:r>
              <a:rPr lang="en-US" dirty="0" smtClean="0"/>
              <a:t>Take a discrete derivative (finite difference, convolution)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7" y="3734872"/>
            <a:ext cx="423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0" y="4844607"/>
            <a:ext cx="3352800" cy="7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41" y="4844606"/>
            <a:ext cx="2857724" cy="7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40579" y="5199870"/>
            <a:ext cx="1219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40579" y="5247357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approximate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420981"/>
            <a:ext cx="184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other notation: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36794"/>
              </p:ext>
            </p:extLst>
          </p:nvPr>
        </p:nvGraphicFramePr>
        <p:xfrm>
          <a:off x="6780096" y="5943600"/>
          <a:ext cx="1590612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06"/>
                <a:gridCol w="795306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82742" y="6096000"/>
            <a:ext cx="20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the convolution: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can we differentiate a digital image F(x, y)?</a:t>
            </a:r>
          </a:p>
          <a:p>
            <a:r>
              <a:rPr lang="en-US" dirty="0" smtClean="0"/>
              <a:t>Option 1:</a:t>
            </a:r>
          </a:p>
          <a:p>
            <a:pPr lvl="1"/>
            <a:r>
              <a:rPr lang="en-US" dirty="0" smtClean="0"/>
              <a:t>Reconstruct a continuous image, </a:t>
            </a:r>
            <a:r>
              <a:rPr lang="en-US" i="1" dirty="0" smtClean="0"/>
              <a:t>f</a:t>
            </a:r>
            <a:r>
              <a:rPr lang="en-US" dirty="0" smtClean="0"/>
              <a:t>, then compute its derivative</a:t>
            </a:r>
          </a:p>
          <a:p>
            <a:r>
              <a:rPr lang="en-US" dirty="0" smtClean="0"/>
              <a:t>Option 2:</a:t>
            </a:r>
          </a:p>
          <a:p>
            <a:pPr lvl="1"/>
            <a:r>
              <a:rPr lang="en-US" dirty="0" smtClean="0"/>
              <a:t>Take a discrete derivative (finite difference, convolution)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7" y="3734872"/>
            <a:ext cx="423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657260"/>
            <a:ext cx="5191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How can this be implemented as a linear filter?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0" y="5181600"/>
            <a:ext cx="1143000" cy="974726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0" y="5181600"/>
            <a:ext cx="1143000" cy="974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5346700"/>
            <a:ext cx="3921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608263" y="5392738"/>
            <a:ext cx="280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800"/>
              <a:t>: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5349875"/>
            <a:ext cx="371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751513" y="5360988"/>
            <a:ext cx="280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800"/>
              <a:t>: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6243638"/>
            <a:ext cx="42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262688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76625" y="5524500"/>
            <a:ext cx="239713" cy="249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06738" y="5535613"/>
            <a:ext cx="239712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46850" y="5545139"/>
            <a:ext cx="23971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35738" y="5883275"/>
            <a:ext cx="250825" cy="108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Difference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534400" cy="609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Other filters for approximating differentiation exist: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5842"/>
            <a:ext cx="6881812" cy="3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4992" y="6477000"/>
            <a:ext cx="1311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K. </a:t>
            </a:r>
            <a:r>
              <a:rPr lang="en-US" sz="1100" dirty="0" err="1" smtClean="0"/>
              <a:t>Grauman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289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029200" cy="609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gradient</a:t>
            </a:r>
            <a:r>
              <a:rPr lang="en-US" dirty="0" smtClean="0"/>
              <a:t> of an image: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03" y="1143000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244" y="1928585"/>
            <a:ext cx="795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gradient points in the direction of the most rapid change (increase) in intensity</a:t>
            </a:r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913752" y="2414998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1066152" y="2948398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009002" y="291029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" name="Picture 29" descr="Editt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52" y="2489611"/>
            <a:ext cx="140811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181011" y="2414768"/>
            <a:ext cx="2590800" cy="990600"/>
            <a:chOff x="3840" y="1776"/>
            <a:chExt cx="1632" cy="624"/>
          </a:xfrm>
        </p:grpSpPr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pic>
            <p:nvPicPr>
              <p:cNvPr id="47" name="Picture 46" descr="Edittex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610916" y="2489611"/>
            <a:ext cx="1882776" cy="1157289"/>
            <a:chOff x="2395" y="1776"/>
            <a:chExt cx="1186" cy="729"/>
          </a:xfrm>
        </p:grpSpPr>
        <p:pic>
          <p:nvPicPr>
            <p:cNvPr id="56" name="Picture 55" descr="Editte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61" name="Straight Arrow Connector 60"/>
          <p:cNvCxnSpPr>
            <a:stCxn id="45" idx="6"/>
          </p:cNvCxnSpPr>
          <p:nvPr/>
        </p:nvCxnSpPr>
        <p:spPr>
          <a:xfrm>
            <a:off x="6714411" y="2910068"/>
            <a:ext cx="522288" cy="23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3"/>
          </p:cNvCxnSpPr>
          <p:nvPr/>
        </p:nvCxnSpPr>
        <p:spPr>
          <a:xfrm flipV="1">
            <a:off x="6649370" y="2603911"/>
            <a:ext cx="0" cy="33309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>
            <a:spLocks/>
          </p:cNvSpPr>
          <p:nvPr/>
        </p:nvSpPr>
        <p:spPr bwMode="auto">
          <a:xfrm flipV="1">
            <a:off x="6797494" y="2797586"/>
            <a:ext cx="42863" cy="80962"/>
          </a:xfrm>
          <a:custGeom>
            <a:avLst/>
            <a:gdLst>
              <a:gd name="T0" fmla="*/ 18 w 27"/>
              <a:gd name="T1" fmla="*/ 0 h 51"/>
              <a:gd name="T2" fmla="*/ 24 w 27"/>
              <a:gd name="T3" fmla="*/ 33 h 51"/>
              <a:gd name="T4" fmla="*/ 0 w 27"/>
              <a:gd name="T5" fmla="*/ 51 h 51"/>
              <a:gd name="T6" fmla="*/ 0 60000 65536"/>
              <a:gd name="T7" fmla="*/ 0 60000 65536"/>
              <a:gd name="T8" fmla="*/ 0 60000 65536"/>
              <a:gd name="T9" fmla="*/ 0 w 27"/>
              <a:gd name="T10" fmla="*/ 0 h 51"/>
              <a:gd name="T11" fmla="*/ 27 w 27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51">
                <a:moveTo>
                  <a:pt x="18" y="0"/>
                </a:moveTo>
                <a:cubicBezTo>
                  <a:pt x="22" y="12"/>
                  <a:pt x="27" y="25"/>
                  <a:pt x="24" y="33"/>
                </a:cubicBezTo>
                <a:cubicBezTo>
                  <a:pt x="21" y="41"/>
                  <a:pt x="10" y="46"/>
                  <a:pt x="0" y="5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pic>
        <p:nvPicPr>
          <p:cNvPr id="68" name="Picture 67" descr="Edittex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57" y="2695986"/>
            <a:ext cx="1095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684992" y="6477000"/>
            <a:ext cx="1253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Steve Seitz</a:t>
            </a:r>
            <a:endParaRPr lang="en-US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275244" y="3821668"/>
            <a:ext cx="585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edge strength is given by the magnitude of the gradient:</a:t>
            </a:r>
            <a:endParaRPr lang="en-US" dirty="0"/>
          </a:p>
        </p:txBody>
      </p:sp>
      <p:pic>
        <p:nvPicPr>
          <p:cNvPr id="71" name="Picture 70" descr="Editt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95" y="4215024"/>
            <a:ext cx="370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457200" y="5105400"/>
            <a:ext cx="335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gradient direction is given by:</a:t>
            </a:r>
            <a:endParaRPr lang="en-US" dirty="0"/>
          </a:p>
        </p:txBody>
      </p:sp>
      <p:pic>
        <p:nvPicPr>
          <p:cNvPr id="73" name="Picture 72" descr="Editt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95" y="5638800"/>
            <a:ext cx="2797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330395" y="6324599"/>
            <a:ext cx="318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This is perpendicular to the direction of the edge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662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Finite Differences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72786"/>
            <a:ext cx="2872087" cy="26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56" y="972787"/>
            <a:ext cx="2872087" cy="26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2872087" cy="262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87" y="3713058"/>
            <a:ext cx="2875056" cy="26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459578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lines in the y-direction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3356" y="6427312"/>
            <a:ext cx="227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lines in the x-direction</a:t>
            </a:r>
            <a:endParaRPr lang="en-US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772399" y="6581001"/>
            <a:ext cx="137389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en-US" altLang="en-US" sz="1200" dirty="0" smtClean="0"/>
              <a:t>Source: S </a:t>
            </a:r>
            <a:r>
              <a:rPr lang="en-US" altLang="en-US" sz="1200" dirty="0" err="1"/>
              <a:t>Lazebnik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378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single row or column of the image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752600"/>
            <a:ext cx="2220912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85800" y="4038600"/>
            <a:ext cx="18684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/>
              <a:t>Noisy input image</a:t>
            </a:r>
          </a:p>
          <a:p>
            <a:pPr algn="ctr"/>
            <a:endParaRPr lang="en-US" altLang="en-US" sz="1000"/>
          </a:p>
          <a:p>
            <a:pPr algn="ctr"/>
            <a:endParaRPr lang="en-US" altLang="en-US" sz="1000"/>
          </a:p>
        </p:txBody>
      </p:sp>
      <p:sp>
        <p:nvSpPr>
          <p:cNvPr id="6" name="TextBox 5"/>
          <p:cNvSpPr txBox="1"/>
          <p:nvPr/>
        </p:nvSpPr>
        <p:spPr>
          <a:xfrm>
            <a:off x="3090441" y="1790070"/>
            <a:ext cx="543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the intensity as a function of position gives a signal: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4" y="2159402"/>
            <a:ext cx="501808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56" y="2915052"/>
            <a:ext cx="650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93" y="4115202"/>
            <a:ext cx="503713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93" y="4635902"/>
            <a:ext cx="987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6217" y="5954646"/>
            <a:ext cx="199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Where is the Edge?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6579993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S. Seitz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05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Finite difference filters respond strongly to noise</a:t>
            </a:r>
          </a:p>
          <a:p>
            <a:pPr lvl="1"/>
            <a:r>
              <a:rPr lang="en-US" dirty="0" smtClean="0"/>
              <a:t>Image noise results in pixels that look different from their neighbors</a:t>
            </a:r>
          </a:p>
          <a:p>
            <a:pPr lvl="1"/>
            <a:r>
              <a:rPr lang="en-US" dirty="0" smtClean="0"/>
              <a:t>The “larger” the noise then the stronger the response</a:t>
            </a:r>
          </a:p>
          <a:p>
            <a:pPr lvl="1"/>
            <a:endParaRPr lang="en-US" dirty="0"/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/>
              <a:t>Smoothing the image</a:t>
            </a:r>
          </a:p>
          <a:p>
            <a:pPr lvl="1"/>
            <a:r>
              <a:rPr lang="en-US" dirty="0" smtClean="0"/>
              <a:t>Forces pixels different from their </a:t>
            </a:r>
            <a:r>
              <a:rPr lang="en-US" dirty="0" err="1" smtClean="0"/>
              <a:t>nhbrs</a:t>
            </a:r>
            <a:r>
              <a:rPr lang="en-US" dirty="0" smtClean="0"/>
              <a:t> to look more like their </a:t>
            </a:r>
            <a:r>
              <a:rPr lang="en-US" dirty="0" err="1" smtClean="0"/>
              <a:t>nhbrs</a:t>
            </a:r>
            <a:endParaRPr lang="en-US" dirty="0"/>
          </a:p>
          <a:p>
            <a:pPr lvl="2"/>
            <a:r>
              <a:rPr lang="en-US" dirty="0" smtClean="0"/>
              <a:t>i.e. Removes “largeness” of the difference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562416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D. Forsyth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350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Warping</a:t>
            </a:r>
          </a:p>
          <a:p>
            <a:pPr lvl="1"/>
            <a:r>
              <a:rPr lang="en-US" dirty="0" smtClean="0"/>
              <a:t>Morphing</a:t>
            </a:r>
          </a:p>
          <a:p>
            <a:pPr lvl="1"/>
            <a:r>
              <a:rPr lang="en-US" dirty="0" smtClean="0"/>
              <a:t>Compression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Edge Detection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048000" y="1241961"/>
            <a:ext cx="609600" cy="24918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306528"/>
            <a:ext cx="2765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Manipulation</a:t>
            </a:r>
          </a:p>
          <a:p>
            <a:r>
              <a:rPr lang="en-US" sz="2400" b="1" dirty="0" smtClean="0"/>
              <a:t>and Enhancement</a:t>
            </a:r>
            <a:endParaRPr lang="en-US" sz="2400" b="1" dirty="0"/>
          </a:p>
        </p:txBody>
      </p:sp>
      <p:sp>
        <p:nvSpPr>
          <p:cNvPr id="6" name="Right Brace 5"/>
          <p:cNvSpPr/>
          <p:nvPr/>
        </p:nvSpPr>
        <p:spPr>
          <a:xfrm>
            <a:off x="3602182" y="4885913"/>
            <a:ext cx="609600" cy="524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4885913"/>
            <a:ext cx="20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Analysis</a:t>
            </a:r>
            <a:endParaRPr lang="en-US" sz="2400" b="1" dirty="0"/>
          </a:p>
        </p:txBody>
      </p:sp>
      <p:sp>
        <p:nvSpPr>
          <p:cNvPr id="8" name="Right Brace 7"/>
          <p:cNvSpPr/>
          <p:nvPr/>
        </p:nvSpPr>
        <p:spPr>
          <a:xfrm>
            <a:off x="3048000" y="3832761"/>
            <a:ext cx="609600" cy="524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3956" y="3864072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Image Compression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6388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find edges: look for peaks in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2954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6579993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S. Seitz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35286"/>
            <a:ext cx="53133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27187" y="2162336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i="1">
                <a:latin typeface="Times New Roman" pitchFamily="18" charset="0"/>
              </a:rPr>
              <a:t>f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27188" y="3037049"/>
            <a:ext cx="5600701" cy="1120775"/>
            <a:chOff x="1032" y="1507"/>
            <a:chExt cx="3528" cy="706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altLang="en-US" i="1">
                  <a:latin typeface="Times New Roman" pitchFamily="18" charset="0"/>
                </a:rPr>
                <a:t>g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281113" y="4175286"/>
            <a:ext cx="5946776" cy="1104900"/>
            <a:chOff x="814" y="2224"/>
            <a:chExt cx="3746" cy="69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814" y="2346"/>
              <a:ext cx="4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altLang="en-US" i="1">
                  <a:latin typeface="Times New Roman" pitchFamily="18" charset="0"/>
                </a:rPr>
                <a:t>f * g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3287" y="5280186"/>
            <a:ext cx="6324601" cy="1155700"/>
            <a:chOff x="576" y="2920"/>
            <a:chExt cx="3984" cy="728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920"/>
              <a:ext cx="3347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08"/>
              <a:ext cx="63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Associative Property of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487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Differentiation is convolution, </a:t>
            </a:r>
            <a:br>
              <a:rPr lang="en-US" dirty="0" smtClean="0"/>
            </a:br>
            <a:r>
              <a:rPr lang="en-US" dirty="0" smtClean="0"/>
              <a:t>and convolution is associative:</a:t>
            </a:r>
          </a:p>
          <a:p>
            <a:endParaRPr lang="en-US" dirty="0" smtClean="0"/>
          </a:p>
          <a:p>
            <a:r>
              <a:rPr lang="en-US" dirty="0" smtClean="0"/>
              <a:t>This saves us one operation: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84226"/>
              </p:ext>
            </p:extLst>
          </p:nvPr>
        </p:nvGraphicFramePr>
        <p:xfrm>
          <a:off x="4939511" y="1295400"/>
          <a:ext cx="215152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511" y="1295400"/>
                        <a:ext cx="2151529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95400" y="2691770"/>
            <a:ext cx="6096000" cy="3810000"/>
            <a:chOff x="720" y="1317"/>
            <a:chExt cx="4474" cy="290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1317"/>
              <a:ext cx="3599" cy="2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408"/>
              <a:ext cx="720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079" y="1680"/>
              <a:ext cx="19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altLang="en-US" i="1">
                  <a:latin typeface="Times New Roman" pitchFamily="18" charset="0"/>
                </a:rPr>
                <a:t>f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2496"/>
              <a:ext cx="443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924800" y="6579993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S. Seitz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38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Edge Detection Filter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" y="1409700"/>
            <a:ext cx="36322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11952" y="2400300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/>
              <a:t>* [1 -1] =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52" y="1943100"/>
            <a:ext cx="38100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Editt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6" y="4538954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051843" y="4161129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/>
              <a:t>Gaussian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278422" y="3954754"/>
            <a:ext cx="2570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dirty="0" smtClean="0"/>
              <a:t>Derivative </a:t>
            </a:r>
            <a:r>
              <a:rPr lang="en-US" altLang="en-US" dirty="0"/>
              <a:t>of Gaussian 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dirty="0"/>
              <a:t>)</a:t>
            </a:r>
          </a:p>
        </p:txBody>
      </p:sp>
      <p:pic>
        <p:nvPicPr>
          <p:cNvPr id="10" name="Picture 9" descr="Editt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31" y="4389729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9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of Gaussian Filter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4114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44" y="4114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44" y="1006475"/>
            <a:ext cx="3429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44" y="990600"/>
            <a:ext cx="33639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12169" y="3544888"/>
            <a:ext cx="159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i="1"/>
              <a:t>x</a:t>
            </a:r>
            <a:r>
              <a:rPr lang="en-US" altLang="en-US"/>
              <a:t>-direction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64982" y="3505200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i="1"/>
              <a:t>y</a:t>
            </a:r>
            <a:r>
              <a:rPr lang="en-US" altLang="en-US"/>
              <a:t>-direction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7164" y="6096000"/>
            <a:ext cx="581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finds horizontal/vertical edges? --- try it and find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Options: Sobel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Remember there are options for approximating the derivative of the Gaussian</a:t>
            </a:r>
          </a:p>
          <a:p>
            <a:pPr lvl="1"/>
            <a:r>
              <a:rPr lang="en-US" dirty="0" smtClean="0"/>
              <a:t>Prewitt, Sobel, Roberts </a:t>
            </a:r>
            <a:r>
              <a:rPr lang="en-US" sz="1600" i="1" dirty="0" smtClean="0"/>
              <a:t>(back a few slides)</a:t>
            </a:r>
            <a:r>
              <a:rPr lang="en-US" dirty="0" smtClean="0"/>
              <a:t>, results vary</a:t>
            </a:r>
          </a:p>
          <a:p>
            <a:endParaRPr lang="en-US" dirty="0" smtClean="0"/>
          </a:p>
          <a:p>
            <a:r>
              <a:rPr lang="en-US" dirty="0" smtClean="0"/>
              <a:t>For illustration consider the Sobel Operator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224359"/>
            <a:ext cx="1143000" cy="1051218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24359"/>
            <a:ext cx="1143000" cy="1051218"/>
          </a:xfrm>
          <a:prstGeom prst="rect">
            <a:avLst/>
          </a:prstGeom>
        </p:spPr>
      </p:pic>
      <p:pic>
        <p:nvPicPr>
          <p:cNvPr id="6" name="Picture 5" descr="Editt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11697"/>
            <a:ext cx="1905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ditt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516459"/>
            <a:ext cx="1905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ditt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4470547"/>
            <a:ext cx="3000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ditt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449909"/>
            <a:ext cx="284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5105400"/>
            <a:ext cx="7330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“standard” definition of the Sobel operator omit the 1/8 term</a:t>
            </a:r>
          </a:p>
          <a:p>
            <a:r>
              <a:rPr lang="en-US" dirty="0"/>
              <a:t>	</a:t>
            </a:r>
            <a:r>
              <a:rPr lang="en-US" dirty="0" smtClean="0"/>
              <a:t>This terms does not matter so much with regard to edge detection</a:t>
            </a:r>
          </a:p>
          <a:p>
            <a:r>
              <a:rPr lang="en-US" dirty="0"/>
              <a:t>	</a:t>
            </a:r>
            <a:r>
              <a:rPr lang="en-US" dirty="0" smtClean="0"/>
              <a:t>But it </a:t>
            </a:r>
            <a:r>
              <a:rPr lang="en-US" b="1" i="1" dirty="0" smtClean="0"/>
              <a:t>IS</a:t>
            </a:r>
            <a:r>
              <a:rPr lang="en-US" dirty="0" smtClean="0"/>
              <a:t> needed to calculate the correct gradient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Sobel Operator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7791691" y="6455405"/>
            <a:ext cx="1217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sz="1100" dirty="0"/>
              <a:t>Source: Wikipedia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1430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1430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Consider: Scale of Gaussian’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Scale of Gaussian Derivative Filter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" y="1598612"/>
            <a:ext cx="2970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4" y="1598612"/>
            <a:ext cx="2970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94" y="1598612"/>
            <a:ext cx="2970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531" y="4948237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/>
              <a:t>1 pixel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80669" y="4948237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/>
              <a:t>3 pixels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52469" y="4948237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/>
              <a:t>7 pixels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2276" y="5405437"/>
            <a:ext cx="366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Smoothed derivative removes noise </a:t>
            </a:r>
          </a:p>
          <a:p>
            <a:r>
              <a:rPr lang="en-US" b="1" dirty="0" smtClean="0"/>
              <a:t>BUT blurs the edges</a:t>
            </a:r>
          </a:p>
          <a:p>
            <a:r>
              <a:rPr lang="en-US" b="1" dirty="0" smtClean="0"/>
              <a:t>AND finds edges at different ‘scales.’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6562416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D. Forsyth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61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6106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gradient magnitude is large along a thick trail or ridge</a:t>
            </a:r>
          </a:p>
          <a:p>
            <a:pPr lvl="1"/>
            <a:r>
              <a:rPr lang="en-US" dirty="0" smtClean="0"/>
              <a:t>How do we identify actual edge points?</a:t>
            </a:r>
          </a:p>
          <a:p>
            <a:pPr lvl="1"/>
            <a:r>
              <a:rPr lang="en-US" dirty="0" smtClean="0"/>
              <a:t>How do we link the edge points to form curves?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17" y="1560512"/>
            <a:ext cx="30654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Lena</a:t>
            </a:r>
            <a:endParaRPr lang="en-US" dirty="0"/>
          </a:p>
        </p:txBody>
      </p:sp>
      <p:pic>
        <p:nvPicPr>
          <p:cNvPr id="4" name="Picture 3" descr="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9352" y="5866435"/>
            <a:ext cx="154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Edges</a:t>
            </a:r>
            <a:endParaRPr lang="en-US" dirty="0"/>
          </a:p>
        </p:txBody>
      </p:sp>
      <p:pic>
        <p:nvPicPr>
          <p:cNvPr id="4" name="Picture 3" descr="cann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9856" y="5841486"/>
            <a:ext cx="208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Digital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953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Digital Image Processing (DIP)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Is </a:t>
            </a:r>
            <a:r>
              <a:rPr lang="en-US" b="1" i="1" dirty="0" smtClean="0">
                <a:solidFill>
                  <a:srgbClr val="C00000"/>
                </a:solidFill>
              </a:rPr>
              <a:t>computer</a:t>
            </a:r>
            <a:r>
              <a:rPr lang="en-US" b="1" dirty="0" smtClean="0">
                <a:solidFill>
                  <a:srgbClr val="C00000"/>
                </a:solidFill>
              </a:rPr>
              <a:t> manipulation of pictures, or images, that have been converted into numeric form</a:t>
            </a:r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2222"/>
            <a:ext cx="339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81575"/>
            <a:ext cx="3381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68022"/>
            <a:ext cx="3381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75718"/>
            <a:ext cx="4191000" cy="3306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Typical operations include</a:t>
            </a:r>
          </a:p>
          <a:p>
            <a:pPr lvl="2"/>
            <a:r>
              <a:rPr lang="en-US" dirty="0" smtClean="0"/>
              <a:t>Image Compression</a:t>
            </a:r>
          </a:p>
          <a:p>
            <a:pPr lvl="2"/>
            <a:r>
              <a:rPr lang="en-US" dirty="0" smtClean="0"/>
              <a:t>Image Warping</a:t>
            </a:r>
          </a:p>
          <a:p>
            <a:pPr lvl="2"/>
            <a:r>
              <a:rPr lang="en-US" dirty="0" smtClean="0"/>
              <a:t>Contrast Enhancement</a:t>
            </a:r>
          </a:p>
          <a:p>
            <a:pPr lvl="2"/>
            <a:r>
              <a:rPr lang="en-US" dirty="0" smtClean="0"/>
              <a:t>Blur Removal</a:t>
            </a:r>
          </a:p>
          <a:p>
            <a:pPr lvl="2"/>
            <a:r>
              <a:rPr lang="en-US" dirty="0" smtClean="0"/>
              <a:t>Feature Extraction</a:t>
            </a:r>
          </a:p>
          <a:p>
            <a:pPr lvl="2"/>
            <a:r>
              <a:rPr lang="en-US" dirty="0" smtClean="0"/>
              <a:t>Pattern Recognition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43400" y="2782222"/>
            <a:ext cx="4724400" cy="2904203"/>
            <a:chOff x="4343400" y="2782222"/>
            <a:chExt cx="4724400" cy="2904203"/>
          </a:xfrm>
        </p:grpSpPr>
        <p:sp>
          <p:nvSpPr>
            <p:cNvPr id="9" name="Oval 8"/>
            <p:cNvSpPr/>
            <p:nvPr/>
          </p:nvSpPr>
          <p:spPr>
            <a:xfrm>
              <a:off x="5105400" y="3276600"/>
              <a:ext cx="3962400" cy="1905000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399" y="2782222"/>
              <a:ext cx="3381375" cy="6858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95925" y="5000625"/>
              <a:ext cx="3381375" cy="6858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4343400" y="2971800"/>
              <a:ext cx="762000" cy="2714625"/>
            </a:xfrm>
            <a:prstGeom prst="rightBrac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79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nn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ann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Edges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07075" y="1185068"/>
            <a:ext cx="3105150" cy="1817688"/>
            <a:chOff x="5807075" y="1185068"/>
            <a:chExt cx="3105150" cy="1817688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54875" y="1185068"/>
              <a:ext cx="1323975" cy="13382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5807075" y="2404268"/>
              <a:ext cx="2286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035675" y="2523331"/>
              <a:ext cx="2525713" cy="1095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807075" y="1185068"/>
              <a:ext cx="1447800" cy="121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6950075" y="2632868"/>
              <a:ext cx="1962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altLang="en-US"/>
                <a:t>where is the edge?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9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Non-Maximum Suppression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3388"/>
            <a:ext cx="8229600" cy="11160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Check if pixel is a local maximum along gradient direction</a:t>
            </a:r>
          </a:p>
          <a:p>
            <a:pPr lvl="1"/>
            <a:r>
              <a:rPr lang="en-US" b="1" i="1" dirty="0" smtClean="0"/>
              <a:t>q</a:t>
            </a:r>
            <a:r>
              <a:rPr lang="en-US" dirty="0" smtClean="0"/>
              <a:t> is a maximum if the value is larger than those at both </a:t>
            </a:r>
            <a:r>
              <a:rPr lang="en-US" b="1" i="1" dirty="0" smtClean="0"/>
              <a:t>p</a:t>
            </a:r>
            <a:r>
              <a:rPr lang="en-US" dirty="0" smtClean="0"/>
              <a:t> and </a:t>
            </a:r>
            <a:r>
              <a:rPr lang="en-US" b="1" i="1" dirty="0" smtClean="0"/>
              <a:t>r</a:t>
            </a:r>
          </a:p>
          <a:p>
            <a:pPr lvl="2"/>
            <a:r>
              <a:rPr lang="en-US" i="1" dirty="0" smtClean="0"/>
              <a:t>note: p and r values would be interpolated values</a:t>
            </a:r>
            <a:endParaRPr lang="en-US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1344613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1344613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641851"/>
            <a:ext cx="40068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2400" y="6562416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D. Forsyth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332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Edges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70429" y="5841486"/>
            <a:ext cx="14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Thresholding</a:t>
            </a:r>
            <a:endParaRPr lang="en-US" dirty="0"/>
          </a:p>
        </p:txBody>
      </p:sp>
      <p:pic>
        <p:nvPicPr>
          <p:cNvPr id="5" name="Picture 4" descr="cann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nn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4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Edges</a:t>
            </a:r>
            <a:endParaRPr lang="en-US" dirty="0"/>
          </a:p>
        </p:txBody>
      </p:sp>
      <p:pic>
        <p:nvPicPr>
          <p:cNvPr id="4" name="Picture 3" descr="cann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35075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4907" y="5841485"/>
            <a:ext cx="287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Thinning</a:t>
            </a:r>
          </a:p>
          <a:p>
            <a:pPr algn="ctr"/>
            <a:r>
              <a:rPr lang="en-US" i="1" dirty="0" smtClean="0"/>
              <a:t>(non-maximum suppression)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39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an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Criteria for an ‘optimal’ edge detector</a:t>
            </a:r>
          </a:p>
          <a:p>
            <a:pPr lvl="1"/>
            <a:r>
              <a:rPr lang="en-US" b="1" dirty="0" smtClean="0"/>
              <a:t>Good Detection</a:t>
            </a:r>
          </a:p>
          <a:p>
            <a:pPr lvl="2"/>
            <a:r>
              <a:rPr lang="en-US" dirty="0" smtClean="0"/>
              <a:t>Minimizes the probability of false positives and false negatives</a:t>
            </a:r>
          </a:p>
          <a:p>
            <a:pPr lvl="1"/>
            <a:r>
              <a:rPr lang="en-US" b="1" dirty="0" smtClean="0"/>
              <a:t>Good Localization</a:t>
            </a:r>
          </a:p>
          <a:p>
            <a:pPr lvl="2"/>
            <a:r>
              <a:rPr lang="en-US" dirty="0" smtClean="0"/>
              <a:t>The detected edges must be as close as possible to the true edges</a:t>
            </a:r>
          </a:p>
          <a:p>
            <a:pPr lvl="1"/>
            <a:r>
              <a:rPr lang="en-US" b="1" dirty="0" smtClean="0"/>
              <a:t>Single Response</a:t>
            </a:r>
          </a:p>
          <a:p>
            <a:pPr lvl="2"/>
            <a:r>
              <a:rPr lang="en-US" dirty="0" smtClean="0"/>
              <a:t>Returns only one point for each true edge point</a:t>
            </a:r>
          </a:p>
          <a:p>
            <a:pPr lvl="3"/>
            <a:r>
              <a:rPr lang="en-US" dirty="0" smtClean="0"/>
              <a:t>Minimize the number of local maxima around the true edge</a:t>
            </a:r>
            <a:endParaRPr lang="en-US" dirty="0"/>
          </a:p>
        </p:txBody>
      </p:sp>
      <p:pic>
        <p:nvPicPr>
          <p:cNvPr id="4" name="Picture 3" descr="edge_de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60" y="4267200"/>
            <a:ext cx="53959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972" y="6043612"/>
            <a:ext cx="449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772400" y="6562416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L. </a:t>
            </a:r>
            <a:r>
              <a:rPr lang="en-US" sz="1100" dirty="0" err="1" smtClean="0"/>
              <a:t>Fei-Fei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54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Originated in 1986</a:t>
            </a:r>
          </a:p>
          <a:p>
            <a:pPr lvl="1"/>
            <a:r>
              <a:rPr lang="en-US" sz="1800" dirty="0"/>
              <a:t>J. Canny, </a:t>
            </a:r>
            <a:r>
              <a:rPr lang="en-US" sz="1800" u="sng" dirty="0"/>
              <a:t>A Computational Approach To Edge Detection</a:t>
            </a:r>
            <a:r>
              <a:rPr lang="en-US" sz="1800" dirty="0"/>
              <a:t>, IEEE Trans. Pattern Analysis and Machine Intelligence, 8:679-714, 1986.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Still widely used today</a:t>
            </a:r>
          </a:p>
          <a:p>
            <a:endParaRPr lang="en-US" dirty="0"/>
          </a:p>
          <a:p>
            <a:r>
              <a:rPr lang="en-US" dirty="0" smtClean="0"/>
              <a:t>Depends on several parameters</a:t>
            </a:r>
          </a:p>
          <a:p>
            <a:pPr lvl="2"/>
            <a:r>
              <a:rPr lang="en-US" dirty="0" smtClean="0">
                <a:sym typeface="Symbol"/>
              </a:rPr>
              <a:t> : width </a:t>
            </a:r>
            <a:r>
              <a:rPr lang="en-US" dirty="0">
                <a:sym typeface="Symbol"/>
              </a:rPr>
              <a:t>(size of kernel) </a:t>
            </a:r>
            <a:r>
              <a:rPr lang="en-US" dirty="0" smtClean="0">
                <a:sym typeface="Symbol"/>
              </a:rPr>
              <a:t>of the Gaussian blur</a:t>
            </a:r>
            <a:endParaRPr lang="en-US" dirty="0" smtClean="0"/>
          </a:p>
          <a:p>
            <a:pPr lvl="2"/>
            <a:r>
              <a:rPr lang="en-US" dirty="0" smtClean="0"/>
              <a:t>high and low threshold</a:t>
            </a:r>
          </a:p>
        </p:txBody>
      </p:sp>
    </p:spTree>
    <p:extLst>
      <p:ext uri="{BB962C8B-B14F-4D97-AF65-F5344CB8AC3E}">
        <p14:creationId xmlns:p14="http://schemas.microsoft.com/office/powerpoint/2010/main" val="11928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143000"/>
            <a:ext cx="6324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Filter image with derivative of Gaussian</a:t>
            </a:r>
          </a:p>
          <a:p>
            <a:endParaRPr lang="en-US" dirty="0"/>
          </a:p>
          <a:p>
            <a:r>
              <a:rPr lang="en-US" dirty="0" smtClean="0"/>
              <a:t>Find magnitude and orientation of gradient</a:t>
            </a:r>
          </a:p>
          <a:p>
            <a:endParaRPr lang="en-US" dirty="0"/>
          </a:p>
          <a:p>
            <a:r>
              <a:rPr lang="en-US" dirty="0" smtClean="0"/>
              <a:t>Apply non-maximum suppression</a:t>
            </a:r>
          </a:p>
          <a:p>
            <a:endParaRPr lang="en-US" dirty="0"/>
          </a:p>
          <a:p>
            <a:r>
              <a:rPr lang="en-US" dirty="0" smtClean="0"/>
              <a:t>Linking and thresholding (hysteresis)</a:t>
            </a:r>
          </a:p>
          <a:p>
            <a:pPr lvl="1"/>
            <a:r>
              <a:rPr lang="en-US" dirty="0" smtClean="0"/>
              <a:t>Define 2 thresholds: low and high</a:t>
            </a:r>
          </a:p>
          <a:p>
            <a:pPr lvl="1"/>
            <a:r>
              <a:rPr lang="en-US" dirty="0" smtClean="0"/>
              <a:t>Use the high threshold to start edge curves and the low threshold to continue them</a:t>
            </a:r>
            <a:endParaRPr lang="en-US" dirty="0"/>
          </a:p>
        </p:txBody>
      </p:sp>
      <p:pic>
        <p:nvPicPr>
          <p:cNvPr id="4" name="Picture 3" descr="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64928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nny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771650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nny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0400" y="6562416"/>
            <a:ext cx="1902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L. </a:t>
            </a:r>
            <a:r>
              <a:rPr lang="en-US" sz="1100" dirty="0" err="1" smtClean="0"/>
              <a:t>Fei-Fei</a:t>
            </a:r>
            <a:r>
              <a:rPr lang="en-US" sz="1100" dirty="0" smtClean="0"/>
              <a:t>, D. Lowe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18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143000"/>
            <a:ext cx="33528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the marked point is an edge point</a:t>
            </a:r>
          </a:p>
          <a:p>
            <a:endParaRPr lang="en-US" dirty="0" smtClean="0"/>
          </a:p>
          <a:p>
            <a:r>
              <a:rPr lang="en-US" dirty="0" smtClean="0"/>
              <a:t>Construct the tangent to the edge curve</a:t>
            </a:r>
          </a:p>
          <a:p>
            <a:pPr lvl="1"/>
            <a:r>
              <a:rPr lang="en-US" dirty="0" smtClean="0"/>
              <a:t>which is normal to the gradient at that point</a:t>
            </a:r>
          </a:p>
          <a:p>
            <a:endParaRPr lang="en-US" dirty="0" smtClean="0"/>
          </a:p>
          <a:p>
            <a:r>
              <a:rPr lang="en-US" dirty="0" smtClean="0"/>
              <a:t>Use this to predict the next points</a:t>
            </a:r>
          </a:p>
          <a:p>
            <a:pPr lvl="1"/>
            <a:r>
              <a:rPr lang="en-US" dirty="0" smtClean="0"/>
              <a:t>either </a:t>
            </a:r>
            <a:r>
              <a:rPr lang="en-US" b="1" i="1" dirty="0" smtClean="0"/>
              <a:t>r</a:t>
            </a:r>
            <a:r>
              <a:rPr lang="en-US" dirty="0" smtClean="0"/>
              <a:t> or </a:t>
            </a:r>
            <a:r>
              <a:rPr lang="en-US" b="1" i="1" dirty="0" smtClean="0"/>
              <a:t>s</a:t>
            </a:r>
            <a:r>
              <a:rPr lang="en-US" dirty="0" smtClean="0"/>
              <a:t> as shown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198"/>
            <a:ext cx="4818062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6562416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D. Forsyth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87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Hysteresis Thresholding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r>
              <a:rPr lang="en-US" dirty="0" smtClean="0"/>
              <a:t>Use a high threshold to start edge curves and a low threshold to continue them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95300" y="2654300"/>
            <a:ext cx="2743200" cy="774700"/>
          </a:xfrm>
          <a:custGeom>
            <a:avLst/>
            <a:gdLst>
              <a:gd name="T0" fmla="*/ 2147483647 w 1728"/>
              <a:gd name="T1" fmla="*/ 2147483647 h 488"/>
              <a:gd name="T2" fmla="*/ 2147483647 w 1728"/>
              <a:gd name="T3" fmla="*/ 2147483647 h 488"/>
              <a:gd name="T4" fmla="*/ 2147483647 w 1728"/>
              <a:gd name="T5" fmla="*/ 2147483647 h 488"/>
              <a:gd name="T6" fmla="*/ 2147483647 w 1728"/>
              <a:gd name="T7" fmla="*/ 2147483647 h 488"/>
              <a:gd name="T8" fmla="*/ 2147483647 w 1728"/>
              <a:gd name="T9" fmla="*/ 2147483647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488"/>
              <a:gd name="T17" fmla="*/ 1728 w 172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488">
                <a:moveTo>
                  <a:pt x="96" y="464"/>
                </a:moveTo>
                <a:cubicBezTo>
                  <a:pt x="48" y="476"/>
                  <a:pt x="0" y="488"/>
                  <a:pt x="96" y="416"/>
                </a:cubicBezTo>
                <a:cubicBezTo>
                  <a:pt x="192" y="344"/>
                  <a:pt x="488" y="64"/>
                  <a:pt x="672" y="32"/>
                </a:cubicBezTo>
                <a:cubicBezTo>
                  <a:pt x="856" y="0"/>
                  <a:pt x="1024" y="184"/>
                  <a:pt x="1200" y="224"/>
                </a:cubicBezTo>
                <a:cubicBezTo>
                  <a:pt x="1376" y="264"/>
                  <a:pt x="1552" y="268"/>
                  <a:pt x="1728" y="27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162300" y="2692400"/>
            <a:ext cx="2590800" cy="698500"/>
          </a:xfrm>
          <a:custGeom>
            <a:avLst/>
            <a:gdLst>
              <a:gd name="T0" fmla="*/ 0 w 1632"/>
              <a:gd name="T1" fmla="*/ 2147483647 h 440"/>
              <a:gd name="T2" fmla="*/ 2147483647 w 1632"/>
              <a:gd name="T3" fmla="*/ 2147483647 h 440"/>
              <a:gd name="T4" fmla="*/ 2147483647 w 1632"/>
              <a:gd name="T5" fmla="*/ 2147483647 h 440"/>
              <a:gd name="T6" fmla="*/ 2147483647 w 1632"/>
              <a:gd name="T7" fmla="*/ 2147483647 h 440"/>
              <a:gd name="T8" fmla="*/ 2147483647 w 1632"/>
              <a:gd name="T9" fmla="*/ 2147483647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440"/>
              <a:gd name="T17" fmla="*/ 1632 w 1632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440">
                <a:moveTo>
                  <a:pt x="0" y="248"/>
                </a:moveTo>
                <a:cubicBezTo>
                  <a:pt x="72" y="268"/>
                  <a:pt x="144" y="288"/>
                  <a:pt x="288" y="248"/>
                </a:cubicBezTo>
                <a:cubicBezTo>
                  <a:pt x="432" y="208"/>
                  <a:pt x="664" y="0"/>
                  <a:pt x="864" y="8"/>
                </a:cubicBezTo>
                <a:cubicBezTo>
                  <a:pt x="1064" y="16"/>
                  <a:pt x="1360" y="224"/>
                  <a:pt x="1488" y="296"/>
                </a:cubicBezTo>
                <a:cubicBezTo>
                  <a:pt x="1616" y="368"/>
                  <a:pt x="1624" y="404"/>
                  <a:pt x="1632" y="4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651500" y="3390900"/>
            <a:ext cx="711200" cy="609600"/>
          </a:xfrm>
          <a:custGeom>
            <a:avLst/>
            <a:gdLst>
              <a:gd name="T0" fmla="*/ 2147483647 w 448"/>
              <a:gd name="T1" fmla="*/ 0 h 384"/>
              <a:gd name="T2" fmla="*/ 2147483647 w 448"/>
              <a:gd name="T3" fmla="*/ 2147483647 h 384"/>
              <a:gd name="T4" fmla="*/ 2147483647 w 448"/>
              <a:gd name="T5" fmla="*/ 2147483647 h 384"/>
              <a:gd name="T6" fmla="*/ 0 60000 65536"/>
              <a:gd name="T7" fmla="*/ 0 60000 65536"/>
              <a:gd name="T8" fmla="*/ 0 60000 65536"/>
              <a:gd name="T9" fmla="*/ 0 w 448"/>
              <a:gd name="T10" fmla="*/ 0 h 384"/>
              <a:gd name="T11" fmla="*/ 448 w 44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384">
                <a:moveTo>
                  <a:pt x="64" y="0"/>
                </a:moveTo>
                <a:cubicBezTo>
                  <a:pt x="32" y="88"/>
                  <a:pt x="0" y="176"/>
                  <a:pt x="64" y="240"/>
                </a:cubicBezTo>
                <a:cubicBezTo>
                  <a:pt x="128" y="304"/>
                  <a:pt x="288" y="344"/>
                  <a:pt x="448" y="38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362700" y="3238500"/>
            <a:ext cx="2286000" cy="965200"/>
          </a:xfrm>
          <a:custGeom>
            <a:avLst/>
            <a:gdLst>
              <a:gd name="T0" fmla="*/ 0 w 1440"/>
              <a:gd name="T1" fmla="*/ 2147483647 h 608"/>
              <a:gd name="T2" fmla="*/ 2147483647 w 1440"/>
              <a:gd name="T3" fmla="*/ 2147483647 h 608"/>
              <a:gd name="T4" fmla="*/ 2147483647 w 1440"/>
              <a:gd name="T5" fmla="*/ 2147483647 h 608"/>
              <a:gd name="T6" fmla="*/ 2147483647 w 1440"/>
              <a:gd name="T7" fmla="*/ 2147483647 h 608"/>
              <a:gd name="T8" fmla="*/ 2147483647 w 1440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608"/>
              <a:gd name="T17" fmla="*/ 1440 w 1440"/>
              <a:gd name="T18" fmla="*/ 608 h 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608">
                <a:moveTo>
                  <a:pt x="0" y="480"/>
                </a:moveTo>
                <a:cubicBezTo>
                  <a:pt x="24" y="496"/>
                  <a:pt x="48" y="512"/>
                  <a:pt x="144" y="528"/>
                </a:cubicBezTo>
                <a:cubicBezTo>
                  <a:pt x="240" y="544"/>
                  <a:pt x="408" y="608"/>
                  <a:pt x="576" y="576"/>
                </a:cubicBezTo>
                <a:cubicBezTo>
                  <a:pt x="744" y="544"/>
                  <a:pt x="1008" y="432"/>
                  <a:pt x="1152" y="336"/>
                </a:cubicBezTo>
                <a:cubicBezTo>
                  <a:pt x="1296" y="240"/>
                  <a:pt x="1368" y="120"/>
                  <a:pt x="14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6562416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S. Seitz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04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Hysteresis </a:t>
            </a:r>
            <a:r>
              <a:rPr lang="en-US" dirty="0"/>
              <a:t>Thresholding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7100" y="693737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795713" y="3246437"/>
            <a:ext cx="1766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/>
              <a:t>original image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875087"/>
            <a:ext cx="2592388" cy="2740025"/>
            <a:chOff x="144" y="2412"/>
            <a:chExt cx="1633" cy="172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3" y="2213"/>
              <a:ext cx="1236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38" y="3696"/>
              <a:ext cx="11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000"/>
                <a:t>high threshold</a:t>
              </a:r>
            </a:p>
            <a:p>
              <a:pPr algn="ctr"/>
              <a:r>
                <a:rPr lang="en-US" altLang="en-US" sz="2000"/>
                <a:t>(strong edges)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76600" y="3875088"/>
            <a:ext cx="2592388" cy="2740026"/>
            <a:chOff x="2064" y="2412"/>
            <a:chExt cx="1633" cy="1726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73" y="2203"/>
              <a:ext cx="1215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45" y="3696"/>
              <a:ext cx="10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000"/>
                <a:t>low threshold</a:t>
              </a:r>
            </a:p>
            <a:p>
              <a:pPr algn="ctr"/>
              <a:r>
                <a:rPr lang="en-US" altLang="en-US" sz="2000"/>
                <a:t>(weak edges)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324600" y="3875089"/>
            <a:ext cx="2590800" cy="2435226"/>
            <a:chOff x="3984" y="2412"/>
            <a:chExt cx="1632" cy="153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98" y="2198"/>
              <a:ext cx="1203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043" y="3696"/>
              <a:ext cx="15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000"/>
                <a:t>hysteresis threshold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72400" y="6562416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L. </a:t>
            </a:r>
            <a:r>
              <a:rPr lang="en-US" sz="1100" dirty="0" err="1" smtClean="0"/>
              <a:t>Fei-Fei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149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</a:t>
            </a:r>
            <a:r>
              <a:rPr lang="en-US" b="1" dirty="0" smtClean="0">
                <a:solidFill>
                  <a:srgbClr val="C00000"/>
                </a:solidFill>
              </a:rPr>
              <a:t>Goals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Digital image processing is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b="1" dirty="0" smtClean="0">
                <a:solidFill>
                  <a:srgbClr val="C00000"/>
                </a:solidFill>
              </a:rPr>
              <a:t>subclass of signal processing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specifically concerned with picture images</a:t>
            </a:r>
          </a:p>
          <a:p>
            <a:endParaRPr lang="en-US" dirty="0"/>
          </a:p>
          <a:p>
            <a:pPr lvl="1"/>
            <a:r>
              <a:rPr lang="en-US" dirty="0" smtClean="0"/>
              <a:t>Goals </a:t>
            </a:r>
          </a:p>
          <a:p>
            <a:pPr lvl="2"/>
            <a:r>
              <a:rPr lang="en-US" dirty="0" smtClean="0"/>
              <a:t>To improve image quality for</a:t>
            </a:r>
          </a:p>
          <a:p>
            <a:pPr lvl="3"/>
            <a:r>
              <a:rPr lang="en-US" dirty="0" smtClean="0"/>
              <a:t>human perception (subjective)</a:t>
            </a:r>
          </a:p>
          <a:p>
            <a:pPr lvl="3"/>
            <a:r>
              <a:rPr lang="en-US" dirty="0" smtClean="0"/>
              <a:t>computer interpretation (objective)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Develop methods and applications</a:t>
            </a:r>
          </a:p>
          <a:p>
            <a:pPr lvl="3"/>
            <a:r>
              <a:rPr lang="en-US" dirty="0" smtClean="0"/>
              <a:t>to compress images </a:t>
            </a:r>
          </a:p>
          <a:p>
            <a:pPr lvl="3"/>
            <a:r>
              <a:rPr lang="en-US" dirty="0" smtClean="0"/>
              <a:t>to provide efficient storage and transmission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971800"/>
            <a:ext cx="6553200" cy="3505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5348" y="3738265"/>
            <a:ext cx="148886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Your projects</a:t>
            </a:r>
          </a:p>
          <a:p>
            <a:r>
              <a:rPr lang="en-US" dirty="0" smtClean="0"/>
              <a:t>should relate</a:t>
            </a:r>
          </a:p>
          <a:p>
            <a:r>
              <a:rPr lang="en-US" dirty="0" smtClean="0"/>
              <a:t>to these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smtClean="0">
                <a:sym typeface="Symbol"/>
              </a:rPr>
              <a:t> (size of kernel)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Large </a:t>
            </a:r>
            <a:r>
              <a:rPr lang="en-US" dirty="0" smtClean="0">
                <a:sym typeface="Symbol"/>
              </a:rPr>
              <a:t> detects large scale edges</a:t>
            </a:r>
          </a:p>
          <a:p>
            <a:r>
              <a:rPr lang="en-US" dirty="0" smtClean="0"/>
              <a:t>Small </a:t>
            </a:r>
            <a:r>
              <a:rPr lang="en-US" dirty="0">
                <a:sym typeface="Symbol"/>
              </a:rPr>
              <a:t> detects </a:t>
            </a:r>
            <a:r>
              <a:rPr lang="en-US" dirty="0" smtClean="0">
                <a:sym typeface="Symbol"/>
              </a:rPr>
              <a:t>small (finer) </a:t>
            </a:r>
            <a:r>
              <a:rPr lang="en-US" dirty="0">
                <a:sym typeface="Symbol"/>
              </a:rPr>
              <a:t>scale </a:t>
            </a:r>
            <a:r>
              <a:rPr lang="en-US" dirty="0" smtClean="0">
                <a:sym typeface="Symbol"/>
              </a:rPr>
              <a:t>edges</a:t>
            </a:r>
            <a:endParaRPr lang="en-US" dirty="0"/>
          </a:p>
        </p:txBody>
      </p:sp>
      <p:pic>
        <p:nvPicPr>
          <p:cNvPr id="4" name="Picture 3" descr="cln1c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1746250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n1c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32" y="1731962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l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746250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13919" y="4729162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/>
              <a:t>Canny with </a:t>
            </a:r>
          </a:p>
        </p:txBody>
      </p:sp>
      <p:pic>
        <p:nvPicPr>
          <p:cNvPr id="8" name="Picture 7" descr="Editt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32" y="4794250"/>
            <a:ext cx="865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85719" y="471805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/>
              <a:t>Canny with </a:t>
            </a:r>
          </a:p>
        </p:txBody>
      </p:sp>
      <p:pic>
        <p:nvPicPr>
          <p:cNvPr id="10" name="Picture 9" descr="Editt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94" y="4778375"/>
            <a:ext cx="8810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3119" y="4718050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2000"/>
              <a:t>original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6562416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S. Seitz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05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 is </a:t>
            </a:r>
            <a:r>
              <a:rPr lang="en-US" b="1" dirty="0" smtClean="0"/>
              <a:t>Just the Beginning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792287"/>
            <a:ext cx="266223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2287"/>
            <a:ext cx="2667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46500"/>
            <a:ext cx="26670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46500"/>
            <a:ext cx="26670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717800" y="1335087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800"/>
              <a:t>image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029200" y="133191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altLang="en-US" sz="1800" dirty="0" smtClean="0"/>
              <a:t>segmentation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245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Much of the content derived/based on slides </a:t>
            </a:r>
            <a:br>
              <a:rPr lang="en-US" sz="2000" dirty="0"/>
            </a:br>
            <a:r>
              <a:rPr lang="en-US" sz="2000" dirty="0"/>
              <a:t>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/>
              <a:t>Some layout and presentation style derived/based </a:t>
            </a:r>
            <a:br>
              <a:rPr lang="en-US" sz="2000" dirty="0"/>
            </a:br>
            <a:r>
              <a:rPr lang="en-US" sz="2000" dirty="0"/>
              <a:t>on presentations by</a:t>
            </a:r>
          </a:p>
          <a:p>
            <a:pPr lvl="1"/>
            <a:r>
              <a:rPr lang="en-US" sz="1800" dirty="0"/>
              <a:t>Donald House, Texas A&amp;M University, 1999</a:t>
            </a:r>
          </a:p>
          <a:p>
            <a:pPr lvl="1"/>
            <a:r>
              <a:rPr lang="en-US" sz="1800" dirty="0" err="1" smtClean="0"/>
              <a:t>Sventlana</a:t>
            </a:r>
            <a:r>
              <a:rPr lang="en-US" sz="1800" dirty="0" smtClean="0"/>
              <a:t> </a:t>
            </a:r>
            <a:r>
              <a:rPr lang="en-US" sz="1800" dirty="0" err="1" smtClean="0"/>
              <a:t>Lazebnik</a:t>
            </a:r>
            <a:r>
              <a:rPr lang="en-US" sz="1800" dirty="0" smtClean="0"/>
              <a:t>, UNC, 2010</a:t>
            </a:r>
          </a:p>
          <a:p>
            <a:pPr lvl="1"/>
            <a:r>
              <a:rPr lang="en-US" sz="1800" dirty="0" smtClean="0"/>
              <a:t>Noah </a:t>
            </a:r>
            <a:r>
              <a:rPr lang="en-US" sz="1800" dirty="0" err="1" smtClean="0"/>
              <a:t>Snavely</a:t>
            </a:r>
            <a:r>
              <a:rPr lang="en-US" sz="1800" dirty="0" smtClean="0"/>
              <a:t>, Cornell University, 2012</a:t>
            </a:r>
          </a:p>
          <a:p>
            <a:pPr lvl="1"/>
            <a:r>
              <a:rPr lang="en-US" sz="1800" dirty="0" smtClean="0"/>
              <a:t>Xin </a:t>
            </a:r>
            <a:r>
              <a:rPr lang="en-US" sz="1800" dirty="0"/>
              <a:t>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/>
              <a:t>Wolberg</a:t>
            </a:r>
            <a:r>
              <a:rPr lang="en-US" sz="1800" dirty="0"/>
              <a:t>, City College of New York, 2015</a:t>
            </a:r>
          </a:p>
          <a:p>
            <a:pPr lvl="1"/>
            <a:r>
              <a:rPr lang="en-US" sz="1800" dirty="0"/>
              <a:t>Yao Wang and Zhu Liu, NYU-Poly,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pic>
        <p:nvPicPr>
          <p:cNvPr id="5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1471613" cy="8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16029"/>
              </p:ext>
            </p:extLst>
          </p:nvPr>
        </p:nvGraphicFramePr>
        <p:xfrm>
          <a:off x="6553200" y="3723822"/>
          <a:ext cx="23209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Image" r:id="rId4" imgW="7606349" imgH="9739683" progId="Photoshop.Image.8">
                  <p:embed/>
                </p:oleObj>
              </mc:Choice>
              <mc:Fallback>
                <p:oleObj name="Image" r:id="rId4" imgW="7606349" imgH="973968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23822"/>
                        <a:ext cx="23209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28906"/>
              </p:ext>
            </p:extLst>
          </p:nvPr>
        </p:nvGraphicFramePr>
        <p:xfrm>
          <a:off x="6553200" y="381000"/>
          <a:ext cx="2343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Image" r:id="rId6" imgW="5066667" imgH="6260317" progId="Photoshop.Image.8">
                  <p:embed/>
                </p:oleObj>
              </mc:Choice>
              <mc:Fallback>
                <p:oleObj name="Image" r:id="rId6" imgW="5066667" imgH="626031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2343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Graphics</a:t>
            </a:r>
          </a:p>
          <a:p>
            <a:r>
              <a:rPr lang="en-US" dirty="0" smtClean="0"/>
              <a:t>Computer Vision</a:t>
            </a:r>
          </a:p>
          <a:p>
            <a:r>
              <a:rPr lang="en-US" dirty="0" smtClean="0"/>
              <a:t>Artificial Intelligence</a:t>
            </a:r>
          </a:p>
          <a:p>
            <a:r>
              <a:rPr lang="en-US" dirty="0" smtClean="0"/>
              <a:t>… others…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 Between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1447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Image processing is </a:t>
            </a:r>
            <a:r>
              <a:rPr lang="en-US" b="1" dirty="0" smtClean="0">
                <a:solidFill>
                  <a:srgbClr val="C00000"/>
                </a:solidFill>
              </a:rPr>
              <a:t>not just image-in/image-out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But it does work to distinguish relational aspects of some fields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800600" cy="21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0666" y="900873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Processing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3466" y="1981200"/>
            <a:ext cx="2895600" cy="6858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581400" y="1359932"/>
            <a:ext cx="1905000" cy="6212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3466" y="5410200"/>
            <a:ext cx="2895600" cy="6858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Description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flipV="1">
            <a:off x="2209800" y="2133600"/>
            <a:ext cx="923666" cy="3733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1" y="3276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Graphics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6029066" y="2209800"/>
            <a:ext cx="981334" cy="3733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85067" y="2751829"/>
            <a:ext cx="4288974" cy="919608"/>
            <a:chOff x="2585067" y="2751829"/>
            <a:chExt cx="4288974" cy="919608"/>
          </a:xfrm>
        </p:grpSpPr>
        <p:grpSp>
          <p:nvGrpSpPr>
            <p:cNvPr id="17" name="Group 16"/>
            <p:cNvGrpSpPr/>
            <p:nvPr/>
          </p:nvGrpSpPr>
          <p:grpSpPr>
            <a:xfrm>
              <a:off x="2585067" y="2751829"/>
              <a:ext cx="2200710" cy="673386"/>
              <a:chOff x="2585067" y="2895600"/>
              <a:chExt cx="2200710" cy="67338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210666" y="2984211"/>
                <a:ext cx="15751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Texture mapping</a:t>
                </a:r>
              </a:p>
              <a:p>
                <a:r>
                  <a:rPr lang="en-US" sz="1600" dirty="0" smtClean="0"/>
                  <a:t>Antialiasing</a:t>
                </a:r>
                <a:endParaRPr lang="en-US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85067" y="2895600"/>
                <a:ext cx="6209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Low</a:t>
                </a:r>
              </a:p>
              <a:p>
                <a:r>
                  <a:rPr lang="en-US" sz="1600" b="1" dirty="0" smtClean="0"/>
                  <a:t>Level</a:t>
                </a:r>
                <a:endParaRPr lang="en-US" sz="1600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785777" y="2840440"/>
              <a:ext cx="208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Noise reduction</a:t>
              </a:r>
            </a:p>
            <a:p>
              <a:r>
                <a:rPr lang="en-US" sz="1600" dirty="0" smtClean="0"/>
                <a:t>Contrast enhancement</a:t>
              </a:r>
            </a:p>
            <a:p>
              <a:r>
                <a:rPr lang="en-US" sz="1600" dirty="0" smtClean="0"/>
                <a:t>Filtering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15000" y="1319324"/>
            <a:ext cx="1950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Image-In / Image 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111175"/>
            <a:ext cx="138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Description In </a:t>
            </a:r>
          </a:p>
          <a:p>
            <a:r>
              <a:rPr lang="en-US" sz="1600" dirty="0" smtClean="0"/>
              <a:t>Image Out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585067" y="3692098"/>
            <a:ext cx="41053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23099" y="3796407"/>
            <a:ext cx="3593534" cy="673386"/>
            <a:chOff x="2585067" y="2751829"/>
            <a:chExt cx="3593534" cy="673386"/>
          </a:xfrm>
        </p:grpSpPr>
        <p:grpSp>
          <p:nvGrpSpPr>
            <p:cNvPr id="29" name="Group 28"/>
            <p:cNvGrpSpPr/>
            <p:nvPr/>
          </p:nvGrpSpPr>
          <p:grpSpPr>
            <a:xfrm>
              <a:off x="2585067" y="2751829"/>
              <a:ext cx="2267908" cy="673386"/>
              <a:chOff x="2585067" y="2895600"/>
              <a:chExt cx="2267908" cy="67338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210666" y="2984211"/>
                <a:ext cx="1642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Extract Attributes</a:t>
                </a:r>
              </a:p>
              <a:p>
                <a:r>
                  <a:rPr lang="en-US" sz="1600" dirty="0" smtClean="0"/>
                  <a:t>Edge Detection</a:t>
                </a:r>
                <a:endParaRPr lang="en-US" sz="1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85067" y="2895600"/>
                <a:ext cx="6209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Mid</a:t>
                </a:r>
              </a:p>
              <a:p>
                <a:r>
                  <a:rPr lang="en-US" sz="1600" b="1" dirty="0" smtClean="0"/>
                  <a:t>Level</a:t>
                </a:r>
                <a:endParaRPr lang="en-US" sz="1600" b="1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834900" y="2855415"/>
              <a:ext cx="1343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Segmentation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62800" y="3548325"/>
            <a:ext cx="1828800" cy="1338827"/>
            <a:chOff x="7162800" y="3548325"/>
            <a:chExt cx="1828800" cy="1338827"/>
          </a:xfrm>
        </p:grpSpPr>
        <p:sp>
          <p:nvSpPr>
            <p:cNvPr id="25" name="TextBox 24"/>
            <p:cNvSpPr txBox="1"/>
            <p:nvPr/>
          </p:nvSpPr>
          <p:spPr>
            <a:xfrm>
              <a:off x="7162800" y="354832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Computer Vision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65919" y="4302377"/>
              <a:ext cx="1262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Image In </a:t>
              </a:r>
            </a:p>
            <a:p>
              <a:r>
                <a:rPr lang="en-US" sz="1600" dirty="0" smtClean="0"/>
                <a:t>Features Out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08981" y="5410200"/>
            <a:ext cx="2121780" cy="584775"/>
            <a:chOff x="6158455" y="4050417"/>
            <a:chExt cx="2121780" cy="584775"/>
          </a:xfrm>
        </p:grpSpPr>
        <p:sp>
          <p:nvSpPr>
            <p:cNvPr id="36" name="TextBox 35"/>
            <p:cNvSpPr txBox="1"/>
            <p:nvPr/>
          </p:nvSpPr>
          <p:spPr>
            <a:xfrm>
              <a:off x="6158455" y="4134043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83607" y="4050417"/>
              <a:ext cx="14966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Features In </a:t>
              </a:r>
            </a:p>
            <a:p>
              <a:r>
                <a:rPr lang="en-US" sz="1600" dirty="0" smtClean="0"/>
                <a:t>Description Out</a:t>
              </a:r>
            </a:p>
          </p:txBody>
        </p:sp>
      </p:grpSp>
      <p:sp>
        <p:nvSpPr>
          <p:cNvPr id="38" name="Curved Down Arrow 37"/>
          <p:cNvSpPr/>
          <p:nvPr/>
        </p:nvSpPr>
        <p:spPr>
          <a:xfrm flipH="1" flipV="1">
            <a:off x="3752794" y="6096000"/>
            <a:ext cx="1769938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585067" y="4555207"/>
            <a:ext cx="41053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072291" y="4590528"/>
            <a:ext cx="2441737" cy="673386"/>
            <a:chOff x="2585067" y="2895600"/>
            <a:chExt cx="2441737" cy="673386"/>
          </a:xfrm>
        </p:grpSpPr>
        <p:sp>
          <p:nvSpPr>
            <p:cNvPr id="43" name="TextBox 42"/>
            <p:cNvSpPr txBox="1"/>
            <p:nvPr/>
          </p:nvSpPr>
          <p:spPr>
            <a:xfrm>
              <a:off x="3210666" y="2984211"/>
              <a:ext cx="18161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Object Recognition</a:t>
              </a:r>
            </a:p>
            <a:p>
              <a:r>
                <a:rPr lang="en-US" sz="1600" dirty="0" smtClean="0"/>
                <a:t>Cognitive Functions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85067" y="2895600"/>
              <a:ext cx="6209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High</a:t>
              </a:r>
            </a:p>
            <a:p>
              <a:r>
                <a:rPr lang="en-US" sz="1600" b="1" dirty="0" smtClean="0"/>
                <a:t>Level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40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1" grpId="0" animBg="1"/>
      <p:bldP spid="12" grpId="0" animBg="1"/>
      <p:bldP spid="13" grpId="0"/>
      <p:bldP spid="18" grpId="0" animBg="1"/>
      <p:bldP spid="20" grpId="0"/>
      <p:bldP spid="23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Analysis: 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Relates to filtering</a:t>
            </a:r>
          </a:p>
          <a:p>
            <a:pPr lvl="1"/>
            <a:r>
              <a:rPr lang="en-US" dirty="0" smtClean="0"/>
              <a:t>Used in various types of image analysis</a:t>
            </a:r>
          </a:p>
          <a:p>
            <a:pPr lvl="1"/>
            <a:r>
              <a:rPr lang="en-US" dirty="0" smtClean="0"/>
              <a:t>Useful in other fields</a:t>
            </a:r>
          </a:p>
          <a:p>
            <a:pPr lvl="2"/>
            <a:r>
              <a:rPr lang="en-US" dirty="0" smtClean="0"/>
              <a:t>Such as Computer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534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Identify sudden changes (discontinuities) in an image</a:t>
            </a:r>
          </a:p>
          <a:p>
            <a:pPr lvl="1"/>
            <a:r>
              <a:rPr lang="en-US" dirty="0" smtClean="0"/>
              <a:t>Much of the ‘shape’ information of the image can be realized in the edges</a:t>
            </a:r>
          </a:p>
          <a:p>
            <a:endParaRPr lang="en-US" dirty="0" smtClean="0"/>
          </a:p>
          <a:p>
            <a:r>
              <a:rPr lang="en-US" b="1" dirty="0" smtClean="0"/>
              <a:t>Ideal Result</a:t>
            </a:r>
            <a:r>
              <a:rPr lang="en-US" dirty="0" smtClean="0"/>
              <a:t>: an artist’s line drawing</a:t>
            </a:r>
          </a:p>
          <a:p>
            <a:pPr lvl="1"/>
            <a:r>
              <a:rPr lang="en-US" sz="2300" i="1" dirty="0" smtClean="0"/>
              <a:t>aside: who can use knowledge beyond a single image</a:t>
            </a:r>
            <a:endParaRPr lang="en-US" sz="23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56674"/>
              </p:ext>
            </p:extLst>
          </p:nvPr>
        </p:nvGraphicFramePr>
        <p:xfrm>
          <a:off x="533400" y="990600"/>
          <a:ext cx="5334000" cy="336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hoto Editor Photo" r:id="rId3" imgW="7354327" imgH="4638095" progId="">
                  <p:embed/>
                </p:oleObj>
              </mc:Choice>
              <mc:Fallback>
                <p:oleObj name="Photo Editor Photo" r:id="rId3" imgW="7354327" imgH="4638095" progId="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5334000" cy="3364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http://i.ytimg.com/vi/Eu9sUWLfGng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8" y="2590800"/>
            <a:ext cx="21336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6553200"/>
            <a:ext cx="4203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contour line </a:t>
            </a:r>
            <a:r>
              <a:rPr lang="en-US" sz="900" dirty="0"/>
              <a:t>drawing image from: https://www.youtube.com/watch?v=Eu9sUWLfGng</a:t>
            </a:r>
          </a:p>
        </p:txBody>
      </p:sp>
    </p:spTree>
    <p:extLst>
      <p:ext uri="{BB962C8B-B14F-4D97-AF65-F5344CB8AC3E}">
        <p14:creationId xmlns:p14="http://schemas.microsoft.com/office/powerpoint/2010/main" val="21202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7087</TotalTime>
  <Words>1219</Words>
  <Application>Microsoft Office PowerPoint</Application>
  <PresentationFormat>On-screen Show (4:3)</PresentationFormat>
  <Paragraphs>308</Paragraphs>
  <Slides>44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Photo Editor Photo</vt:lpstr>
      <vt:lpstr>Equation</vt:lpstr>
      <vt:lpstr>Image</vt:lpstr>
      <vt:lpstr>Digital Image Processing</vt:lpstr>
      <vt:lpstr>Lecture Objectives</vt:lpstr>
      <vt:lpstr>Recall: Digital Image Processing</vt:lpstr>
      <vt:lpstr>Image Processing Goals</vt:lpstr>
      <vt:lpstr>Related Fields</vt:lpstr>
      <vt:lpstr>Distinction Between Fields</vt:lpstr>
      <vt:lpstr>Related Fields</vt:lpstr>
      <vt:lpstr>Image Analysis: Edge Detection</vt:lpstr>
      <vt:lpstr>Edge Detection</vt:lpstr>
      <vt:lpstr>What Makes an Edge?</vt:lpstr>
      <vt:lpstr>Discontinuity --&gt; Sharp Change</vt:lpstr>
      <vt:lpstr>Edge Characterization</vt:lpstr>
      <vt:lpstr>Image Derivatives</vt:lpstr>
      <vt:lpstr>Image Derivatives</vt:lpstr>
      <vt:lpstr>Finite Difference Filters</vt:lpstr>
      <vt:lpstr>Image Gradient</vt:lpstr>
      <vt:lpstr>Example: Finite Differences</vt:lpstr>
      <vt:lpstr>Effects of Noise</vt:lpstr>
      <vt:lpstr>Effects of Noise</vt:lpstr>
      <vt:lpstr>Smoothing First</vt:lpstr>
      <vt:lpstr>Associative Property of Convolution</vt:lpstr>
      <vt:lpstr>2D Edge Detection Filter</vt:lpstr>
      <vt:lpstr>Derivative of Gaussian Filter</vt:lpstr>
      <vt:lpstr>Options: Sobel Operator</vt:lpstr>
      <vt:lpstr>Example: Sobel Operator</vt:lpstr>
      <vt:lpstr>Also Consider: Scale of Gaussian’ Filter</vt:lpstr>
      <vt:lpstr>Implementation Issues</vt:lpstr>
      <vt:lpstr>Example: Lena</vt:lpstr>
      <vt:lpstr>Finding Edges</vt:lpstr>
      <vt:lpstr>Finding Edges</vt:lpstr>
      <vt:lpstr>Non-Maximum Suppression </vt:lpstr>
      <vt:lpstr>Finding Edges</vt:lpstr>
      <vt:lpstr>Finding Edges</vt:lpstr>
      <vt:lpstr>Designing an Edge Detector</vt:lpstr>
      <vt:lpstr>Canny Edge Detector</vt:lpstr>
      <vt:lpstr>Canny Edge Detector</vt:lpstr>
      <vt:lpstr>Edge Linking</vt:lpstr>
      <vt:lpstr>Hysteresis Thresholding</vt:lpstr>
      <vt:lpstr>Example: Hysteresis Thresholding</vt:lpstr>
      <vt:lpstr>Effect of  (size of kernel)</vt:lpstr>
      <vt:lpstr>Edge Detection is Just the Beginning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1062</cp:revision>
  <dcterms:created xsi:type="dcterms:W3CDTF">2006-08-16T00:00:00Z</dcterms:created>
  <dcterms:modified xsi:type="dcterms:W3CDTF">2015-11-05T18:19:51Z</dcterms:modified>
</cp:coreProperties>
</file>