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31" r:id="rId3"/>
    <p:sldId id="365" r:id="rId4"/>
    <p:sldId id="397" r:id="rId5"/>
    <p:sldId id="398" r:id="rId6"/>
    <p:sldId id="399" r:id="rId7"/>
    <p:sldId id="400" r:id="rId8"/>
    <p:sldId id="401" r:id="rId9"/>
    <p:sldId id="402" r:id="rId10"/>
    <p:sldId id="403" r:id="rId11"/>
    <p:sldId id="404" r:id="rId12"/>
    <p:sldId id="405" r:id="rId13"/>
    <p:sldId id="406" r:id="rId14"/>
    <p:sldId id="407" r:id="rId15"/>
    <p:sldId id="408" r:id="rId16"/>
    <p:sldId id="409" r:id="rId17"/>
    <p:sldId id="410" r:id="rId18"/>
    <p:sldId id="411" r:id="rId19"/>
    <p:sldId id="306" r:id="rId20"/>
    <p:sldId id="364" r:id="rId21"/>
    <p:sldId id="32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E869"/>
    <a:srgbClr val="FBCFAB"/>
    <a:srgbClr val="ACB6E6"/>
    <a:srgbClr val="E3D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40" autoAdjust="0"/>
  </p:normalViewPr>
  <p:slideViewPr>
    <p:cSldViewPr>
      <p:cViewPr varScale="1">
        <p:scale>
          <a:sx n="88" d="100"/>
          <a:sy n="88" d="100"/>
        </p:scale>
        <p:origin x="-90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80ABE-452A-4AFD-9D76-50CDA118E67B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8015B-B547-4095-B1BD-E46E7266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80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015B-B547-4095-B1BD-E46E726697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5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1.png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825" y="6518787"/>
            <a:ext cx="937846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791200" y="6038910"/>
            <a:ext cx="3276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Brent M. Dingle, Ph.D.	               	2015</a:t>
            </a:r>
          </a:p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Game Design and Development Program</a:t>
            </a:r>
          </a:p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Mathematics, Statistics and Computer Science</a:t>
            </a:r>
          </a:p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University of Wisconsin - Stout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95400" y="1981200"/>
            <a:ext cx="6400800" cy="6858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Edge Detection: Smart Scissors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https://encrypted-tbn3.gstatic.com/images?q=tbn:ANd9GcTZMvsu5eXlNdCDN0pTONDpdW8dInFA5n1yfNOv7swtSOdJgMh9"/>
          <p:cNvSpPr>
            <a:spLocks noChangeAspect="1" noChangeArrowheads="1"/>
          </p:cNvSpPr>
          <p:nvPr/>
        </p:nvSpPr>
        <p:spPr bwMode="auto">
          <a:xfrm>
            <a:off x="63500" y="-136525"/>
            <a:ext cx="5991225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066799"/>
            <a:ext cx="7772400" cy="914401"/>
          </a:xfrm>
        </p:spPr>
        <p:txBody>
          <a:bodyPr/>
          <a:lstStyle/>
          <a:p>
            <a:r>
              <a:rPr lang="en-US" dirty="0" smtClean="0"/>
              <a:t>Digital Image Processing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9817" y="6324600"/>
            <a:ext cx="3405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Material in this presentation is largely based on/derived from </a:t>
            </a:r>
          </a:p>
          <a:p>
            <a:r>
              <a:rPr lang="en-US" sz="1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presentations by</a:t>
            </a:r>
            <a:r>
              <a:rPr lang="en-US" sz="1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  <a:r>
              <a:rPr lang="en-US" sz="1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Noah </a:t>
            </a:r>
            <a:r>
              <a:rPr lang="en-US" sz="1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Snavely</a:t>
            </a:r>
            <a:endParaRPr lang="en-US" sz="1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63" y="2783154"/>
            <a:ext cx="3390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63" y="4982507"/>
            <a:ext cx="33813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63" y="3468954"/>
            <a:ext cx="33813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4532313" y="4180810"/>
            <a:ext cx="1182687" cy="680767"/>
          </a:xfrm>
          <a:prstGeom prst="ellipse">
            <a:avLst/>
          </a:prstGeom>
          <a:solidFill>
            <a:schemeClr val="bg1">
              <a:lumMod val="95000"/>
              <a:alpha val="21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46388" y="2783155"/>
            <a:ext cx="3371850" cy="685800"/>
          </a:xfrm>
          <a:prstGeom prst="rect">
            <a:avLst/>
          </a:prstGeom>
          <a:solidFill>
            <a:schemeClr val="tx2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46388" y="5065223"/>
            <a:ext cx="3371850" cy="622134"/>
          </a:xfrm>
          <a:prstGeom prst="rect">
            <a:avLst/>
          </a:prstGeom>
          <a:solidFill>
            <a:schemeClr val="tx2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836864" y="4149721"/>
            <a:ext cx="1695449" cy="915502"/>
          </a:xfrm>
          <a:prstGeom prst="rect">
            <a:avLst/>
          </a:prstGeom>
          <a:solidFill>
            <a:schemeClr val="tx2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989264" y="3468955"/>
            <a:ext cx="3065461" cy="569644"/>
          </a:xfrm>
          <a:prstGeom prst="rect">
            <a:avLst/>
          </a:prstGeom>
          <a:solidFill>
            <a:schemeClr val="tx2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 rot="19792839">
            <a:off x="7459912" y="5526520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DRAFT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120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Line 2"/>
          <p:cNvSpPr>
            <a:spLocks noChangeShapeType="1"/>
          </p:cNvSpPr>
          <p:nvPr/>
        </p:nvSpPr>
        <p:spPr bwMode="auto">
          <a:xfrm rot="10800000" flipH="1">
            <a:off x="5086350" y="2286000"/>
            <a:ext cx="1588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 rot="10800000" flipH="1">
            <a:off x="5086350" y="2286000"/>
            <a:ext cx="106680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5086350" y="3276600"/>
            <a:ext cx="10668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5086350" y="3276600"/>
            <a:ext cx="10668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5086350" y="3276600"/>
            <a:ext cx="1588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 flipH="1">
            <a:off x="4019550" y="3276600"/>
            <a:ext cx="10668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 flipH="1">
            <a:off x="4019550" y="3276600"/>
            <a:ext cx="10668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 rot="10800000">
            <a:off x="4019550" y="2286000"/>
            <a:ext cx="10668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6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 rIns="132080"/>
          <a:lstStyle/>
          <a:p>
            <a:r>
              <a:rPr lang="en-US" altLang="en-US" smtClean="0"/>
              <a:t>Let’s look at this more closely</a:t>
            </a:r>
          </a:p>
        </p:txBody>
      </p:sp>
      <p:sp>
        <p:nvSpPr>
          <p:cNvPr id="3482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 rIns="132080"/>
          <a:lstStyle/>
          <a:p>
            <a:pPr marL="382588"/>
            <a:r>
              <a:rPr lang="en-US" altLang="en-US" smtClean="0"/>
              <a:t>Treat the image as a graph</a:t>
            </a:r>
          </a:p>
        </p:txBody>
      </p:sp>
      <p:sp>
        <p:nvSpPr>
          <p:cNvPr id="34828" name="Oval 12"/>
          <p:cNvSpPr>
            <a:spLocks/>
          </p:cNvSpPr>
          <p:nvPr/>
        </p:nvSpPr>
        <p:spPr bwMode="auto">
          <a:xfrm>
            <a:off x="3790950" y="2057400"/>
            <a:ext cx="457200" cy="45720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4829" name="Oval 13"/>
          <p:cNvSpPr>
            <a:spLocks/>
          </p:cNvSpPr>
          <p:nvPr/>
        </p:nvSpPr>
        <p:spPr bwMode="auto">
          <a:xfrm>
            <a:off x="3790950" y="3048000"/>
            <a:ext cx="457200" cy="45720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4830" name="Oval 14"/>
          <p:cNvSpPr>
            <a:spLocks/>
          </p:cNvSpPr>
          <p:nvPr/>
        </p:nvSpPr>
        <p:spPr bwMode="auto">
          <a:xfrm>
            <a:off x="4857750" y="3048000"/>
            <a:ext cx="457200" cy="4572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FF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4831" name="Oval 15"/>
          <p:cNvSpPr>
            <a:spLocks/>
          </p:cNvSpPr>
          <p:nvPr/>
        </p:nvSpPr>
        <p:spPr bwMode="auto">
          <a:xfrm>
            <a:off x="5924550" y="2057400"/>
            <a:ext cx="457200" cy="4572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FF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4832" name="Oval 16"/>
          <p:cNvSpPr>
            <a:spLocks/>
          </p:cNvSpPr>
          <p:nvPr/>
        </p:nvSpPr>
        <p:spPr bwMode="auto">
          <a:xfrm>
            <a:off x="5924550" y="3048000"/>
            <a:ext cx="457200" cy="45720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4833" name="Oval 17"/>
          <p:cNvSpPr>
            <a:spLocks/>
          </p:cNvSpPr>
          <p:nvPr/>
        </p:nvSpPr>
        <p:spPr bwMode="auto">
          <a:xfrm>
            <a:off x="3790950" y="4038600"/>
            <a:ext cx="457200" cy="45720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4834" name="Oval 18"/>
          <p:cNvSpPr>
            <a:spLocks/>
          </p:cNvSpPr>
          <p:nvPr/>
        </p:nvSpPr>
        <p:spPr bwMode="auto">
          <a:xfrm>
            <a:off x="4857750" y="4038600"/>
            <a:ext cx="457200" cy="45720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4835" name="Oval 19"/>
          <p:cNvSpPr>
            <a:spLocks/>
          </p:cNvSpPr>
          <p:nvPr/>
        </p:nvSpPr>
        <p:spPr bwMode="auto">
          <a:xfrm>
            <a:off x="5924550" y="4038600"/>
            <a:ext cx="457200" cy="45720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4836" name="Oval 20"/>
          <p:cNvSpPr>
            <a:spLocks/>
          </p:cNvSpPr>
          <p:nvPr/>
        </p:nvSpPr>
        <p:spPr bwMode="auto">
          <a:xfrm>
            <a:off x="4857750" y="2057400"/>
            <a:ext cx="457200" cy="45720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4837" name="Rectangle 21"/>
          <p:cNvSpPr>
            <a:spLocks/>
          </p:cNvSpPr>
          <p:nvPr/>
        </p:nvSpPr>
        <p:spPr bwMode="auto">
          <a:xfrm>
            <a:off x="685800" y="4114800"/>
            <a:ext cx="77851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82588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550"/>
              </a:spcBef>
            </a:pPr>
            <a:r>
              <a:rPr lang="en-US" altLang="en-US">
                <a:latin typeface="Arial" pitchFamily="34" charset="0"/>
                <a:sym typeface="Arial" pitchFamily="34" charset="0"/>
              </a:rPr>
              <a:t>Graph</a:t>
            </a:r>
          </a:p>
          <a:p>
            <a:pPr>
              <a:spcBef>
                <a:spcPts val="45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altLang="en-US" sz="2000">
                <a:latin typeface="Arial" pitchFamily="34" charset="0"/>
                <a:sym typeface="Arial" pitchFamily="34" charset="0"/>
              </a:rPr>
              <a:t>node for every pixel </a:t>
            </a:r>
            <a:r>
              <a:rPr lang="en-US" alt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 Bold" pitchFamily="34" charset="0"/>
              </a:rPr>
              <a:t>p</a:t>
            </a:r>
          </a:p>
          <a:p>
            <a:pPr>
              <a:spcBef>
                <a:spcPts val="45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altLang="en-US" sz="2000">
                <a:latin typeface="Arial" pitchFamily="34" charset="0"/>
                <a:sym typeface="Arial" pitchFamily="34" charset="0"/>
              </a:rPr>
              <a:t>link between every adjacent pair of pixels, </a:t>
            </a:r>
            <a:r>
              <a:rPr lang="en-US" alt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 Bold" pitchFamily="34" charset="0"/>
              </a:rPr>
              <a:t>p</a:t>
            </a:r>
            <a:r>
              <a:rPr lang="en-US" alt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 pitchFamily="34" charset="0"/>
              </a:rPr>
              <a:t>,</a:t>
            </a:r>
            <a:r>
              <a:rPr lang="en-US" alt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 Bold" pitchFamily="34" charset="0"/>
              </a:rPr>
              <a:t>q</a:t>
            </a:r>
          </a:p>
          <a:p>
            <a:pPr>
              <a:spcBef>
                <a:spcPts val="45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altLang="en-US" sz="2000">
                <a:latin typeface="Arial" pitchFamily="34" charset="0"/>
                <a:sym typeface="Arial" pitchFamily="34" charset="0"/>
              </a:rPr>
              <a:t>cost </a:t>
            </a: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 Bold" pitchFamily="34" charset="0"/>
              </a:rPr>
              <a:t>c</a:t>
            </a:r>
            <a:r>
              <a:rPr lang="en-US" altLang="en-US" sz="2000">
                <a:latin typeface="Arial" pitchFamily="34" charset="0"/>
                <a:sym typeface="Arial" pitchFamily="34" charset="0"/>
              </a:rPr>
              <a:t> for each link</a:t>
            </a:r>
          </a:p>
          <a:p>
            <a:pPr>
              <a:spcBef>
                <a:spcPts val="550"/>
              </a:spcBef>
            </a:pPr>
            <a:r>
              <a:rPr lang="en-US" altLang="en-US">
                <a:latin typeface="Arial" pitchFamily="34" charset="0"/>
                <a:sym typeface="Arial" pitchFamily="34" charset="0"/>
              </a:rPr>
              <a:t>Note:  each </a:t>
            </a:r>
            <a:r>
              <a:rPr lang="en-US" altLang="en-US">
                <a:latin typeface="Arial Italic" pitchFamily="34" charset="0"/>
                <a:cs typeface="Arial Italic" pitchFamily="34" charset="0"/>
                <a:sym typeface="Arial Italic" pitchFamily="34" charset="0"/>
              </a:rPr>
              <a:t>link</a:t>
            </a:r>
            <a:r>
              <a:rPr lang="en-US" altLang="en-US">
                <a:latin typeface="Arial" pitchFamily="34" charset="0"/>
                <a:sym typeface="Arial" pitchFamily="34" charset="0"/>
              </a:rPr>
              <a:t> has a cost</a:t>
            </a:r>
          </a:p>
          <a:p>
            <a:pPr>
              <a:spcBef>
                <a:spcPts val="45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altLang="en-US" sz="2000">
                <a:latin typeface="Arial" pitchFamily="34" charset="0"/>
                <a:sym typeface="Arial" pitchFamily="34" charset="0"/>
              </a:rPr>
              <a:t>this is a little different than the figure before where each pixel had a cost</a:t>
            </a:r>
          </a:p>
        </p:txBody>
      </p:sp>
      <p:sp>
        <p:nvSpPr>
          <p:cNvPr id="34838" name="Rectangle 22"/>
          <p:cNvSpPr>
            <a:spLocks/>
          </p:cNvSpPr>
          <p:nvPr/>
        </p:nvSpPr>
        <p:spPr bwMode="auto">
          <a:xfrm>
            <a:off x="4989513" y="3106738"/>
            <a:ext cx="22383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 pitchFamily="34" charset="0"/>
              </a:rPr>
              <a:t>p</a:t>
            </a:r>
          </a:p>
        </p:txBody>
      </p:sp>
      <p:sp>
        <p:nvSpPr>
          <p:cNvPr id="34839" name="Rectangle 23"/>
          <p:cNvSpPr>
            <a:spLocks/>
          </p:cNvSpPr>
          <p:nvPr/>
        </p:nvSpPr>
        <p:spPr bwMode="auto">
          <a:xfrm>
            <a:off x="6046788" y="2116138"/>
            <a:ext cx="22383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 pitchFamily="34" charset="0"/>
              </a:rPr>
              <a:t>q</a:t>
            </a:r>
          </a:p>
        </p:txBody>
      </p:sp>
      <p:sp>
        <p:nvSpPr>
          <p:cNvPr id="34840" name="Rectangle 24"/>
          <p:cNvSpPr>
            <a:spLocks/>
          </p:cNvSpPr>
          <p:nvPr/>
        </p:nvSpPr>
        <p:spPr bwMode="auto">
          <a:xfrm>
            <a:off x="5619750" y="2743200"/>
            <a:ext cx="3238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pitchFamily="34" charset="0"/>
              </a:rPr>
              <a:t>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23477" y="6553200"/>
            <a:ext cx="13548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source</a:t>
            </a:r>
            <a:r>
              <a:rPr lang="en-US" sz="1050" dirty="0"/>
              <a:t>: Noah </a:t>
            </a:r>
            <a:r>
              <a:rPr lang="en-US" sz="1050" dirty="0" err="1"/>
              <a:t>Snavely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7908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/>
          </p:cNvSpPr>
          <p:nvPr/>
        </p:nvSpPr>
        <p:spPr bwMode="auto">
          <a:xfrm>
            <a:off x="685800" y="4724400"/>
            <a:ext cx="80137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782638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45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altLang="en-US" sz="2000">
                <a:latin typeface="Arial" pitchFamily="34" charset="0"/>
                <a:sym typeface="Arial" pitchFamily="34" charset="0"/>
              </a:rPr>
              <a:t>good (low-cost) links follow the intensity edge</a:t>
            </a:r>
          </a:p>
          <a:p>
            <a:pPr>
              <a:spcBef>
                <a:spcPts val="413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</a:pPr>
            <a:r>
              <a:rPr lang="en-US" altLang="en-US">
                <a:latin typeface="Arial" pitchFamily="34" charset="0"/>
                <a:sym typeface="Arial" pitchFamily="34" charset="0"/>
              </a:rPr>
              <a:t>want intensity to change rapidly    to the link</a:t>
            </a:r>
          </a:p>
          <a:p>
            <a:pPr>
              <a:spcBef>
                <a:spcPts val="413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</a:pPr>
            <a:endParaRPr lang="en-US" altLang="en-US">
              <a:latin typeface="Arial" pitchFamily="34" charset="0"/>
              <a:ea typeface="Lucida Grande"/>
              <a:cs typeface="Lucida Grande"/>
              <a:sym typeface="Arial" pitchFamily="34" charset="0"/>
            </a:endParaRPr>
          </a:p>
          <a:p>
            <a:pPr>
              <a:spcBef>
                <a:spcPts val="45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altLang="en-US" sz="2000">
                <a:latin typeface="Arial" pitchFamily="34" charset="0"/>
                <a:sym typeface="Arial" pitchFamily="34" charset="0"/>
              </a:rPr>
              <a:t> </a:t>
            </a:r>
            <a:r>
              <a:rPr lang="en-US" altLang="en-US" sz="2000">
                <a:solidFill>
                  <a:srgbClr val="FF0000"/>
                </a:solidFill>
                <a:latin typeface="Arial" pitchFamily="34" charset="0"/>
                <a:sym typeface="Arial" pitchFamily="34" charset="0"/>
              </a:rPr>
              <a:t>c</a:t>
            </a:r>
            <a:r>
              <a:rPr lang="en-US" altLang="en-US" sz="2000">
                <a:latin typeface="Arial" pitchFamily="34" charset="0"/>
                <a:sym typeface="Arial" pitchFamily="34" charset="0"/>
              </a:rPr>
              <a:t>      –         |intensity of </a:t>
            </a:r>
            <a:r>
              <a:rPr lang="en-US" altLang="en-US" sz="2000">
                <a:solidFill>
                  <a:srgbClr val="0066FF"/>
                </a:solidFill>
                <a:latin typeface="Arial" pitchFamily="34" charset="0"/>
                <a:sym typeface="Arial" pitchFamily="34" charset="0"/>
              </a:rPr>
              <a:t>r</a:t>
            </a:r>
            <a:r>
              <a:rPr lang="en-US" altLang="en-US" sz="2000">
                <a:latin typeface="Arial" pitchFamily="34" charset="0"/>
                <a:sym typeface="Arial" pitchFamily="34" charset="0"/>
              </a:rPr>
              <a:t> – intensity of </a:t>
            </a:r>
            <a:r>
              <a:rPr lang="en-US" altLang="en-US" sz="2000">
                <a:solidFill>
                  <a:srgbClr val="0066FF"/>
                </a:solidFill>
                <a:latin typeface="Arial" pitchFamily="34" charset="0"/>
                <a:sym typeface="Arial" pitchFamily="34" charset="0"/>
              </a:rPr>
              <a:t>s</a:t>
            </a:r>
            <a:r>
              <a:rPr lang="en-US" altLang="en-US" sz="2000">
                <a:latin typeface="Arial" pitchFamily="34" charset="0"/>
                <a:sym typeface="Arial" pitchFamily="34" charset="0"/>
              </a:rPr>
              <a:t>|</a:t>
            </a:r>
          </a:p>
        </p:txBody>
      </p:sp>
      <p:sp>
        <p:nvSpPr>
          <p:cNvPr id="35843" name="Rectangle 1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r>
              <a:rPr lang="en-US" altLang="en-US" smtClean="0"/>
              <a:t>Defining the costs</a:t>
            </a:r>
          </a:p>
        </p:txBody>
      </p:sp>
      <p:sp>
        <p:nvSpPr>
          <p:cNvPr id="35844" name="Rectangle 21"/>
          <p:cNvSpPr>
            <a:spLocks/>
          </p:cNvSpPr>
          <p:nvPr/>
        </p:nvSpPr>
        <p:spPr bwMode="auto">
          <a:xfrm>
            <a:off x="685800" y="4267200"/>
            <a:ext cx="77851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82588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550"/>
              </a:spcBef>
            </a:pPr>
            <a:r>
              <a:rPr lang="en-US" altLang="en-US">
                <a:latin typeface="Arial" pitchFamily="34" charset="0"/>
                <a:sym typeface="Arial" pitchFamily="34" charset="0"/>
              </a:rPr>
              <a:t>Want to hug image edges:  how to define cost of a link?</a:t>
            </a:r>
          </a:p>
        </p:txBody>
      </p:sp>
      <p:pic>
        <p:nvPicPr>
          <p:cNvPr id="9241" name="Picture 2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0" y="5749925"/>
            <a:ext cx="412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5132388"/>
            <a:ext cx="2571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5807075"/>
            <a:ext cx="312738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848" name="Group 1"/>
          <p:cNvGrpSpPr>
            <a:grpSpLocks/>
          </p:cNvGrpSpPr>
          <p:nvPr/>
        </p:nvGrpSpPr>
        <p:grpSpPr bwMode="auto">
          <a:xfrm>
            <a:off x="3790950" y="1371600"/>
            <a:ext cx="2590800" cy="2438400"/>
            <a:chOff x="3790950" y="1371600"/>
            <a:chExt cx="2590800" cy="2438400"/>
          </a:xfrm>
        </p:grpSpPr>
        <p:sp>
          <p:nvSpPr>
            <p:cNvPr id="35849" name="Line 2"/>
            <p:cNvSpPr>
              <a:spLocks noChangeShapeType="1"/>
            </p:cNvSpPr>
            <p:nvPr/>
          </p:nvSpPr>
          <p:spPr bwMode="auto">
            <a:xfrm rot="10800000" flipH="1">
              <a:off x="5086350" y="1600200"/>
              <a:ext cx="1588" cy="990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50" name="Line 3"/>
            <p:cNvSpPr>
              <a:spLocks noChangeShapeType="1"/>
            </p:cNvSpPr>
            <p:nvPr/>
          </p:nvSpPr>
          <p:spPr bwMode="auto">
            <a:xfrm rot="10800000" flipH="1">
              <a:off x="5086350" y="1600200"/>
              <a:ext cx="1066800" cy="9906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51" name="Line 4"/>
            <p:cNvSpPr>
              <a:spLocks noChangeShapeType="1"/>
            </p:cNvSpPr>
            <p:nvPr/>
          </p:nvSpPr>
          <p:spPr bwMode="auto">
            <a:xfrm>
              <a:off x="5086350" y="2590800"/>
              <a:ext cx="10668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52" name="Line 5"/>
            <p:cNvSpPr>
              <a:spLocks noChangeShapeType="1"/>
            </p:cNvSpPr>
            <p:nvPr/>
          </p:nvSpPr>
          <p:spPr bwMode="auto">
            <a:xfrm>
              <a:off x="5086350" y="2590800"/>
              <a:ext cx="1066800" cy="990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53" name="Line 6"/>
            <p:cNvSpPr>
              <a:spLocks noChangeShapeType="1"/>
            </p:cNvSpPr>
            <p:nvPr/>
          </p:nvSpPr>
          <p:spPr bwMode="auto">
            <a:xfrm>
              <a:off x="5086350" y="2590800"/>
              <a:ext cx="1588" cy="990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54" name="Line 7"/>
            <p:cNvSpPr>
              <a:spLocks noChangeShapeType="1"/>
            </p:cNvSpPr>
            <p:nvPr/>
          </p:nvSpPr>
          <p:spPr bwMode="auto">
            <a:xfrm flipH="1">
              <a:off x="4019550" y="2590800"/>
              <a:ext cx="1066800" cy="990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55" name="Line 8"/>
            <p:cNvSpPr>
              <a:spLocks noChangeShapeType="1"/>
            </p:cNvSpPr>
            <p:nvPr/>
          </p:nvSpPr>
          <p:spPr bwMode="auto">
            <a:xfrm flipH="1">
              <a:off x="4019550" y="2590800"/>
              <a:ext cx="10668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56" name="Line 9"/>
            <p:cNvSpPr>
              <a:spLocks noChangeShapeType="1"/>
            </p:cNvSpPr>
            <p:nvPr/>
          </p:nvSpPr>
          <p:spPr bwMode="auto">
            <a:xfrm rot="10800000">
              <a:off x="4019550" y="1600200"/>
              <a:ext cx="1066800" cy="990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57" name="Oval 12"/>
            <p:cNvSpPr>
              <a:spLocks/>
            </p:cNvSpPr>
            <p:nvPr/>
          </p:nvSpPr>
          <p:spPr bwMode="auto">
            <a:xfrm>
              <a:off x="3790950" y="1371600"/>
              <a:ext cx="457200" cy="45720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858" name="Oval 13"/>
            <p:cNvSpPr>
              <a:spLocks/>
            </p:cNvSpPr>
            <p:nvPr/>
          </p:nvSpPr>
          <p:spPr bwMode="auto">
            <a:xfrm>
              <a:off x="3790950" y="2362200"/>
              <a:ext cx="457200" cy="45720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" name="Oval 14"/>
            <p:cNvSpPr>
              <a:spLocks/>
            </p:cNvSpPr>
            <p:nvPr/>
          </p:nvSpPr>
          <p:spPr bwMode="auto">
            <a:xfrm>
              <a:off x="4857750" y="2362200"/>
              <a:ext cx="457200" cy="4572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2" name="Oval 15"/>
            <p:cNvSpPr>
              <a:spLocks/>
            </p:cNvSpPr>
            <p:nvPr/>
          </p:nvSpPr>
          <p:spPr bwMode="auto">
            <a:xfrm>
              <a:off x="5924550" y="1371600"/>
              <a:ext cx="457200" cy="4572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3" name="Oval 16"/>
            <p:cNvSpPr>
              <a:spLocks/>
            </p:cNvSpPr>
            <p:nvPr/>
          </p:nvSpPr>
          <p:spPr bwMode="auto">
            <a:xfrm>
              <a:off x="5924550" y="2362200"/>
              <a:ext cx="457200" cy="4572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4" name="Oval 17"/>
            <p:cNvSpPr>
              <a:spLocks/>
            </p:cNvSpPr>
            <p:nvPr/>
          </p:nvSpPr>
          <p:spPr bwMode="auto">
            <a:xfrm>
              <a:off x="3790950" y="3352800"/>
              <a:ext cx="457200" cy="4572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5" name="Oval 18"/>
            <p:cNvSpPr>
              <a:spLocks/>
            </p:cNvSpPr>
            <p:nvPr/>
          </p:nvSpPr>
          <p:spPr bwMode="auto">
            <a:xfrm>
              <a:off x="4857750" y="3352800"/>
              <a:ext cx="457200" cy="4572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6" name="Oval 19"/>
            <p:cNvSpPr>
              <a:spLocks/>
            </p:cNvSpPr>
            <p:nvPr/>
          </p:nvSpPr>
          <p:spPr bwMode="auto">
            <a:xfrm>
              <a:off x="5924550" y="3352800"/>
              <a:ext cx="457200" cy="4572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5865" name="Oval 20"/>
            <p:cNvSpPr>
              <a:spLocks/>
            </p:cNvSpPr>
            <p:nvPr/>
          </p:nvSpPr>
          <p:spPr bwMode="auto">
            <a:xfrm>
              <a:off x="4857750" y="1371600"/>
              <a:ext cx="457200" cy="45720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866" name="Rectangle 22"/>
            <p:cNvSpPr>
              <a:spLocks/>
            </p:cNvSpPr>
            <p:nvPr/>
          </p:nvSpPr>
          <p:spPr bwMode="auto">
            <a:xfrm>
              <a:off x="4989212" y="2420294"/>
              <a:ext cx="22409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Arial" pitchFamily="34" charset="0"/>
                </a:rPr>
                <a:t>p</a:t>
              </a:r>
            </a:p>
          </p:txBody>
        </p:sp>
        <p:sp>
          <p:nvSpPr>
            <p:cNvPr id="35867" name="Rectangle 23"/>
            <p:cNvSpPr>
              <a:spLocks/>
            </p:cNvSpPr>
            <p:nvPr/>
          </p:nvSpPr>
          <p:spPr bwMode="auto">
            <a:xfrm>
              <a:off x="6046959" y="1429694"/>
              <a:ext cx="22409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Arial" pitchFamily="34" charset="0"/>
                </a:rPr>
                <a:t>q</a:t>
              </a:r>
            </a:p>
          </p:txBody>
        </p:sp>
        <p:sp>
          <p:nvSpPr>
            <p:cNvPr id="35868" name="Rectangle 24"/>
            <p:cNvSpPr>
              <a:spLocks/>
            </p:cNvSpPr>
            <p:nvPr/>
          </p:nvSpPr>
          <p:spPr bwMode="auto">
            <a:xfrm>
              <a:off x="5619750" y="2057400"/>
              <a:ext cx="323850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Arial" pitchFamily="34" charset="0"/>
                </a:rPr>
                <a:t>c</a:t>
              </a:r>
            </a:p>
          </p:txBody>
        </p:sp>
        <p:sp>
          <p:nvSpPr>
            <p:cNvPr id="35869" name="Rectangle 23"/>
            <p:cNvSpPr>
              <a:spLocks/>
            </p:cNvSpPr>
            <p:nvPr/>
          </p:nvSpPr>
          <p:spPr bwMode="auto">
            <a:xfrm>
              <a:off x="6051510" y="2438499"/>
              <a:ext cx="19524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Arial" pitchFamily="34" charset="0"/>
                </a:rPr>
                <a:t>r</a:t>
              </a:r>
            </a:p>
          </p:txBody>
        </p:sp>
        <p:sp>
          <p:nvSpPr>
            <p:cNvPr id="35870" name="Rectangle 23"/>
            <p:cNvSpPr>
              <a:spLocks/>
            </p:cNvSpPr>
            <p:nvPr/>
          </p:nvSpPr>
          <p:spPr bwMode="auto">
            <a:xfrm>
              <a:off x="5017474" y="1446311"/>
              <a:ext cx="18081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Arial" pitchFamily="34" charset="0"/>
                </a:rPr>
                <a:t>s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623477" y="6553200"/>
            <a:ext cx="13548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source</a:t>
            </a:r>
            <a:r>
              <a:rPr lang="en-US" sz="1050" dirty="0"/>
              <a:t>: Noah </a:t>
            </a:r>
            <a:r>
              <a:rPr lang="en-US" sz="1050" dirty="0" err="1"/>
              <a:t>Snavely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81554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1" name="Group 21"/>
          <p:cNvGraphicFramePr>
            <a:graphicFrameLocks noGrp="1"/>
          </p:cNvGraphicFramePr>
          <p:nvPr/>
        </p:nvGraphicFramePr>
        <p:xfrm>
          <a:off x="7010400" y="2338388"/>
          <a:ext cx="1143000" cy="1050926"/>
        </p:xfrm>
        <a:graphic>
          <a:graphicData uri="http://schemas.openxmlformats.org/drawingml/2006/table">
            <a:tbl>
              <a:tblPr/>
              <a:tblGrid>
                <a:gridCol w="381000"/>
                <a:gridCol w="381000"/>
                <a:gridCol w="3810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6884" name="Picture 5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3557588"/>
            <a:ext cx="3968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5" name="Rectangle 58"/>
          <p:cNvSpPr>
            <a:spLocks noGrp="1" noChangeArrowheads="1"/>
          </p:cNvSpPr>
          <p:nvPr>
            <p:ph type="body" idx="1"/>
          </p:nvPr>
        </p:nvSpPr>
        <p:spPr>
          <a:xfrm>
            <a:off x="685800" y="4495800"/>
            <a:ext cx="8153400" cy="2362200"/>
          </a:xfrm>
        </p:spPr>
        <p:txBody>
          <a:bodyPr rIns="132080"/>
          <a:lstStyle/>
          <a:p>
            <a:pPr marL="382588"/>
            <a:r>
              <a:rPr lang="en-US" altLang="en-US" sz="2000" smtClean="0">
                <a:solidFill>
                  <a:srgbClr val="FF0000"/>
                </a:solidFill>
              </a:rPr>
              <a:t>c</a:t>
            </a:r>
            <a:r>
              <a:rPr lang="en-US" altLang="en-US" sz="2000" smtClean="0"/>
              <a:t> can be computed using a cross-correlation filter</a:t>
            </a:r>
          </a:p>
          <a:p>
            <a:pPr marL="782638" lvl="1">
              <a:buClr>
                <a:srgbClr val="000000"/>
              </a:buClr>
            </a:pPr>
            <a:r>
              <a:rPr lang="en-US" altLang="en-US" sz="1800" smtClean="0"/>
              <a:t>assume it is centered at </a:t>
            </a:r>
            <a:r>
              <a:rPr lang="en-US" altLang="en-US" sz="1800" smtClean="0">
                <a:solidFill>
                  <a:srgbClr val="0000FF"/>
                </a:solidFill>
              </a:rPr>
              <a:t>p</a:t>
            </a:r>
          </a:p>
        </p:txBody>
      </p:sp>
      <p:grpSp>
        <p:nvGrpSpPr>
          <p:cNvPr id="36886" name="Group 26"/>
          <p:cNvGrpSpPr>
            <a:grpSpLocks/>
          </p:cNvGrpSpPr>
          <p:nvPr/>
        </p:nvGrpSpPr>
        <p:grpSpPr bwMode="auto">
          <a:xfrm>
            <a:off x="3790950" y="1371600"/>
            <a:ext cx="2590800" cy="2438400"/>
            <a:chOff x="3790950" y="1371600"/>
            <a:chExt cx="2590800" cy="2438400"/>
          </a:xfrm>
        </p:grpSpPr>
        <p:sp>
          <p:nvSpPr>
            <p:cNvPr id="36888" name="Line 2"/>
            <p:cNvSpPr>
              <a:spLocks noChangeShapeType="1"/>
            </p:cNvSpPr>
            <p:nvPr/>
          </p:nvSpPr>
          <p:spPr bwMode="auto">
            <a:xfrm rot="10800000" flipH="1">
              <a:off x="5086350" y="1600200"/>
              <a:ext cx="1588" cy="990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889" name="Line 3"/>
            <p:cNvSpPr>
              <a:spLocks noChangeShapeType="1"/>
            </p:cNvSpPr>
            <p:nvPr/>
          </p:nvSpPr>
          <p:spPr bwMode="auto">
            <a:xfrm rot="10800000" flipH="1">
              <a:off x="5086350" y="1600200"/>
              <a:ext cx="1066800" cy="9906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890" name="Line 4"/>
            <p:cNvSpPr>
              <a:spLocks noChangeShapeType="1"/>
            </p:cNvSpPr>
            <p:nvPr/>
          </p:nvSpPr>
          <p:spPr bwMode="auto">
            <a:xfrm>
              <a:off x="5086350" y="2590800"/>
              <a:ext cx="10668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891" name="Line 5"/>
            <p:cNvSpPr>
              <a:spLocks noChangeShapeType="1"/>
            </p:cNvSpPr>
            <p:nvPr/>
          </p:nvSpPr>
          <p:spPr bwMode="auto">
            <a:xfrm>
              <a:off x="5086350" y="2590800"/>
              <a:ext cx="1066800" cy="990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892" name="Line 6"/>
            <p:cNvSpPr>
              <a:spLocks noChangeShapeType="1"/>
            </p:cNvSpPr>
            <p:nvPr/>
          </p:nvSpPr>
          <p:spPr bwMode="auto">
            <a:xfrm>
              <a:off x="5086350" y="2590800"/>
              <a:ext cx="1588" cy="990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893" name="Line 7"/>
            <p:cNvSpPr>
              <a:spLocks noChangeShapeType="1"/>
            </p:cNvSpPr>
            <p:nvPr/>
          </p:nvSpPr>
          <p:spPr bwMode="auto">
            <a:xfrm flipH="1">
              <a:off x="4019550" y="2590800"/>
              <a:ext cx="1066800" cy="990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894" name="Line 8"/>
            <p:cNvSpPr>
              <a:spLocks noChangeShapeType="1"/>
            </p:cNvSpPr>
            <p:nvPr/>
          </p:nvSpPr>
          <p:spPr bwMode="auto">
            <a:xfrm flipH="1">
              <a:off x="4019550" y="2590800"/>
              <a:ext cx="10668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895" name="Line 9"/>
            <p:cNvSpPr>
              <a:spLocks noChangeShapeType="1"/>
            </p:cNvSpPr>
            <p:nvPr/>
          </p:nvSpPr>
          <p:spPr bwMode="auto">
            <a:xfrm rot="10800000">
              <a:off x="4019550" y="1600200"/>
              <a:ext cx="1066800" cy="990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896" name="Oval 12"/>
            <p:cNvSpPr>
              <a:spLocks/>
            </p:cNvSpPr>
            <p:nvPr/>
          </p:nvSpPr>
          <p:spPr bwMode="auto">
            <a:xfrm>
              <a:off x="3790950" y="1371600"/>
              <a:ext cx="457200" cy="45720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897" name="Oval 13"/>
            <p:cNvSpPr>
              <a:spLocks/>
            </p:cNvSpPr>
            <p:nvPr/>
          </p:nvSpPr>
          <p:spPr bwMode="auto">
            <a:xfrm>
              <a:off x="3790950" y="2362200"/>
              <a:ext cx="457200" cy="45720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8" name="Oval 14"/>
            <p:cNvSpPr>
              <a:spLocks/>
            </p:cNvSpPr>
            <p:nvPr/>
          </p:nvSpPr>
          <p:spPr bwMode="auto">
            <a:xfrm>
              <a:off x="4857750" y="2362200"/>
              <a:ext cx="457200" cy="4572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9" name="Oval 15"/>
            <p:cNvSpPr>
              <a:spLocks/>
            </p:cNvSpPr>
            <p:nvPr/>
          </p:nvSpPr>
          <p:spPr bwMode="auto">
            <a:xfrm>
              <a:off x="5924550" y="1371600"/>
              <a:ext cx="457200" cy="4572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0" name="Oval 16"/>
            <p:cNvSpPr>
              <a:spLocks/>
            </p:cNvSpPr>
            <p:nvPr/>
          </p:nvSpPr>
          <p:spPr bwMode="auto">
            <a:xfrm>
              <a:off x="5924550" y="2362200"/>
              <a:ext cx="457200" cy="4572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" name="Oval 17"/>
            <p:cNvSpPr>
              <a:spLocks/>
            </p:cNvSpPr>
            <p:nvPr/>
          </p:nvSpPr>
          <p:spPr bwMode="auto">
            <a:xfrm>
              <a:off x="3790950" y="3352800"/>
              <a:ext cx="457200" cy="4572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2" name="Oval 18"/>
            <p:cNvSpPr>
              <a:spLocks/>
            </p:cNvSpPr>
            <p:nvPr/>
          </p:nvSpPr>
          <p:spPr bwMode="auto">
            <a:xfrm>
              <a:off x="4857750" y="3352800"/>
              <a:ext cx="457200" cy="4572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3" name="Oval 19"/>
            <p:cNvSpPr>
              <a:spLocks/>
            </p:cNvSpPr>
            <p:nvPr/>
          </p:nvSpPr>
          <p:spPr bwMode="auto">
            <a:xfrm>
              <a:off x="5924550" y="3352800"/>
              <a:ext cx="457200" cy="4572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6904" name="Oval 20"/>
            <p:cNvSpPr>
              <a:spLocks/>
            </p:cNvSpPr>
            <p:nvPr/>
          </p:nvSpPr>
          <p:spPr bwMode="auto">
            <a:xfrm>
              <a:off x="4857750" y="1371600"/>
              <a:ext cx="457200" cy="45720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905" name="Rectangle 22"/>
            <p:cNvSpPr>
              <a:spLocks/>
            </p:cNvSpPr>
            <p:nvPr/>
          </p:nvSpPr>
          <p:spPr bwMode="auto">
            <a:xfrm>
              <a:off x="4989212" y="2420294"/>
              <a:ext cx="22409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Arial" pitchFamily="34" charset="0"/>
                </a:rPr>
                <a:t>p</a:t>
              </a:r>
            </a:p>
          </p:txBody>
        </p:sp>
        <p:sp>
          <p:nvSpPr>
            <p:cNvPr id="36906" name="Rectangle 23"/>
            <p:cNvSpPr>
              <a:spLocks/>
            </p:cNvSpPr>
            <p:nvPr/>
          </p:nvSpPr>
          <p:spPr bwMode="auto">
            <a:xfrm>
              <a:off x="6046959" y="1429694"/>
              <a:ext cx="22409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Arial" pitchFamily="34" charset="0"/>
                </a:rPr>
                <a:t>q</a:t>
              </a:r>
            </a:p>
          </p:txBody>
        </p:sp>
        <p:sp>
          <p:nvSpPr>
            <p:cNvPr id="36907" name="Rectangle 24"/>
            <p:cNvSpPr>
              <a:spLocks/>
            </p:cNvSpPr>
            <p:nvPr/>
          </p:nvSpPr>
          <p:spPr bwMode="auto">
            <a:xfrm>
              <a:off x="5619750" y="2057400"/>
              <a:ext cx="323850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Arial" pitchFamily="34" charset="0"/>
                </a:rPr>
                <a:t>c</a:t>
              </a:r>
            </a:p>
          </p:txBody>
        </p:sp>
        <p:sp>
          <p:nvSpPr>
            <p:cNvPr id="36908" name="Rectangle 23"/>
            <p:cNvSpPr>
              <a:spLocks/>
            </p:cNvSpPr>
            <p:nvPr/>
          </p:nvSpPr>
          <p:spPr bwMode="auto">
            <a:xfrm>
              <a:off x="6051510" y="2438499"/>
              <a:ext cx="19524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Arial" pitchFamily="34" charset="0"/>
                </a:rPr>
                <a:t>r</a:t>
              </a:r>
            </a:p>
          </p:txBody>
        </p:sp>
        <p:sp>
          <p:nvSpPr>
            <p:cNvPr id="36909" name="Rectangle 23"/>
            <p:cNvSpPr>
              <a:spLocks/>
            </p:cNvSpPr>
            <p:nvPr/>
          </p:nvSpPr>
          <p:spPr bwMode="auto">
            <a:xfrm>
              <a:off x="5017474" y="1446311"/>
              <a:ext cx="18081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Arial" pitchFamily="34" charset="0"/>
                </a:rPr>
                <a:t>s</a:t>
              </a:r>
            </a:p>
          </p:txBody>
        </p:sp>
      </p:grpSp>
      <p:sp>
        <p:nvSpPr>
          <p:cNvPr id="36887" name="Rectangle 10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r>
              <a:rPr lang="en-US" altLang="en-US" smtClean="0"/>
              <a:t>Defining the costs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623477" y="6553200"/>
            <a:ext cx="13548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source</a:t>
            </a:r>
            <a:r>
              <a:rPr lang="en-US" sz="1050" dirty="0"/>
              <a:t>: Noah </a:t>
            </a:r>
            <a:r>
              <a:rPr lang="en-US" sz="1050" dirty="0" err="1"/>
              <a:t>Snavely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02229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r>
              <a:rPr lang="en-US" altLang="en-US" smtClean="0"/>
              <a:t>Defining the costs</a:t>
            </a:r>
          </a:p>
        </p:txBody>
      </p:sp>
      <p:graphicFrame>
        <p:nvGraphicFramePr>
          <p:cNvPr id="11285" name="Group 21"/>
          <p:cNvGraphicFramePr>
            <a:graphicFrameLocks noGrp="1"/>
          </p:cNvGraphicFramePr>
          <p:nvPr/>
        </p:nvGraphicFramePr>
        <p:xfrm>
          <a:off x="7010400" y="2338388"/>
          <a:ext cx="1143000" cy="1050926"/>
        </p:xfrm>
        <a:graphic>
          <a:graphicData uri="http://schemas.openxmlformats.org/drawingml/2006/table">
            <a:tbl>
              <a:tblPr/>
              <a:tblGrid>
                <a:gridCol w="381000"/>
                <a:gridCol w="381000"/>
                <a:gridCol w="3810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-1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7909" name="Picture 5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3557588"/>
            <a:ext cx="3968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0" name="Picture 6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5" y="2646363"/>
            <a:ext cx="412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340" name="Group 76"/>
          <p:cNvGrpSpPr>
            <a:grpSpLocks/>
          </p:cNvGrpSpPr>
          <p:nvPr/>
        </p:nvGrpSpPr>
        <p:grpSpPr bwMode="auto">
          <a:xfrm>
            <a:off x="898525" y="2324100"/>
            <a:ext cx="1541463" cy="1479550"/>
            <a:chOff x="0" y="0"/>
            <a:chExt cx="971" cy="932"/>
          </a:xfrm>
        </p:grpSpPr>
        <p:sp>
          <p:nvSpPr>
            <p:cNvPr id="37938" name="Rectangle 62"/>
            <p:cNvSpPr>
              <a:spLocks/>
            </p:cNvSpPr>
            <p:nvPr/>
          </p:nvSpPr>
          <p:spPr bwMode="auto">
            <a:xfrm>
              <a:off x="490" y="475"/>
              <a:ext cx="24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ts val="350"/>
                </a:spcBef>
              </a:pPr>
              <a:r>
                <a:rPr lang="en-US" altLang="en-US" sz="1600">
                  <a:latin typeface="Arial" pitchFamily="34" charset="0"/>
                  <a:sym typeface="Arial" pitchFamily="34" charset="0"/>
                </a:rPr>
                <a:t>-1</a:t>
              </a:r>
            </a:p>
          </p:txBody>
        </p:sp>
        <p:sp>
          <p:nvSpPr>
            <p:cNvPr id="37939" name="Rectangle 63"/>
            <p:cNvSpPr>
              <a:spLocks/>
            </p:cNvSpPr>
            <p:nvPr/>
          </p:nvSpPr>
          <p:spPr bwMode="auto">
            <a:xfrm>
              <a:off x="250" y="475"/>
              <a:ext cx="24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ts val="350"/>
                </a:spcBef>
              </a:pPr>
              <a:r>
                <a:rPr lang="en-US" altLang="en-US" sz="1600">
                  <a:latin typeface="Arial" pitchFamily="34" charset="0"/>
                  <a:sym typeface="Arial" pitchFamily="34" charset="0"/>
                </a:rPr>
                <a:t>-1</a:t>
              </a:r>
            </a:p>
          </p:txBody>
        </p:sp>
        <p:sp>
          <p:nvSpPr>
            <p:cNvPr id="37940" name="Rectangle 64"/>
            <p:cNvSpPr>
              <a:spLocks/>
            </p:cNvSpPr>
            <p:nvPr/>
          </p:nvSpPr>
          <p:spPr bwMode="auto">
            <a:xfrm>
              <a:off x="490" y="30"/>
              <a:ext cx="24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ts val="350"/>
                </a:spcBef>
              </a:pPr>
              <a:r>
                <a:rPr lang="en-US" altLang="en-US" sz="1600">
                  <a:latin typeface="Arial" pitchFamily="34" charset="0"/>
                  <a:sym typeface="Arial" pitchFamily="34" charset="0"/>
                </a:rPr>
                <a:t>1</a:t>
              </a:r>
            </a:p>
          </p:txBody>
        </p:sp>
        <p:sp>
          <p:nvSpPr>
            <p:cNvPr id="37941" name="Rectangle 65"/>
            <p:cNvSpPr>
              <a:spLocks/>
            </p:cNvSpPr>
            <p:nvPr/>
          </p:nvSpPr>
          <p:spPr bwMode="auto">
            <a:xfrm>
              <a:off x="250" y="30"/>
              <a:ext cx="24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ts val="350"/>
                </a:spcBef>
              </a:pPr>
              <a:r>
                <a:rPr lang="en-US" altLang="en-US" sz="1600">
                  <a:latin typeface="Arial" pitchFamily="34" charset="0"/>
                  <a:sym typeface="Arial" pitchFamily="34" charset="0"/>
                </a:rPr>
                <a:t>1</a:t>
              </a:r>
            </a:p>
          </p:txBody>
        </p:sp>
        <p:sp>
          <p:nvSpPr>
            <p:cNvPr id="37942" name="Line 66"/>
            <p:cNvSpPr>
              <a:spLocks noChangeShapeType="1"/>
            </p:cNvSpPr>
            <p:nvPr/>
          </p:nvSpPr>
          <p:spPr bwMode="auto">
            <a:xfrm>
              <a:off x="250" y="0"/>
              <a:ext cx="720" cy="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43" name="Line 67"/>
            <p:cNvSpPr>
              <a:spLocks noChangeShapeType="1"/>
            </p:cNvSpPr>
            <p:nvPr/>
          </p:nvSpPr>
          <p:spPr bwMode="auto">
            <a:xfrm>
              <a:off x="250" y="240"/>
              <a:ext cx="720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44" name="Line 68"/>
            <p:cNvSpPr>
              <a:spLocks noChangeShapeType="1"/>
            </p:cNvSpPr>
            <p:nvPr/>
          </p:nvSpPr>
          <p:spPr bwMode="auto">
            <a:xfrm>
              <a:off x="250" y="451"/>
              <a:ext cx="720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45" name="Line 69"/>
            <p:cNvSpPr>
              <a:spLocks noChangeShapeType="1"/>
            </p:cNvSpPr>
            <p:nvPr/>
          </p:nvSpPr>
          <p:spPr bwMode="auto">
            <a:xfrm>
              <a:off x="250" y="662"/>
              <a:ext cx="720" cy="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46" name="Line 70"/>
            <p:cNvSpPr>
              <a:spLocks noChangeShapeType="1"/>
            </p:cNvSpPr>
            <p:nvPr/>
          </p:nvSpPr>
          <p:spPr bwMode="auto">
            <a:xfrm>
              <a:off x="250" y="0"/>
              <a:ext cx="1" cy="66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47" name="Line 71"/>
            <p:cNvSpPr>
              <a:spLocks noChangeShapeType="1"/>
            </p:cNvSpPr>
            <p:nvPr/>
          </p:nvSpPr>
          <p:spPr bwMode="auto">
            <a:xfrm>
              <a:off x="490" y="0"/>
              <a:ext cx="1" cy="6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48" name="Line 72"/>
            <p:cNvSpPr>
              <a:spLocks noChangeShapeType="1"/>
            </p:cNvSpPr>
            <p:nvPr/>
          </p:nvSpPr>
          <p:spPr bwMode="auto">
            <a:xfrm>
              <a:off x="730" y="0"/>
              <a:ext cx="1" cy="6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49" name="Line 73"/>
            <p:cNvSpPr>
              <a:spLocks noChangeShapeType="1"/>
            </p:cNvSpPr>
            <p:nvPr/>
          </p:nvSpPr>
          <p:spPr bwMode="auto">
            <a:xfrm>
              <a:off x="970" y="0"/>
              <a:ext cx="1" cy="66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7950" name="Picture 74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" y="764"/>
              <a:ext cx="288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51" name="Picture 75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8"/>
              <a:ext cx="139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912" name="Rectangle 78"/>
          <p:cNvSpPr>
            <a:spLocks/>
          </p:cNvSpPr>
          <p:nvPr/>
        </p:nvSpPr>
        <p:spPr bwMode="auto">
          <a:xfrm>
            <a:off x="685800" y="4495800"/>
            <a:ext cx="81661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82588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450"/>
              </a:spcBef>
            </a:pPr>
            <a:r>
              <a:rPr lang="en-US" altLang="en-US" sz="2000">
                <a:solidFill>
                  <a:srgbClr val="FF0000"/>
                </a:solidFill>
                <a:latin typeface="Arial" pitchFamily="34" charset="0"/>
                <a:sym typeface="Arial" pitchFamily="34" charset="0"/>
              </a:rPr>
              <a:t>c</a:t>
            </a:r>
            <a:r>
              <a:rPr lang="en-US" altLang="en-US" sz="2000">
                <a:latin typeface="Arial" pitchFamily="34" charset="0"/>
                <a:sym typeface="Arial" pitchFamily="34" charset="0"/>
              </a:rPr>
              <a:t> can be computed using a cross-correlation filter</a:t>
            </a:r>
          </a:p>
          <a:p>
            <a:pPr>
              <a:spcBef>
                <a:spcPts val="413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altLang="en-US">
                <a:latin typeface="Arial" pitchFamily="34" charset="0"/>
                <a:sym typeface="Arial" pitchFamily="34" charset="0"/>
              </a:rPr>
              <a:t>assume it is centered at </a:t>
            </a:r>
            <a:r>
              <a:rPr lang="en-US" altLang="en-US">
                <a:solidFill>
                  <a:srgbClr val="0000FF"/>
                </a:solidFill>
                <a:latin typeface="Arial" pitchFamily="34" charset="0"/>
                <a:sym typeface="Arial" pitchFamily="34" charset="0"/>
              </a:rPr>
              <a:t>p</a:t>
            </a:r>
          </a:p>
          <a:p>
            <a:pPr>
              <a:spcBef>
                <a:spcPts val="450"/>
              </a:spcBef>
            </a:pPr>
            <a:r>
              <a:rPr lang="en-US" altLang="en-US" sz="2000">
                <a:latin typeface="Arial" pitchFamily="34" charset="0"/>
                <a:sym typeface="Arial" pitchFamily="34" charset="0"/>
              </a:rPr>
              <a:t>A couple more modifications</a:t>
            </a:r>
          </a:p>
          <a:p>
            <a:pPr>
              <a:spcBef>
                <a:spcPts val="413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altLang="en-US">
                <a:latin typeface="Arial" pitchFamily="34" charset="0"/>
                <a:sym typeface="Arial" pitchFamily="34" charset="0"/>
              </a:rPr>
              <a:t>Scale the filter response by length of link </a:t>
            </a:r>
            <a:r>
              <a:rPr lang="en-US" altLang="en-US">
                <a:solidFill>
                  <a:srgbClr val="FF0000"/>
                </a:solidFill>
                <a:latin typeface="Arial" pitchFamily="34" charset="0"/>
                <a:sym typeface="Arial" pitchFamily="34" charset="0"/>
              </a:rPr>
              <a:t>c</a:t>
            </a:r>
            <a:r>
              <a:rPr lang="en-US" altLang="en-US">
                <a:latin typeface="Arial" pitchFamily="34" charset="0"/>
                <a:sym typeface="Arial" pitchFamily="34" charset="0"/>
              </a:rPr>
              <a:t>.  Why?</a:t>
            </a:r>
          </a:p>
          <a:p>
            <a:pPr>
              <a:spcBef>
                <a:spcPts val="413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altLang="en-US">
                <a:latin typeface="Arial" pitchFamily="34" charset="0"/>
                <a:sym typeface="Arial" pitchFamily="34" charset="0"/>
              </a:rPr>
              <a:t>Make </a:t>
            </a:r>
            <a:r>
              <a:rPr lang="en-US" altLang="en-US">
                <a:solidFill>
                  <a:srgbClr val="FF0000"/>
                </a:solidFill>
                <a:latin typeface="Arial" pitchFamily="34" charset="0"/>
                <a:sym typeface="Arial" pitchFamily="34" charset="0"/>
              </a:rPr>
              <a:t>c</a:t>
            </a:r>
            <a:r>
              <a:rPr lang="en-US" altLang="en-US">
                <a:latin typeface="Arial" pitchFamily="34" charset="0"/>
                <a:sym typeface="Arial" pitchFamily="34" charset="0"/>
              </a:rPr>
              <a:t> positive</a:t>
            </a:r>
          </a:p>
          <a:p>
            <a:pPr>
              <a:spcBef>
                <a:spcPts val="35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</a:pPr>
            <a:r>
              <a:rPr lang="en-US" altLang="en-US" sz="1600">
                <a:latin typeface="Arial" pitchFamily="34" charset="0"/>
                <a:sym typeface="Arial" pitchFamily="34" charset="0"/>
              </a:rPr>
              <a:t>Set </a:t>
            </a:r>
            <a:r>
              <a:rPr lang="en-US" altLang="en-US" sz="1600">
                <a:solidFill>
                  <a:srgbClr val="FF0000"/>
                </a:solidFill>
                <a:latin typeface="Arial" pitchFamily="34" charset="0"/>
                <a:sym typeface="Arial" pitchFamily="34" charset="0"/>
              </a:rPr>
              <a:t>c</a:t>
            </a:r>
            <a:r>
              <a:rPr lang="en-US" altLang="en-US" sz="1600">
                <a:latin typeface="Arial" pitchFamily="34" charset="0"/>
                <a:sym typeface="Arial" pitchFamily="34" charset="0"/>
              </a:rPr>
              <a:t> = (max-|filter response|*length)</a:t>
            </a:r>
          </a:p>
          <a:p>
            <a:pPr>
              <a:spcBef>
                <a:spcPts val="35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</a:pPr>
            <a:r>
              <a:rPr lang="en-US" altLang="en-US" sz="1600">
                <a:latin typeface="Arial" pitchFamily="34" charset="0"/>
                <a:sym typeface="Arial" pitchFamily="34" charset="0"/>
              </a:rPr>
              <a:t>where max = maximum |filter response|*length over all pixels in the image</a:t>
            </a:r>
          </a:p>
        </p:txBody>
      </p:sp>
      <p:grpSp>
        <p:nvGrpSpPr>
          <p:cNvPr id="37913" name="Group 46"/>
          <p:cNvGrpSpPr>
            <a:grpSpLocks/>
          </p:cNvGrpSpPr>
          <p:nvPr/>
        </p:nvGrpSpPr>
        <p:grpSpPr bwMode="auto">
          <a:xfrm>
            <a:off x="3362325" y="1446213"/>
            <a:ext cx="2590800" cy="2438400"/>
            <a:chOff x="3790950" y="1371600"/>
            <a:chExt cx="2590800" cy="2438400"/>
          </a:xfrm>
        </p:grpSpPr>
        <p:sp>
          <p:nvSpPr>
            <p:cNvPr id="37916" name="Line 2"/>
            <p:cNvSpPr>
              <a:spLocks noChangeShapeType="1"/>
            </p:cNvSpPr>
            <p:nvPr/>
          </p:nvSpPr>
          <p:spPr bwMode="auto">
            <a:xfrm rot="10800000" flipH="1">
              <a:off x="5086350" y="1600200"/>
              <a:ext cx="1588" cy="990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17" name="Line 3"/>
            <p:cNvSpPr>
              <a:spLocks noChangeShapeType="1"/>
            </p:cNvSpPr>
            <p:nvPr/>
          </p:nvSpPr>
          <p:spPr bwMode="auto">
            <a:xfrm rot="10800000" flipH="1">
              <a:off x="5086350" y="1600200"/>
              <a:ext cx="1066800" cy="9906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18" name="Line 4"/>
            <p:cNvSpPr>
              <a:spLocks noChangeShapeType="1"/>
            </p:cNvSpPr>
            <p:nvPr/>
          </p:nvSpPr>
          <p:spPr bwMode="auto">
            <a:xfrm>
              <a:off x="5086350" y="2590800"/>
              <a:ext cx="10668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19" name="Line 5"/>
            <p:cNvSpPr>
              <a:spLocks noChangeShapeType="1"/>
            </p:cNvSpPr>
            <p:nvPr/>
          </p:nvSpPr>
          <p:spPr bwMode="auto">
            <a:xfrm>
              <a:off x="5086350" y="2590800"/>
              <a:ext cx="1066800" cy="990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20" name="Line 6"/>
            <p:cNvSpPr>
              <a:spLocks noChangeShapeType="1"/>
            </p:cNvSpPr>
            <p:nvPr/>
          </p:nvSpPr>
          <p:spPr bwMode="auto">
            <a:xfrm>
              <a:off x="5086350" y="2590800"/>
              <a:ext cx="1588" cy="990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21" name="Line 7"/>
            <p:cNvSpPr>
              <a:spLocks noChangeShapeType="1"/>
            </p:cNvSpPr>
            <p:nvPr/>
          </p:nvSpPr>
          <p:spPr bwMode="auto">
            <a:xfrm flipH="1">
              <a:off x="4019550" y="2590800"/>
              <a:ext cx="1066800" cy="990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22" name="Line 8"/>
            <p:cNvSpPr>
              <a:spLocks noChangeShapeType="1"/>
            </p:cNvSpPr>
            <p:nvPr/>
          </p:nvSpPr>
          <p:spPr bwMode="auto">
            <a:xfrm flipH="1">
              <a:off x="4019550" y="2590800"/>
              <a:ext cx="10668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23" name="Line 9"/>
            <p:cNvSpPr>
              <a:spLocks noChangeShapeType="1"/>
            </p:cNvSpPr>
            <p:nvPr/>
          </p:nvSpPr>
          <p:spPr bwMode="auto">
            <a:xfrm rot="10800000">
              <a:off x="4019550" y="1600200"/>
              <a:ext cx="1066800" cy="990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24" name="Oval 12"/>
            <p:cNvSpPr>
              <a:spLocks/>
            </p:cNvSpPr>
            <p:nvPr/>
          </p:nvSpPr>
          <p:spPr bwMode="auto">
            <a:xfrm>
              <a:off x="3790950" y="1371600"/>
              <a:ext cx="457200" cy="45720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25" name="Oval 13"/>
            <p:cNvSpPr>
              <a:spLocks/>
            </p:cNvSpPr>
            <p:nvPr/>
          </p:nvSpPr>
          <p:spPr bwMode="auto">
            <a:xfrm>
              <a:off x="3790950" y="2362200"/>
              <a:ext cx="457200" cy="45720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" name="Oval 14"/>
            <p:cNvSpPr>
              <a:spLocks/>
            </p:cNvSpPr>
            <p:nvPr/>
          </p:nvSpPr>
          <p:spPr bwMode="auto">
            <a:xfrm>
              <a:off x="4857750" y="2362200"/>
              <a:ext cx="457200" cy="4572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9" name="Oval 15"/>
            <p:cNvSpPr>
              <a:spLocks/>
            </p:cNvSpPr>
            <p:nvPr/>
          </p:nvSpPr>
          <p:spPr bwMode="auto">
            <a:xfrm>
              <a:off x="5924550" y="1371600"/>
              <a:ext cx="457200" cy="4572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0" name="Oval 16"/>
            <p:cNvSpPr>
              <a:spLocks/>
            </p:cNvSpPr>
            <p:nvPr/>
          </p:nvSpPr>
          <p:spPr bwMode="auto">
            <a:xfrm>
              <a:off x="5924550" y="2362200"/>
              <a:ext cx="457200" cy="4572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1" name="Oval 17"/>
            <p:cNvSpPr>
              <a:spLocks/>
            </p:cNvSpPr>
            <p:nvPr/>
          </p:nvSpPr>
          <p:spPr bwMode="auto">
            <a:xfrm>
              <a:off x="3790950" y="3352800"/>
              <a:ext cx="457200" cy="4572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2" name="Oval 18"/>
            <p:cNvSpPr>
              <a:spLocks/>
            </p:cNvSpPr>
            <p:nvPr/>
          </p:nvSpPr>
          <p:spPr bwMode="auto">
            <a:xfrm>
              <a:off x="4857750" y="3352800"/>
              <a:ext cx="457200" cy="4572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3" name="Oval 19"/>
            <p:cNvSpPr>
              <a:spLocks/>
            </p:cNvSpPr>
            <p:nvPr/>
          </p:nvSpPr>
          <p:spPr bwMode="auto">
            <a:xfrm>
              <a:off x="5924550" y="3352800"/>
              <a:ext cx="457200" cy="4572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932" name="Oval 20"/>
            <p:cNvSpPr>
              <a:spLocks/>
            </p:cNvSpPr>
            <p:nvPr/>
          </p:nvSpPr>
          <p:spPr bwMode="auto">
            <a:xfrm>
              <a:off x="4857750" y="1371600"/>
              <a:ext cx="457200" cy="45720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33" name="Rectangle 22"/>
            <p:cNvSpPr>
              <a:spLocks/>
            </p:cNvSpPr>
            <p:nvPr/>
          </p:nvSpPr>
          <p:spPr bwMode="auto">
            <a:xfrm>
              <a:off x="4989212" y="2420294"/>
              <a:ext cx="22409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Arial" pitchFamily="34" charset="0"/>
                </a:rPr>
                <a:t>p</a:t>
              </a:r>
            </a:p>
          </p:txBody>
        </p:sp>
        <p:sp>
          <p:nvSpPr>
            <p:cNvPr id="37934" name="Rectangle 23"/>
            <p:cNvSpPr>
              <a:spLocks/>
            </p:cNvSpPr>
            <p:nvPr/>
          </p:nvSpPr>
          <p:spPr bwMode="auto">
            <a:xfrm>
              <a:off x="6046959" y="1429694"/>
              <a:ext cx="22409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Arial" pitchFamily="34" charset="0"/>
                </a:rPr>
                <a:t>q</a:t>
              </a:r>
            </a:p>
          </p:txBody>
        </p:sp>
        <p:sp>
          <p:nvSpPr>
            <p:cNvPr id="37935" name="Rectangle 24"/>
            <p:cNvSpPr>
              <a:spLocks/>
            </p:cNvSpPr>
            <p:nvPr/>
          </p:nvSpPr>
          <p:spPr bwMode="auto">
            <a:xfrm>
              <a:off x="5619750" y="2057400"/>
              <a:ext cx="323850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Arial" pitchFamily="34" charset="0"/>
                </a:rPr>
                <a:t>c</a:t>
              </a:r>
            </a:p>
          </p:txBody>
        </p:sp>
        <p:sp>
          <p:nvSpPr>
            <p:cNvPr id="37936" name="Rectangle 23"/>
            <p:cNvSpPr>
              <a:spLocks/>
            </p:cNvSpPr>
            <p:nvPr/>
          </p:nvSpPr>
          <p:spPr bwMode="auto">
            <a:xfrm>
              <a:off x="6051510" y="2438499"/>
              <a:ext cx="19524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Arial" pitchFamily="34" charset="0"/>
                </a:rPr>
                <a:t>r</a:t>
              </a:r>
            </a:p>
          </p:txBody>
        </p:sp>
        <p:sp>
          <p:nvSpPr>
            <p:cNvPr id="37937" name="Rectangle 23"/>
            <p:cNvSpPr>
              <a:spLocks/>
            </p:cNvSpPr>
            <p:nvPr/>
          </p:nvSpPr>
          <p:spPr bwMode="auto">
            <a:xfrm>
              <a:off x="5017474" y="1446311"/>
              <a:ext cx="18081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Arial" pitchFamily="34" charset="0"/>
                </a:rPr>
                <a:t>s</a:t>
              </a:r>
            </a:p>
          </p:txBody>
        </p:sp>
      </p:grpSp>
      <p:sp>
        <p:nvSpPr>
          <p:cNvPr id="70" name="Rectangle 24"/>
          <p:cNvSpPr>
            <a:spLocks/>
          </p:cNvSpPr>
          <p:nvPr/>
        </p:nvSpPr>
        <p:spPr bwMode="auto">
          <a:xfrm>
            <a:off x="4010025" y="2633663"/>
            <a:ext cx="3238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pitchFamily="34" charset="0"/>
              </a:rPr>
              <a:t>w</a:t>
            </a:r>
          </a:p>
        </p:txBody>
      </p:sp>
      <p:sp>
        <p:nvSpPr>
          <p:cNvPr id="71" name="Line 8"/>
          <p:cNvSpPr>
            <a:spLocks noChangeShapeType="1"/>
          </p:cNvSpPr>
          <p:nvPr/>
        </p:nvSpPr>
        <p:spPr bwMode="auto">
          <a:xfrm flipH="1">
            <a:off x="3819525" y="26670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7623477" y="6553200"/>
            <a:ext cx="13548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source</a:t>
            </a:r>
            <a:r>
              <a:rPr lang="en-US" sz="1050" dirty="0"/>
              <a:t>: Noah </a:t>
            </a:r>
            <a:r>
              <a:rPr lang="en-US" sz="1050" dirty="0" err="1"/>
              <a:t>Snavely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91831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13"/>
          <p:cNvGrpSpPr>
            <a:grpSpLocks/>
          </p:cNvGrpSpPr>
          <p:nvPr/>
        </p:nvGrpSpPr>
        <p:grpSpPr bwMode="auto">
          <a:xfrm>
            <a:off x="3657600" y="1295400"/>
            <a:ext cx="2133600" cy="1981200"/>
            <a:chOff x="0" y="0"/>
            <a:chExt cx="1344" cy="1248"/>
          </a:xfrm>
        </p:grpSpPr>
        <p:sp>
          <p:nvSpPr>
            <p:cNvPr id="38940" name="Line 2"/>
            <p:cNvSpPr>
              <a:spLocks noChangeShapeType="1"/>
            </p:cNvSpPr>
            <p:nvPr/>
          </p:nvSpPr>
          <p:spPr bwMode="auto">
            <a:xfrm>
              <a:off x="672" y="624"/>
              <a:ext cx="1" cy="624"/>
            </a:xfrm>
            <a:prstGeom prst="line">
              <a:avLst/>
            </a:prstGeom>
            <a:noFill/>
            <a:ln w="28575">
              <a:solidFill>
                <a:srgbClr val="C8C8C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38941" name="Group 12"/>
            <p:cNvGrpSpPr>
              <a:grpSpLocks/>
            </p:cNvGrpSpPr>
            <p:nvPr/>
          </p:nvGrpSpPr>
          <p:grpSpPr bwMode="auto">
            <a:xfrm>
              <a:off x="0" y="0"/>
              <a:ext cx="1344" cy="1248"/>
              <a:chOff x="0" y="0"/>
              <a:chExt cx="1344" cy="1248"/>
            </a:xfrm>
          </p:grpSpPr>
          <p:grpSp>
            <p:nvGrpSpPr>
              <p:cNvPr id="38942" name="Group 6"/>
              <p:cNvGrpSpPr>
                <a:grpSpLocks/>
              </p:cNvGrpSpPr>
              <p:nvPr/>
            </p:nvGrpSpPr>
            <p:grpSpPr bwMode="auto">
              <a:xfrm>
                <a:off x="672" y="0"/>
                <a:ext cx="672" cy="1248"/>
                <a:chOff x="0" y="0"/>
                <a:chExt cx="672" cy="1248"/>
              </a:xfrm>
            </p:grpSpPr>
            <p:sp>
              <p:nvSpPr>
                <p:cNvPr id="38948" name="Line 3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0"/>
                  <a:ext cx="672" cy="624"/>
                </a:xfrm>
                <a:prstGeom prst="line">
                  <a:avLst/>
                </a:prstGeom>
                <a:noFill/>
                <a:ln w="28575">
                  <a:solidFill>
                    <a:srgbClr val="C8C8C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8949" name="Line 4"/>
                <p:cNvSpPr>
                  <a:spLocks noChangeShapeType="1"/>
                </p:cNvSpPr>
                <p:nvPr/>
              </p:nvSpPr>
              <p:spPr bwMode="auto">
                <a:xfrm>
                  <a:off x="0" y="624"/>
                  <a:ext cx="672" cy="1"/>
                </a:xfrm>
                <a:prstGeom prst="line">
                  <a:avLst/>
                </a:prstGeom>
                <a:noFill/>
                <a:ln w="28575">
                  <a:solidFill>
                    <a:srgbClr val="C8C8C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8950" name="Line 5"/>
                <p:cNvSpPr>
                  <a:spLocks noChangeShapeType="1"/>
                </p:cNvSpPr>
                <p:nvPr/>
              </p:nvSpPr>
              <p:spPr bwMode="auto">
                <a:xfrm>
                  <a:off x="0" y="624"/>
                  <a:ext cx="672" cy="624"/>
                </a:xfrm>
                <a:prstGeom prst="line">
                  <a:avLst/>
                </a:prstGeom>
                <a:noFill/>
                <a:ln w="28575">
                  <a:solidFill>
                    <a:srgbClr val="C8C8C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38943" name="Group 11"/>
              <p:cNvGrpSpPr>
                <a:grpSpLocks/>
              </p:cNvGrpSpPr>
              <p:nvPr/>
            </p:nvGrpSpPr>
            <p:grpSpPr bwMode="auto">
              <a:xfrm>
                <a:off x="0" y="0"/>
                <a:ext cx="673" cy="1248"/>
                <a:chOff x="0" y="0"/>
                <a:chExt cx="673" cy="1248"/>
              </a:xfrm>
            </p:grpSpPr>
            <p:sp>
              <p:nvSpPr>
                <p:cNvPr id="38944" name="Line 7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672" y="0"/>
                  <a:ext cx="1" cy="624"/>
                </a:xfrm>
                <a:prstGeom prst="line">
                  <a:avLst/>
                </a:prstGeom>
                <a:noFill/>
                <a:ln w="28575">
                  <a:solidFill>
                    <a:srgbClr val="C8C8C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8945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0" y="624"/>
                  <a:ext cx="672" cy="624"/>
                </a:xfrm>
                <a:prstGeom prst="line">
                  <a:avLst/>
                </a:prstGeom>
                <a:noFill/>
                <a:ln w="28575">
                  <a:solidFill>
                    <a:srgbClr val="C8C8C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8946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0" y="624"/>
                  <a:ext cx="672" cy="1"/>
                </a:xfrm>
                <a:prstGeom prst="line">
                  <a:avLst/>
                </a:prstGeom>
                <a:noFill/>
                <a:ln w="28575">
                  <a:solidFill>
                    <a:srgbClr val="C8C8C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8947" name="Line 10"/>
                <p:cNvSpPr>
                  <a:spLocks noChangeShapeType="1"/>
                </p:cNvSpPr>
                <p:nvPr/>
              </p:nvSpPr>
              <p:spPr bwMode="auto">
                <a:xfrm rot="10800000">
                  <a:off x="0" y="0"/>
                  <a:ext cx="672" cy="624"/>
                </a:xfrm>
                <a:prstGeom prst="line">
                  <a:avLst/>
                </a:prstGeom>
                <a:noFill/>
                <a:ln w="28575">
                  <a:solidFill>
                    <a:srgbClr val="C8C8C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8915" name="Rectangle 14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 rIns="132080"/>
          <a:lstStyle/>
          <a:p>
            <a:r>
              <a:rPr lang="en-US" altLang="en-US" smtClean="0"/>
              <a:t>Dijkstra’s shortest path algorithm</a:t>
            </a:r>
          </a:p>
        </p:txBody>
      </p:sp>
      <p:sp>
        <p:nvSpPr>
          <p:cNvPr id="38916" name="Oval 15"/>
          <p:cNvSpPr>
            <a:spLocks/>
          </p:cNvSpPr>
          <p:nvPr/>
        </p:nvSpPr>
        <p:spPr bwMode="auto">
          <a:xfrm>
            <a:off x="3429000" y="1066800"/>
            <a:ext cx="457200" cy="45720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8917" name="Oval 16"/>
          <p:cNvSpPr>
            <a:spLocks/>
          </p:cNvSpPr>
          <p:nvPr/>
        </p:nvSpPr>
        <p:spPr bwMode="auto">
          <a:xfrm>
            <a:off x="3429000" y="2057400"/>
            <a:ext cx="457200" cy="45720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38918" name="Group 19"/>
          <p:cNvGrpSpPr>
            <a:grpSpLocks/>
          </p:cNvGrpSpPr>
          <p:nvPr/>
        </p:nvGrpSpPr>
        <p:grpSpPr bwMode="auto">
          <a:xfrm>
            <a:off x="4495800" y="2057400"/>
            <a:ext cx="457200" cy="457200"/>
            <a:chOff x="0" y="0"/>
            <a:chExt cx="288" cy="288"/>
          </a:xfrm>
        </p:grpSpPr>
        <p:sp>
          <p:nvSpPr>
            <p:cNvPr id="38938" name="Oval 17"/>
            <p:cNvSpPr>
              <a:spLocks/>
            </p:cNvSpPr>
            <p:nvPr/>
          </p:nvSpPr>
          <p:spPr bwMode="auto">
            <a:xfrm>
              <a:off x="0" y="0"/>
              <a:ext cx="288" cy="288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8939" name="Rectangle 18"/>
            <p:cNvSpPr>
              <a:spLocks/>
            </p:cNvSpPr>
            <p:nvPr/>
          </p:nvSpPr>
          <p:spPr bwMode="auto">
            <a:xfrm>
              <a:off x="68" y="12"/>
              <a:ext cx="18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>
              <a:lvl1pPr marL="1588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>
                  <a:latin typeface="Arial" pitchFamily="34" charset="0"/>
                  <a:sym typeface="Arial" pitchFamily="34" charset="0"/>
                </a:rPr>
                <a:t>0</a:t>
              </a:r>
            </a:p>
          </p:txBody>
        </p:sp>
      </p:grpSp>
      <p:sp>
        <p:nvSpPr>
          <p:cNvPr id="38919" name="Oval 20"/>
          <p:cNvSpPr>
            <a:spLocks/>
          </p:cNvSpPr>
          <p:nvPr/>
        </p:nvSpPr>
        <p:spPr bwMode="auto">
          <a:xfrm>
            <a:off x="5562600" y="1066800"/>
            <a:ext cx="457200" cy="45720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8920" name="Oval 21"/>
          <p:cNvSpPr>
            <a:spLocks/>
          </p:cNvSpPr>
          <p:nvPr/>
        </p:nvSpPr>
        <p:spPr bwMode="auto">
          <a:xfrm>
            <a:off x="5562600" y="2057400"/>
            <a:ext cx="457200" cy="45720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8921" name="Oval 22"/>
          <p:cNvSpPr>
            <a:spLocks/>
          </p:cNvSpPr>
          <p:nvPr/>
        </p:nvSpPr>
        <p:spPr bwMode="auto">
          <a:xfrm>
            <a:off x="3429000" y="3048000"/>
            <a:ext cx="457200" cy="45720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8922" name="Oval 23"/>
          <p:cNvSpPr>
            <a:spLocks/>
          </p:cNvSpPr>
          <p:nvPr/>
        </p:nvSpPr>
        <p:spPr bwMode="auto">
          <a:xfrm>
            <a:off x="4495800" y="3048000"/>
            <a:ext cx="457200" cy="45720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8923" name="Oval 24"/>
          <p:cNvSpPr>
            <a:spLocks/>
          </p:cNvSpPr>
          <p:nvPr/>
        </p:nvSpPr>
        <p:spPr bwMode="auto">
          <a:xfrm>
            <a:off x="5562600" y="3048000"/>
            <a:ext cx="457200" cy="45720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8924" name="Oval 25"/>
          <p:cNvSpPr>
            <a:spLocks/>
          </p:cNvSpPr>
          <p:nvPr/>
        </p:nvSpPr>
        <p:spPr bwMode="auto">
          <a:xfrm>
            <a:off x="4495800" y="1066800"/>
            <a:ext cx="457200" cy="45720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38925" name="Group 34"/>
          <p:cNvGrpSpPr>
            <a:grpSpLocks/>
          </p:cNvGrpSpPr>
          <p:nvPr/>
        </p:nvGrpSpPr>
        <p:grpSpPr bwMode="auto">
          <a:xfrm>
            <a:off x="4124325" y="1676400"/>
            <a:ext cx="1460500" cy="1358900"/>
            <a:chOff x="54" y="48"/>
            <a:chExt cx="920" cy="856"/>
          </a:xfrm>
        </p:grpSpPr>
        <p:sp>
          <p:nvSpPr>
            <p:cNvPr id="38930" name="Rectangle 26"/>
            <p:cNvSpPr>
              <a:spLocks/>
            </p:cNvSpPr>
            <p:nvPr/>
          </p:nvSpPr>
          <p:spPr bwMode="auto">
            <a:xfrm>
              <a:off x="610" y="140"/>
              <a:ext cx="296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>
                  <a:latin typeface="Arial" pitchFamily="34" charset="0"/>
                  <a:sym typeface="Arial" pitchFamily="34" charset="0"/>
                </a:rPr>
                <a:t>5</a:t>
              </a:r>
            </a:p>
          </p:txBody>
        </p:sp>
        <p:sp>
          <p:nvSpPr>
            <p:cNvPr id="38931" name="Rectangle 27"/>
            <p:cNvSpPr>
              <a:spLocks/>
            </p:cNvSpPr>
            <p:nvPr/>
          </p:nvSpPr>
          <p:spPr bwMode="auto">
            <a:xfrm>
              <a:off x="678" y="348"/>
              <a:ext cx="296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>
                  <a:latin typeface="Arial" pitchFamily="34" charset="0"/>
                  <a:sym typeface="Arial" pitchFamily="34" charset="0"/>
                </a:rPr>
                <a:t>3</a:t>
              </a:r>
            </a:p>
          </p:txBody>
        </p:sp>
        <p:sp>
          <p:nvSpPr>
            <p:cNvPr id="38932" name="Rectangle 28"/>
            <p:cNvSpPr>
              <a:spLocks/>
            </p:cNvSpPr>
            <p:nvPr/>
          </p:nvSpPr>
          <p:spPr bwMode="auto">
            <a:xfrm>
              <a:off x="54" y="350"/>
              <a:ext cx="296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>
                  <a:latin typeface="Arial" pitchFamily="34" charset="0"/>
                  <a:sym typeface="Arial" pitchFamily="34" charset="0"/>
                </a:rPr>
                <a:t>1</a:t>
              </a:r>
            </a:p>
          </p:txBody>
        </p:sp>
        <p:sp>
          <p:nvSpPr>
            <p:cNvPr id="38933" name="Rectangle 29"/>
            <p:cNvSpPr>
              <a:spLocks/>
            </p:cNvSpPr>
            <p:nvPr/>
          </p:nvSpPr>
          <p:spPr bwMode="auto">
            <a:xfrm>
              <a:off x="606" y="560"/>
              <a:ext cx="296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>
                  <a:latin typeface="Arial" pitchFamily="34" charset="0"/>
                  <a:sym typeface="Arial" pitchFamily="34" charset="0"/>
                </a:rPr>
                <a:t>3</a:t>
              </a:r>
            </a:p>
          </p:txBody>
        </p:sp>
        <p:sp>
          <p:nvSpPr>
            <p:cNvPr id="38934" name="Rectangle 30"/>
            <p:cNvSpPr>
              <a:spLocks/>
            </p:cNvSpPr>
            <p:nvPr/>
          </p:nvSpPr>
          <p:spPr bwMode="auto">
            <a:xfrm>
              <a:off x="136" y="558"/>
              <a:ext cx="296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>
                  <a:latin typeface="Arial" pitchFamily="34" charset="0"/>
                  <a:sym typeface="Arial" pitchFamily="34" charset="0"/>
                </a:rPr>
                <a:t>3</a:t>
              </a:r>
            </a:p>
          </p:txBody>
        </p:sp>
        <p:sp>
          <p:nvSpPr>
            <p:cNvPr id="38935" name="Rectangle 31"/>
            <p:cNvSpPr>
              <a:spLocks/>
            </p:cNvSpPr>
            <p:nvPr/>
          </p:nvSpPr>
          <p:spPr bwMode="auto">
            <a:xfrm>
              <a:off x="136" y="104"/>
              <a:ext cx="296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>
                  <a:latin typeface="Arial" pitchFamily="34" charset="0"/>
                  <a:sym typeface="Arial" pitchFamily="34" charset="0"/>
                </a:rPr>
                <a:t>4</a:t>
              </a:r>
            </a:p>
          </p:txBody>
        </p:sp>
        <p:sp>
          <p:nvSpPr>
            <p:cNvPr id="38936" name="Rectangle 32"/>
            <p:cNvSpPr>
              <a:spLocks/>
            </p:cNvSpPr>
            <p:nvPr/>
          </p:nvSpPr>
          <p:spPr bwMode="auto">
            <a:xfrm>
              <a:off x="384" y="48"/>
              <a:ext cx="296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>
                  <a:latin typeface="Arial" pitchFamily="34" charset="0"/>
                  <a:sym typeface="Arial" pitchFamily="34" charset="0"/>
                </a:rPr>
                <a:t>9</a:t>
              </a:r>
            </a:p>
          </p:txBody>
        </p:sp>
        <p:sp>
          <p:nvSpPr>
            <p:cNvPr id="38937" name="Rectangle 33"/>
            <p:cNvSpPr>
              <a:spLocks/>
            </p:cNvSpPr>
            <p:nvPr/>
          </p:nvSpPr>
          <p:spPr bwMode="auto">
            <a:xfrm>
              <a:off x="372" y="624"/>
              <a:ext cx="296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>
                  <a:latin typeface="Arial" pitchFamily="34" charset="0"/>
                  <a:sym typeface="Arial" pitchFamily="34" charset="0"/>
                </a:rPr>
                <a:t>2</a:t>
              </a:r>
            </a:p>
          </p:txBody>
        </p:sp>
      </p:grpSp>
      <p:sp>
        <p:nvSpPr>
          <p:cNvPr id="38926" name="Rectangle 35"/>
          <p:cNvSpPr>
            <a:spLocks/>
          </p:cNvSpPr>
          <p:nvPr/>
        </p:nvSpPr>
        <p:spPr bwMode="auto">
          <a:xfrm>
            <a:off x="685800" y="3657600"/>
            <a:ext cx="77851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496888" indent="-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49688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550"/>
              </a:spcBef>
            </a:pPr>
            <a:r>
              <a:rPr lang="en-US" altLang="en-US">
                <a:latin typeface="Arial" pitchFamily="34" charset="0"/>
                <a:sym typeface="Arial" pitchFamily="34" charset="0"/>
              </a:rPr>
              <a:t>Algorithm</a:t>
            </a:r>
          </a:p>
          <a:p>
            <a:pPr>
              <a:spcBef>
                <a:spcPts val="450"/>
              </a:spcBef>
              <a:buFontTx/>
              <a:buAutoNum type="arabicPeriod"/>
            </a:pPr>
            <a:r>
              <a:rPr lang="en-US" altLang="en-US" sz="2000">
                <a:latin typeface="Arial" pitchFamily="34" charset="0"/>
                <a:sym typeface="Arial" pitchFamily="34" charset="0"/>
              </a:rPr>
              <a:t>init node costs to  </a:t>
            </a:r>
            <a:r>
              <a:rPr lang="en-US" altLang="en-US" sz="2000">
                <a:latin typeface="Symbol" pitchFamily="18" charset="2"/>
                <a:sym typeface="Symbol" pitchFamily="18" charset="2"/>
              </a:rPr>
              <a:t>  </a:t>
            </a:r>
            <a:r>
              <a:rPr lang="en-US" altLang="en-US" sz="2000">
                <a:latin typeface="Arial" pitchFamily="34" charset="0"/>
                <a:sym typeface="Arial" pitchFamily="34" charset="0"/>
              </a:rPr>
              <a:t>, set </a:t>
            </a:r>
            <a:r>
              <a:rPr lang="en-US" altLang="en-US" sz="2000">
                <a:solidFill>
                  <a:srgbClr val="0000FF"/>
                </a:solidFill>
                <a:latin typeface="Arial" pitchFamily="34" charset="0"/>
                <a:sym typeface="Arial" pitchFamily="34" charset="0"/>
              </a:rPr>
              <a:t>p</a:t>
            </a:r>
            <a:r>
              <a:rPr lang="en-US" altLang="en-US" sz="2000">
                <a:latin typeface="Arial" pitchFamily="34" charset="0"/>
                <a:sym typeface="Arial" pitchFamily="34" charset="0"/>
              </a:rPr>
              <a:t> = seed point, cost(</a:t>
            </a:r>
            <a:r>
              <a:rPr lang="en-US" altLang="en-US" sz="2000">
                <a:solidFill>
                  <a:srgbClr val="0000FF"/>
                </a:solidFill>
                <a:latin typeface="Arial" pitchFamily="34" charset="0"/>
                <a:sym typeface="Arial" pitchFamily="34" charset="0"/>
              </a:rPr>
              <a:t>p</a:t>
            </a:r>
            <a:r>
              <a:rPr lang="en-US" altLang="en-US" sz="2000">
                <a:latin typeface="Arial" pitchFamily="34" charset="0"/>
                <a:sym typeface="Arial" pitchFamily="34" charset="0"/>
              </a:rPr>
              <a:t>) = 0</a:t>
            </a:r>
          </a:p>
          <a:p>
            <a:pPr>
              <a:spcBef>
                <a:spcPts val="450"/>
              </a:spcBef>
              <a:buFontTx/>
              <a:buAutoNum type="arabicPeriod"/>
            </a:pPr>
            <a:r>
              <a:rPr lang="en-US" altLang="en-US" sz="2000">
                <a:latin typeface="Arial" pitchFamily="34" charset="0"/>
                <a:sym typeface="Arial" pitchFamily="34" charset="0"/>
              </a:rPr>
              <a:t>expand </a:t>
            </a:r>
            <a:r>
              <a:rPr lang="en-US" altLang="en-US" sz="2000">
                <a:solidFill>
                  <a:srgbClr val="0000FF"/>
                </a:solidFill>
                <a:latin typeface="Arial" pitchFamily="34" charset="0"/>
                <a:sym typeface="Arial" pitchFamily="34" charset="0"/>
              </a:rPr>
              <a:t>p</a:t>
            </a:r>
            <a:r>
              <a:rPr lang="en-US" altLang="en-US" sz="2000">
                <a:latin typeface="Arial" pitchFamily="34" charset="0"/>
                <a:sym typeface="Arial" pitchFamily="34" charset="0"/>
              </a:rPr>
              <a:t> as follows:</a:t>
            </a:r>
          </a:p>
          <a:p>
            <a:pPr>
              <a:spcBef>
                <a:spcPts val="413"/>
              </a:spcBef>
            </a:pPr>
            <a:r>
              <a:rPr lang="en-US" altLang="en-US">
                <a:latin typeface="Arial" pitchFamily="34" charset="0"/>
                <a:sym typeface="Arial" pitchFamily="34" charset="0"/>
              </a:rPr>
              <a:t>	  for each of </a:t>
            </a:r>
            <a:r>
              <a:rPr lang="en-US" altLang="en-US">
                <a:solidFill>
                  <a:srgbClr val="0000FF"/>
                </a:solidFill>
                <a:latin typeface="Arial" pitchFamily="34" charset="0"/>
                <a:sym typeface="Arial" pitchFamily="34" charset="0"/>
              </a:rPr>
              <a:t>p</a:t>
            </a:r>
            <a:r>
              <a:rPr lang="en-US" altLang="en-US">
                <a:latin typeface="Arial" pitchFamily="34" charset="0"/>
                <a:sym typeface="Arial" pitchFamily="34" charset="0"/>
              </a:rPr>
              <a:t>’s neighbors </a:t>
            </a:r>
            <a:r>
              <a:rPr lang="en-US" altLang="en-US">
                <a:solidFill>
                  <a:srgbClr val="0000FF"/>
                </a:solidFill>
                <a:latin typeface="Arial" pitchFamily="34" charset="0"/>
                <a:sym typeface="Arial" pitchFamily="34" charset="0"/>
              </a:rPr>
              <a:t>q</a:t>
            </a:r>
            <a:r>
              <a:rPr lang="en-US" altLang="en-US">
                <a:latin typeface="Arial" pitchFamily="34" charset="0"/>
                <a:sym typeface="Arial" pitchFamily="34" charset="0"/>
              </a:rPr>
              <a:t> that are not expanded</a:t>
            </a:r>
          </a:p>
          <a:p>
            <a:pPr lvl="1">
              <a:spcBef>
                <a:spcPts val="350"/>
              </a:spcBef>
              <a:buClr>
                <a:srgbClr val="000000"/>
              </a:buClr>
              <a:buSzPct val="100000"/>
            </a:pPr>
            <a:r>
              <a:rPr lang="en-US" altLang="en-US" sz="1600">
                <a:latin typeface="Arial" pitchFamily="34" charset="0"/>
                <a:sym typeface="Arial" pitchFamily="34" charset="0"/>
              </a:rPr>
              <a:t>	  set cost(</a:t>
            </a:r>
            <a:r>
              <a:rPr lang="en-US" altLang="en-US" sz="1600">
                <a:solidFill>
                  <a:srgbClr val="0000FF"/>
                </a:solidFill>
                <a:latin typeface="Arial" pitchFamily="34" charset="0"/>
                <a:sym typeface="Arial" pitchFamily="34" charset="0"/>
              </a:rPr>
              <a:t>q</a:t>
            </a:r>
            <a:r>
              <a:rPr lang="en-US" altLang="en-US" sz="1600">
                <a:latin typeface="Arial" pitchFamily="34" charset="0"/>
                <a:sym typeface="Arial" pitchFamily="34" charset="0"/>
              </a:rPr>
              <a:t>) = min( cost(</a:t>
            </a:r>
            <a:r>
              <a:rPr lang="en-US" altLang="en-US" sz="1600">
                <a:solidFill>
                  <a:srgbClr val="0000FF"/>
                </a:solidFill>
                <a:latin typeface="Arial" pitchFamily="34" charset="0"/>
                <a:sym typeface="Arial" pitchFamily="34" charset="0"/>
              </a:rPr>
              <a:t>p</a:t>
            </a:r>
            <a:r>
              <a:rPr lang="en-US" altLang="en-US" sz="1600">
                <a:latin typeface="Arial" pitchFamily="34" charset="0"/>
                <a:sym typeface="Arial" pitchFamily="34" charset="0"/>
              </a:rPr>
              <a:t>) + </a:t>
            </a:r>
            <a:r>
              <a:rPr lang="en-US" altLang="en-US" sz="1600">
                <a:solidFill>
                  <a:srgbClr val="FF0000"/>
                </a:solidFill>
                <a:latin typeface="Arial" pitchFamily="34" charset="0"/>
                <a:sym typeface="Arial" pitchFamily="34" charset="0"/>
              </a:rPr>
              <a:t>c</a:t>
            </a:r>
            <a:r>
              <a:rPr lang="en-US" altLang="en-US" sz="1600" baseline="-25000">
                <a:solidFill>
                  <a:srgbClr val="FF0000"/>
                </a:solidFill>
                <a:latin typeface="Arial" pitchFamily="34" charset="0"/>
                <a:sym typeface="Arial" pitchFamily="34" charset="0"/>
              </a:rPr>
              <a:t>pq</a:t>
            </a:r>
            <a:r>
              <a:rPr lang="en-US" altLang="en-US" sz="1600">
                <a:latin typeface="Arial" pitchFamily="34" charset="0"/>
                <a:sym typeface="Arial" pitchFamily="34" charset="0"/>
              </a:rPr>
              <a:t>,  cost(</a:t>
            </a:r>
            <a:r>
              <a:rPr lang="en-US" altLang="en-US" sz="1600">
                <a:solidFill>
                  <a:srgbClr val="0000FF"/>
                </a:solidFill>
                <a:latin typeface="Arial" pitchFamily="34" charset="0"/>
                <a:sym typeface="Arial" pitchFamily="34" charset="0"/>
              </a:rPr>
              <a:t>q</a:t>
            </a:r>
            <a:r>
              <a:rPr lang="en-US" altLang="en-US" sz="1600">
                <a:latin typeface="Arial" pitchFamily="34" charset="0"/>
                <a:sym typeface="Arial" pitchFamily="34" charset="0"/>
              </a:rPr>
              <a:t>) )</a:t>
            </a:r>
          </a:p>
        </p:txBody>
      </p:sp>
      <p:sp>
        <p:nvSpPr>
          <p:cNvPr id="38927" name="Rectangle 36"/>
          <p:cNvSpPr>
            <a:spLocks/>
          </p:cNvSpPr>
          <p:nvPr/>
        </p:nvSpPr>
        <p:spPr bwMode="auto">
          <a:xfrm>
            <a:off x="6629400" y="1600200"/>
            <a:ext cx="9794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latin typeface="Arial" pitchFamily="34" charset="0"/>
                <a:sym typeface="Arial" pitchFamily="34" charset="0"/>
              </a:rPr>
              <a:t>link cost</a:t>
            </a:r>
          </a:p>
        </p:txBody>
      </p:sp>
      <p:sp>
        <p:nvSpPr>
          <p:cNvPr id="38928" name="Line 37"/>
          <p:cNvSpPr>
            <a:spLocks noChangeShapeType="1"/>
          </p:cNvSpPr>
          <p:nvPr/>
        </p:nvSpPr>
        <p:spPr bwMode="auto">
          <a:xfrm flipH="1">
            <a:off x="5302250" y="1781175"/>
            <a:ext cx="1206500" cy="247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89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38600"/>
            <a:ext cx="227013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7623477" y="6553200"/>
            <a:ext cx="13548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source</a:t>
            </a:r>
            <a:r>
              <a:rPr lang="en-US" sz="1050" dirty="0"/>
              <a:t>: Noah </a:t>
            </a:r>
            <a:r>
              <a:rPr lang="en-US" sz="1050" dirty="0" err="1"/>
              <a:t>Snavely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1099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4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 rIns="132080"/>
          <a:lstStyle/>
          <a:p>
            <a:r>
              <a:rPr lang="en-US" altLang="en-US" smtClean="0"/>
              <a:t>Dijkstra’s shortest path algorithm</a:t>
            </a:r>
          </a:p>
        </p:txBody>
      </p:sp>
      <p:sp>
        <p:nvSpPr>
          <p:cNvPr id="39939" name="Rectangle 42"/>
          <p:cNvSpPr>
            <a:spLocks/>
          </p:cNvSpPr>
          <p:nvPr/>
        </p:nvSpPr>
        <p:spPr bwMode="auto">
          <a:xfrm>
            <a:off x="833438" y="5334000"/>
            <a:ext cx="7785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49688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>
              <a:spcBef>
                <a:spcPts val="313"/>
              </a:spcBef>
              <a:buClr>
                <a:srgbClr val="000000"/>
              </a:buClr>
              <a:buSzPct val="100000"/>
            </a:pPr>
            <a:r>
              <a:rPr lang="en-US" altLang="en-US" sz="1400">
                <a:latin typeface="Arial" pitchFamily="34" charset="0"/>
                <a:sym typeface="Arial" pitchFamily="34" charset="0"/>
              </a:rPr>
              <a:t>	if </a:t>
            </a:r>
            <a:r>
              <a:rPr lang="en-US" altLang="en-US" sz="1400">
                <a:solidFill>
                  <a:srgbClr val="0000FF"/>
                </a:solidFill>
                <a:latin typeface="Arial" pitchFamily="34" charset="0"/>
                <a:sym typeface="Arial" pitchFamily="34" charset="0"/>
              </a:rPr>
              <a:t>q</a:t>
            </a:r>
            <a:r>
              <a:rPr lang="en-US" altLang="en-US" sz="1400">
                <a:latin typeface="Arial" pitchFamily="34" charset="0"/>
                <a:sym typeface="Arial" pitchFamily="34" charset="0"/>
              </a:rPr>
              <a:t>’s cost changed, make </a:t>
            </a:r>
            <a:r>
              <a:rPr lang="en-US" altLang="en-US" sz="1400">
                <a:solidFill>
                  <a:srgbClr val="0000FF"/>
                </a:solidFill>
                <a:latin typeface="Arial" pitchFamily="34" charset="0"/>
                <a:sym typeface="Arial" pitchFamily="34" charset="0"/>
              </a:rPr>
              <a:t>q</a:t>
            </a:r>
            <a:r>
              <a:rPr lang="en-US" altLang="en-US" sz="1400">
                <a:latin typeface="Arial" pitchFamily="34" charset="0"/>
                <a:sym typeface="Arial" pitchFamily="34" charset="0"/>
              </a:rPr>
              <a:t> point back to </a:t>
            </a:r>
            <a:r>
              <a:rPr lang="en-US" altLang="en-US" sz="1400">
                <a:solidFill>
                  <a:srgbClr val="0000FF"/>
                </a:solidFill>
                <a:latin typeface="Arial" pitchFamily="34" charset="0"/>
                <a:sym typeface="Arial" pitchFamily="34" charset="0"/>
              </a:rPr>
              <a:t>p</a:t>
            </a:r>
          </a:p>
          <a:p>
            <a:pPr>
              <a:spcBef>
                <a:spcPts val="350"/>
              </a:spcBef>
              <a:buClr>
                <a:srgbClr val="000000"/>
              </a:buClr>
              <a:buSzPct val="100000"/>
            </a:pPr>
            <a:r>
              <a:rPr lang="en-US" altLang="en-US" sz="1600">
                <a:latin typeface="Arial" pitchFamily="34" charset="0"/>
                <a:sym typeface="Arial" pitchFamily="34" charset="0"/>
              </a:rPr>
              <a:t>	put </a:t>
            </a:r>
            <a:r>
              <a:rPr lang="en-US" altLang="en-US" sz="1600">
                <a:solidFill>
                  <a:srgbClr val="0000FF"/>
                </a:solidFill>
                <a:latin typeface="Arial" pitchFamily="34" charset="0"/>
                <a:sym typeface="Arial" pitchFamily="34" charset="0"/>
              </a:rPr>
              <a:t>q</a:t>
            </a:r>
            <a:r>
              <a:rPr lang="en-US" altLang="en-US" sz="1600">
                <a:latin typeface="Arial" pitchFamily="34" charset="0"/>
                <a:sym typeface="Arial" pitchFamily="34" charset="0"/>
              </a:rPr>
              <a:t> on the ACTIVE list   (if not already there)</a:t>
            </a:r>
          </a:p>
        </p:txBody>
      </p:sp>
      <p:grpSp>
        <p:nvGrpSpPr>
          <p:cNvPr id="39940" name="Group 1"/>
          <p:cNvGrpSpPr>
            <a:grpSpLocks/>
          </p:cNvGrpSpPr>
          <p:nvPr/>
        </p:nvGrpSpPr>
        <p:grpSpPr bwMode="auto">
          <a:xfrm>
            <a:off x="3429000" y="1066800"/>
            <a:ext cx="2590800" cy="2438400"/>
            <a:chOff x="3429000" y="1524000"/>
            <a:chExt cx="2590800" cy="2438400"/>
          </a:xfrm>
        </p:grpSpPr>
        <p:grpSp>
          <p:nvGrpSpPr>
            <p:cNvPr id="39943" name="Group 13"/>
            <p:cNvGrpSpPr>
              <a:grpSpLocks/>
            </p:cNvGrpSpPr>
            <p:nvPr/>
          </p:nvGrpSpPr>
          <p:grpSpPr bwMode="auto">
            <a:xfrm>
              <a:off x="3657600" y="1752600"/>
              <a:ext cx="2133600" cy="1981200"/>
              <a:chOff x="0" y="0"/>
              <a:chExt cx="1344" cy="1248"/>
            </a:xfrm>
          </p:grpSpPr>
          <p:sp>
            <p:nvSpPr>
              <p:cNvPr id="39997" name="Line 2"/>
              <p:cNvSpPr>
                <a:spLocks noChangeShapeType="1"/>
              </p:cNvSpPr>
              <p:nvPr/>
            </p:nvSpPr>
            <p:spPr bwMode="auto">
              <a:xfrm>
                <a:off x="672" y="624"/>
                <a:ext cx="1" cy="624"/>
              </a:xfrm>
              <a:prstGeom prst="line">
                <a:avLst/>
              </a:prstGeom>
              <a:noFill/>
              <a:ln w="28575">
                <a:solidFill>
                  <a:srgbClr val="C8C8C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39998" name="Group 12"/>
              <p:cNvGrpSpPr>
                <a:grpSpLocks/>
              </p:cNvGrpSpPr>
              <p:nvPr/>
            </p:nvGrpSpPr>
            <p:grpSpPr bwMode="auto">
              <a:xfrm>
                <a:off x="0" y="0"/>
                <a:ext cx="1344" cy="1248"/>
                <a:chOff x="0" y="0"/>
                <a:chExt cx="1344" cy="1248"/>
              </a:xfrm>
            </p:grpSpPr>
            <p:grpSp>
              <p:nvGrpSpPr>
                <p:cNvPr id="39999" name="Group 6"/>
                <p:cNvGrpSpPr>
                  <a:grpSpLocks/>
                </p:cNvGrpSpPr>
                <p:nvPr/>
              </p:nvGrpSpPr>
              <p:grpSpPr bwMode="auto">
                <a:xfrm>
                  <a:off x="672" y="0"/>
                  <a:ext cx="672" cy="1248"/>
                  <a:chOff x="0" y="0"/>
                  <a:chExt cx="672" cy="1248"/>
                </a:xfrm>
              </p:grpSpPr>
              <p:sp>
                <p:nvSpPr>
                  <p:cNvPr id="40005" name="Line 3"/>
                  <p:cNvSpPr>
                    <a:spLocks noChangeShapeType="1"/>
                  </p:cNvSpPr>
                  <p:nvPr/>
                </p:nvSpPr>
                <p:spPr bwMode="auto">
                  <a:xfrm rot="10800000" flipH="1">
                    <a:off x="0" y="0"/>
                    <a:ext cx="672" cy="624"/>
                  </a:xfrm>
                  <a:prstGeom prst="line">
                    <a:avLst/>
                  </a:prstGeom>
                  <a:noFill/>
                  <a:ln w="28575">
                    <a:solidFill>
                      <a:srgbClr val="C8C8C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40006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0" y="624"/>
                    <a:ext cx="672" cy="1"/>
                  </a:xfrm>
                  <a:prstGeom prst="line">
                    <a:avLst/>
                  </a:prstGeom>
                  <a:noFill/>
                  <a:ln w="28575">
                    <a:solidFill>
                      <a:srgbClr val="C8C8C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40007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0" y="624"/>
                    <a:ext cx="672" cy="624"/>
                  </a:xfrm>
                  <a:prstGeom prst="line">
                    <a:avLst/>
                  </a:prstGeom>
                  <a:noFill/>
                  <a:ln w="28575">
                    <a:solidFill>
                      <a:srgbClr val="C8C8C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0000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673" cy="1248"/>
                  <a:chOff x="0" y="0"/>
                  <a:chExt cx="673" cy="1248"/>
                </a:xfrm>
              </p:grpSpPr>
              <p:sp>
                <p:nvSpPr>
                  <p:cNvPr id="40001" name="Line 7"/>
                  <p:cNvSpPr>
                    <a:spLocks noChangeShapeType="1"/>
                  </p:cNvSpPr>
                  <p:nvPr/>
                </p:nvSpPr>
                <p:spPr bwMode="auto">
                  <a:xfrm rot="10800000" flipH="1">
                    <a:off x="672" y="0"/>
                    <a:ext cx="1" cy="624"/>
                  </a:xfrm>
                  <a:prstGeom prst="line">
                    <a:avLst/>
                  </a:prstGeom>
                  <a:noFill/>
                  <a:ln w="28575">
                    <a:solidFill>
                      <a:srgbClr val="C8C8C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40002" name="Line 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624"/>
                    <a:ext cx="672" cy="624"/>
                  </a:xfrm>
                  <a:prstGeom prst="line">
                    <a:avLst/>
                  </a:prstGeom>
                  <a:noFill/>
                  <a:ln w="28575">
                    <a:solidFill>
                      <a:srgbClr val="C8C8C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40003" name="Line 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624"/>
                    <a:ext cx="672" cy="1"/>
                  </a:xfrm>
                  <a:prstGeom prst="line">
                    <a:avLst/>
                  </a:prstGeom>
                  <a:noFill/>
                  <a:ln w="28575">
                    <a:solidFill>
                      <a:srgbClr val="C8C8C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40004" name="Line 10"/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0" y="0"/>
                    <a:ext cx="672" cy="624"/>
                  </a:xfrm>
                  <a:prstGeom prst="line">
                    <a:avLst/>
                  </a:prstGeom>
                  <a:noFill/>
                  <a:ln w="28575">
                    <a:solidFill>
                      <a:srgbClr val="C8C8C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39944" name="Group 17"/>
            <p:cNvGrpSpPr>
              <a:grpSpLocks/>
            </p:cNvGrpSpPr>
            <p:nvPr/>
          </p:nvGrpSpPr>
          <p:grpSpPr bwMode="auto">
            <a:xfrm>
              <a:off x="3429000" y="1524000"/>
              <a:ext cx="457200" cy="457200"/>
              <a:chOff x="0" y="0"/>
              <a:chExt cx="288" cy="288"/>
            </a:xfrm>
          </p:grpSpPr>
          <p:sp>
            <p:nvSpPr>
              <p:cNvPr id="39995" name="Oval 15"/>
              <p:cNvSpPr>
                <a:spLocks/>
              </p:cNvSpPr>
              <p:nvPr/>
            </p:nvSpPr>
            <p:spPr bwMode="auto">
              <a:xfrm>
                <a:off x="0" y="0"/>
                <a:ext cx="288" cy="288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996" name="Rectangle 16"/>
              <p:cNvSpPr>
                <a:spLocks/>
              </p:cNvSpPr>
              <p:nvPr/>
            </p:nvSpPr>
            <p:spPr bwMode="auto">
              <a:xfrm>
                <a:off x="50" y="12"/>
                <a:ext cx="187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r>
                  <a:rPr lang="en-US" altLang="en-US">
                    <a:latin typeface="Arial" pitchFamily="34" charset="0"/>
                    <a:sym typeface="Arial" pitchFamily="34" charset="0"/>
                  </a:rPr>
                  <a:t>4</a:t>
                </a:r>
              </a:p>
            </p:txBody>
          </p:sp>
        </p:grpSp>
        <p:grpSp>
          <p:nvGrpSpPr>
            <p:cNvPr id="39945" name="Group 20"/>
            <p:cNvGrpSpPr>
              <a:grpSpLocks/>
            </p:cNvGrpSpPr>
            <p:nvPr/>
          </p:nvGrpSpPr>
          <p:grpSpPr bwMode="auto">
            <a:xfrm>
              <a:off x="3429000" y="2514600"/>
              <a:ext cx="457200" cy="457200"/>
              <a:chOff x="0" y="0"/>
              <a:chExt cx="288" cy="288"/>
            </a:xfrm>
          </p:grpSpPr>
          <p:sp>
            <p:nvSpPr>
              <p:cNvPr id="39993" name="Oval 18"/>
              <p:cNvSpPr>
                <a:spLocks/>
              </p:cNvSpPr>
              <p:nvPr/>
            </p:nvSpPr>
            <p:spPr bwMode="auto">
              <a:xfrm>
                <a:off x="0" y="0"/>
                <a:ext cx="288" cy="288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994" name="Rectangle 19"/>
              <p:cNvSpPr>
                <a:spLocks/>
              </p:cNvSpPr>
              <p:nvPr/>
            </p:nvSpPr>
            <p:spPr bwMode="auto">
              <a:xfrm>
                <a:off x="50" y="12"/>
                <a:ext cx="187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r>
                  <a:rPr lang="en-US" altLang="en-US">
                    <a:latin typeface="Arial" pitchFamily="34" charset="0"/>
                    <a:sym typeface="Arial" pitchFamily="34" charset="0"/>
                  </a:rPr>
                  <a:t>1</a:t>
                </a:r>
              </a:p>
            </p:txBody>
          </p:sp>
        </p:grpSp>
        <p:grpSp>
          <p:nvGrpSpPr>
            <p:cNvPr id="39946" name="Group 23"/>
            <p:cNvGrpSpPr>
              <a:grpSpLocks/>
            </p:cNvGrpSpPr>
            <p:nvPr/>
          </p:nvGrpSpPr>
          <p:grpSpPr bwMode="auto">
            <a:xfrm>
              <a:off x="4495800" y="2514600"/>
              <a:ext cx="457200" cy="457200"/>
              <a:chOff x="0" y="0"/>
              <a:chExt cx="288" cy="288"/>
            </a:xfrm>
          </p:grpSpPr>
          <p:sp>
            <p:nvSpPr>
              <p:cNvPr id="39991" name="Oval 21"/>
              <p:cNvSpPr>
                <a:spLocks/>
              </p:cNvSpPr>
              <p:nvPr/>
            </p:nvSpPr>
            <p:spPr bwMode="auto">
              <a:xfrm>
                <a:off x="0" y="0"/>
                <a:ext cx="288" cy="288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992" name="Rectangle 22"/>
              <p:cNvSpPr>
                <a:spLocks/>
              </p:cNvSpPr>
              <p:nvPr/>
            </p:nvSpPr>
            <p:spPr bwMode="auto">
              <a:xfrm>
                <a:off x="50" y="12"/>
                <a:ext cx="187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r>
                  <a:rPr lang="en-US" altLang="en-US">
                    <a:latin typeface="Arial" pitchFamily="34" charset="0"/>
                    <a:sym typeface="Arial" pitchFamily="34" charset="0"/>
                  </a:rPr>
                  <a:t>0</a:t>
                </a:r>
              </a:p>
            </p:txBody>
          </p:sp>
        </p:grpSp>
        <p:grpSp>
          <p:nvGrpSpPr>
            <p:cNvPr id="39947" name="Group 26"/>
            <p:cNvGrpSpPr>
              <a:grpSpLocks/>
            </p:cNvGrpSpPr>
            <p:nvPr/>
          </p:nvGrpSpPr>
          <p:grpSpPr bwMode="auto">
            <a:xfrm>
              <a:off x="5562600" y="1524000"/>
              <a:ext cx="457200" cy="457200"/>
              <a:chOff x="0" y="0"/>
              <a:chExt cx="288" cy="288"/>
            </a:xfrm>
          </p:grpSpPr>
          <p:sp>
            <p:nvSpPr>
              <p:cNvPr id="39989" name="Oval 24"/>
              <p:cNvSpPr>
                <a:spLocks/>
              </p:cNvSpPr>
              <p:nvPr/>
            </p:nvSpPr>
            <p:spPr bwMode="auto">
              <a:xfrm>
                <a:off x="0" y="0"/>
                <a:ext cx="288" cy="288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990" name="Rectangle 25"/>
              <p:cNvSpPr>
                <a:spLocks/>
              </p:cNvSpPr>
              <p:nvPr/>
            </p:nvSpPr>
            <p:spPr bwMode="auto">
              <a:xfrm>
                <a:off x="50" y="12"/>
                <a:ext cx="187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r>
                  <a:rPr lang="en-US" altLang="en-US">
                    <a:latin typeface="Arial" pitchFamily="34" charset="0"/>
                    <a:sym typeface="Arial" pitchFamily="34" charset="0"/>
                  </a:rPr>
                  <a:t>5</a:t>
                </a:r>
              </a:p>
            </p:txBody>
          </p:sp>
        </p:grpSp>
        <p:grpSp>
          <p:nvGrpSpPr>
            <p:cNvPr id="39948" name="Group 29"/>
            <p:cNvGrpSpPr>
              <a:grpSpLocks/>
            </p:cNvGrpSpPr>
            <p:nvPr/>
          </p:nvGrpSpPr>
          <p:grpSpPr bwMode="auto">
            <a:xfrm>
              <a:off x="5562600" y="2514600"/>
              <a:ext cx="457200" cy="457200"/>
              <a:chOff x="0" y="0"/>
              <a:chExt cx="288" cy="288"/>
            </a:xfrm>
          </p:grpSpPr>
          <p:sp>
            <p:nvSpPr>
              <p:cNvPr id="39987" name="Oval 27"/>
              <p:cNvSpPr>
                <a:spLocks/>
              </p:cNvSpPr>
              <p:nvPr/>
            </p:nvSpPr>
            <p:spPr bwMode="auto">
              <a:xfrm>
                <a:off x="0" y="0"/>
                <a:ext cx="288" cy="288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988" name="Rectangle 28"/>
              <p:cNvSpPr>
                <a:spLocks/>
              </p:cNvSpPr>
              <p:nvPr/>
            </p:nvSpPr>
            <p:spPr bwMode="auto">
              <a:xfrm>
                <a:off x="50" y="12"/>
                <a:ext cx="187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r>
                  <a:rPr lang="en-US" altLang="en-US">
                    <a:latin typeface="Arial" pitchFamily="34" charset="0"/>
                    <a:sym typeface="Arial" pitchFamily="34" charset="0"/>
                  </a:rPr>
                  <a:t>3</a:t>
                </a:r>
              </a:p>
            </p:txBody>
          </p:sp>
        </p:grpSp>
        <p:grpSp>
          <p:nvGrpSpPr>
            <p:cNvPr id="39949" name="Group 32"/>
            <p:cNvGrpSpPr>
              <a:grpSpLocks/>
            </p:cNvGrpSpPr>
            <p:nvPr/>
          </p:nvGrpSpPr>
          <p:grpSpPr bwMode="auto">
            <a:xfrm>
              <a:off x="3429000" y="3505200"/>
              <a:ext cx="457200" cy="457200"/>
              <a:chOff x="0" y="0"/>
              <a:chExt cx="288" cy="288"/>
            </a:xfrm>
          </p:grpSpPr>
          <p:sp>
            <p:nvSpPr>
              <p:cNvPr id="39985" name="Oval 30"/>
              <p:cNvSpPr>
                <a:spLocks/>
              </p:cNvSpPr>
              <p:nvPr/>
            </p:nvSpPr>
            <p:spPr bwMode="auto">
              <a:xfrm>
                <a:off x="0" y="0"/>
                <a:ext cx="288" cy="288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986" name="Rectangle 31"/>
              <p:cNvSpPr>
                <a:spLocks/>
              </p:cNvSpPr>
              <p:nvPr/>
            </p:nvSpPr>
            <p:spPr bwMode="auto">
              <a:xfrm>
                <a:off x="50" y="12"/>
                <a:ext cx="187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r>
                  <a:rPr lang="en-US" altLang="en-US">
                    <a:latin typeface="Arial" pitchFamily="34" charset="0"/>
                    <a:sym typeface="Arial" pitchFamily="34" charset="0"/>
                  </a:rPr>
                  <a:t>3</a:t>
                </a:r>
              </a:p>
            </p:txBody>
          </p:sp>
        </p:grpSp>
        <p:grpSp>
          <p:nvGrpSpPr>
            <p:cNvPr id="39950" name="Group 35"/>
            <p:cNvGrpSpPr>
              <a:grpSpLocks/>
            </p:cNvGrpSpPr>
            <p:nvPr/>
          </p:nvGrpSpPr>
          <p:grpSpPr bwMode="auto">
            <a:xfrm>
              <a:off x="4495800" y="3505200"/>
              <a:ext cx="457200" cy="457200"/>
              <a:chOff x="0" y="0"/>
              <a:chExt cx="288" cy="288"/>
            </a:xfrm>
          </p:grpSpPr>
          <p:sp>
            <p:nvSpPr>
              <p:cNvPr id="39983" name="Oval 33"/>
              <p:cNvSpPr>
                <a:spLocks/>
              </p:cNvSpPr>
              <p:nvPr/>
            </p:nvSpPr>
            <p:spPr bwMode="auto">
              <a:xfrm>
                <a:off x="0" y="0"/>
                <a:ext cx="288" cy="288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984" name="Rectangle 34"/>
              <p:cNvSpPr>
                <a:spLocks/>
              </p:cNvSpPr>
              <p:nvPr/>
            </p:nvSpPr>
            <p:spPr bwMode="auto">
              <a:xfrm>
                <a:off x="50" y="12"/>
                <a:ext cx="187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r>
                  <a:rPr lang="en-US" altLang="en-US">
                    <a:latin typeface="Arial" pitchFamily="34" charset="0"/>
                    <a:sym typeface="Arial" pitchFamily="34" charset="0"/>
                  </a:rPr>
                  <a:t>2</a:t>
                </a:r>
              </a:p>
            </p:txBody>
          </p:sp>
        </p:grpSp>
        <p:grpSp>
          <p:nvGrpSpPr>
            <p:cNvPr id="39951" name="Group 38"/>
            <p:cNvGrpSpPr>
              <a:grpSpLocks/>
            </p:cNvGrpSpPr>
            <p:nvPr/>
          </p:nvGrpSpPr>
          <p:grpSpPr bwMode="auto">
            <a:xfrm>
              <a:off x="5562600" y="3505200"/>
              <a:ext cx="457200" cy="457200"/>
              <a:chOff x="0" y="0"/>
              <a:chExt cx="288" cy="288"/>
            </a:xfrm>
          </p:grpSpPr>
          <p:sp>
            <p:nvSpPr>
              <p:cNvPr id="39981" name="Oval 36"/>
              <p:cNvSpPr>
                <a:spLocks/>
              </p:cNvSpPr>
              <p:nvPr/>
            </p:nvSpPr>
            <p:spPr bwMode="auto">
              <a:xfrm>
                <a:off x="0" y="0"/>
                <a:ext cx="288" cy="288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982" name="Rectangle 37"/>
              <p:cNvSpPr>
                <a:spLocks/>
              </p:cNvSpPr>
              <p:nvPr/>
            </p:nvSpPr>
            <p:spPr bwMode="auto">
              <a:xfrm>
                <a:off x="50" y="12"/>
                <a:ext cx="187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r>
                  <a:rPr lang="en-US" altLang="en-US">
                    <a:latin typeface="Arial" pitchFamily="34" charset="0"/>
                    <a:sym typeface="Arial" pitchFamily="34" charset="0"/>
                  </a:rPr>
                  <a:t>3</a:t>
                </a:r>
              </a:p>
            </p:txBody>
          </p:sp>
        </p:grpSp>
        <p:grpSp>
          <p:nvGrpSpPr>
            <p:cNvPr id="39952" name="Group 41"/>
            <p:cNvGrpSpPr>
              <a:grpSpLocks/>
            </p:cNvGrpSpPr>
            <p:nvPr/>
          </p:nvGrpSpPr>
          <p:grpSpPr bwMode="auto">
            <a:xfrm>
              <a:off x="4495800" y="1524000"/>
              <a:ext cx="457200" cy="457200"/>
              <a:chOff x="0" y="0"/>
              <a:chExt cx="288" cy="288"/>
            </a:xfrm>
          </p:grpSpPr>
          <p:sp>
            <p:nvSpPr>
              <p:cNvPr id="39979" name="Oval 39"/>
              <p:cNvSpPr>
                <a:spLocks/>
              </p:cNvSpPr>
              <p:nvPr/>
            </p:nvSpPr>
            <p:spPr bwMode="auto">
              <a:xfrm>
                <a:off x="0" y="0"/>
                <a:ext cx="288" cy="288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980" name="Rectangle 40"/>
              <p:cNvSpPr>
                <a:spLocks/>
              </p:cNvSpPr>
              <p:nvPr/>
            </p:nvSpPr>
            <p:spPr bwMode="auto">
              <a:xfrm>
                <a:off x="50" y="12"/>
                <a:ext cx="187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r>
                  <a:rPr lang="en-US" altLang="en-US">
                    <a:latin typeface="Arial" pitchFamily="34" charset="0"/>
                    <a:sym typeface="Arial" pitchFamily="34" charset="0"/>
                  </a:rPr>
                  <a:t>9</a:t>
                </a:r>
              </a:p>
            </p:txBody>
          </p:sp>
        </p:grpSp>
        <p:grpSp>
          <p:nvGrpSpPr>
            <p:cNvPr id="39953" name="Group 51"/>
            <p:cNvGrpSpPr>
              <a:grpSpLocks/>
            </p:cNvGrpSpPr>
            <p:nvPr/>
          </p:nvGrpSpPr>
          <p:grpSpPr bwMode="auto">
            <a:xfrm>
              <a:off x="4067175" y="2057400"/>
              <a:ext cx="1562100" cy="1504950"/>
              <a:chOff x="18" y="0"/>
              <a:chExt cx="984" cy="948"/>
            </a:xfrm>
          </p:grpSpPr>
          <p:sp>
            <p:nvSpPr>
              <p:cNvPr id="39971" name="Rectangle 43"/>
              <p:cNvSpPr>
                <a:spLocks/>
              </p:cNvSpPr>
              <p:nvPr/>
            </p:nvSpPr>
            <p:spPr bwMode="auto">
              <a:xfrm>
                <a:off x="616" y="96"/>
                <a:ext cx="296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>
                <a:lvl1pPr marL="39688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en-US">
                    <a:latin typeface="Arial" pitchFamily="34" charset="0"/>
                    <a:sym typeface="Arial" pitchFamily="34" charset="0"/>
                  </a:rPr>
                  <a:t>5</a:t>
                </a:r>
              </a:p>
            </p:txBody>
          </p:sp>
          <p:sp>
            <p:nvSpPr>
              <p:cNvPr id="39972" name="Rectangle 44"/>
              <p:cNvSpPr>
                <a:spLocks/>
              </p:cNvSpPr>
              <p:nvPr/>
            </p:nvSpPr>
            <p:spPr bwMode="auto">
              <a:xfrm>
                <a:off x="706" y="318"/>
                <a:ext cx="296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>
                <a:lvl1pPr marL="39688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en-US">
                    <a:latin typeface="Arial" pitchFamily="34" charset="0"/>
                    <a:sym typeface="Arial" pitchFamily="34" charset="0"/>
                  </a:rPr>
                  <a:t>3</a:t>
                </a:r>
              </a:p>
            </p:txBody>
          </p:sp>
          <p:sp>
            <p:nvSpPr>
              <p:cNvPr id="39973" name="Rectangle 45"/>
              <p:cNvSpPr>
                <a:spLocks/>
              </p:cNvSpPr>
              <p:nvPr/>
            </p:nvSpPr>
            <p:spPr bwMode="auto">
              <a:xfrm>
                <a:off x="18" y="336"/>
                <a:ext cx="296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>
                <a:lvl1pPr marL="39688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en-US">
                    <a:latin typeface="Arial" pitchFamily="34" charset="0"/>
                    <a:sym typeface="Arial" pitchFamily="34" charset="0"/>
                  </a:rPr>
                  <a:t>1</a:t>
                </a:r>
              </a:p>
            </p:txBody>
          </p:sp>
          <p:sp>
            <p:nvSpPr>
              <p:cNvPr id="39974" name="Rectangle 46"/>
              <p:cNvSpPr>
                <a:spLocks/>
              </p:cNvSpPr>
              <p:nvPr/>
            </p:nvSpPr>
            <p:spPr bwMode="auto">
              <a:xfrm>
                <a:off x="618" y="560"/>
                <a:ext cx="296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>
                <a:lvl1pPr marL="39688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en-US">
                    <a:latin typeface="Arial" pitchFamily="34" charset="0"/>
                    <a:sym typeface="Arial" pitchFamily="34" charset="0"/>
                  </a:rPr>
                  <a:t>3</a:t>
                </a:r>
              </a:p>
            </p:txBody>
          </p:sp>
          <p:sp>
            <p:nvSpPr>
              <p:cNvPr id="39975" name="Rectangle 47"/>
              <p:cNvSpPr>
                <a:spLocks/>
              </p:cNvSpPr>
              <p:nvPr/>
            </p:nvSpPr>
            <p:spPr bwMode="auto">
              <a:xfrm>
                <a:off x="130" y="566"/>
                <a:ext cx="296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>
                <a:lvl1pPr marL="39688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en-US">
                    <a:latin typeface="Arial" pitchFamily="34" charset="0"/>
                    <a:sym typeface="Arial" pitchFamily="34" charset="0"/>
                  </a:rPr>
                  <a:t>3</a:t>
                </a:r>
              </a:p>
            </p:txBody>
          </p:sp>
          <p:sp>
            <p:nvSpPr>
              <p:cNvPr id="39976" name="Rectangle 48"/>
              <p:cNvSpPr>
                <a:spLocks/>
              </p:cNvSpPr>
              <p:nvPr/>
            </p:nvSpPr>
            <p:spPr bwMode="auto">
              <a:xfrm>
                <a:off x="96" y="96"/>
                <a:ext cx="296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>
                <a:lvl1pPr marL="39688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en-US">
                    <a:latin typeface="Arial" pitchFamily="34" charset="0"/>
                    <a:sym typeface="Arial" pitchFamily="34" charset="0"/>
                  </a:rPr>
                  <a:t>4</a:t>
                </a:r>
              </a:p>
            </p:txBody>
          </p:sp>
          <p:sp>
            <p:nvSpPr>
              <p:cNvPr id="39977" name="Rectangle 49"/>
              <p:cNvSpPr>
                <a:spLocks/>
              </p:cNvSpPr>
              <p:nvPr/>
            </p:nvSpPr>
            <p:spPr bwMode="auto">
              <a:xfrm>
                <a:off x="370" y="0"/>
                <a:ext cx="296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>
                <a:lvl1pPr marL="39688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en-US">
                    <a:latin typeface="Arial" pitchFamily="34" charset="0"/>
                    <a:sym typeface="Arial" pitchFamily="34" charset="0"/>
                  </a:rPr>
                  <a:t>9</a:t>
                </a:r>
              </a:p>
            </p:txBody>
          </p:sp>
          <p:sp>
            <p:nvSpPr>
              <p:cNvPr id="39978" name="Rectangle 50"/>
              <p:cNvSpPr>
                <a:spLocks/>
              </p:cNvSpPr>
              <p:nvPr/>
            </p:nvSpPr>
            <p:spPr bwMode="auto">
              <a:xfrm>
                <a:off x="370" y="668"/>
                <a:ext cx="296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>
                <a:lvl1pPr marL="39688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en-US">
                    <a:latin typeface="Arial" pitchFamily="34" charset="0"/>
                    <a:sym typeface="Arial" pitchFamily="34" charset="0"/>
                  </a:rPr>
                  <a:t>2</a:t>
                </a:r>
              </a:p>
            </p:txBody>
          </p:sp>
        </p:grpSp>
        <p:grpSp>
          <p:nvGrpSpPr>
            <p:cNvPr id="39954" name="Group 54"/>
            <p:cNvGrpSpPr>
              <a:grpSpLocks/>
            </p:cNvGrpSpPr>
            <p:nvPr/>
          </p:nvGrpSpPr>
          <p:grpSpPr bwMode="auto">
            <a:xfrm>
              <a:off x="3429000" y="2514600"/>
              <a:ext cx="457200" cy="457200"/>
              <a:chOff x="0" y="0"/>
              <a:chExt cx="288" cy="288"/>
            </a:xfrm>
          </p:grpSpPr>
          <p:sp>
            <p:nvSpPr>
              <p:cNvPr id="39969" name="Oval 52"/>
              <p:cNvSpPr>
                <a:spLocks/>
              </p:cNvSpPr>
              <p:nvPr/>
            </p:nvSpPr>
            <p:spPr bwMode="auto">
              <a:xfrm>
                <a:off x="0" y="0"/>
                <a:ext cx="288" cy="288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970" name="Rectangle 53"/>
              <p:cNvSpPr>
                <a:spLocks/>
              </p:cNvSpPr>
              <p:nvPr/>
            </p:nvSpPr>
            <p:spPr bwMode="auto">
              <a:xfrm>
                <a:off x="50" y="12"/>
                <a:ext cx="187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r>
                  <a:rPr lang="en-US" altLang="en-US">
                    <a:latin typeface="Arial" pitchFamily="34" charset="0"/>
                    <a:sym typeface="Arial" pitchFamily="34" charset="0"/>
                  </a:rPr>
                  <a:t>1</a:t>
                </a:r>
              </a:p>
            </p:txBody>
          </p:sp>
        </p:grpSp>
        <p:grpSp>
          <p:nvGrpSpPr>
            <p:cNvPr id="39955" name="Group 57"/>
            <p:cNvGrpSpPr>
              <a:grpSpLocks/>
            </p:cNvGrpSpPr>
            <p:nvPr/>
          </p:nvGrpSpPr>
          <p:grpSpPr bwMode="auto">
            <a:xfrm>
              <a:off x="3429000" y="2514600"/>
              <a:ext cx="457200" cy="457200"/>
              <a:chOff x="0" y="0"/>
              <a:chExt cx="288" cy="288"/>
            </a:xfrm>
          </p:grpSpPr>
          <p:sp>
            <p:nvSpPr>
              <p:cNvPr id="39967" name="Oval 55"/>
              <p:cNvSpPr>
                <a:spLocks/>
              </p:cNvSpPr>
              <p:nvPr/>
            </p:nvSpPr>
            <p:spPr bwMode="auto">
              <a:xfrm>
                <a:off x="0" y="0"/>
                <a:ext cx="288" cy="288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968" name="Rectangle 56"/>
              <p:cNvSpPr>
                <a:spLocks/>
              </p:cNvSpPr>
              <p:nvPr/>
            </p:nvSpPr>
            <p:spPr bwMode="auto">
              <a:xfrm>
                <a:off x="50" y="12"/>
                <a:ext cx="187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r>
                  <a:rPr lang="en-US" altLang="en-US">
                    <a:latin typeface="Arial" pitchFamily="34" charset="0"/>
                    <a:sym typeface="Arial" pitchFamily="34" charset="0"/>
                  </a:rPr>
                  <a:t>1</a:t>
                </a:r>
              </a:p>
            </p:txBody>
          </p:sp>
        </p:grpSp>
        <p:grpSp>
          <p:nvGrpSpPr>
            <p:cNvPr id="39956" name="Group 68"/>
            <p:cNvGrpSpPr>
              <a:grpSpLocks/>
            </p:cNvGrpSpPr>
            <p:nvPr/>
          </p:nvGrpSpPr>
          <p:grpSpPr bwMode="auto">
            <a:xfrm>
              <a:off x="3810000" y="1905000"/>
              <a:ext cx="1828800" cy="1676400"/>
              <a:chOff x="0" y="0"/>
              <a:chExt cx="1152" cy="1056"/>
            </a:xfrm>
          </p:grpSpPr>
          <p:sp>
            <p:nvSpPr>
              <p:cNvPr id="39957" name="Line 58"/>
              <p:cNvSpPr>
                <a:spLocks noChangeShapeType="1"/>
              </p:cNvSpPr>
              <p:nvPr/>
            </p:nvSpPr>
            <p:spPr bwMode="auto">
              <a:xfrm>
                <a:off x="48" y="528"/>
                <a:ext cx="384" cy="1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39958" name="Group 62"/>
              <p:cNvGrpSpPr>
                <a:grpSpLocks/>
              </p:cNvGrpSpPr>
              <p:nvPr/>
            </p:nvGrpSpPr>
            <p:grpSpPr bwMode="auto">
              <a:xfrm>
                <a:off x="0" y="0"/>
                <a:ext cx="1152" cy="432"/>
                <a:chOff x="0" y="0"/>
                <a:chExt cx="1152" cy="432"/>
              </a:xfrm>
            </p:grpSpPr>
            <p:sp>
              <p:nvSpPr>
                <p:cNvPr id="39964" name="Line 59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480" cy="432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9965" name="Line 60"/>
                <p:cNvSpPr>
                  <a:spLocks noChangeShapeType="1"/>
                </p:cNvSpPr>
                <p:nvPr/>
              </p:nvSpPr>
              <p:spPr bwMode="auto">
                <a:xfrm>
                  <a:off x="576" y="48"/>
                  <a:ext cx="1" cy="336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9966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672" y="0"/>
                  <a:ext cx="480" cy="432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39959" name="Line 63"/>
              <p:cNvSpPr>
                <a:spLocks noChangeShapeType="1"/>
              </p:cNvSpPr>
              <p:nvPr/>
            </p:nvSpPr>
            <p:spPr bwMode="auto">
              <a:xfrm flipH="1">
                <a:off x="720" y="528"/>
                <a:ext cx="384" cy="1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39960" name="Group 67"/>
              <p:cNvGrpSpPr>
                <a:grpSpLocks/>
              </p:cNvGrpSpPr>
              <p:nvPr/>
            </p:nvGrpSpPr>
            <p:grpSpPr bwMode="auto">
              <a:xfrm rot="10800000" flipH="1">
                <a:off x="0" y="624"/>
                <a:ext cx="1152" cy="432"/>
                <a:chOff x="0" y="0"/>
                <a:chExt cx="1152" cy="432"/>
              </a:xfrm>
            </p:grpSpPr>
            <p:sp>
              <p:nvSpPr>
                <p:cNvPr id="39961" name="Line 64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480" cy="432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9962" name="Line 65"/>
                <p:cNvSpPr>
                  <a:spLocks noChangeShapeType="1"/>
                </p:cNvSpPr>
                <p:nvPr/>
              </p:nvSpPr>
              <p:spPr bwMode="auto">
                <a:xfrm>
                  <a:off x="576" y="48"/>
                  <a:ext cx="1" cy="336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9963" name="Line 66"/>
                <p:cNvSpPr>
                  <a:spLocks noChangeShapeType="1"/>
                </p:cNvSpPr>
                <p:nvPr/>
              </p:nvSpPr>
              <p:spPr bwMode="auto">
                <a:xfrm flipH="1">
                  <a:off x="672" y="0"/>
                  <a:ext cx="480" cy="432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941" name="Rectangle 35"/>
          <p:cNvSpPr>
            <a:spLocks/>
          </p:cNvSpPr>
          <p:nvPr/>
        </p:nvSpPr>
        <p:spPr bwMode="auto">
          <a:xfrm>
            <a:off x="685800" y="3657600"/>
            <a:ext cx="77851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496888" indent="-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49688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550"/>
              </a:spcBef>
            </a:pPr>
            <a:r>
              <a:rPr lang="en-US" altLang="en-US">
                <a:latin typeface="Arial" pitchFamily="34" charset="0"/>
                <a:sym typeface="Arial" pitchFamily="34" charset="0"/>
              </a:rPr>
              <a:t>Algorithm</a:t>
            </a:r>
          </a:p>
          <a:p>
            <a:pPr>
              <a:spcBef>
                <a:spcPts val="450"/>
              </a:spcBef>
              <a:buFontTx/>
              <a:buAutoNum type="arabicPeriod"/>
            </a:pPr>
            <a:r>
              <a:rPr lang="en-US" altLang="en-US" sz="2000">
                <a:latin typeface="Arial" pitchFamily="34" charset="0"/>
                <a:sym typeface="Arial" pitchFamily="34" charset="0"/>
              </a:rPr>
              <a:t>init node costs to  </a:t>
            </a:r>
            <a:r>
              <a:rPr lang="en-US" altLang="en-US" sz="2000">
                <a:latin typeface="Symbol" pitchFamily="18" charset="2"/>
                <a:sym typeface="Symbol" pitchFamily="18" charset="2"/>
              </a:rPr>
              <a:t>  </a:t>
            </a:r>
            <a:r>
              <a:rPr lang="en-US" altLang="en-US" sz="2000">
                <a:latin typeface="Arial" pitchFamily="34" charset="0"/>
                <a:sym typeface="Arial" pitchFamily="34" charset="0"/>
              </a:rPr>
              <a:t>, set </a:t>
            </a:r>
            <a:r>
              <a:rPr lang="en-US" altLang="en-US" sz="2000">
                <a:solidFill>
                  <a:srgbClr val="0000FF"/>
                </a:solidFill>
                <a:latin typeface="Arial" pitchFamily="34" charset="0"/>
                <a:sym typeface="Arial" pitchFamily="34" charset="0"/>
              </a:rPr>
              <a:t>p</a:t>
            </a:r>
            <a:r>
              <a:rPr lang="en-US" altLang="en-US" sz="2000">
                <a:latin typeface="Arial" pitchFamily="34" charset="0"/>
                <a:sym typeface="Arial" pitchFamily="34" charset="0"/>
              </a:rPr>
              <a:t> = seed point, cost(</a:t>
            </a:r>
            <a:r>
              <a:rPr lang="en-US" altLang="en-US" sz="2000">
                <a:solidFill>
                  <a:srgbClr val="0000FF"/>
                </a:solidFill>
                <a:latin typeface="Arial" pitchFamily="34" charset="0"/>
                <a:sym typeface="Arial" pitchFamily="34" charset="0"/>
              </a:rPr>
              <a:t>p</a:t>
            </a:r>
            <a:r>
              <a:rPr lang="en-US" altLang="en-US" sz="2000">
                <a:latin typeface="Arial" pitchFamily="34" charset="0"/>
                <a:sym typeface="Arial" pitchFamily="34" charset="0"/>
              </a:rPr>
              <a:t>) = 0</a:t>
            </a:r>
          </a:p>
          <a:p>
            <a:pPr>
              <a:spcBef>
                <a:spcPts val="450"/>
              </a:spcBef>
              <a:buFontTx/>
              <a:buAutoNum type="arabicPeriod"/>
            </a:pPr>
            <a:r>
              <a:rPr lang="en-US" altLang="en-US" sz="2000">
                <a:latin typeface="Arial" pitchFamily="34" charset="0"/>
                <a:sym typeface="Arial" pitchFamily="34" charset="0"/>
              </a:rPr>
              <a:t>expand </a:t>
            </a:r>
            <a:r>
              <a:rPr lang="en-US" altLang="en-US" sz="2000">
                <a:solidFill>
                  <a:srgbClr val="0000FF"/>
                </a:solidFill>
                <a:latin typeface="Arial" pitchFamily="34" charset="0"/>
                <a:sym typeface="Arial" pitchFamily="34" charset="0"/>
              </a:rPr>
              <a:t>p</a:t>
            </a:r>
            <a:r>
              <a:rPr lang="en-US" altLang="en-US" sz="2000">
                <a:latin typeface="Arial" pitchFamily="34" charset="0"/>
                <a:sym typeface="Arial" pitchFamily="34" charset="0"/>
              </a:rPr>
              <a:t> as follows:</a:t>
            </a:r>
          </a:p>
          <a:p>
            <a:pPr>
              <a:spcBef>
                <a:spcPts val="413"/>
              </a:spcBef>
            </a:pPr>
            <a:r>
              <a:rPr lang="en-US" altLang="en-US">
                <a:latin typeface="Arial" pitchFamily="34" charset="0"/>
                <a:sym typeface="Arial" pitchFamily="34" charset="0"/>
              </a:rPr>
              <a:t>	  for each of </a:t>
            </a:r>
            <a:r>
              <a:rPr lang="en-US" altLang="en-US">
                <a:solidFill>
                  <a:srgbClr val="0000FF"/>
                </a:solidFill>
                <a:latin typeface="Arial" pitchFamily="34" charset="0"/>
                <a:sym typeface="Arial" pitchFamily="34" charset="0"/>
              </a:rPr>
              <a:t>p</a:t>
            </a:r>
            <a:r>
              <a:rPr lang="en-US" altLang="en-US">
                <a:latin typeface="Arial" pitchFamily="34" charset="0"/>
                <a:sym typeface="Arial" pitchFamily="34" charset="0"/>
              </a:rPr>
              <a:t>’s neighbors </a:t>
            </a:r>
            <a:r>
              <a:rPr lang="en-US" altLang="en-US">
                <a:solidFill>
                  <a:srgbClr val="0000FF"/>
                </a:solidFill>
                <a:latin typeface="Arial" pitchFamily="34" charset="0"/>
                <a:sym typeface="Arial" pitchFamily="34" charset="0"/>
              </a:rPr>
              <a:t>q</a:t>
            </a:r>
            <a:r>
              <a:rPr lang="en-US" altLang="en-US">
                <a:latin typeface="Arial" pitchFamily="34" charset="0"/>
                <a:sym typeface="Arial" pitchFamily="34" charset="0"/>
              </a:rPr>
              <a:t> that are not expanded</a:t>
            </a:r>
          </a:p>
          <a:p>
            <a:pPr lvl="1">
              <a:spcBef>
                <a:spcPts val="350"/>
              </a:spcBef>
              <a:buClr>
                <a:srgbClr val="000000"/>
              </a:buClr>
              <a:buSzPct val="100000"/>
            </a:pPr>
            <a:r>
              <a:rPr lang="en-US" altLang="en-US" sz="1600">
                <a:latin typeface="Arial" pitchFamily="34" charset="0"/>
                <a:sym typeface="Arial" pitchFamily="34" charset="0"/>
              </a:rPr>
              <a:t>	  set cost(</a:t>
            </a:r>
            <a:r>
              <a:rPr lang="en-US" altLang="en-US" sz="1600">
                <a:solidFill>
                  <a:srgbClr val="0000FF"/>
                </a:solidFill>
                <a:latin typeface="Arial" pitchFamily="34" charset="0"/>
                <a:sym typeface="Arial" pitchFamily="34" charset="0"/>
              </a:rPr>
              <a:t>q</a:t>
            </a:r>
            <a:r>
              <a:rPr lang="en-US" altLang="en-US" sz="1600">
                <a:latin typeface="Arial" pitchFamily="34" charset="0"/>
                <a:sym typeface="Arial" pitchFamily="34" charset="0"/>
              </a:rPr>
              <a:t>) = min( cost(</a:t>
            </a:r>
            <a:r>
              <a:rPr lang="en-US" altLang="en-US" sz="1600">
                <a:solidFill>
                  <a:srgbClr val="0000FF"/>
                </a:solidFill>
                <a:latin typeface="Arial" pitchFamily="34" charset="0"/>
                <a:sym typeface="Arial" pitchFamily="34" charset="0"/>
              </a:rPr>
              <a:t>p</a:t>
            </a:r>
            <a:r>
              <a:rPr lang="en-US" altLang="en-US" sz="1600">
                <a:latin typeface="Arial" pitchFamily="34" charset="0"/>
                <a:sym typeface="Arial" pitchFamily="34" charset="0"/>
              </a:rPr>
              <a:t>) + </a:t>
            </a:r>
            <a:r>
              <a:rPr lang="en-US" altLang="en-US" sz="1600">
                <a:solidFill>
                  <a:srgbClr val="FF0000"/>
                </a:solidFill>
                <a:latin typeface="Arial" pitchFamily="34" charset="0"/>
                <a:sym typeface="Arial" pitchFamily="34" charset="0"/>
              </a:rPr>
              <a:t>c</a:t>
            </a:r>
            <a:r>
              <a:rPr lang="en-US" altLang="en-US" sz="1600" baseline="-25000">
                <a:solidFill>
                  <a:srgbClr val="FF0000"/>
                </a:solidFill>
                <a:latin typeface="Arial" pitchFamily="34" charset="0"/>
                <a:sym typeface="Arial" pitchFamily="34" charset="0"/>
              </a:rPr>
              <a:t>pq</a:t>
            </a:r>
            <a:r>
              <a:rPr lang="en-US" altLang="en-US" sz="1600">
                <a:latin typeface="Arial" pitchFamily="34" charset="0"/>
                <a:sym typeface="Arial" pitchFamily="34" charset="0"/>
              </a:rPr>
              <a:t>,  cost(</a:t>
            </a:r>
            <a:r>
              <a:rPr lang="en-US" altLang="en-US" sz="1600">
                <a:solidFill>
                  <a:srgbClr val="0000FF"/>
                </a:solidFill>
                <a:latin typeface="Arial" pitchFamily="34" charset="0"/>
                <a:sym typeface="Arial" pitchFamily="34" charset="0"/>
              </a:rPr>
              <a:t>q</a:t>
            </a:r>
            <a:r>
              <a:rPr lang="en-US" altLang="en-US" sz="1600">
                <a:latin typeface="Arial" pitchFamily="34" charset="0"/>
                <a:sym typeface="Arial" pitchFamily="34" charset="0"/>
              </a:rPr>
              <a:t>) )</a:t>
            </a:r>
          </a:p>
        </p:txBody>
      </p:sp>
      <p:pic>
        <p:nvPicPr>
          <p:cNvPr id="399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44950"/>
            <a:ext cx="227013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TextBox 71"/>
          <p:cNvSpPr txBox="1"/>
          <p:nvPr/>
        </p:nvSpPr>
        <p:spPr>
          <a:xfrm>
            <a:off x="7623477" y="6553200"/>
            <a:ext cx="13548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source</a:t>
            </a:r>
            <a:r>
              <a:rPr lang="en-US" sz="1050" dirty="0"/>
              <a:t>: Noah </a:t>
            </a:r>
            <a:r>
              <a:rPr lang="en-US" sz="1050" dirty="0" err="1"/>
              <a:t>Snavely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31550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13"/>
          <p:cNvGrpSpPr>
            <a:grpSpLocks/>
          </p:cNvGrpSpPr>
          <p:nvPr/>
        </p:nvGrpSpPr>
        <p:grpSpPr bwMode="auto">
          <a:xfrm>
            <a:off x="2590800" y="1295400"/>
            <a:ext cx="2133600" cy="1981200"/>
            <a:chOff x="0" y="0"/>
            <a:chExt cx="1344" cy="1248"/>
          </a:xfrm>
        </p:grpSpPr>
        <p:sp>
          <p:nvSpPr>
            <p:cNvPr id="41040" name="Line 2"/>
            <p:cNvSpPr>
              <a:spLocks noChangeShapeType="1"/>
            </p:cNvSpPr>
            <p:nvPr/>
          </p:nvSpPr>
          <p:spPr bwMode="auto">
            <a:xfrm>
              <a:off x="672" y="624"/>
              <a:ext cx="1" cy="624"/>
            </a:xfrm>
            <a:prstGeom prst="line">
              <a:avLst/>
            </a:prstGeom>
            <a:noFill/>
            <a:ln w="28575">
              <a:solidFill>
                <a:srgbClr val="C8C8C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41041" name="Group 12"/>
            <p:cNvGrpSpPr>
              <a:grpSpLocks/>
            </p:cNvGrpSpPr>
            <p:nvPr/>
          </p:nvGrpSpPr>
          <p:grpSpPr bwMode="auto">
            <a:xfrm>
              <a:off x="0" y="0"/>
              <a:ext cx="1344" cy="1248"/>
              <a:chOff x="0" y="0"/>
              <a:chExt cx="1344" cy="1248"/>
            </a:xfrm>
          </p:grpSpPr>
          <p:grpSp>
            <p:nvGrpSpPr>
              <p:cNvPr id="41042" name="Group 6"/>
              <p:cNvGrpSpPr>
                <a:grpSpLocks/>
              </p:cNvGrpSpPr>
              <p:nvPr/>
            </p:nvGrpSpPr>
            <p:grpSpPr bwMode="auto">
              <a:xfrm>
                <a:off x="672" y="0"/>
                <a:ext cx="672" cy="1248"/>
                <a:chOff x="0" y="0"/>
                <a:chExt cx="672" cy="1248"/>
              </a:xfrm>
            </p:grpSpPr>
            <p:sp>
              <p:nvSpPr>
                <p:cNvPr id="41048" name="Line 3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0"/>
                  <a:ext cx="672" cy="624"/>
                </a:xfrm>
                <a:prstGeom prst="line">
                  <a:avLst/>
                </a:prstGeom>
                <a:noFill/>
                <a:ln w="28575">
                  <a:solidFill>
                    <a:srgbClr val="C8C8C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1049" name="Line 4"/>
                <p:cNvSpPr>
                  <a:spLocks noChangeShapeType="1"/>
                </p:cNvSpPr>
                <p:nvPr/>
              </p:nvSpPr>
              <p:spPr bwMode="auto">
                <a:xfrm>
                  <a:off x="0" y="624"/>
                  <a:ext cx="672" cy="1"/>
                </a:xfrm>
                <a:prstGeom prst="line">
                  <a:avLst/>
                </a:prstGeom>
                <a:noFill/>
                <a:ln w="28575">
                  <a:solidFill>
                    <a:srgbClr val="C8C8C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1050" name="Line 5"/>
                <p:cNvSpPr>
                  <a:spLocks noChangeShapeType="1"/>
                </p:cNvSpPr>
                <p:nvPr/>
              </p:nvSpPr>
              <p:spPr bwMode="auto">
                <a:xfrm>
                  <a:off x="0" y="624"/>
                  <a:ext cx="672" cy="624"/>
                </a:xfrm>
                <a:prstGeom prst="line">
                  <a:avLst/>
                </a:prstGeom>
                <a:noFill/>
                <a:ln w="28575">
                  <a:solidFill>
                    <a:srgbClr val="C8C8C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41043" name="Group 11"/>
              <p:cNvGrpSpPr>
                <a:grpSpLocks/>
              </p:cNvGrpSpPr>
              <p:nvPr/>
            </p:nvGrpSpPr>
            <p:grpSpPr bwMode="auto">
              <a:xfrm>
                <a:off x="0" y="0"/>
                <a:ext cx="673" cy="1248"/>
                <a:chOff x="0" y="0"/>
                <a:chExt cx="673" cy="1248"/>
              </a:xfrm>
            </p:grpSpPr>
            <p:sp>
              <p:nvSpPr>
                <p:cNvPr id="41044" name="Line 7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672" y="0"/>
                  <a:ext cx="1" cy="624"/>
                </a:xfrm>
                <a:prstGeom prst="line">
                  <a:avLst/>
                </a:prstGeom>
                <a:noFill/>
                <a:ln w="28575">
                  <a:solidFill>
                    <a:srgbClr val="C8C8C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1045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0" y="624"/>
                  <a:ext cx="672" cy="624"/>
                </a:xfrm>
                <a:prstGeom prst="line">
                  <a:avLst/>
                </a:prstGeom>
                <a:noFill/>
                <a:ln w="28575">
                  <a:solidFill>
                    <a:srgbClr val="C8C8C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1046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0" y="624"/>
                  <a:ext cx="672" cy="1"/>
                </a:xfrm>
                <a:prstGeom prst="line">
                  <a:avLst/>
                </a:prstGeom>
                <a:noFill/>
                <a:ln w="28575">
                  <a:solidFill>
                    <a:srgbClr val="C8C8C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1047" name="Line 10"/>
                <p:cNvSpPr>
                  <a:spLocks noChangeShapeType="1"/>
                </p:cNvSpPr>
                <p:nvPr/>
              </p:nvSpPr>
              <p:spPr bwMode="auto">
                <a:xfrm rot="10800000">
                  <a:off x="0" y="0"/>
                  <a:ext cx="672" cy="624"/>
                </a:xfrm>
                <a:prstGeom prst="line">
                  <a:avLst/>
                </a:prstGeom>
                <a:noFill/>
                <a:ln w="28575">
                  <a:solidFill>
                    <a:srgbClr val="C8C8C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0963" name="Group 25"/>
          <p:cNvGrpSpPr>
            <a:grpSpLocks/>
          </p:cNvGrpSpPr>
          <p:nvPr/>
        </p:nvGrpSpPr>
        <p:grpSpPr bwMode="auto">
          <a:xfrm>
            <a:off x="3657600" y="1295400"/>
            <a:ext cx="2133600" cy="1981200"/>
            <a:chOff x="0" y="0"/>
            <a:chExt cx="1344" cy="1248"/>
          </a:xfrm>
        </p:grpSpPr>
        <p:sp>
          <p:nvSpPr>
            <p:cNvPr id="41029" name="Line 14"/>
            <p:cNvSpPr>
              <a:spLocks noChangeShapeType="1"/>
            </p:cNvSpPr>
            <p:nvPr/>
          </p:nvSpPr>
          <p:spPr bwMode="auto">
            <a:xfrm>
              <a:off x="672" y="624"/>
              <a:ext cx="1" cy="624"/>
            </a:xfrm>
            <a:prstGeom prst="line">
              <a:avLst/>
            </a:prstGeom>
            <a:noFill/>
            <a:ln w="28575">
              <a:solidFill>
                <a:srgbClr val="C8C8C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41030" name="Group 24"/>
            <p:cNvGrpSpPr>
              <a:grpSpLocks/>
            </p:cNvGrpSpPr>
            <p:nvPr/>
          </p:nvGrpSpPr>
          <p:grpSpPr bwMode="auto">
            <a:xfrm>
              <a:off x="0" y="0"/>
              <a:ext cx="1344" cy="1248"/>
              <a:chOff x="0" y="0"/>
              <a:chExt cx="1344" cy="1248"/>
            </a:xfrm>
          </p:grpSpPr>
          <p:grpSp>
            <p:nvGrpSpPr>
              <p:cNvPr id="41031" name="Group 18"/>
              <p:cNvGrpSpPr>
                <a:grpSpLocks/>
              </p:cNvGrpSpPr>
              <p:nvPr/>
            </p:nvGrpSpPr>
            <p:grpSpPr bwMode="auto">
              <a:xfrm>
                <a:off x="672" y="0"/>
                <a:ext cx="672" cy="1248"/>
                <a:chOff x="0" y="0"/>
                <a:chExt cx="672" cy="1248"/>
              </a:xfrm>
            </p:grpSpPr>
            <p:sp>
              <p:nvSpPr>
                <p:cNvPr id="41037" name="Line 15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0"/>
                  <a:ext cx="672" cy="624"/>
                </a:xfrm>
                <a:prstGeom prst="line">
                  <a:avLst/>
                </a:prstGeom>
                <a:noFill/>
                <a:ln w="28575">
                  <a:solidFill>
                    <a:srgbClr val="C8C8C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1038" name="Line 16"/>
                <p:cNvSpPr>
                  <a:spLocks noChangeShapeType="1"/>
                </p:cNvSpPr>
                <p:nvPr/>
              </p:nvSpPr>
              <p:spPr bwMode="auto">
                <a:xfrm>
                  <a:off x="0" y="624"/>
                  <a:ext cx="672" cy="1"/>
                </a:xfrm>
                <a:prstGeom prst="line">
                  <a:avLst/>
                </a:prstGeom>
                <a:noFill/>
                <a:ln w="28575">
                  <a:solidFill>
                    <a:srgbClr val="C8C8C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1039" name="Line 17"/>
                <p:cNvSpPr>
                  <a:spLocks noChangeShapeType="1"/>
                </p:cNvSpPr>
                <p:nvPr/>
              </p:nvSpPr>
              <p:spPr bwMode="auto">
                <a:xfrm>
                  <a:off x="0" y="624"/>
                  <a:ext cx="672" cy="624"/>
                </a:xfrm>
                <a:prstGeom prst="line">
                  <a:avLst/>
                </a:prstGeom>
                <a:noFill/>
                <a:ln w="28575">
                  <a:solidFill>
                    <a:srgbClr val="C8C8C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41032" name="Group 23"/>
              <p:cNvGrpSpPr>
                <a:grpSpLocks/>
              </p:cNvGrpSpPr>
              <p:nvPr/>
            </p:nvGrpSpPr>
            <p:grpSpPr bwMode="auto">
              <a:xfrm>
                <a:off x="0" y="0"/>
                <a:ext cx="673" cy="1248"/>
                <a:chOff x="0" y="0"/>
                <a:chExt cx="673" cy="1248"/>
              </a:xfrm>
            </p:grpSpPr>
            <p:sp>
              <p:nvSpPr>
                <p:cNvPr id="41033" name="Line 19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672" y="0"/>
                  <a:ext cx="1" cy="624"/>
                </a:xfrm>
                <a:prstGeom prst="line">
                  <a:avLst/>
                </a:prstGeom>
                <a:noFill/>
                <a:ln w="28575">
                  <a:solidFill>
                    <a:srgbClr val="C8C8C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1034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0" y="624"/>
                  <a:ext cx="672" cy="624"/>
                </a:xfrm>
                <a:prstGeom prst="line">
                  <a:avLst/>
                </a:prstGeom>
                <a:noFill/>
                <a:ln w="28575">
                  <a:solidFill>
                    <a:srgbClr val="C8C8C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1035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0" y="624"/>
                  <a:ext cx="672" cy="1"/>
                </a:xfrm>
                <a:prstGeom prst="line">
                  <a:avLst/>
                </a:prstGeom>
                <a:noFill/>
                <a:ln w="28575">
                  <a:solidFill>
                    <a:srgbClr val="C8C8C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1036" name="Line 22"/>
                <p:cNvSpPr>
                  <a:spLocks noChangeShapeType="1"/>
                </p:cNvSpPr>
                <p:nvPr/>
              </p:nvSpPr>
              <p:spPr bwMode="auto">
                <a:xfrm rot="10800000">
                  <a:off x="0" y="0"/>
                  <a:ext cx="672" cy="624"/>
                </a:xfrm>
                <a:prstGeom prst="line">
                  <a:avLst/>
                </a:prstGeom>
                <a:noFill/>
                <a:ln w="28575">
                  <a:solidFill>
                    <a:srgbClr val="C8C8C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0964" name="Group 29"/>
          <p:cNvGrpSpPr>
            <a:grpSpLocks/>
          </p:cNvGrpSpPr>
          <p:nvPr/>
        </p:nvGrpSpPr>
        <p:grpSpPr bwMode="auto">
          <a:xfrm>
            <a:off x="3429000" y="1066800"/>
            <a:ext cx="457200" cy="457200"/>
            <a:chOff x="0" y="0"/>
            <a:chExt cx="288" cy="288"/>
          </a:xfrm>
        </p:grpSpPr>
        <p:sp>
          <p:nvSpPr>
            <p:cNvPr id="41027" name="Oval 27"/>
            <p:cNvSpPr>
              <a:spLocks/>
            </p:cNvSpPr>
            <p:nvPr/>
          </p:nvSpPr>
          <p:spPr bwMode="auto">
            <a:xfrm>
              <a:off x="0" y="0"/>
              <a:ext cx="288" cy="288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28" name="Rectangle 28"/>
            <p:cNvSpPr>
              <a:spLocks/>
            </p:cNvSpPr>
            <p:nvPr/>
          </p:nvSpPr>
          <p:spPr bwMode="auto">
            <a:xfrm>
              <a:off x="50" y="12"/>
              <a:ext cx="18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>
              <a:lvl1pPr marL="1588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>
                  <a:latin typeface="Arial" pitchFamily="34" charset="0"/>
                  <a:sym typeface="Arial" pitchFamily="34" charset="0"/>
                </a:rPr>
                <a:t>4</a:t>
              </a:r>
            </a:p>
          </p:txBody>
        </p:sp>
      </p:grpSp>
      <p:grpSp>
        <p:nvGrpSpPr>
          <p:cNvPr id="40965" name="Group 32"/>
          <p:cNvGrpSpPr>
            <a:grpSpLocks/>
          </p:cNvGrpSpPr>
          <p:nvPr/>
        </p:nvGrpSpPr>
        <p:grpSpPr bwMode="auto">
          <a:xfrm>
            <a:off x="3429000" y="2057400"/>
            <a:ext cx="457200" cy="457200"/>
            <a:chOff x="0" y="0"/>
            <a:chExt cx="288" cy="288"/>
          </a:xfrm>
        </p:grpSpPr>
        <p:sp>
          <p:nvSpPr>
            <p:cNvPr id="41025" name="Oval 30"/>
            <p:cNvSpPr>
              <a:spLocks/>
            </p:cNvSpPr>
            <p:nvPr/>
          </p:nvSpPr>
          <p:spPr bwMode="auto">
            <a:xfrm>
              <a:off x="0" y="0"/>
              <a:ext cx="288" cy="288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26" name="Rectangle 31"/>
            <p:cNvSpPr>
              <a:spLocks/>
            </p:cNvSpPr>
            <p:nvPr/>
          </p:nvSpPr>
          <p:spPr bwMode="auto">
            <a:xfrm>
              <a:off x="50" y="12"/>
              <a:ext cx="18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>
              <a:lvl1pPr marL="1588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>
                  <a:latin typeface="Arial" pitchFamily="34" charset="0"/>
                  <a:sym typeface="Arial" pitchFamily="34" charset="0"/>
                </a:rPr>
                <a:t>1</a:t>
              </a:r>
            </a:p>
          </p:txBody>
        </p:sp>
      </p:grpSp>
      <p:grpSp>
        <p:nvGrpSpPr>
          <p:cNvPr id="40966" name="Group 35"/>
          <p:cNvGrpSpPr>
            <a:grpSpLocks/>
          </p:cNvGrpSpPr>
          <p:nvPr/>
        </p:nvGrpSpPr>
        <p:grpSpPr bwMode="auto">
          <a:xfrm>
            <a:off x="4495800" y="2057400"/>
            <a:ext cx="457200" cy="457200"/>
            <a:chOff x="0" y="0"/>
            <a:chExt cx="288" cy="288"/>
          </a:xfrm>
        </p:grpSpPr>
        <p:sp>
          <p:nvSpPr>
            <p:cNvPr id="41023" name="Oval 33"/>
            <p:cNvSpPr>
              <a:spLocks/>
            </p:cNvSpPr>
            <p:nvPr/>
          </p:nvSpPr>
          <p:spPr bwMode="auto">
            <a:xfrm>
              <a:off x="0" y="0"/>
              <a:ext cx="288" cy="288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24" name="Rectangle 34"/>
            <p:cNvSpPr>
              <a:spLocks/>
            </p:cNvSpPr>
            <p:nvPr/>
          </p:nvSpPr>
          <p:spPr bwMode="auto">
            <a:xfrm>
              <a:off x="50" y="12"/>
              <a:ext cx="18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>
              <a:lvl1pPr marL="1588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>
                  <a:latin typeface="Arial" pitchFamily="34" charset="0"/>
                  <a:sym typeface="Arial" pitchFamily="34" charset="0"/>
                </a:rPr>
                <a:t>0</a:t>
              </a:r>
            </a:p>
          </p:txBody>
        </p:sp>
      </p:grpSp>
      <p:grpSp>
        <p:nvGrpSpPr>
          <p:cNvPr id="40967" name="Group 38"/>
          <p:cNvGrpSpPr>
            <a:grpSpLocks/>
          </p:cNvGrpSpPr>
          <p:nvPr/>
        </p:nvGrpSpPr>
        <p:grpSpPr bwMode="auto">
          <a:xfrm>
            <a:off x="5562600" y="1066800"/>
            <a:ext cx="457200" cy="457200"/>
            <a:chOff x="0" y="0"/>
            <a:chExt cx="288" cy="288"/>
          </a:xfrm>
        </p:grpSpPr>
        <p:sp>
          <p:nvSpPr>
            <p:cNvPr id="41021" name="Oval 36"/>
            <p:cNvSpPr>
              <a:spLocks/>
            </p:cNvSpPr>
            <p:nvPr/>
          </p:nvSpPr>
          <p:spPr bwMode="auto">
            <a:xfrm>
              <a:off x="0" y="0"/>
              <a:ext cx="288" cy="288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22" name="Rectangle 37"/>
            <p:cNvSpPr>
              <a:spLocks/>
            </p:cNvSpPr>
            <p:nvPr/>
          </p:nvSpPr>
          <p:spPr bwMode="auto">
            <a:xfrm>
              <a:off x="50" y="12"/>
              <a:ext cx="18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>
              <a:lvl1pPr marL="1588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>
                  <a:latin typeface="Arial" pitchFamily="34" charset="0"/>
                  <a:sym typeface="Arial" pitchFamily="34" charset="0"/>
                </a:rPr>
                <a:t>5</a:t>
              </a:r>
            </a:p>
          </p:txBody>
        </p:sp>
      </p:grpSp>
      <p:grpSp>
        <p:nvGrpSpPr>
          <p:cNvPr id="40968" name="Group 41"/>
          <p:cNvGrpSpPr>
            <a:grpSpLocks/>
          </p:cNvGrpSpPr>
          <p:nvPr/>
        </p:nvGrpSpPr>
        <p:grpSpPr bwMode="auto">
          <a:xfrm>
            <a:off x="5562600" y="2057400"/>
            <a:ext cx="457200" cy="457200"/>
            <a:chOff x="0" y="0"/>
            <a:chExt cx="288" cy="288"/>
          </a:xfrm>
        </p:grpSpPr>
        <p:sp>
          <p:nvSpPr>
            <p:cNvPr id="41019" name="Oval 39"/>
            <p:cNvSpPr>
              <a:spLocks/>
            </p:cNvSpPr>
            <p:nvPr/>
          </p:nvSpPr>
          <p:spPr bwMode="auto">
            <a:xfrm>
              <a:off x="0" y="0"/>
              <a:ext cx="288" cy="288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20" name="Rectangle 40"/>
            <p:cNvSpPr>
              <a:spLocks/>
            </p:cNvSpPr>
            <p:nvPr/>
          </p:nvSpPr>
          <p:spPr bwMode="auto">
            <a:xfrm>
              <a:off x="50" y="12"/>
              <a:ext cx="18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>
              <a:lvl1pPr marL="1588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>
                  <a:latin typeface="Arial" pitchFamily="34" charset="0"/>
                  <a:sym typeface="Arial" pitchFamily="34" charset="0"/>
                </a:rPr>
                <a:t>3</a:t>
              </a:r>
            </a:p>
          </p:txBody>
        </p:sp>
      </p:grpSp>
      <p:grpSp>
        <p:nvGrpSpPr>
          <p:cNvPr id="40969" name="Group 44"/>
          <p:cNvGrpSpPr>
            <a:grpSpLocks/>
          </p:cNvGrpSpPr>
          <p:nvPr/>
        </p:nvGrpSpPr>
        <p:grpSpPr bwMode="auto">
          <a:xfrm>
            <a:off x="3429000" y="3048000"/>
            <a:ext cx="457200" cy="457200"/>
            <a:chOff x="0" y="0"/>
            <a:chExt cx="288" cy="288"/>
          </a:xfrm>
        </p:grpSpPr>
        <p:sp>
          <p:nvSpPr>
            <p:cNvPr id="41017" name="Oval 42"/>
            <p:cNvSpPr>
              <a:spLocks/>
            </p:cNvSpPr>
            <p:nvPr/>
          </p:nvSpPr>
          <p:spPr bwMode="auto">
            <a:xfrm>
              <a:off x="0" y="0"/>
              <a:ext cx="288" cy="288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18" name="Rectangle 43"/>
            <p:cNvSpPr>
              <a:spLocks/>
            </p:cNvSpPr>
            <p:nvPr/>
          </p:nvSpPr>
          <p:spPr bwMode="auto">
            <a:xfrm>
              <a:off x="50" y="12"/>
              <a:ext cx="18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>
              <a:lvl1pPr marL="1588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>
                  <a:latin typeface="Arial" pitchFamily="34" charset="0"/>
                  <a:sym typeface="Arial" pitchFamily="34" charset="0"/>
                </a:rPr>
                <a:t>3</a:t>
              </a:r>
            </a:p>
          </p:txBody>
        </p:sp>
      </p:grpSp>
      <p:grpSp>
        <p:nvGrpSpPr>
          <p:cNvPr id="40970" name="Group 47"/>
          <p:cNvGrpSpPr>
            <a:grpSpLocks/>
          </p:cNvGrpSpPr>
          <p:nvPr/>
        </p:nvGrpSpPr>
        <p:grpSpPr bwMode="auto">
          <a:xfrm>
            <a:off x="4495800" y="3048000"/>
            <a:ext cx="457200" cy="457200"/>
            <a:chOff x="0" y="0"/>
            <a:chExt cx="288" cy="288"/>
          </a:xfrm>
        </p:grpSpPr>
        <p:sp>
          <p:nvSpPr>
            <p:cNvPr id="41015" name="Oval 45"/>
            <p:cNvSpPr>
              <a:spLocks/>
            </p:cNvSpPr>
            <p:nvPr/>
          </p:nvSpPr>
          <p:spPr bwMode="auto">
            <a:xfrm>
              <a:off x="0" y="0"/>
              <a:ext cx="288" cy="288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16" name="Rectangle 46"/>
            <p:cNvSpPr>
              <a:spLocks/>
            </p:cNvSpPr>
            <p:nvPr/>
          </p:nvSpPr>
          <p:spPr bwMode="auto">
            <a:xfrm>
              <a:off x="50" y="12"/>
              <a:ext cx="18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>
              <a:lvl1pPr marL="1588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>
                  <a:latin typeface="Arial" pitchFamily="34" charset="0"/>
                  <a:sym typeface="Arial" pitchFamily="34" charset="0"/>
                </a:rPr>
                <a:t>2</a:t>
              </a:r>
            </a:p>
          </p:txBody>
        </p:sp>
      </p:grpSp>
      <p:grpSp>
        <p:nvGrpSpPr>
          <p:cNvPr id="40971" name="Group 50"/>
          <p:cNvGrpSpPr>
            <a:grpSpLocks/>
          </p:cNvGrpSpPr>
          <p:nvPr/>
        </p:nvGrpSpPr>
        <p:grpSpPr bwMode="auto">
          <a:xfrm>
            <a:off x="5562600" y="3048000"/>
            <a:ext cx="457200" cy="457200"/>
            <a:chOff x="0" y="0"/>
            <a:chExt cx="288" cy="288"/>
          </a:xfrm>
        </p:grpSpPr>
        <p:sp>
          <p:nvSpPr>
            <p:cNvPr id="41013" name="Oval 48"/>
            <p:cNvSpPr>
              <a:spLocks/>
            </p:cNvSpPr>
            <p:nvPr/>
          </p:nvSpPr>
          <p:spPr bwMode="auto">
            <a:xfrm>
              <a:off x="0" y="0"/>
              <a:ext cx="288" cy="288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14" name="Rectangle 49"/>
            <p:cNvSpPr>
              <a:spLocks/>
            </p:cNvSpPr>
            <p:nvPr/>
          </p:nvSpPr>
          <p:spPr bwMode="auto">
            <a:xfrm>
              <a:off x="50" y="12"/>
              <a:ext cx="18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>
              <a:lvl1pPr marL="1588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>
                  <a:latin typeface="Arial" pitchFamily="34" charset="0"/>
                  <a:sym typeface="Arial" pitchFamily="34" charset="0"/>
                </a:rPr>
                <a:t>3</a:t>
              </a:r>
            </a:p>
          </p:txBody>
        </p:sp>
      </p:grpSp>
      <p:grpSp>
        <p:nvGrpSpPr>
          <p:cNvPr id="40972" name="Group 53"/>
          <p:cNvGrpSpPr>
            <a:grpSpLocks/>
          </p:cNvGrpSpPr>
          <p:nvPr/>
        </p:nvGrpSpPr>
        <p:grpSpPr bwMode="auto">
          <a:xfrm>
            <a:off x="4495800" y="1066800"/>
            <a:ext cx="457200" cy="457200"/>
            <a:chOff x="0" y="0"/>
            <a:chExt cx="288" cy="288"/>
          </a:xfrm>
        </p:grpSpPr>
        <p:sp>
          <p:nvSpPr>
            <p:cNvPr id="41011" name="Oval 51"/>
            <p:cNvSpPr>
              <a:spLocks/>
            </p:cNvSpPr>
            <p:nvPr/>
          </p:nvSpPr>
          <p:spPr bwMode="auto">
            <a:xfrm>
              <a:off x="0" y="0"/>
              <a:ext cx="288" cy="288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12" name="Rectangle 52"/>
            <p:cNvSpPr>
              <a:spLocks/>
            </p:cNvSpPr>
            <p:nvPr/>
          </p:nvSpPr>
          <p:spPr bwMode="auto">
            <a:xfrm>
              <a:off x="50" y="12"/>
              <a:ext cx="18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>
              <a:lvl1pPr marL="1588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>
                  <a:latin typeface="Arial" pitchFamily="34" charset="0"/>
                  <a:sym typeface="Arial" pitchFamily="34" charset="0"/>
                </a:rPr>
                <a:t>9</a:t>
              </a:r>
            </a:p>
          </p:txBody>
        </p:sp>
      </p:grpSp>
      <p:grpSp>
        <p:nvGrpSpPr>
          <p:cNvPr id="40973" name="Group 62"/>
          <p:cNvGrpSpPr>
            <a:grpSpLocks/>
          </p:cNvGrpSpPr>
          <p:nvPr/>
        </p:nvGrpSpPr>
        <p:grpSpPr bwMode="auto">
          <a:xfrm>
            <a:off x="4038600" y="1600200"/>
            <a:ext cx="1524000" cy="1447800"/>
            <a:chOff x="0" y="0"/>
            <a:chExt cx="960" cy="912"/>
          </a:xfrm>
        </p:grpSpPr>
        <p:sp>
          <p:nvSpPr>
            <p:cNvPr id="41003" name="Rectangle 54"/>
            <p:cNvSpPr>
              <a:spLocks/>
            </p:cNvSpPr>
            <p:nvPr/>
          </p:nvSpPr>
          <p:spPr bwMode="auto">
            <a:xfrm>
              <a:off x="616" y="96"/>
              <a:ext cx="296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>
                  <a:latin typeface="Arial" pitchFamily="34" charset="0"/>
                  <a:sym typeface="Arial" pitchFamily="34" charset="0"/>
                </a:rPr>
                <a:t>5</a:t>
              </a:r>
            </a:p>
          </p:txBody>
        </p:sp>
        <p:sp>
          <p:nvSpPr>
            <p:cNvPr id="41004" name="Rectangle 55"/>
            <p:cNvSpPr>
              <a:spLocks/>
            </p:cNvSpPr>
            <p:nvPr/>
          </p:nvSpPr>
          <p:spPr bwMode="auto">
            <a:xfrm>
              <a:off x="664" y="344"/>
              <a:ext cx="296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>
                  <a:latin typeface="Arial" pitchFamily="34" charset="0"/>
                  <a:sym typeface="Arial" pitchFamily="34" charset="0"/>
                </a:rPr>
                <a:t>3</a:t>
              </a:r>
            </a:p>
          </p:txBody>
        </p:sp>
        <p:sp>
          <p:nvSpPr>
            <p:cNvPr id="41005" name="Rectangle 56"/>
            <p:cNvSpPr>
              <a:spLocks/>
            </p:cNvSpPr>
            <p:nvPr/>
          </p:nvSpPr>
          <p:spPr bwMode="auto">
            <a:xfrm>
              <a:off x="0" y="344"/>
              <a:ext cx="296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>
                  <a:latin typeface="Arial" pitchFamily="34" charset="0"/>
                  <a:sym typeface="Arial" pitchFamily="34" charset="0"/>
                </a:rPr>
                <a:t>1</a:t>
              </a:r>
            </a:p>
          </p:txBody>
        </p:sp>
        <p:sp>
          <p:nvSpPr>
            <p:cNvPr id="41006" name="Rectangle 57"/>
            <p:cNvSpPr>
              <a:spLocks/>
            </p:cNvSpPr>
            <p:nvPr/>
          </p:nvSpPr>
          <p:spPr bwMode="auto">
            <a:xfrm>
              <a:off x="616" y="536"/>
              <a:ext cx="296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>
                  <a:latin typeface="Arial" pitchFamily="34" charset="0"/>
                  <a:sym typeface="Arial" pitchFamily="34" charset="0"/>
                </a:rPr>
                <a:t>3</a:t>
              </a:r>
            </a:p>
          </p:txBody>
        </p:sp>
        <p:sp>
          <p:nvSpPr>
            <p:cNvPr id="41007" name="Rectangle 58"/>
            <p:cNvSpPr>
              <a:spLocks/>
            </p:cNvSpPr>
            <p:nvPr/>
          </p:nvSpPr>
          <p:spPr bwMode="auto">
            <a:xfrm>
              <a:off x="136" y="536"/>
              <a:ext cx="296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>
                  <a:latin typeface="Arial" pitchFamily="34" charset="0"/>
                  <a:sym typeface="Arial" pitchFamily="34" charset="0"/>
                </a:rPr>
                <a:t>3</a:t>
              </a:r>
            </a:p>
          </p:txBody>
        </p:sp>
        <p:sp>
          <p:nvSpPr>
            <p:cNvPr id="41008" name="Rectangle 59"/>
            <p:cNvSpPr>
              <a:spLocks/>
            </p:cNvSpPr>
            <p:nvPr/>
          </p:nvSpPr>
          <p:spPr bwMode="auto">
            <a:xfrm>
              <a:off x="136" y="152"/>
              <a:ext cx="296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>
                  <a:latin typeface="Arial" pitchFamily="34" charset="0"/>
                  <a:sym typeface="Arial" pitchFamily="34" charset="0"/>
                </a:rPr>
                <a:t>4</a:t>
              </a:r>
            </a:p>
          </p:txBody>
        </p:sp>
        <p:sp>
          <p:nvSpPr>
            <p:cNvPr id="41009" name="Rectangle 60"/>
            <p:cNvSpPr>
              <a:spLocks/>
            </p:cNvSpPr>
            <p:nvPr/>
          </p:nvSpPr>
          <p:spPr bwMode="auto">
            <a:xfrm>
              <a:off x="376" y="0"/>
              <a:ext cx="296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>
                  <a:latin typeface="Arial" pitchFamily="34" charset="0"/>
                  <a:sym typeface="Arial" pitchFamily="34" charset="0"/>
                </a:rPr>
                <a:t>9</a:t>
              </a:r>
            </a:p>
          </p:txBody>
        </p:sp>
        <p:sp>
          <p:nvSpPr>
            <p:cNvPr id="41010" name="Rectangle 61"/>
            <p:cNvSpPr>
              <a:spLocks/>
            </p:cNvSpPr>
            <p:nvPr/>
          </p:nvSpPr>
          <p:spPr bwMode="auto">
            <a:xfrm>
              <a:off x="376" y="632"/>
              <a:ext cx="296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>
                  <a:latin typeface="Arial" pitchFamily="34" charset="0"/>
                  <a:sym typeface="Arial" pitchFamily="34" charset="0"/>
                </a:rPr>
                <a:t>2</a:t>
              </a:r>
            </a:p>
          </p:txBody>
        </p:sp>
      </p:grpSp>
      <p:sp>
        <p:nvSpPr>
          <p:cNvPr id="40974" name="Oval 63"/>
          <p:cNvSpPr>
            <a:spLocks/>
          </p:cNvSpPr>
          <p:nvPr/>
        </p:nvSpPr>
        <p:spPr bwMode="auto">
          <a:xfrm>
            <a:off x="2362200" y="1066800"/>
            <a:ext cx="457200" cy="45720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0975" name="Oval 64"/>
          <p:cNvSpPr>
            <a:spLocks/>
          </p:cNvSpPr>
          <p:nvPr/>
        </p:nvSpPr>
        <p:spPr bwMode="auto">
          <a:xfrm>
            <a:off x="2362200" y="2057400"/>
            <a:ext cx="457200" cy="45720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40976" name="Group 67"/>
          <p:cNvGrpSpPr>
            <a:grpSpLocks/>
          </p:cNvGrpSpPr>
          <p:nvPr/>
        </p:nvGrpSpPr>
        <p:grpSpPr bwMode="auto">
          <a:xfrm>
            <a:off x="3429000" y="2057400"/>
            <a:ext cx="457200" cy="457200"/>
            <a:chOff x="0" y="0"/>
            <a:chExt cx="288" cy="288"/>
          </a:xfrm>
        </p:grpSpPr>
        <p:sp>
          <p:nvSpPr>
            <p:cNvPr id="41001" name="Oval 65"/>
            <p:cNvSpPr>
              <a:spLocks/>
            </p:cNvSpPr>
            <p:nvPr/>
          </p:nvSpPr>
          <p:spPr bwMode="auto">
            <a:xfrm>
              <a:off x="0" y="0"/>
              <a:ext cx="288" cy="288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02" name="Rectangle 66"/>
            <p:cNvSpPr>
              <a:spLocks/>
            </p:cNvSpPr>
            <p:nvPr/>
          </p:nvSpPr>
          <p:spPr bwMode="auto">
            <a:xfrm>
              <a:off x="50" y="12"/>
              <a:ext cx="18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>
              <a:lvl1pPr marL="1588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>
                  <a:latin typeface="Arial" pitchFamily="34" charset="0"/>
                  <a:sym typeface="Arial" pitchFamily="34" charset="0"/>
                </a:rPr>
                <a:t>1</a:t>
              </a:r>
            </a:p>
          </p:txBody>
        </p:sp>
      </p:grpSp>
      <p:sp>
        <p:nvSpPr>
          <p:cNvPr id="40977" name="Oval 68"/>
          <p:cNvSpPr>
            <a:spLocks/>
          </p:cNvSpPr>
          <p:nvPr/>
        </p:nvSpPr>
        <p:spPr bwMode="auto">
          <a:xfrm>
            <a:off x="2362200" y="3048000"/>
            <a:ext cx="457200" cy="45720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0978" name="Rectangle 69"/>
          <p:cNvSpPr>
            <a:spLocks/>
          </p:cNvSpPr>
          <p:nvPr/>
        </p:nvSpPr>
        <p:spPr bwMode="auto">
          <a:xfrm>
            <a:off x="3949700" y="1841500"/>
            <a:ext cx="4699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latin typeface="Arial" pitchFamily="34" charset="0"/>
                <a:sym typeface="Arial" pitchFamily="34" charset="0"/>
              </a:rPr>
              <a:t>5</a:t>
            </a:r>
          </a:p>
        </p:txBody>
      </p:sp>
      <p:sp>
        <p:nvSpPr>
          <p:cNvPr id="40979" name="Rectangle 70"/>
          <p:cNvSpPr>
            <a:spLocks/>
          </p:cNvSpPr>
          <p:nvPr/>
        </p:nvSpPr>
        <p:spPr bwMode="auto">
          <a:xfrm>
            <a:off x="3035300" y="2146300"/>
            <a:ext cx="4699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latin typeface="Arial" pitchFamily="34" charset="0"/>
                <a:sym typeface="Arial" pitchFamily="34" charset="0"/>
              </a:rPr>
              <a:t>2</a:t>
            </a:r>
          </a:p>
        </p:txBody>
      </p:sp>
      <p:sp>
        <p:nvSpPr>
          <p:cNvPr id="40980" name="Rectangle 71"/>
          <p:cNvSpPr>
            <a:spLocks/>
          </p:cNvSpPr>
          <p:nvPr/>
        </p:nvSpPr>
        <p:spPr bwMode="auto">
          <a:xfrm>
            <a:off x="3873500" y="2451100"/>
            <a:ext cx="4699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latin typeface="Arial" pitchFamily="34" charset="0"/>
                <a:sym typeface="Arial" pitchFamily="34" charset="0"/>
              </a:rPr>
              <a:t>3</a:t>
            </a:r>
          </a:p>
        </p:txBody>
      </p:sp>
      <p:sp>
        <p:nvSpPr>
          <p:cNvPr id="40981" name="Rectangle 72"/>
          <p:cNvSpPr>
            <a:spLocks/>
          </p:cNvSpPr>
          <p:nvPr/>
        </p:nvSpPr>
        <p:spPr bwMode="auto">
          <a:xfrm>
            <a:off x="3187700" y="2527300"/>
            <a:ext cx="4699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latin typeface="Arial" pitchFamily="34" charset="0"/>
                <a:sym typeface="Arial" pitchFamily="34" charset="0"/>
              </a:rPr>
              <a:t>3</a:t>
            </a:r>
          </a:p>
        </p:txBody>
      </p:sp>
      <p:sp>
        <p:nvSpPr>
          <p:cNvPr id="40982" name="Rectangle 73"/>
          <p:cNvSpPr>
            <a:spLocks/>
          </p:cNvSpPr>
          <p:nvPr/>
        </p:nvSpPr>
        <p:spPr bwMode="auto">
          <a:xfrm>
            <a:off x="3124200" y="1752600"/>
            <a:ext cx="4699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latin typeface="Arial" pitchFamily="34" charset="0"/>
                <a:sym typeface="Arial" pitchFamily="34" charset="0"/>
              </a:rPr>
              <a:t>3</a:t>
            </a:r>
          </a:p>
        </p:txBody>
      </p:sp>
      <p:sp>
        <p:nvSpPr>
          <p:cNvPr id="40983" name="Rectangle 74"/>
          <p:cNvSpPr>
            <a:spLocks/>
          </p:cNvSpPr>
          <p:nvPr/>
        </p:nvSpPr>
        <p:spPr bwMode="auto">
          <a:xfrm>
            <a:off x="3568700" y="1600200"/>
            <a:ext cx="4699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latin typeface="Arial" pitchFamily="34" charset="0"/>
                <a:sym typeface="Arial" pitchFamily="34" charset="0"/>
              </a:rPr>
              <a:t>2</a:t>
            </a:r>
          </a:p>
        </p:txBody>
      </p:sp>
      <p:sp>
        <p:nvSpPr>
          <p:cNvPr id="40984" name="Rectangle 75"/>
          <p:cNvSpPr>
            <a:spLocks/>
          </p:cNvSpPr>
          <p:nvPr/>
        </p:nvSpPr>
        <p:spPr bwMode="auto">
          <a:xfrm>
            <a:off x="3568700" y="2603500"/>
            <a:ext cx="4699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latin typeface="Arial" pitchFamily="34" charset="0"/>
                <a:sym typeface="Arial" pitchFamily="34" charset="0"/>
              </a:rPr>
              <a:t>4</a:t>
            </a:r>
          </a:p>
        </p:txBody>
      </p:sp>
      <p:sp>
        <p:nvSpPr>
          <p:cNvPr id="14412" name="Rectangle 76"/>
          <p:cNvSpPr>
            <a:spLocks/>
          </p:cNvSpPr>
          <p:nvPr/>
        </p:nvSpPr>
        <p:spPr bwMode="auto">
          <a:xfrm>
            <a:off x="685800" y="5518150"/>
            <a:ext cx="77851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 fontAlgn="auto">
              <a:spcBef>
                <a:spcPts val="450"/>
              </a:spcBef>
              <a:spcAft>
                <a:spcPts val="0"/>
              </a:spcAft>
              <a:defRPr/>
            </a:pPr>
            <a:endParaRPr lang="en-US" sz="2000" dirty="0">
              <a:latin typeface="Arial" charset="0"/>
              <a:cs typeface="Arial" charset="0"/>
              <a:sym typeface="Arial" charset="0"/>
            </a:endParaRPr>
          </a:p>
          <a:p>
            <a:pPr marL="496888" indent="-457200" fontAlgn="auto">
              <a:spcBef>
                <a:spcPts val="450"/>
              </a:spcBef>
              <a:spcAft>
                <a:spcPts val="0"/>
              </a:spcAft>
              <a:buFontTx/>
              <a:buAutoNum type="arabicPeriod" startAt="3"/>
              <a:defRPr/>
            </a:pPr>
            <a:r>
              <a:rPr lang="en-US" sz="2000" dirty="0">
                <a:latin typeface="Arial" charset="0"/>
                <a:cs typeface="Arial" charset="0"/>
                <a:sym typeface="Arial" charset="0"/>
              </a:rPr>
              <a:t>set </a:t>
            </a:r>
            <a:r>
              <a:rPr lang="en-US" sz="2000" dirty="0">
                <a:solidFill>
                  <a:srgbClr val="0000FF"/>
                </a:solidFill>
                <a:latin typeface="Arial" charset="0"/>
                <a:cs typeface="Arial" charset="0"/>
                <a:sym typeface="Arial" charset="0"/>
              </a:rPr>
              <a:t>r</a:t>
            </a:r>
            <a:r>
              <a:rPr lang="en-US" sz="2000" dirty="0">
                <a:latin typeface="Arial" charset="0"/>
                <a:cs typeface="Arial" charset="0"/>
                <a:sym typeface="Arial" charset="0"/>
              </a:rPr>
              <a:t> = node with minimum cost on the ACTIVE list</a:t>
            </a:r>
          </a:p>
          <a:p>
            <a:pPr marL="496888" indent="-457200" fontAlgn="auto">
              <a:spcBef>
                <a:spcPts val="450"/>
              </a:spcBef>
              <a:spcAft>
                <a:spcPts val="0"/>
              </a:spcAft>
              <a:buFontTx/>
              <a:buAutoNum type="arabicPeriod" startAt="3"/>
              <a:defRPr/>
            </a:pPr>
            <a:r>
              <a:rPr lang="en-US" sz="2000" dirty="0">
                <a:latin typeface="Arial" charset="0"/>
                <a:cs typeface="Arial" charset="0"/>
                <a:sym typeface="Arial" charset="0"/>
              </a:rPr>
              <a:t>repeat Step 2 for </a:t>
            </a:r>
            <a:r>
              <a:rPr lang="en-US" sz="2000" dirty="0">
                <a:solidFill>
                  <a:srgbClr val="0000FF"/>
                </a:solidFill>
                <a:latin typeface="Arial" charset="0"/>
                <a:cs typeface="Arial" charset="0"/>
                <a:sym typeface="Arial" charset="0"/>
              </a:rPr>
              <a:t>p</a:t>
            </a:r>
            <a:r>
              <a:rPr lang="en-US" sz="2000" dirty="0">
                <a:latin typeface="Arial" charset="0"/>
                <a:cs typeface="Arial" charset="0"/>
                <a:sym typeface="Arial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latin typeface="Arial" charset="0"/>
                <a:cs typeface="Arial" charset="0"/>
                <a:sym typeface="Arial" charset="0"/>
              </a:rPr>
              <a:t>r</a:t>
            </a:r>
          </a:p>
        </p:txBody>
      </p:sp>
      <p:grpSp>
        <p:nvGrpSpPr>
          <p:cNvPr id="40986" name="Group 87"/>
          <p:cNvGrpSpPr>
            <a:grpSpLocks/>
          </p:cNvGrpSpPr>
          <p:nvPr/>
        </p:nvGrpSpPr>
        <p:grpSpPr bwMode="auto">
          <a:xfrm>
            <a:off x="3810000" y="1447800"/>
            <a:ext cx="1828800" cy="1676400"/>
            <a:chOff x="0" y="0"/>
            <a:chExt cx="1152" cy="1056"/>
          </a:xfrm>
        </p:grpSpPr>
        <p:sp>
          <p:nvSpPr>
            <p:cNvPr id="40991" name="Line 77"/>
            <p:cNvSpPr>
              <a:spLocks noChangeShapeType="1"/>
            </p:cNvSpPr>
            <p:nvPr/>
          </p:nvSpPr>
          <p:spPr bwMode="auto">
            <a:xfrm>
              <a:off x="48" y="528"/>
              <a:ext cx="384" cy="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40992" name="Group 81"/>
            <p:cNvGrpSpPr>
              <a:grpSpLocks/>
            </p:cNvGrpSpPr>
            <p:nvPr/>
          </p:nvGrpSpPr>
          <p:grpSpPr bwMode="auto">
            <a:xfrm>
              <a:off x="0" y="0"/>
              <a:ext cx="1152" cy="432"/>
              <a:chOff x="0" y="0"/>
              <a:chExt cx="1152" cy="432"/>
            </a:xfrm>
          </p:grpSpPr>
          <p:sp>
            <p:nvSpPr>
              <p:cNvPr id="40998" name="Line 78"/>
              <p:cNvSpPr>
                <a:spLocks noChangeShapeType="1"/>
              </p:cNvSpPr>
              <p:nvPr/>
            </p:nvSpPr>
            <p:spPr bwMode="auto">
              <a:xfrm>
                <a:off x="0" y="0"/>
                <a:ext cx="480" cy="432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999" name="Line 79"/>
              <p:cNvSpPr>
                <a:spLocks noChangeShapeType="1"/>
              </p:cNvSpPr>
              <p:nvPr/>
            </p:nvSpPr>
            <p:spPr bwMode="auto">
              <a:xfrm>
                <a:off x="576" y="48"/>
                <a:ext cx="1" cy="336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000" name="Line 80"/>
              <p:cNvSpPr>
                <a:spLocks noChangeShapeType="1"/>
              </p:cNvSpPr>
              <p:nvPr/>
            </p:nvSpPr>
            <p:spPr bwMode="auto">
              <a:xfrm flipH="1">
                <a:off x="672" y="0"/>
                <a:ext cx="480" cy="432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40993" name="Line 82"/>
            <p:cNvSpPr>
              <a:spLocks noChangeShapeType="1"/>
            </p:cNvSpPr>
            <p:nvPr/>
          </p:nvSpPr>
          <p:spPr bwMode="auto">
            <a:xfrm flipH="1">
              <a:off x="720" y="528"/>
              <a:ext cx="384" cy="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40994" name="Group 86"/>
            <p:cNvGrpSpPr>
              <a:grpSpLocks/>
            </p:cNvGrpSpPr>
            <p:nvPr/>
          </p:nvGrpSpPr>
          <p:grpSpPr bwMode="auto">
            <a:xfrm rot="10800000" flipH="1">
              <a:off x="0" y="624"/>
              <a:ext cx="1152" cy="432"/>
              <a:chOff x="0" y="0"/>
              <a:chExt cx="1152" cy="432"/>
            </a:xfrm>
          </p:grpSpPr>
          <p:sp>
            <p:nvSpPr>
              <p:cNvPr id="40995" name="Line 83"/>
              <p:cNvSpPr>
                <a:spLocks noChangeShapeType="1"/>
              </p:cNvSpPr>
              <p:nvPr/>
            </p:nvSpPr>
            <p:spPr bwMode="auto">
              <a:xfrm>
                <a:off x="0" y="0"/>
                <a:ext cx="480" cy="432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996" name="Line 84"/>
              <p:cNvSpPr>
                <a:spLocks noChangeShapeType="1"/>
              </p:cNvSpPr>
              <p:nvPr/>
            </p:nvSpPr>
            <p:spPr bwMode="auto">
              <a:xfrm>
                <a:off x="576" y="48"/>
                <a:ext cx="1" cy="336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997" name="Line 85"/>
              <p:cNvSpPr>
                <a:spLocks noChangeShapeType="1"/>
              </p:cNvSpPr>
              <p:nvPr/>
            </p:nvSpPr>
            <p:spPr bwMode="auto">
              <a:xfrm flipH="1">
                <a:off x="672" y="0"/>
                <a:ext cx="480" cy="432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40987" name="Rectangle 14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 rIns="132080"/>
          <a:lstStyle/>
          <a:p>
            <a:r>
              <a:rPr lang="en-US" altLang="en-US" smtClean="0"/>
              <a:t>Dijkstra’s shortest path algorithm</a:t>
            </a:r>
          </a:p>
        </p:txBody>
      </p:sp>
      <p:sp>
        <p:nvSpPr>
          <p:cNvPr id="40988" name="Rectangle 35"/>
          <p:cNvSpPr>
            <a:spLocks/>
          </p:cNvSpPr>
          <p:nvPr/>
        </p:nvSpPr>
        <p:spPr bwMode="auto">
          <a:xfrm>
            <a:off x="685800" y="3657600"/>
            <a:ext cx="77851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496888" indent="-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49688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550"/>
              </a:spcBef>
            </a:pPr>
            <a:r>
              <a:rPr lang="en-US" altLang="en-US">
                <a:latin typeface="Arial" pitchFamily="34" charset="0"/>
                <a:sym typeface="Arial" pitchFamily="34" charset="0"/>
              </a:rPr>
              <a:t>Algorithm</a:t>
            </a:r>
          </a:p>
          <a:p>
            <a:pPr>
              <a:spcBef>
                <a:spcPts val="450"/>
              </a:spcBef>
              <a:buFontTx/>
              <a:buAutoNum type="arabicPeriod"/>
            </a:pPr>
            <a:r>
              <a:rPr lang="en-US" altLang="en-US" sz="2000">
                <a:latin typeface="Arial" pitchFamily="34" charset="0"/>
                <a:sym typeface="Arial" pitchFamily="34" charset="0"/>
              </a:rPr>
              <a:t>init node costs to  </a:t>
            </a:r>
            <a:r>
              <a:rPr lang="en-US" altLang="en-US" sz="2000">
                <a:latin typeface="Symbol" pitchFamily="18" charset="2"/>
                <a:sym typeface="Symbol" pitchFamily="18" charset="2"/>
              </a:rPr>
              <a:t>  </a:t>
            </a:r>
            <a:r>
              <a:rPr lang="en-US" altLang="en-US" sz="2000">
                <a:latin typeface="Arial" pitchFamily="34" charset="0"/>
                <a:sym typeface="Arial" pitchFamily="34" charset="0"/>
              </a:rPr>
              <a:t>, set </a:t>
            </a:r>
            <a:r>
              <a:rPr lang="en-US" altLang="en-US" sz="2000">
                <a:solidFill>
                  <a:srgbClr val="0000FF"/>
                </a:solidFill>
                <a:latin typeface="Arial" pitchFamily="34" charset="0"/>
                <a:sym typeface="Arial" pitchFamily="34" charset="0"/>
              </a:rPr>
              <a:t>p</a:t>
            </a:r>
            <a:r>
              <a:rPr lang="en-US" altLang="en-US" sz="2000">
                <a:latin typeface="Arial" pitchFamily="34" charset="0"/>
                <a:sym typeface="Arial" pitchFamily="34" charset="0"/>
              </a:rPr>
              <a:t> = seed point, cost(</a:t>
            </a:r>
            <a:r>
              <a:rPr lang="en-US" altLang="en-US" sz="2000">
                <a:solidFill>
                  <a:srgbClr val="0000FF"/>
                </a:solidFill>
                <a:latin typeface="Arial" pitchFamily="34" charset="0"/>
                <a:sym typeface="Arial" pitchFamily="34" charset="0"/>
              </a:rPr>
              <a:t>p</a:t>
            </a:r>
            <a:r>
              <a:rPr lang="en-US" altLang="en-US" sz="2000">
                <a:latin typeface="Arial" pitchFamily="34" charset="0"/>
                <a:sym typeface="Arial" pitchFamily="34" charset="0"/>
              </a:rPr>
              <a:t>) = 0</a:t>
            </a:r>
          </a:p>
          <a:p>
            <a:pPr>
              <a:spcBef>
                <a:spcPts val="450"/>
              </a:spcBef>
              <a:buFontTx/>
              <a:buAutoNum type="arabicPeriod"/>
            </a:pPr>
            <a:r>
              <a:rPr lang="en-US" altLang="en-US" sz="2000">
                <a:latin typeface="Arial" pitchFamily="34" charset="0"/>
                <a:sym typeface="Arial" pitchFamily="34" charset="0"/>
              </a:rPr>
              <a:t>expand </a:t>
            </a:r>
            <a:r>
              <a:rPr lang="en-US" altLang="en-US" sz="2000">
                <a:solidFill>
                  <a:srgbClr val="0000FF"/>
                </a:solidFill>
                <a:latin typeface="Arial" pitchFamily="34" charset="0"/>
                <a:sym typeface="Arial" pitchFamily="34" charset="0"/>
              </a:rPr>
              <a:t>p</a:t>
            </a:r>
            <a:r>
              <a:rPr lang="en-US" altLang="en-US" sz="2000">
                <a:latin typeface="Arial" pitchFamily="34" charset="0"/>
                <a:sym typeface="Arial" pitchFamily="34" charset="0"/>
              </a:rPr>
              <a:t> as follows:</a:t>
            </a:r>
          </a:p>
          <a:p>
            <a:pPr>
              <a:spcBef>
                <a:spcPts val="413"/>
              </a:spcBef>
            </a:pPr>
            <a:r>
              <a:rPr lang="en-US" altLang="en-US">
                <a:latin typeface="Arial" pitchFamily="34" charset="0"/>
                <a:sym typeface="Arial" pitchFamily="34" charset="0"/>
              </a:rPr>
              <a:t>	  for each of </a:t>
            </a:r>
            <a:r>
              <a:rPr lang="en-US" altLang="en-US">
                <a:solidFill>
                  <a:srgbClr val="0000FF"/>
                </a:solidFill>
                <a:latin typeface="Arial" pitchFamily="34" charset="0"/>
                <a:sym typeface="Arial" pitchFamily="34" charset="0"/>
              </a:rPr>
              <a:t>p</a:t>
            </a:r>
            <a:r>
              <a:rPr lang="en-US" altLang="en-US">
                <a:latin typeface="Arial" pitchFamily="34" charset="0"/>
                <a:sym typeface="Arial" pitchFamily="34" charset="0"/>
              </a:rPr>
              <a:t>’s neighbors </a:t>
            </a:r>
            <a:r>
              <a:rPr lang="en-US" altLang="en-US">
                <a:solidFill>
                  <a:srgbClr val="0000FF"/>
                </a:solidFill>
                <a:latin typeface="Arial" pitchFamily="34" charset="0"/>
                <a:sym typeface="Arial" pitchFamily="34" charset="0"/>
              </a:rPr>
              <a:t>q</a:t>
            </a:r>
            <a:r>
              <a:rPr lang="en-US" altLang="en-US">
                <a:latin typeface="Arial" pitchFamily="34" charset="0"/>
                <a:sym typeface="Arial" pitchFamily="34" charset="0"/>
              </a:rPr>
              <a:t> that are not expanded</a:t>
            </a:r>
          </a:p>
          <a:p>
            <a:pPr lvl="1">
              <a:spcBef>
                <a:spcPts val="350"/>
              </a:spcBef>
              <a:buClr>
                <a:srgbClr val="000000"/>
              </a:buClr>
              <a:buSzPct val="100000"/>
            </a:pPr>
            <a:r>
              <a:rPr lang="en-US" altLang="en-US" sz="1600">
                <a:latin typeface="Arial" pitchFamily="34" charset="0"/>
                <a:sym typeface="Arial" pitchFamily="34" charset="0"/>
              </a:rPr>
              <a:t>	  set cost(</a:t>
            </a:r>
            <a:r>
              <a:rPr lang="en-US" altLang="en-US" sz="1600">
                <a:solidFill>
                  <a:srgbClr val="0000FF"/>
                </a:solidFill>
                <a:latin typeface="Arial" pitchFamily="34" charset="0"/>
                <a:sym typeface="Arial" pitchFamily="34" charset="0"/>
              </a:rPr>
              <a:t>q</a:t>
            </a:r>
            <a:r>
              <a:rPr lang="en-US" altLang="en-US" sz="1600">
                <a:latin typeface="Arial" pitchFamily="34" charset="0"/>
                <a:sym typeface="Arial" pitchFamily="34" charset="0"/>
              </a:rPr>
              <a:t>) = min( cost(</a:t>
            </a:r>
            <a:r>
              <a:rPr lang="en-US" altLang="en-US" sz="1600">
                <a:solidFill>
                  <a:srgbClr val="0000FF"/>
                </a:solidFill>
                <a:latin typeface="Arial" pitchFamily="34" charset="0"/>
                <a:sym typeface="Arial" pitchFamily="34" charset="0"/>
              </a:rPr>
              <a:t>p</a:t>
            </a:r>
            <a:r>
              <a:rPr lang="en-US" altLang="en-US" sz="1600">
                <a:latin typeface="Arial" pitchFamily="34" charset="0"/>
                <a:sym typeface="Arial" pitchFamily="34" charset="0"/>
              </a:rPr>
              <a:t>) + </a:t>
            </a:r>
            <a:r>
              <a:rPr lang="en-US" altLang="en-US" sz="1600">
                <a:solidFill>
                  <a:srgbClr val="FF0000"/>
                </a:solidFill>
                <a:latin typeface="Arial" pitchFamily="34" charset="0"/>
                <a:sym typeface="Arial" pitchFamily="34" charset="0"/>
              </a:rPr>
              <a:t>c</a:t>
            </a:r>
            <a:r>
              <a:rPr lang="en-US" altLang="en-US" sz="1600" baseline="-25000">
                <a:solidFill>
                  <a:srgbClr val="FF0000"/>
                </a:solidFill>
                <a:latin typeface="Arial" pitchFamily="34" charset="0"/>
                <a:sym typeface="Arial" pitchFamily="34" charset="0"/>
              </a:rPr>
              <a:t>pq</a:t>
            </a:r>
            <a:r>
              <a:rPr lang="en-US" altLang="en-US" sz="1600">
                <a:latin typeface="Arial" pitchFamily="34" charset="0"/>
                <a:sym typeface="Arial" pitchFamily="34" charset="0"/>
              </a:rPr>
              <a:t>,  cost(</a:t>
            </a:r>
            <a:r>
              <a:rPr lang="en-US" altLang="en-US" sz="1600">
                <a:solidFill>
                  <a:srgbClr val="0000FF"/>
                </a:solidFill>
                <a:latin typeface="Arial" pitchFamily="34" charset="0"/>
                <a:sym typeface="Arial" pitchFamily="34" charset="0"/>
              </a:rPr>
              <a:t>q</a:t>
            </a:r>
            <a:r>
              <a:rPr lang="en-US" altLang="en-US" sz="1600">
                <a:latin typeface="Arial" pitchFamily="34" charset="0"/>
                <a:sym typeface="Arial" pitchFamily="34" charset="0"/>
              </a:rPr>
              <a:t>) )</a:t>
            </a:r>
          </a:p>
        </p:txBody>
      </p:sp>
      <p:sp>
        <p:nvSpPr>
          <p:cNvPr id="40989" name="Rectangle 42"/>
          <p:cNvSpPr>
            <a:spLocks/>
          </p:cNvSpPr>
          <p:nvPr/>
        </p:nvSpPr>
        <p:spPr bwMode="auto">
          <a:xfrm>
            <a:off x="833438" y="5334000"/>
            <a:ext cx="7785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49688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>
              <a:spcBef>
                <a:spcPts val="313"/>
              </a:spcBef>
              <a:buClr>
                <a:srgbClr val="000000"/>
              </a:buClr>
              <a:buSzPct val="100000"/>
            </a:pPr>
            <a:r>
              <a:rPr lang="en-US" altLang="en-US" sz="1400">
                <a:latin typeface="Arial" pitchFamily="34" charset="0"/>
                <a:sym typeface="Arial" pitchFamily="34" charset="0"/>
              </a:rPr>
              <a:t>	if </a:t>
            </a:r>
            <a:r>
              <a:rPr lang="en-US" altLang="en-US" sz="1400">
                <a:solidFill>
                  <a:srgbClr val="0000FF"/>
                </a:solidFill>
                <a:latin typeface="Arial" pitchFamily="34" charset="0"/>
                <a:sym typeface="Arial" pitchFamily="34" charset="0"/>
              </a:rPr>
              <a:t>q</a:t>
            </a:r>
            <a:r>
              <a:rPr lang="en-US" altLang="en-US" sz="1400">
                <a:latin typeface="Arial" pitchFamily="34" charset="0"/>
                <a:sym typeface="Arial" pitchFamily="34" charset="0"/>
              </a:rPr>
              <a:t>’s cost changed, make </a:t>
            </a:r>
            <a:r>
              <a:rPr lang="en-US" altLang="en-US" sz="1400">
                <a:solidFill>
                  <a:srgbClr val="0000FF"/>
                </a:solidFill>
                <a:latin typeface="Arial" pitchFamily="34" charset="0"/>
                <a:sym typeface="Arial" pitchFamily="34" charset="0"/>
              </a:rPr>
              <a:t>q</a:t>
            </a:r>
            <a:r>
              <a:rPr lang="en-US" altLang="en-US" sz="1400">
                <a:latin typeface="Arial" pitchFamily="34" charset="0"/>
                <a:sym typeface="Arial" pitchFamily="34" charset="0"/>
              </a:rPr>
              <a:t> point back to </a:t>
            </a:r>
            <a:r>
              <a:rPr lang="en-US" altLang="en-US" sz="1400">
                <a:solidFill>
                  <a:srgbClr val="0000FF"/>
                </a:solidFill>
                <a:latin typeface="Arial" pitchFamily="34" charset="0"/>
                <a:sym typeface="Arial" pitchFamily="34" charset="0"/>
              </a:rPr>
              <a:t>p</a:t>
            </a:r>
          </a:p>
          <a:p>
            <a:pPr>
              <a:spcBef>
                <a:spcPts val="350"/>
              </a:spcBef>
              <a:buClr>
                <a:srgbClr val="000000"/>
              </a:buClr>
              <a:buSzPct val="100000"/>
            </a:pPr>
            <a:r>
              <a:rPr lang="en-US" altLang="en-US" sz="1600">
                <a:latin typeface="Arial" pitchFamily="34" charset="0"/>
                <a:sym typeface="Arial" pitchFamily="34" charset="0"/>
              </a:rPr>
              <a:t>	put </a:t>
            </a:r>
            <a:r>
              <a:rPr lang="en-US" altLang="en-US" sz="1600">
                <a:solidFill>
                  <a:srgbClr val="0000FF"/>
                </a:solidFill>
                <a:latin typeface="Arial" pitchFamily="34" charset="0"/>
                <a:sym typeface="Arial" pitchFamily="34" charset="0"/>
              </a:rPr>
              <a:t>q</a:t>
            </a:r>
            <a:r>
              <a:rPr lang="en-US" altLang="en-US" sz="1600">
                <a:latin typeface="Arial" pitchFamily="34" charset="0"/>
                <a:sym typeface="Arial" pitchFamily="34" charset="0"/>
              </a:rPr>
              <a:t> on the ACTIVE list   (if not already there)</a:t>
            </a:r>
          </a:p>
        </p:txBody>
      </p:sp>
      <p:pic>
        <p:nvPicPr>
          <p:cNvPr id="409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44950"/>
            <a:ext cx="227013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" name="TextBox 90"/>
          <p:cNvSpPr txBox="1"/>
          <p:nvPr/>
        </p:nvSpPr>
        <p:spPr>
          <a:xfrm>
            <a:off x="7623477" y="6553200"/>
            <a:ext cx="13548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source</a:t>
            </a:r>
            <a:r>
              <a:rPr lang="en-US" sz="1050" dirty="0"/>
              <a:t>: Noah </a:t>
            </a:r>
            <a:r>
              <a:rPr lang="en-US" sz="1050" dirty="0" err="1"/>
              <a:t>Snavely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0062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13"/>
          <p:cNvGrpSpPr>
            <a:grpSpLocks/>
          </p:cNvGrpSpPr>
          <p:nvPr/>
        </p:nvGrpSpPr>
        <p:grpSpPr bwMode="auto">
          <a:xfrm>
            <a:off x="2590800" y="1295400"/>
            <a:ext cx="2133600" cy="1981200"/>
            <a:chOff x="0" y="0"/>
            <a:chExt cx="1344" cy="1248"/>
          </a:xfrm>
        </p:grpSpPr>
        <p:sp>
          <p:nvSpPr>
            <p:cNvPr id="42072" name="Line 2"/>
            <p:cNvSpPr>
              <a:spLocks noChangeShapeType="1"/>
            </p:cNvSpPr>
            <p:nvPr/>
          </p:nvSpPr>
          <p:spPr bwMode="auto">
            <a:xfrm>
              <a:off x="672" y="624"/>
              <a:ext cx="1" cy="624"/>
            </a:xfrm>
            <a:prstGeom prst="line">
              <a:avLst/>
            </a:prstGeom>
            <a:noFill/>
            <a:ln w="28575">
              <a:solidFill>
                <a:srgbClr val="C8C8C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42073" name="Group 12"/>
            <p:cNvGrpSpPr>
              <a:grpSpLocks/>
            </p:cNvGrpSpPr>
            <p:nvPr/>
          </p:nvGrpSpPr>
          <p:grpSpPr bwMode="auto">
            <a:xfrm>
              <a:off x="0" y="0"/>
              <a:ext cx="1344" cy="1248"/>
              <a:chOff x="0" y="0"/>
              <a:chExt cx="1344" cy="1248"/>
            </a:xfrm>
          </p:grpSpPr>
          <p:grpSp>
            <p:nvGrpSpPr>
              <p:cNvPr id="42074" name="Group 6"/>
              <p:cNvGrpSpPr>
                <a:grpSpLocks/>
              </p:cNvGrpSpPr>
              <p:nvPr/>
            </p:nvGrpSpPr>
            <p:grpSpPr bwMode="auto">
              <a:xfrm>
                <a:off x="672" y="0"/>
                <a:ext cx="672" cy="1248"/>
                <a:chOff x="0" y="0"/>
                <a:chExt cx="672" cy="1248"/>
              </a:xfrm>
            </p:grpSpPr>
            <p:sp>
              <p:nvSpPr>
                <p:cNvPr id="42080" name="Line 3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0"/>
                  <a:ext cx="672" cy="624"/>
                </a:xfrm>
                <a:prstGeom prst="line">
                  <a:avLst/>
                </a:prstGeom>
                <a:noFill/>
                <a:ln w="28575">
                  <a:solidFill>
                    <a:srgbClr val="C8C8C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2081" name="Line 4"/>
                <p:cNvSpPr>
                  <a:spLocks noChangeShapeType="1"/>
                </p:cNvSpPr>
                <p:nvPr/>
              </p:nvSpPr>
              <p:spPr bwMode="auto">
                <a:xfrm>
                  <a:off x="0" y="624"/>
                  <a:ext cx="672" cy="1"/>
                </a:xfrm>
                <a:prstGeom prst="line">
                  <a:avLst/>
                </a:prstGeom>
                <a:noFill/>
                <a:ln w="28575">
                  <a:solidFill>
                    <a:srgbClr val="C8C8C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2082" name="Line 5"/>
                <p:cNvSpPr>
                  <a:spLocks noChangeShapeType="1"/>
                </p:cNvSpPr>
                <p:nvPr/>
              </p:nvSpPr>
              <p:spPr bwMode="auto">
                <a:xfrm>
                  <a:off x="0" y="624"/>
                  <a:ext cx="672" cy="624"/>
                </a:xfrm>
                <a:prstGeom prst="line">
                  <a:avLst/>
                </a:prstGeom>
                <a:noFill/>
                <a:ln w="28575">
                  <a:solidFill>
                    <a:srgbClr val="C8C8C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42075" name="Group 11"/>
              <p:cNvGrpSpPr>
                <a:grpSpLocks/>
              </p:cNvGrpSpPr>
              <p:nvPr/>
            </p:nvGrpSpPr>
            <p:grpSpPr bwMode="auto">
              <a:xfrm>
                <a:off x="0" y="0"/>
                <a:ext cx="673" cy="1248"/>
                <a:chOff x="0" y="0"/>
                <a:chExt cx="673" cy="1248"/>
              </a:xfrm>
            </p:grpSpPr>
            <p:sp>
              <p:nvSpPr>
                <p:cNvPr id="42076" name="Line 7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672" y="0"/>
                  <a:ext cx="1" cy="624"/>
                </a:xfrm>
                <a:prstGeom prst="line">
                  <a:avLst/>
                </a:prstGeom>
                <a:noFill/>
                <a:ln w="28575">
                  <a:solidFill>
                    <a:srgbClr val="C8C8C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2077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0" y="624"/>
                  <a:ext cx="672" cy="624"/>
                </a:xfrm>
                <a:prstGeom prst="line">
                  <a:avLst/>
                </a:prstGeom>
                <a:noFill/>
                <a:ln w="28575">
                  <a:solidFill>
                    <a:srgbClr val="C8C8C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2078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0" y="624"/>
                  <a:ext cx="672" cy="1"/>
                </a:xfrm>
                <a:prstGeom prst="line">
                  <a:avLst/>
                </a:prstGeom>
                <a:noFill/>
                <a:ln w="28575">
                  <a:solidFill>
                    <a:srgbClr val="C8C8C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2079" name="Line 10"/>
                <p:cNvSpPr>
                  <a:spLocks noChangeShapeType="1"/>
                </p:cNvSpPr>
                <p:nvPr/>
              </p:nvSpPr>
              <p:spPr bwMode="auto">
                <a:xfrm rot="10800000">
                  <a:off x="0" y="0"/>
                  <a:ext cx="672" cy="624"/>
                </a:xfrm>
                <a:prstGeom prst="line">
                  <a:avLst/>
                </a:prstGeom>
                <a:noFill/>
                <a:ln w="28575">
                  <a:solidFill>
                    <a:srgbClr val="C8C8C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1987" name="Group 25"/>
          <p:cNvGrpSpPr>
            <a:grpSpLocks/>
          </p:cNvGrpSpPr>
          <p:nvPr/>
        </p:nvGrpSpPr>
        <p:grpSpPr bwMode="auto">
          <a:xfrm>
            <a:off x="3657600" y="1295400"/>
            <a:ext cx="2133600" cy="1981200"/>
            <a:chOff x="0" y="0"/>
            <a:chExt cx="1344" cy="1248"/>
          </a:xfrm>
        </p:grpSpPr>
        <p:sp>
          <p:nvSpPr>
            <p:cNvPr id="42061" name="Line 14"/>
            <p:cNvSpPr>
              <a:spLocks noChangeShapeType="1"/>
            </p:cNvSpPr>
            <p:nvPr/>
          </p:nvSpPr>
          <p:spPr bwMode="auto">
            <a:xfrm>
              <a:off x="672" y="624"/>
              <a:ext cx="1" cy="624"/>
            </a:xfrm>
            <a:prstGeom prst="line">
              <a:avLst/>
            </a:prstGeom>
            <a:noFill/>
            <a:ln w="28575">
              <a:solidFill>
                <a:srgbClr val="C8C8C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42062" name="Group 24"/>
            <p:cNvGrpSpPr>
              <a:grpSpLocks/>
            </p:cNvGrpSpPr>
            <p:nvPr/>
          </p:nvGrpSpPr>
          <p:grpSpPr bwMode="auto">
            <a:xfrm>
              <a:off x="0" y="0"/>
              <a:ext cx="1344" cy="1248"/>
              <a:chOff x="0" y="0"/>
              <a:chExt cx="1344" cy="1248"/>
            </a:xfrm>
          </p:grpSpPr>
          <p:grpSp>
            <p:nvGrpSpPr>
              <p:cNvPr id="42063" name="Group 18"/>
              <p:cNvGrpSpPr>
                <a:grpSpLocks/>
              </p:cNvGrpSpPr>
              <p:nvPr/>
            </p:nvGrpSpPr>
            <p:grpSpPr bwMode="auto">
              <a:xfrm>
                <a:off x="672" y="0"/>
                <a:ext cx="672" cy="1248"/>
                <a:chOff x="0" y="0"/>
                <a:chExt cx="672" cy="1248"/>
              </a:xfrm>
            </p:grpSpPr>
            <p:sp>
              <p:nvSpPr>
                <p:cNvPr id="42069" name="Line 15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0"/>
                  <a:ext cx="672" cy="624"/>
                </a:xfrm>
                <a:prstGeom prst="line">
                  <a:avLst/>
                </a:prstGeom>
                <a:noFill/>
                <a:ln w="28575">
                  <a:solidFill>
                    <a:srgbClr val="C8C8C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2070" name="Line 16"/>
                <p:cNvSpPr>
                  <a:spLocks noChangeShapeType="1"/>
                </p:cNvSpPr>
                <p:nvPr/>
              </p:nvSpPr>
              <p:spPr bwMode="auto">
                <a:xfrm>
                  <a:off x="0" y="624"/>
                  <a:ext cx="672" cy="1"/>
                </a:xfrm>
                <a:prstGeom prst="line">
                  <a:avLst/>
                </a:prstGeom>
                <a:noFill/>
                <a:ln w="28575">
                  <a:solidFill>
                    <a:srgbClr val="C8C8C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2071" name="Line 17"/>
                <p:cNvSpPr>
                  <a:spLocks noChangeShapeType="1"/>
                </p:cNvSpPr>
                <p:nvPr/>
              </p:nvSpPr>
              <p:spPr bwMode="auto">
                <a:xfrm>
                  <a:off x="0" y="624"/>
                  <a:ext cx="672" cy="624"/>
                </a:xfrm>
                <a:prstGeom prst="line">
                  <a:avLst/>
                </a:prstGeom>
                <a:noFill/>
                <a:ln w="28575">
                  <a:solidFill>
                    <a:srgbClr val="C8C8C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42064" name="Group 23"/>
              <p:cNvGrpSpPr>
                <a:grpSpLocks/>
              </p:cNvGrpSpPr>
              <p:nvPr/>
            </p:nvGrpSpPr>
            <p:grpSpPr bwMode="auto">
              <a:xfrm>
                <a:off x="0" y="0"/>
                <a:ext cx="673" cy="1248"/>
                <a:chOff x="0" y="0"/>
                <a:chExt cx="673" cy="1248"/>
              </a:xfrm>
            </p:grpSpPr>
            <p:sp>
              <p:nvSpPr>
                <p:cNvPr id="42065" name="Line 19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672" y="0"/>
                  <a:ext cx="1" cy="624"/>
                </a:xfrm>
                <a:prstGeom prst="line">
                  <a:avLst/>
                </a:prstGeom>
                <a:noFill/>
                <a:ln w="28575">
                  <a:solidFill>
                    <a:srgbClr val="C8C8C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2066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0" y="624"/>
                  <a:ext cx="672" cy="624"/>
                </a:xfrm>
                <a:prstGeom prst="line">
                  <a:avLst/>
                </a:prstGeom>
                <a:noFill/>
                <a:ln w="28575">
                  <a:solidFill>
                    <a:srgbClr val="C8C8C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2067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0" y="624"/>
                  <a:ext cx="672" cy="1"/>
                </a:xfrm>
                <a:prstGeom prst="line">
                  <a:avLst/>
                </a:prstGeom>
                <a:noFill/>
                <a:ln w="28575">
                  <a:solidFill>
                    <a:srgbClr val="C8C8C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2068" name="Line 22"/>
                <p:cNvSpPr>
                  <a:spLocks noChangeShapeType="1"/>
                </p:cNvSpPr>
                <p:nvPr/>
              </p:nvSpPr>
              <p:spPr bwMode="auto">
                <a:xfrm rot="10800000">
                  <a:off x="0" y="0"/>
                  <a:ext cx="672" cy="624"/>
                </a:xfrm>
                <a:prstGeom prst="line">
                  <a:avLst/>
                </a:prstGeom>
                <a:noFill/>
                <a:ln w="28575">
                  <a:solidFill>
                    <a:srgbClr val="C8C8C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1988" name="Group 29"/>
          <p:cNvGrpSpPr>
            <a:grpSpLocks/>
          </p:cNvGrpSpPr>
          <p:nvPr/>
        </p:nvGrpSpPr>
        <p:grpSpPr bwMode="auto">
          <a:xfrm>
            <a:off x="3429000" y="1066800"/>
            <a:ext cx="457200" cy="457200"/>
            <a:chOff x="0" y="0"/>
            <a:chExt cx="288" cy="288"/>
          </a:xfrm>
        </p:grpSpPr>
        <p:sp>
          <p:nvSpPr>
            <p:cNvPr id="42059" name="Oval 27"/>
            <p:cNvSpPr>
              <a:spLocks/>
            </p:cNvSpPr>
            <p:nvPr/>
          </p:nvSpPr>
          <p:spPr bwMode="auto">
            <a:xfrm>
              <a:off x="0" y="0"/>
              <a:ext cx="288" cy="288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060" name="Rectangle 28"/>
            <p:cNvSpPr>
              <a:spLocks/>
            </p:cNvSpPr>
            <p:nvPr/>
          </p:nvSpPr>
          <p:spPr bwMode="auto">
            <a:xfrm>
              <a:off x="50" y="12"/>
              <a:ext cx="18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>
              <a:lvl1pPr marL="1588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>
                  <a:latin typeface="Arial" pitchFamily="34" charset="0"/>
                  <a:sym typeface="Arial" pitchFamily="34" charset="0"/>
                </a:rPr>
                <a:t>3</a:t>
              </a:r>
            </a:p>
          </p:txBody>
        </p:sp>
      </p:grpSp>
      <p:grpSp>
        <p:nvGrpSpPr>
          <p:cNvPr id="41989" name="Group 32"/>
          <p:cNvGrpSpPr>
            <a:grpSpLocks/>
          </p:cNvGrpSpPr>
          <p:nvPr/>
        </p:nvGrpSpPr>
        <p:grpSpPr bwMode="auto">
          <a:xfrm>
            <a:off x="3429000" y="2057400"/>
            <a:ext cx="457200" cy="457200"/>
            <a:chOff x="0" y="0"/>
            <a:chExt cx="288" cy="288"/>
          </a:xfrm>
        </p:grpSpPr>
        <p:sp>
          <p:nvSpPr>
            <p:cNvPr id="42057" name="Oval 30"/>
            <p:cNvSpPr>
              <a:spLocks/>
            </p:cNvSpPr>
            <p:nvPr/>
          </p:nvSpPr>
          <p:spPr bwMode="auto">
            <a:xfrm>
              <a:off x="0" y="0"/>
              <a:ext cx="288" cy="288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058" name="Rectangle 31"/>
            <p:cNvSpPr>
              <a:spLocks/>
            </p:cNvSpPr>
            <p:nvPr/>
          </p:nvSpPr>
          <p:spPr bwMode="auto">
            <a:xfrm>
              <a:off x="50" y="12"/>
              <a:ext cx="18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>
              <a:lvl1pPr marL="1588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>
                  <a:latin typeface="Arial" pitchFamily="34" charset="0"/>
                  <a:sym typeface="Arial" pitchFamily="34" charset="0"/>
                </a:rPr>
                <a:t>1</a:t>
              </a:r>
            </a:p>
          </p:txBody>
        </p:sp>
      </p:grpSp>
      <p:grpSp>
        <p:nvGrpSpPr>
          <p:cNvPr id="41990" name="Group 35"/>
          <p:cNvGrpSpPr>
            <a:grpSpLocks/>
          </p:cNvGrpSpPr>
          <p:nvPr/>
        </p:nvGrpSpPr>
        <p:grpSpPr bwMode="auto">
          <a:xfrm>
            <a:off x="4495800" y="2057400"/>
            <a:ext cx="457200" cy="457200"/>
            <a:chOff x="0" y="0"/>
            <a:chExt cx="288" cy="288"/>
          </a:xfrm>
        </p:grpSpPr>
        <p:sp>
          <p:nvSpPr>
            <p:cNvPr id="42055" name="Oval 33"/>
            <p:cNvSpPr>
              <a:spLocks/>
            </p:cNvSpPr>
            <p:nvPr/>
          </p:nvSpPr>
          <p:spPr bwMode="auto">
            <a:xfrm>
              <a:off x="0" y="0"/>
              <a:ext cx="288" cy="288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056" name="Rectangle 34"/>
            <p:cNvSpPr>
              <a:spLocks/>
            </p:cNvSpPr>
            <p:nvPr/>
          </p:nvSpPr>
          <p:spPr bwMode="auto">
            <a:xfrm>
              <a:off x="50" y="12"/>
              <a:ext cx="18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>
              <a:lvl1pPr marL="1588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>
                  <a:latin typeface="Arial" pitchFamily="34" charset="0"/>
                  <a:sym typeface="Arial" pitchFamily="34" charset="0"/>
                </a:rPr>
                <a:t>0</a:t>
              </a:r>
            </a:p>
          </p:txBody>
        </p:sp>
      </p:grpSp>
      <p:grpSp>
        <p:nvGrpSpPr>
          <p:cNvPr id="41991" name="Group 38"/>
          <p:cNvGrpSpPr>
            <a:grpSpLocks/>
          </p:cNvGrpSpPr>
          <p:nvPr/>
        </p:nvGrpSpPr>
        <p:grpSpPr bwMode="auto">
          <a:xfrm>
            <a:off x="5562600" y="1066800"/>
            <a:ext cx="457200" cy="457200"/>
            <a:chOff x="0" y="0"/>
            <a:chExt cx="288" cy="288"/>
          </a:xfrm>
        </p:grpSpPr>
        <p:sp>
          <p:nvSpPr>
            <p:cNvPr id="42053" name="Oval 36"/>
            <p:cNvSpPr>
              <a:spLocks/>
            </p:cNvSpPr>
            <p:nvPr/>
          </p:nvSpPr>
          <p:spPr bwMode="auto">
            <a:xfrm>
              <a:off x="0" y="0"/>
              <a:ext cx="288" cy="288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054" name="Rectangle 37"/>
            <p:cNvSpPr>
              <a:spLocks/>
            </p:cNvSpPr>
            <p:nvPr/>
          </p:nvSpPr>
          <p:spPr bwMode="auto">
            <a:xfrm>
              <a:off x="50" y="12"/>
              <a:ext cx="18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>
              <a:lvl1pPr marL="1588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>
                  <a:latin typeface="Arial" pitchFamily="34" charset="0"/>
                  <a:sym typeface="Arial" pitchFamily="34" charset="0"/>
                </a:rPr>
                <a:t>5</a:t>
              </a:r>
            </a:p>
          </p:txBody>
        </p:sp>
      </p:grpSp>
      <p:grpSp>
        <p:nvGrpSpPr>
          <p:cNvPr id="41992" name="Group 41"/>
          <p:cNvGrpSpPr>
            <a:grpSpLocks/>
          </p:cNvGrpSpPr>
          <p:nvPr/>
        </p:nvGrpSpPr>
        <p:grpSpPr bwMode="auto">
          <a:xfrm>
            <a:off x="5562600" y="2057400"/>
            <a:ext cx="457200" cy="457200"/>
            <a:chOff x="0" y="0"/>
            <a:chExt cx="288" cy="288"/>
          </a:xfrm>
        </p:grpSpPr>
        <p:sp>
          <p:nvSpPr>
            <p:cNvPr id="42051" name="Oval 39"/>
            <p:cNvSpPr>
              <a:spLocks/>
            </p:cNvSpPr>
            <p:nvPr/>
          </p:nvSpPr>
          <p:spPr bwMode="auto">
            <a:xfrm>
              <a:off x="0" y="0"/>
              <a:ext cx="288" cy="288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052" name="Rectangle 40"/>
            <p:cNvSpPr>
              <a:spLocks/>
            </p:cNvSpPr>
            <p:nvPr/>
          </p:nvSpPr>
          <p:spPr bwMode="auto">
            <a:xfrm>
              <a:off x="50" y="12"/>
              <a:ext cx="18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>
              <a:lvl1pPr marL="1588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>
                  <a:latin typeface="Arial" pitchFamily="34" charset="0"/>
                  <a:sym typeface="Arial" pitchFamily="34" charset="0"/>
                </a:rPr>
                <a:t>3</a:t>
              </a:r>
            </a:p>
          </p:txBody>
        </p:sp>
      </p:grpSp>
      <p:grpSp>
        <p:nvGrpSpPr>
          <p:cNvPr id="41993" name="Group 44"/>
          <p:cNvGrpSpPr>
            <a:grpSpLocks/>
          </p:cNvGrpSpPr>
          <p:nvPr/>
        </p:nvGrpSpPr>
        <p:grpSpPr bwMode="auto">
          <a:xfrm>
            <a:off x="3429000" y="3048000"/>
            <a:ext cx="457200" cy="457200"/>
            <a:chOff x="0" y="0"/>
            <a:chExt cx="288" cy="288"/>
          </a:xfrm>
        </p:grpSpPr>
        <p:sp>
          <p:nvSpPr>
            <p:cNvPr id="42049" name="Oval 42"/>
            <p:cNvSpPr>
              <a:spLocks/>
            </p:cNvSpPr>
            <p:nvPr/>
          </p:nvSpPr>
          <p:spPr bwMode="auto">
            <a:xfrm>
              <a:off x="0" y="0"/>
              <a:ext cx="288" cy="288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050" name="Rectangle 43"/>
            <p:cNvSpPr>
              <a:spLocks/>
            </p:cNvSpPr>
            <p:nvPr/>
          </p:nvSpPr>
          <p:spPr bwMode="auto">
            <a:xfrm>
              <a:off x="50" y="12"/>
              <a:ext cx="18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>
              <a:lvl1pPr marL="1588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>
                  <a:latin typeface="Arial" pitchFamily="34" charset="0"/>
                  <a:sym typeface="Arial" pitchFamily="34" charset="0"/>
                </a:rPr>
                <a:t>3</a:t>
              </a:r>
            </a:p>
          </p:txBody>
        </p:sp>
      </p:grpSp>
      <p:grpSp>
        <p:nvGrpSpPr>
          <p:cNvPr id="41994" name="Group 47"/>
          <p:cNvGrpSpPr>
            <a:grpSpLocks/>
          </p:cNvGrpSpPr>
          <p:nvPr/>
        </p:nvGrpSpPr>
        <p:grpSpPr bwMode="auto">
          <a:xfrm>
            <a:off x="4495800" y="3048000"/>
            <a:ext cx="457200" cy="457200"/>
            <a:chOff x="0" y="0"/>
            <a:chExt cx="288" cy="288"/>
          </a:xfrm>
        </p:grpSpPr>
        <p:sp>
          <p:nvSpPr>
            <p:cNvPr id="42047" name="Oval 45"/>
            <p:cNvSpPr>
              <a:spLocks/>
            </p:cNvSpPr>
            <p:nvPr/>
          </p:nvSpPr>
          <p:spPr bwMode="auto">
            <a:xfrm>
              <a:off x="0" y="0"/>
              <a:ext cx="288" cy="288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048" name="Rectangle 46"/>
            <p:cNvSpPr>
              <a:spLocks/>
            </p:cNvSpPr>
            <p:nvPr/>
          </p:nvSpPr>
          <p:spPr bwMode="auto">
            <a:xfrm>
              <a:off x="50" y="12"/>
              <a:ext cx="18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>
              <a:lvl1pPr marL="1588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>
                  <a:latin typeface="Arial" pitchFamily="34" charset="0"/>
                  <a:sym typeface="Arial" pitchFamily="34" charset="0"/>
                </a:rPr>
                <a:t>2</a:t>
              </a:r>
            </a:p>
          </p:txBody>
        </p:sp>
      </p:grpSp>
      <p:grpSp>
        <p:nvGrpSpPr>
          <p:cNvPr id="41995" name="Group 50"/>
          <p:cNvGrpSpPr>
            <a:grpSpLocks/>
          </p:cNvGrpSpPr>
          <p:nvPr/>
        </p:nvGrpSpPr>
        <p:grpSpPr bwMode="auto">
          <a:xfrm>
            <a:off x="5562600" y="3048000"/>
            <a:ext cx="457200" cy="457200"/>
            <a:chOff x="0" y="0"/>
            <a:chExt cx="288" cy="288"/>
          </a:xfrm>
        </p:grpSpPr>
        <p:sp>
          <p:nvSpPr>
            <p:cNvPr id="42045" name="Oval 48"/>
            <p:cNvSpPr>
              <a:spLocks/>
            </p:cNvSpPr>
            <p:nvPr/>
          </p:nvSpPr>
          <p:spPr bwMode="auto">
            <a:xfrm>
              <a:off x="0" y="0"/>
              <a:ext cx="288" cy="288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046" name="Rectangle 49"/>
            <p:cNvSpPr>
              <a:spLocks/>
            </p:cNvSpPr>
            <p:nvPr/>
          </p:nvSpPr>
          <p:spPr bwMode="auto">
            <a:xfrm>
              <a:off x="50" y="12"/>
              <a:ext cx="18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>
              <a:lvl1pPr marL="1588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>
                  <a:latin typeface="Arial" pitchFamily="34" charset="0"/>
                  <a:sym typeface="Arial" pitchFamily="34" charset="0"/>
                </a:rPr>
                <a:t>3</a:t>
              </a:r>
            </a:p>
          </p:txBody>
        </p:sp>
      </p:grpSp>
      <p:grpSp>
        <p:nvGrpSpPr>
          <p:cNvPr id="41996" name="Group 53"/>
          <p:cNvGrpSpPr>
            <a:grpSpLocks/>
          </p:cNvGrpSpPr>
          <p:nvPr/>
        </p:nvGrpSpPr>
        <p:grpSpPr bwMode="auto">
          <a:xfrm>
            <a:off x="4495800" y="1066800"/>
            <a:ext cx="457200" cy="457200"/>
            <a:chOff x="0" y="0"/>
            <a:chExt cx="288" cy="288"/>
          </a:xfrm>
        </p:grpSpPr>
        <p:sp>
          <p:nvSpPr>
            <p:cNvPr id="42043" name="Oval 51"/>
            <p:cNvSpPr>
              <a:spLocks/>
            </p:cNvSpPr>
            <p:nvPr/>
          </p:nvSpPr>
          <p:spPr bwMode="auto">
            <a:xfrm>
              <a:off x="0" y="0"/>
              <a:ext cx="288" cy="288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044" name="Rectangle 52"/>
            <p:cNvSpPr>
              <a:spLocks/>
            </p:cNvSpPr>
            <p:nvPr/>
          </p:nvSpPr>
          <p:spPr bwMode="auto">
            <a:xfrm>
              <a:off x="50" y="12"/>
              <a:ext cx="18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>
              <a:lvl1pPr marL="1588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>
                  <a:latin typeface="Arial" pitchFamily="34" charset="0"/>
                  <a:sym typeface="Arial" pitchFamily="34" charset="0"/>
                </a:rPr>
                <a:t>6</a:t>
              </a:r>
            </a:p>
          </p:txBody>
        </p:sp>
      </p:grpSp>
      <p:grpSp>
        <p:nvGrpSpPr>
          <p:cNvPr id="41997" name="Group 62"/>
          <p:cNvGrpSpPr>
            <a:grpSpLocks/>
          </p:cNvGrpSpPr>
          <p:nvPr/>
        </p:nvGrpSpPr>
        <p:grpSpPr bwMode="auto">
          <a:xfrm>
            <a:off x="4038600" y="1600200"/>
            <a:ext cx="1524000" cy="1447800"/>
            <a:chOff x="0" y="0"/>
            <a:chExt cx="960" cy="912"/>
          </a:xfrm>
        </p:grpSpPr>
        <p:sp>
          <p:nvSpPr>
            <p:cNvPr id="42035" name="Rectangle 54"/>
            <p:cNvSpPr>
              <a:spLocks/>
            </p:cNvSpPr>
            <p:nvPr/>
          </p:nvSpPr>
          <p:spPr bwMode="auto">
            <a:xfrm>
              <a:off x="616" y="96"/>
              <a:ext cx="296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>
                  <a:latin typeface="Arial" pitchFamily="34" charset="0"/>
                  <a:sym typeface="Arial" pitchFamily="34" charset="0"/>
                </a:rPr>
                <a:t>5</a:t>
              </a:r>
            </a:p>
          </p:txBody>
        </p:sp>
        <p:sp>
          <p:nvSpPr>
            <p:cNvPr id="42036" name="Rectangle 55"/>
            <p:cNvSpPr>
              <a:spLocks/>
            </p:cNvSpPr>
            <p:nvPr/>
          </p:nvSpPr>
          <p:spPr bwMode="auto">
            <a:xfrm>
              <a:off x="664" y="344"/>
              <a:ext cx="296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>
                  <a:latin typeface="Arial" pitchFamily="34" charset="0"/>
                  <a:sym typeface="Arial" pitchFamily="34" charset="0"/>
                </a:rPr>
                <a:t>3</a:t>
              </a:r>
            </a:p>
          </p:txBody>
        </p:sp>
        <p:sp>
          <p:nvSpPr>
            <p:cNvPr id="42037" name="Rectangle 56"/>
            <p:cNvSpPr>
              <a:spLocks/>
            </p:cNvSpPr>
            <p:nvPr/>
          </p:nvSpPr>
          <p:spPr bwMode="auto">
            <a:xfrm>
              <a:off x="0" y="344"/>
              <a:ext cx="296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>
                  <a:latin typeface="Arial" pitchFamily="34" charset="0"/>
                  <a:sym typeface="Arial" pitchFamily="34" charset="0"/>
                </a:rPr>
                <a:t>1</a:t>
              </a:r>
            </a:p>
          </p:txBody>
        </p:sp>
        <p:sp>
          <p:nvSpPr>
            <p:cNvPr id="42038" name="Rectangle 57"/>
            <p:cNvSpPr>
              <a:spLocks/>
            </p:cNvSpPr>
            <p:nvPr/>
          </p:nvSpPr>
          <p:spPr bwMode="auto">
            <a:xfrm>
              <a:off x="616" y="536"/>
              <a:ext cx="296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>
                  <a:latin typeface="Arial" pitchFamily="34" charset="0"/>
                  <a:sym typeface="Arial" pitchFamily="34" charset="0"/>
                </a:rPr>
                <a:t>3</a:t>
              </a:r>
            </a:p>
          </p:txBody>
        </p:sp>
        <p:sp>
          <p:nvSpPr>
            <p:cNvPr id="42039" name="Rectangle 58"/>
            <p:cNvSpPr>
              <a:spLocks/>
            </p:cNvSpPr>
            <p:nvPr/>
          </p:nvSpPr>
          <p:spPr bwMode="auto">
            <a:xfrm>
              <a:off x="136" y="536"/>
              <a:ext cx="296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>
                  <a:latin typeface="Arial" pitchFamily="34" charset="0"/>
                  <a:sym typeface="Arial" pitchFamily="34" charset="0"/>
                </a:rPr>
                <a:t>3</a:t>
              </a:r>
            </a:p>
          </p:txBody>
        </p:sp>
        <p:sp>
          <p:nvSpPr>
            <p:cNvPr id="42040" name="Rectangle 59"/>
            <p:cNvSpPr>
              <a:spLocks/>
            </p:cNvSpPr>
            <p:nvPr/>
          </p:nvSpPr>
          <p:spPr bwMode="auto">
            <a:xfrm>
              <a:off x="136" y="152"/>
              <a:ext cx="296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>
                  <a:latin typeface="Arial" pitchFamily="34" charset="0"/>
                  <a:sym typeface="Arial" pitchFamily="34" charset="0"/>
                </a:rPr>
                <a:t>4</a:t>
              </a:r>
            </a:p>
          </p:txBody>
        </p:sp>
        <p:sp>
          <p:nvSpPr>
            <p:cNvPr id="42041" name="Rectangle 60"/>
            <p:cNvSpPr>
              <a:spLocks/>
            </p:cNvSpPr>
            <p:nvPr/>
          </p:nvSpPr>
          <p:spPr bwMode="auto">
            <a:xfrm>
              <a:off x="376" y="0"/>
              <a:ext cx="296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>
                  <a:latin typeface="Arial" pitchFamily="34" charset="0"/>
                  <a:sym typeface="Arial" pitchFamily="34" charset="0"/>
                </a:rPr>
                <a:t>9</a:t>
              </a:r>
            </a:p>
          </p:txBody>
        </p:sp>
        <p:sp>
          <p:nvSpPr>
            <p:cNvPr id="42042" name="Rectangle 61"/>
            <p:cNvSpPr>
              <a:spLocks/>
            </p:cNvSpPr>
            <p:nvPr/>
          </p:nvSpPr>
          <p:spPr bwMode="auto">
            <a:xfrm>
              <a:off x="376" y="632"/>
              <a:ext cx="296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>
                  <a:latin typeface="Arial" pitchFamily="34" charset="0"/>
                  <a:sym typeface="Arial" pitchFamily="34" charset="0"/>
                </a:rPr>
                <a:t>2</a:t>
              </a:r>
            </a:p>
          </p:txBody>
        </p:sp>
      </p:grpSp>
      <p:grpSp>
        <p:nvGrpSpPr>
          <p:cNvPr id="41998" name="Group 65"/>
          <p:cNvGrpSpPr>
            <a:grpSpLocks/>
          </p:cNvGrpSpPr>
          <p:nvPr/>
        </p:nvGrpSpPr>
        <p:grpSpPr bwMode="auto">
          <a:xfrm>
            <a:off x="2362200" y="1066800"/>
            <a:ext cx="457200" cy="457200"/>
            <a:chOff x="0" y="0"/>
            <a:chExt cx="288" cy="288"/>
          </a:xfrm>
        </p:grpSpPr>
        <p:sp>
          <p:nvSpPr>
            <p:cNvPr id="42033" name="Oval 63"/>
            <p:cNvSpPr>
              <a:spLocks/>
            </p:cNvSpPr>
            <p:nvPr/>
          </p:nvSpPr>
          <p:spPr bwMode="auto">
            <a:xfrm>
              <a:off x="0" y="0"/>
              <a:ext cx="288" cy="288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034" name="Rectangle 64"/>
            <p:cNvSpPr>
              <a:spLocks/>
            </p:cNvSpPr>
            <p:nvPr/>
          </p:nvSpPr>
          <p:spPr bwMode="auto">
            <a:xfrm>
              <a:off x="50" y="12"/>
              <a:ext cx="18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>
              <a:lvl1pPr marL="1588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>
                  <a:latin typeface="Arial" pitchFamily="34" charset="0"/>
                  <a:sym typeface="Arial" pitchFamily="34" charset="0"/>
                </a:rPr>
                <a:t>4</a:t>
              </a:r>
            </a:p>
          </p:txBody>
        </p:sp>
      </p:grpSp>
      <p:grpSp>
        <p:nvGrpSpPr>
          <p:cNvPr id="41999" name="Group 68"/>
          <p:cNvGrpSpPr>
            <a:grpSpLocks/>
          </p:cNvGrpSpPr>
          <p:nvPr/>
        </p:nvGrpSpPr>
        <p:grpSpPr bwMode="auto">
          <a:xfrm>
            <a:off x="2362200" y="2057400"/>
            <a:ext cx="457200" cy="457200"/>
            <a:chOff x="0" y="0"/>
            <a:chExt cx="288" cy="288"/>
          </a:xfrm>
        </p:grpSpPr>
        <p:sp>
          <p:nvSpPr>
            <p:cNvPr id="42031" name="Oval 66"/>
            <p:cNvSpPr>
              <a:spLocks/>
            </p:cNvSpPr>
            <p:nvPr/>
          </p:nvSpPr>
          <p:spPr bwMode="auto">
            <a:xfrm>
              <a:off x="0" y="0"/>
              <a:ext cx="288" cy="288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032" name="Rectangle 67"/>
            <p:cNvSpPr>
              <a:spLocks/>
            </p:cNvSpPr>
            <p:nvPr/>
          </p:nvSpPr>
          <p:spPr bwMode="auto">
            <a:xfrm>
              <a:off x="50" y="12"/>
              <a:ext cx="18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>
              <a:lvl1pPr marL="1588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>
                  <a:latin typeface="Arial" pitchFamily="34" charset="0"/>
                  <a:sym typeface="Arial" pitchFamily="34" charset="0"/>
                </a:rPr>
                <a:t>3</a:t>
              </a:r>
            </a:p>
          </p:txBody>
        </p:sp>
      </p:grpSp>
      <p:grpSp>
        <p:nvGrpSpPr>
          <p:cNvPr id="42000" name="Group 71"/>
          <p:cNvGrpSpPr>
            <a:grpSpLocks/>
          </p:cNvGrpSpPr>
          <p:nvPr/>
        </p:nvGrpSpPr>
        <p:grpSpPr bwMode="auto">
          <a:xfrm>
            <a:off x="3429000" y="2057400"/>
            <a:ext cx="457200" cy="457200"/>
            <a:chOff x="0" y="0"/>
            <a:chExt cx="288" cy="288"/>
          </a:xfrm>
        </p:grpSpPr>
        <p:sp>
          <p:nvSpPr>
            <p:cNvPr id="42029" name="Oval 69"/>
            <p:cNvSpPr>
              <a:spLocks/>
            </p:cNvSpPr>
            <p:nvPr/>
          </p:nvSpPr>
          <p:spPr bwMode="auto">
            <a:xfrm>
              <a:off x="0" y="0"/>
              <a:ext cx="288" cy="288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030" name="Rectangle 70"/>
            <p:cNvSpPr>
              <a:spLocks/>
            </p:cNvSpPr>
            <p:nvPr/>
          </p:nvSpPr>
          <p:spPr bwMode="auto">
            <a:xfrm>
              <a:off x="50" y="12"/>
              <a:ext cx="18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>
              <a:lvl1pPr marL="1588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>
                  <a:latin typeface="Arial" pitchFamily="34" charset="0"/>
                  <a:sym typeface="Arial" pitchFamily="34" charset="0"/>
                </a:rPr>
                <a:t>1</a:t>
              </a:r>
            </a:p>
          </p:txBody>
        </p:sp>
      </p:grpSp>
      <p:grpSp>
        <p:nvGrpSpPr>
          <p:cNvPr id="42001" name="Group 74"/>
          <p:cNvGrpSpPr>
            <a:grpSpLocks/>
          </p:cNvGrpSpPr>
          <p:nvPr/>
        </p:nvGrpSpPr>
        <p:grpSpPr bwMode="auto">
          <a:xfrm>
            <a:off x="2362200" y="3048000"/>
            <a:ext cx="457200" cy="457200"/>
            <a:chOff x="0" y="0"/>
            <a:chExt cx="288" cy="288"/>
          </a:xfrm>
        </p:grpSpPr>
        <p:sp>
          <p:nvSpPr>
            <p:cNvPr id="42027" name="Oval 72"/>
            <p:cNvSpPr>
              <a:spLocks/>
            </p:cNvSpPr>
            <p:nvPr/>
          </p:nvSpPr>
          <p:spPr bwMode="auto">
            <a:xfrm>
              <a:off x="0" y="0"/>
              <a:ext cx="288" cy="288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028" name="Rectangle 73"/>
            <p:cNvSpPr>
              <a:spLocks/>
            </p:cNvSpPr>
            <p:nvPr/>
          </p:nvSpPr>
          <p:spPr bwMode="auto">
            <a:xfrm>
              <a:off x="50" y="12"/>
              <a:ext cx="18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>
              <a:lvl1pPr marL="1588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>
                  <a:latin typeface="Arial" pitchFamily="34" charset="0"/>
                  <a:sym typeface="Arial" pitchFamily="34" charset="0"/>
                </a:rPr>
                <a:t>4</a:t>
              </a:r>
            </a:p>
          </p:txBody>
        </p:sp>
      </p:grpSp>
      <p:sp>
        <p:nvSpPr>
          <p:cNvPr id="42002" name="Rectangle 75"/>
          <p:cNvSpPr>
            <a:spLocks/>
          </p:cNvSpPr>
          <p:nvPr/>
        </p:nvSpPr>
        <p:spPr bwMode="auto">
          <a:xfrm>
            <a:off x="3949700" y="1841500"/>
            <a:ext cx="4699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latin typeface="Arial" pitchFamily="34" charset="0"/>
                <a:sym typeface="Arial" pitchFamily="34" charset="0"/>
              </a:rPr>
              <a:t>5</a:t>
            </a:r>
          </a:p>
        </p:txBody>
      </p:sp>
      <p:sp>
        <p:nvSpPr>
          <p:cNvPr id="42003" name="Rectangle 76"/>
          <p:cNvSpPr>
            <a:spLocks/>
          </p:cNvSpPr>
          <p:nvPr/>
        </p:nvSpPr>
        <p:spPr bwMode="auto">
          <a:xfrm>
            <a:off x="3035300" y="2146300"/>
            <a:ext cx="4699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latin typeface="Arial" pitchFamily="34" charset="0"/>
                <a:sym typeface="Arial" pitchFamily="34" charset="0"/>
              </a:rPr>
              <a:t>2</a:t>
            </a:r>
          </a:p>
        </p:txBody>
      </p:sp>
      <p:sp>
        <p:nvSpPr>
          <p:cNvPr id="42004" name="Rectangle 77"/>
          <p:cNvSpPr>
            <a:spLocks/>
          </p:cNvSpPr>
          <p:nvPr/>
        </p:nvSpPr>
        <p:spPr bwMode="auto">
          <a:xfrm>
            <a:off x="3873500" y="2451100"/>
            <a:ext cx="4699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latin typeface="Arial" pitchFamily="34" charset="0"/>
                <a:sym typeface="Arial" pitchFamily="34" charset="0"/>
              </a:rPr>
              <a:t>3</a:t>
            </a:r>
          </a:p>
        </p:txBody>
      </p:sp>
      <p:sp>
        <p:nvSpPr>
          <p:cNvPr id="42005" name="Rectangle 78"/>
          <p:cNvSpPr>
            <a:spLocks/>
          </p:cNvSpPr>
          <p:nvPr/>
        </p:nvSpPr>
        <p:spPr bwMode="auto">
          <a:xfrm>
            <a:off x="3187700" y="2527300"/>
            <a:ext cx="4699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latin typeface="Arial" pitchFamily="34" charset="0"/>
                <a:sym typeface="Arial" pitchFamily="34" charset="0"/>
              </a:rPr>
              <a:t>3</a:t>
            </a:r>
          </a:p>
        </p:txBody>
      </p:sp>
      <p:sp>
        <p:nvSpPr>
          <p:cNvPr id="42006" name="Rectangle 79"/>
          <p:cNvSpPr>
            <a:spLocks/>
          </p:cNvSpPr>
          <p:nvPr/>
        </p:nvSpPr>
        <p:spPr bwMode="auto">
          <a:xfrm>
            <a:off x="3124200" y="1752600"/>
            <a:ext cx="4699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latin typeface="Arial" pitchFamily="34" charset="0"/>
                <a:sym typeface="Arial" pitchFamily="34" charset="0"/>
              </a:rPr>
              <a:t>3</a:t>
            </a:r>
          </a:p>
        </p:txBody>
      </p:sp>
      <p:sp>
        <p:nvSpPr>
          <p:cNvPr id="42007" name="Rectangle 80"/>
          <p:cNvSpPr>
            <a:spLocks/>
          </p:cNvSpPr>
          <p:nvPr/>
        </p:nvSpPr>
        <p:spPr bwMode="auto">
          <a:xfrm>
            <a:off x="3568700" y="1600200"/>
            <a:ext cx="4699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latin typeface="Arial" pitchFamily="34" charset="0"/>
                <a:sym typeface="Arial" pitchFamily="34" charset="0"/>
              </a:rPr>
              <a:t>2</a:t>
            </a:r>
          </a:p>
        </p:txBody>
      </p:sp>
      <p:sp>
        <p:nvSpPr>
          <p:cNvPr id="42008" name="Rectangle 81"/>
          <p:cNvSpPr>
            <a:spLocks/>
          </p:cNvSpPr>
          <p:nvPr/>
        </p:nvSpPr>
        <p:spPr bwMode="auto">
          <a:xfrm>
            <a:off x="3568700" y="2603500"/>
            <a:ext cx="4699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latin typeface="Arial" pitchFamily="34" charset="0"/>
                <a:sym typeface="Arial" pitchFamily="34" charset="0"/>
              </a:rPr>
              <a:t>4</a:t>
            </a:r>
          </a:p>
        </p:txBody>
      </p:sp>
      <p:sp>
        <p:nvSpPr>
          <p:cNvPr id="42009" name="Line 82"/>
          <p:cNvSpPr>
            <a:spLocks noChangeShapeType="1"/>
          </p:cNvSpPr>
          <p:nvPr/>
        </p:nvSpPr>
        <p:spPr bwMode="auto">
          <a:xfrm>
            <a:off x="3886200" y="2286000"/>
            <a:ext cx="609600" cy="15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10" name="Line 83"/>
          <p:cNvSpPr>
            <a:spLocks noChangeShapeType="1"/>
          </p:cNvSpPr>
          <p:nvPr/>
        </p:nvSpPr>
        <p:spPr bwMode="auto">
          <a:xfrm flipH="1">
            <a:off x="4876800" y="1447800"/>
            <a:ext cx="762000" cy="685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11" name="Line 84"/>
          <p:cNvSpPr>
            <a:spLocks noChangeShapeType="1"/>
          </p:cNvSpPr>
          <p:nvPr/>
        </p:nvSpPr>
        <p:spPr bwMode="auto">
          <a:xfrm flipH="1">
            <a:off x="4953000" y="2286000"/>
            <a:ext cx="609600" cy="15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2012" name="Group 88"/>
          <p:cNvGrpSpPr>
            <a:grpSpLocks/>
          </p:cNvGrpSpPr>
          <p:nvPr/>
        </p:nvGrpSpPr>
        <p:grpSpPr bwMode="auto">
          <a:xfrm rot="10800000" flipH="1">
            <a:off x="3810000" y="2438400"/>
            <a:ext cx="1828800" cy="685800"/>
            <a:chOff x="0" y="0"/>
            <a:chExt cx="1152" cy="432"/>
          </a:xfrm>
        </p:grpSpPr>
        <p:sp>
          <p:nvSpPr>
            <p:cNvPr id="42024" name="Line 85"/>
            <p:cNvSpPr>
              <a:spLocks noChangeShapeType="1"/>
            </p:cNvSpPr>
            <p:nvPr/>
          </p:nvSpPr>
          <p:spPr bwMode="auto">
            <a:xfrm>
              <a:off x="0" y="0"/>
              <a:ext cx="480" cy="43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25" name="Line 86"/>
            <p:cNvSpPr>
              <a:spLocks noChangeShapeType="1"/>
            </p:cNvSpPr>
            <p:nvPr/>
          </p:nvSpPr>
          <p:spPr bwMode="auto">
            <a:xfrm>
              <a:off x="576" y="48"/>
              <a:ext cx="1" cy="33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26" name="Line 87"/>
            <p:cNvSpPr>
              <a:spLocks noChangeShapeType="1"/>
            </p:cNvSpPr>
            <p:nvPr/>
          </p:nvSpPr>
          <p:spPr bwMode="auto">
            <a:xfrm flipH="1">
              <a:off x="672" y="0"/>
              <a:ext cx="480" cy="43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2013" name="Line 89"/>
          <p:cNvSpPr>
            <a:spLocks noChangeShapeType="1"/>
          </p:cNvSpPr>
          <p:nvPr/>
        </p:nvSpPr>
        <p:spPr bwMode="auto">
          <a:xfrm>
            <a:off x="2819400" y="2286000"/>
            <a:ext cx="609600" cy="15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2014" name="Group 93"/>
          <p:cNvGrpSpPr>
            <a:grpSpLocks/>
          </p:cNvGrpSpPr>
          <p:nvPr/>
        </p:nvGrpSpPr>
        <p:grpSpPr bwMode="auto">
          <a:xfrm>
            <a:off x="2743200" y="1447800"/>
            <a:ext cx="1828800" cy="685800"/>
            <a:chOff x="0" y="0"/>
            <a:chExt cx="1152" cy="432"/>
          </a:xfrm>
        </p:grpSpPr>
        <p:sp>
          <p:nvSpPr>
            <p:cNvPr id="42021" name="Line 90"/>
            <p:cNvSpPr>
              <a:spLocks noChangeShapeType="1"/>
            </p:cNvSpPr>
            <p:nvPr/>
          </p:nvSpPr>
          <p:spPr bwMode="auto">
            <a:xfrm>
              <a:off x="0" y="0"/>
              <a:ext cx="480" cy="43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22" name="Line 91"/>
            <p:cNvSpPr>
              <a:spLocks noChangeShapeType="1"/>
            </p:cNvSpPr>
            <p:nvPr/>
          </p:nvSpPr>
          <p:spPr bwMode="auto">
            <a:xfrm>
              <a:off x="576" y="48"/>
              <a:ext cx="1" cy="33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23" name="Line 92"/>
            <p:cNvSpPr>
              <a:spLocks noChangeShapeType="1"/>
            </p:cNvSpPr>
            <p:nvPr/>
          </p:nvSpPr>
          <p:spPr bwMode="auto">
            <a:xfrm flipH="1">
              <a:off x="672" y="0"/>
              <a:ext cx="480" cy="43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2015" name="Line 94"/>
          <p:cNvSpPr>
            <a:spLocks noChangeShapeType="1"/>
          </p:cNvSpPr>
          <p:nvPr/>
        </p:nvSpPr>
        <p:spPr bwMode="auto">
          <a:xfrm rot="10800000" flipH="1">
            <a:off x="2743200" y="2438400"/>
            <a:ext cx="762000" cy="685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16" name="Rectangle 14"/>
          <p:cNvSpPr txBox="1">
            <a:spLocks noChangeArrowheads="1"/>
          </p:cNvSpPr>
          <p:nvPr/>
        </p:nvSpPr>
        <p:spPr bwMode="auto">
          <a:xfrm>
            <a:off x="457200" y="-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3208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4400"/>
              <a:t>Dijkstra’s shortest path algorithm</a:t>
            </a:r>
          </a:p>
        </p:txBody>
      </p:sp>
      <p:sp>
        <p:nvSpPr>
          <p:cNvPr id="100" name="Rectangle 76"/>
          <p:cNvSpPr>
            <a:spLocks/>
          </p:cNvSpPr>
          <p:nvPr/>
        </p:nvSpPr>
        <p:spPr bwMode="auto">
          <a:xfrm>
            <a:off x="685800" y="5518150"/>
            <a:ext cx="77851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 fontAlgn="auto">
              <a:spcBef>
                <a:spcPts val="450"/>
              </a:spcBef>
              <a:spcAft>
                <a:spcPts val="0"/>
              </a:spcAft>
              <a:defRPr/>
            </a:pPr>
            <a:endParaRPr lang="en-US" sz="2000" dirty="0">
              <a:latin typeface="Arial" charset="0"/>
              <a:cs typeface="Arial" charset="0"/>
              <a:sym typeface="Arial" charset="0"/>
            </a:endParaRPr>
          </a:p>
          <a:p>
            <a:pPr marL="496888" indent="-457200" fontAlgn="auto">
              <a:spcBef>
                <a:spcPts val="450"/>
              </a:spcBef>
              <a:spcAft>
                <a:spcPts val="0"/>
              </a:spcAft>
              <a:buFontTx/>
              <a:buAutoNum type="arabicPeriod" startAt="3"/>
              <a:defRPr/>
            </a:pPr>
            <a:r>
              <a:rPr lang="en-US" sz="2000" dirty="0">
                <a:latin typeface="Arial" charset="0"/>
                <a:cs typeface="Arial" charset="0"/>
                <a:sym typeface="Arial" charset="0"/>
              </a:rPr>
              <a:t>set </a:t>
            </a:r>
            <a:r>
              <a:rPr lang="en-US" sz="2000" dirty="0">
                <a:solidFill>
                  <a:srgbClr val="0000FF"/>
                </a:solidFill>
                <a:latin typeface="Arial" charset="0"/>
                <a:cs typeface="Arial" charset="0"/>
                <a:sym typeface="Arial" charset="0"/>
              </a:rPr>
              <a:t>r</a:t>
            </a:r>
            <a:r>
              <a:rPr lang="en-US" sz="2000" dirty="0">
                <a:latin typeface="Arial" charset="0"/>
                <a:cs typeface="Arial" charset="0"/>
                <a:sym typeface="Arial" charset="0"/>
              </a:rPr>
              <a:t> = node with minimum cost on the ACTIVE list</a:t>
            </a:r>
          </a:p>
          <a:p>
            <a:pPr marL="496888" indent="-457200" fontAlgn="auto">
              <a:spcBef>
                <a:spcPts val="450"/>
              </a:spcBef>
              <a:spcAft>
                <a:spcPts val="0"/>
              </a:spcAft>
              <a:buFontTx/>
              <a:buAutoNum type="arabicPeriod" startAt="3"/>
              <a:defRPr/>
            </a:pPr>
            <a:r>
              <a:rPr lang="en-US" sz="2000" dirty="0">
                <a:latin typeface="Arial" charset="0"/>
                <a:cs typeface="Arial" charset="0"/>
                <a:sym typeface="Arial" charset="0"/>
              </a:rPr>
              <a:t>repeat Step 2 for </a:t>
            </a:r>
            <a:r>
              <a:rPr lang="en-US" sz="2000" dirty="0">
                <a:solidFill>
                  <a:srgbClr val="0000FF"/>
                </a:solidFill>
                <a:latin typeface="Arial" charset="0"/>
                <a:cs typeface="Arial" charset="0"/>
                <a:sym typeface="Arial" charset="0"/>
              </a:rPr>
              <a:t>p</a:t>
            </a:r>
            <a:r>
              <a:rPr lang="en-US" sz="2000" dirty="0">
                <a:latin typeface="Arial" charset="0"/>
                <a:cs typeface="Arial" charset="0"/>
                <a:sym typeface="Arial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latin typeface="Arial" charset="0"/>
                <a:cs typeface="Arial" charset="0"/>
                <a:sym typeface="Arial" charset="0"/>
              </a:rPr>
              <a:t>r</a:t>
            </a:r>
          </a:p>
        </p:txBody>
      </p:sp>
      <p:sp>
        <p:nvSpPr>
          <p:cNvPr id="42018" name="Rectangle 35"/>
          <p:cNvSpPr>
            <a:spLocks/>
          </p:cNvSpPr>
          <p:nvPr/>
        </p:nvSpPr>
        <p:spPr bwMode="auto">
          <a:xfrm>
            <a:off x="685800" y="3657600"/>
            <a:ext cx="77851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496888" indent="-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49688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550"/>
              </a:spcBef>
            </a:pPr>
            <a:r>
              <a:rPr lang="en-US" altLang="en-US">
                <a:latin typeface="Arial" pitchFamily="34" charset="0"/>
                <a:sym typeface="Arial" pitchFamily="34" charset="0"/>
              </a:rPr>
              <a:t>Algorithm</a:t>
            </a:r>
          </a:p>
          <a:p>
            <a:pPr>
              <a:spcBef>
                <a:spcPts val="450"/>
              </a:spcBef>
              <a:buFontTx/>
              <a:buAutoNum type="arabicPeriod"/>
            </a:pPr>
            <a:r>
              <a:rPr lang="en-US" altLang="en-US" sz="2000">
                <a:latin typeface="Arial" pitchFamily="34" charset="0"/>
                <a:sym typeface="Arial" pitchFamily="34" charset="0"/>
              </a:rPr>
              <a:t>init node costs to  </a:t>
            </a:r>
            <a:r>
              <a:rPr lang="en-US" altLang="en-US" sz="2000">
                <a:latin typeface="Symbol" pitchFamily="18" charset="2"/>
                <a:sym typeface="Symbol" pitchFamily="18" charset="2"/>
              </a:rPr>
              <a:t>  </a:t>
            </a:r>
            <a:r>
              <a:rPr lang="en-US" altLang="en-US" sz="2000">
                <a:latin typeface="Arial" pitchFamily="34" charset="0"/>
                <a:sym typeface="Arial" pitchFamily="34" charset="0"/>
              </a:rPr>
              <a:t>, set </a:t>
            </a:r>
            <a:r>
              <a:rPr lang="en-US" altLang="en-US" sz="2000">
                <a:solidFill>
                  <a:srgbClr val="0000FF"/>
                </a:solidFill>
                <a:latin typeface="Arial" pitchFamily="34" charset="0"/>
                <a:sym typeface="Arial" pitchFamily="34" charset="0"/>
              </a:rPr>
              <a:t>p</a:t>
            </a:r>
            <a:r>
              <a:rPr lang="en-US" altLang="en-US" sz="2000">
                <a:latin typeface="Arial" pitchFamily="34" charset="0"/>
                <a:sym typeface="Arial" pitchFamily="34" charset="0"/>
              </a:rPr>
              <a:t> = seed point, cost(</a:t>
            </a:r>
            <a:r>
              <a:rPr lang="en-US" altLang="en-US" sz="2000">
                <a:solidFill>
                  <a:srgbClr val="0000FF"/>
                </a:solidFill>
                <a:latin typeface="Arial" pitchFamily="34" charset="0"/>
                <a:sym typeface="Arial" pitchFamily="34" charset="0"/>
              </a:rPr>
              <a:t>p</a:t>
            </a:r>
            <a:r>
              <a:rPr lang="en-US" altLang="en-US" sz="2000">
                <a:latin typeface="Arial" pitchFamily="34" charset="0"/>
                <a:sym typeface="Arial" pitchFamily="34" charset="0"/>
              </a:rPr>
              <a:t>) = 0</a:t>
            </a:r>
          </a:p>
          <a:p>
            <a:pPr>
              <a:spcBef>
                <a:spcPts val="450"/>
              </a:spcBef>
              <a:buFontTx/>
              <a:buAutoNum type="arabicPeriod"/>
            </a:pPr>
            <a:r>
              <a:rPr lang="en-US" altLang="en-US" sz="2000">
                <a:latin typeface="Arial" pitchFamily="34" charset="0"/>
                <a:sym typeface="Arial" pitchFamily="34" charset="0"/>
              </a:rPr>
              <a:t>expand </a:t>
            </a:r>
            <a:r>
              <a:rPr lang="en-US" altLang="en-US" sz="2000">
                <a:solidFill>
                  <a:srgbClr val="0000FF"/>
                </a:solidFill>
                <a:latin typeface="Arial" pitchFamily="34" charset="0"/>
                <a:sym typeface="Arial" pitchFamily="34" charset="0"/>
              </a:rPr>
              <a:t>p</a:t>
            </a:r>
            <a:r>
              <a:rPr lang="en-US" altLang="en-US" sz="2000">
                <a:latin typeface="Arial" pitchFamily="34" charset="0"/>
                <a:sym typeface="Arial" pitchFamily="34" charset="0"/>
              </a:rPr>
              <a:t> as follows:</a:t>
            </a:r>
          </a:p>
          <a:p>
            <a:pPr>
              <a:spcBef>
                <a:spcPts val="413"/>
              </a:spcBef>
            </a:pPr>
            <a:r>
              <a:rPr lang="en-US" altLang="en-US">
                <a:latin typeface="Arial" pitchFamily="34" charset="0"/>
                <a:sym typeface="Arial" pitchFamily="34" charset="0"/>
              </a:rPr>
              <a:t>	  for each of </a:t>
            </a:r>
            <a:r>
              <a:rPr lang="en-US" altLang="en-US">
                <a:solidFill>
                  <a:srgbClr val="0000FF"/>
                </a:solidFill>
                <a:latin typeface="Arial" pitchFamily="34" charset="0"/>
                <a:sym typeface="Arial" pitchFamily="34" charset="0"/>
              </a:rPr>
              <a:t>p</a:t>
            </a:r>
            <a:r>
              <a:rPr lang="en-US" altLang="en-US">
                <a:latin typeface="Arial" pitchFamily="34" charset="0"/>
                <a:sym typeface="Arial" pitchFamily="34" charset="0"/>
              </a:rPr>
              <a:t>’s neighbors </a:t>
            </a:r>
            <a:r>
              <a:rPr lang="en-US" altLang="en-US">
                <a:solidFill>
                  <a:srgbClr val="0000FF"/>
                </a:solidFill>
                <a:latin typeface="Arial" pitchFamily="34" charset="0"/>
                <a:sym typeface="Arial" pitchFamily="34" charset="0"/>
              </a:rPr>
              <a:t>q</a:t>
            </a:r>
            <a:r>
              <a:rPr lang="en-US" altLang="en-US">
                <a:latin typeface="Arial" pitchFamily="34" charset="0"/>
                <a:sym typeface="Arial" pitchFamily="34" charset="0"/>
              </a:rPr>
              <a:t> that are not expanded</a:t>
            </a:r>
          </a:p>
          <a:p>
            <a:pPr lvl="1">
              <a:spcBef>
                <a:spcPts val="350"/>
              </a:spcBef>
              <a:buClr>
                <a:srgbClr val="000000"/>
              </a:buClr>
              <a:buSzPct val="100000"/>
            </a:pPr>
            <a:r>
              <a:rPr lang="en-US" altLang="en-US" sz="1600">
                <a:latin typeface="Arial" pitchFamily="34" charset="0"/>
                <a:sym typeface="Arial" pitchFamily="34" charset="0"/>
              </a:rPr>
              <a:t>	  set cost(</a:t>
            </a:r>
            <a:r>
              <a:rPr lang="en-US" altLang="en-US" sz="1600">
                <a:solidFill>
                  <a:srgbClr val="0000FF"/>
                </a:solidFill>
                <a:latin typeface="Arial" pitchFamily="34" charset="0"/>
                <a:sym typeface="Arial" pitchFamily="34" charset="0"/>
              </a:rPr>
              <a:t>q</a:t>
            </a:r>
            <a:r>
              <a:rPr lang="en-US" altLang="en-US" sz="1600">
                <a:latin typeface="Arial" pitchFamily="34" charset="0"/>
                <a:sym typeface="Arial" pitchFamily="34" charset="0"/>
              </a:rPr>
              <a:t>) = min( cost(</a:t>
            </a:r>
            <a:r>
              <a:rPr lang="en-US" altLang="en-US" sz="1600">
                <a:solidFill>
                  <a:srgbClr val="0000FF"/>
                </a:solidFill>
                <a:latin typeface="Arial" pitchFamily="34" charset="0"/>
                <a:sym typeface="Arial" pitchFamily="34" charset="0"/>
              </a:rPr>
              <a:t>p</a:t>
            </a:r>
            <a:r>
              <a:rPr lang="en-US" altLang="en-US" sz="1600">
                <a:latin typeface="Arial" pitchFamily="34" charset="0"/>
                <a:sym typeface="Arial" pitchFamily="34" charset="0"/>
              </a:rPr>
              <a:t>) + </a:t>
            </a:r>
            <a:r>
              <a:rPr lang="en-US" altLang="en-US" sz="1600">
                <a:solidFill>
                  <a:srgbClr val="FF0000"/>
                </a:solidFill>
                <a:latin typeface="Arial" pitchFamily="34" charset="0"/>
                <a:sym typeface="Arial" pitchFamily="34" charset="0"/>
              </a:rPr>
              <a:t>c</a:t>
            </a:r>
            <a:r>
              <a:rPr lang="en-US" altLang="en-US" sz="1600" baseline="-25000">
                <a:solidFill>
                  <a:srgbClr val="FF0000"/>
                </a:solidFill>
                <a:latin typeface="Arial" pitchFamily="34" charset="0"/>
                <a:sym typeface="Arial" pitchFamily="34" charset="0"/>
              </a:rPr>
              <a:t>pq</a:t>
            </a:r>
            <a:r>
              <a:rPr lang="en-US" altLang="en-US" sz="1600">
                <a:latin typeface="Arial" pitchFamily="34" charset="0"/>
                <a:sym typeface="Arial" pitchFamily="34" charset="0"/>
              </a:rPr>
              <a:t>,  cost(</a:t>
            </a:r>
            <a:r>
              <a:rPr lang="en-US" altLang="en-US" sz="1600">
                <a:solidFill>
                  <a:srgbClr val="0000FF"/>
                </a:solidFill>
                <a:latin typeface="Arial" pitchFamily="34" charset="0"/>
                <a:sym typeface="Arial" pitchFamily="34" charset="0"/>
              </a:rPr>
              <a:t>q</a:t>
            </a:r>
            <a:r>
              <a:rPr lang="en-US" altLang="en-US" sz="1600">
                <a:latin typeface="Arial" pitchFamily="34" charset="0"/>
                <a:sym typeface="Arial" pitchFamily="34" charset="0"/>
              </a:rPr>
              <a:t>) )</a:t>
            </a:r>
          </a:p>
        </p:txBody>
      </p:sp>
      <p:sp>
        <p:nvSpPr>
          <p:cNvPr id="42019" name="Rectangle 42"/>
          <p:cNvSpPr>
            <a:spLocks/>
          </p:cNvSpPr>
          <p:nvPr/>
        </p:nvSpPr>
        <p:spPr bwMode="auto">
          <a:xfrm>
            <a:off x="833438" y="5334000"/>
            <a:ext cx="7785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49688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>
              <a:spcBef>
                <a:spcPts val="313"/>
              </a:spcBef>
              <a:buClr>
                <a:srgbClr val="000000"/>
              </a:buClr>
              <a:buSzPct val="100000"/>
            </a:pPr>
            <a:r>
              <a:rPr lang="en-US" altLang="en-US" sz="1400">
                <a:latin typeface="Arial" pitchFamily="34" charset="0"/>
                <a:sym typeface="Arial" pitchFamily="34" charset="0"/>
              </a:rPr>
              <a:t>	if </a:t>
            </a:r>
            <a:r>
              <a:rPr lang="en-US" altLang="en-US" sz="1400">
                <a:solidFill>
                  <a:srgbClr val="0000FF"/>
                </a:solidFill>
                <a:latin typeface="Arial" pitchFamily="34" charset="0"/>
                <a:sym typeface="Arial" pitchFamily="34" charset="0"/>
              </a:rPr>
              <a:t>q</a:t>
            </a:r>
            <a:r>
              <a:rPr lang="en-US" altLang="en-US" sz="1400">
                <a:latin typeface="Arial" pitchFamily="34" charset="0"/>
                <a:sym typeface="Arial" pitchFamily="34" charset="0"/>
              </a:rPr>
              <a:t>’s cost changed, make </a:t>
            </a:r>
            <a:r>
              <a:rPr lang="en-US" altLang="en-US" sz="1400">
                <a:solidFill>
                  <a:srgbClr val="0000FF"/>
                </a:solidFill>
                <a:latin typeface="Arial" pitchFamily="34" charset="0"/>
                <a:sym typeface="Arial" pitchFamily="34" charset="0"/>
              </a:rPr>
              <a:t>q</a:t>
            </a:r>
            <a:r>
              <a:rPr lang="en-US" altLang="en-US" sz="1400">
                <a:latin typeface="Arial" pitchFamily="34" charset="0"/>
                <a:sym typeface="Arial" pitchFamily="34" charset="0"/>
              </a:rPr>
              <a:t> point back to </a:t>
            </a:r>
            <a:r>
              <a:rPr lang="en-US" altLang="en-US" sz="1400">
                <a:solidFill>
                  <a:srgbClr val="0000FF"/>
                </a:solidFill>
                <a:latin typeface="Arial" pitchFamily="34" charset="0"/>
                <a:sym typeface="Arial" pitchFamily="34" charset="0"/>
              </a:rPr>
              <a:t>p</a:t>
            </a:r>
          </a:p>
          <a:p>
            <a:pPr>
              <a:spcBef>
                <a:spcPts val="350"/>
              </a:spcBef>
              <a:buClr>
                <a:srgbClr val="000000"/>
              </a:buClr>
              <a:buSzPct val="100000"/>
            </a:pPr>
            <a:r>
              <a:rPr lang="en-US" altLang="en-US" sz="1600">
                <a:latin typeface="Arial" pitchFamily="34" charset="0"/>
                <a:sym typeface="Arial" pitchFamily="34" charset="0"/>
              </a:rPr>
              <a:t>	put </a:t>
            </a:r>
            <a:r>
              <a:rPr lang="en-US" altLang="en-US" sz="1600">
                <a:solidFill>
                  <a:srgbClr val="0000FF"/>
                </a:solidFill>
                <a:latin typeface="Arial" pitchFamily="34" charset="0"/>
                <a:sym typeface="Arial" pitchFamily="34" charset="0"/>
              </a:rPr>
              <a:t>q</a:t>
            </a:r>
            <a:r>
              <a:rPr lang="en-US" altLang="en-US" sz="1600">
                <a:latin typeface="Arial" pitchFamily="34" charset="0"/>
                <a:sym typeface="Arial" pitchFamily="34" charset="0"/>
              </a:rPr>
              <a:t> on the ACTIVE list   (if not already there)</a:t>
            </a:r>
          </a:p>
        </p:txBody>
      </p:sp>
      <p:pic>
        <p:nvPicPr>
          <p:cNvPr id="420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44950"/>
            <a:ext cx="227013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7623477" y="6553200"/>
            <a:ext cx="13548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source</a:t>
            </a:r>
            <a:r>
              <a:rPr lang="en-US" sz="1050" dirty="0"/>
              <a:t>: Noah </a:t>
            </a:r>
            <a:r>
              <a:rPr lang="en-US" sz="1050" dirty="0" err="1"/>
              <a:t>Snavely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45105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r>
              <a:rPr lang="en-US" altLang="en-US" smtClean="0"/>
              <a:t>Dijkstra’s shortest path algorithm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Ins="132080" rtlCol="0">
            <a:normAutofit fontScale="92500" lnSpcReduction="10000"/>
          </a:bodyPr>
          <a:lstStyle/>
          <a:p>
            <a:pPr marL="382588" fontAlgn="auto">
              <a:spcAft>
                <a:spcPts val="0"/>
              </a:spcAft>
              <a:defRPr/>
            </a:pPr>
            <a:r>
              <a:rPr lang="en-US"/>
              <a:t>Properties</a:t>
            </a:r>
          </a:p>
          <a:p>
            <a:pPr marL="782638" lvl="1" fontAlgn="auto">
              <a:spcAft>
                <a:spcPts val="0"/>
              </a:spcAft>
              <a:buClr>
                <a:srgbClr val="000000"/>
              </a:buClr>
              <a:defRPr/>
            </a:pPr>
            <a:r>
              <a:rPr lang="en-US"/>
              <a:t>It computes the minimum cost path from the seed to every node in the graph.  This set of minimum paths is represented as a </a:t>
            </a:r>
            <a:r>
              <a:rPr lang="en-US">
                <a:latin typeface="Arial Italic" charset="0"/>
                <a:cs typeface="Arial Italic" charset="0"/>
                <a:sym typeface="Arial Italic" charset="0"/>
              </a:rPr>
              <a:t>tree</a:t>
            </a:r>
            <a:endParaRPr lang="en-US">
              <a:latin typeface="Arial Italic" charset="0"/>
              <a:sym typeface="Arial Italic" charset="0"/>
            </a:endParaRPr>
          </a:p>
          <a:p>
            <a:pPr marL="782638" lvl="1" fontAlgn="auto">
              <a:spcAft>
                <a:spcPts val="0"/>
              </a:spcAft>
              <a:buClr>
                <a:srgbClr val="000000"/>
              </a:buClr>
              <a:defRPr/>
            </a:pPr>
            <a:r>
              <a:rPr lang="en-US"/>
              <a:t>Running time, with N pixels:</a:t>
            </a:r>
          </a:p>
          <a:p>
            <a:pPr marL="1182688" lvl="2" fontAlgn="auto">
              <a:spcAft>
                <a:spcPts val="0"/>
              </a:spcAft>
              <a:buClr>
                <a:srgbClr val="000000"/>
              </a:buClr>
              <a:defRPr/>
            </a:pPr>
            <a:r>
              <a:rPr lang="en-US"/>
              <a:t>O(N</a:t>
            </a:r>
            <a:r>
              <a:rPr lang="en-US" baseline="30000"/>
              <a:t>2</a:t>
            </a:r>
            <a:r>
              <a:rPr lang="en-US"/>
              <a:t>) time if you use an active list</a:t>
            </a:r>
          </a:p>
          <a:p>
            <a:pPr marL="1182688" lvl="2" fontAlgn="auto">
              <a:spcAft>
                <a:spcPts val="0"/>
              </a:spcAft>
              <a:buClr>
                <a:srgbClr val="000000"/>
              </a:buClr>
              <a:defRPr/>
            </a:pPr>
            <a:r>
              <a:rPr lang="en-US"/>
              <a:t>O(N log N) if you use an active priority queue (heap)</a:t>
            </a:r>
          </a:p>
          <a:p>
            <a:pPr marL="1182688" lvl="2" fontAlgn="auto">
              <a:spcAft>
                <a:spcPts val="0"/>
              </a:spcAft>
              <a:buClr>
                <a:srgbClr val="000000"/>
              </a:buClr>
              <a:defRPr/>
            </a:pPr>
            <a:r>
              <a:rPr lang="en-US"/>
              <a:t>takes fraction of a second for a typical (640x480) image</a:t>
            </a:r>
          </a:p>
          <a:p>
            <a:pPr marL="782638" lvl="1" fontAlgn="auto">
              <a:spcAft>
                <a:spcPts val="0"/>
              </a:spcAft>
              <a:buClr>
                <a:srgbClr val="000000"/>
              </a:buClr>
              <a:defRPr/>
            </a:pPr>
            <a:r>
              <a:rPr lang="en-US"/>
              <a:t>Once this tree is computed once, we can extract the optimal path from any point to the seed in O(N) time.</a:t>
            </a:r>
          </a:p>
          <a:p>
            <a:pPr marL="1182688" lvl="2" fontAlgn="auto">
              <a:spcAft>
                <a:spcPts val="0"/>
              </a:spcAft>
              <a:buClr>
                <a:srgbClr val="000000"/>
              </a:buClr>
              <a:defRPr/>
            </a:pPr>
            <a:r>
              <a:rPr lang="en-US"/>
              <a:t>it runs in real time as the mouse moves</a:t>
            </a:r>
          </a:p>
          <a:p>
            <a:pPr marL="782638" lvl="1" fontAlgn="auto">
              <a:spcAft>
                <a:spcPts val="0"/>
              </a:spcAft>
              <a:buClr>
                <a:srgbClr val="000000"/>
              </a:buClr>
              <a:defRPr/>
            </a:pPr>
            <a:r>
              <a:rPr lang="en-US"/>
              <a:t>What happens when the user specifies a new seed?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3477" y="6553200"/>
            <a:ext cx="13548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source</a:t>
            </a:r>
            <a:r>
              <a:rPr lang="en-US" sz="1050" dirty="0"/>
              <a:t>: Noah </a:t>
            </a:r>
            <a:r>
              <a:rPr lang="en-US" sz="1050" dirty="0" err="1"/>
              <a:t>Snavely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77809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Beyond D2L</a:t>
            </a:r>
          </a:p>
          <a:p>
            <a:pPr lvl="1"/>
            <a:r>
              <a:rPr lang="en-US" dirty="0" smtClean="0"/>
              <a:t>Examples and information</a:t>
            </a:r>
            <a:br>
              <a:rPr lang="en-US" dirty="0" smtClean="0"/>
            </a:br>
            <a:r>
              <a:rPr lang="en-US" dirty="0" smtClean="0"/>
              <a:t>can be found online at:</a:t>
            </a:r>
          </a:p>
          <a:p>
            <a:pPr lvl="2"/>
            <a:r>
              <a:rPr lang="en-US" i="1" dirty="0"/>
              <a:t>http://docdingle.com/teaching/cs.html</a:t>
            </a:r>
            <a:endParaRPr lang="en-US" i="1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2"/>
            <a:r>
              <a:rPr lang="en-US" i="1" dirty="0" smtClean="0"/>
              <a:t>Continue to more stuff as needed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4960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077200" cy="4983163"/>
          </a:xfrm>
        </p:spPr>
        <p:txBody>
          <a:bodyPr>
            <a:normAutofit/>
          </a:bodyPr>
          <a:lstStyle/>
          <a:p>
            <a:r>
              <a:rPr lang="en-US" dirty="0" smtClean="0"/>
              <a:t>Previously</a:t>
            </a:r>
          </a:p>
          <a:p>
            <a:pPr lvl="1"/>
            <a:r>
              <a:rPr lang="en-US" dirty="0" smtClean="0"/>
              <a:t>Filtering</a:t>
            </a:r>
          </a:p>
          <a:p>
            <a:pPr lvl="1"/>
            <a:r>
              <a:rPr lang="en-US" dirty="0" smtClean="0"/>
              <a:t>Interpolation</a:t>
            </a:r>
          </a:p>
          <a:p>
            <a:pPr lvl="1"/>
            <a:r>
              <a:rPr lang="en-US" dirty="0" smtClean="0"/>
              <a:t>Warping</a:t>
            </a:r>
          </a:p>
          <a:p>
            <a:pPr lvl="1"/>
            <a:r>
              <a:rPr lang="en-US" dirty="0" smtClean="0"/>
              <a:t>Morphing</a:t>
            </a:r>
          </a:p>
          <a:p>
            <a:pPr lvl="1"/>
            <a:r>
              <a:rPr lang="en-US" dirty="0" smtClean="0"/>
              <a:t>Compression</a:t>
            </a:r>
          </a:p>
          <a:p>
            <a:pPr lvl="1"/>
            <a:r>
              <a:rPr lang="en-US" dirty="0"/>
              <a:t>Edge Detection</a:t>
            </a:r>
            <a:endParaRPr lang="en-US" dirty="0" smtClean="0"/>
          </a:p>
          <a:p>
            <a:r>
              <a:rPr lang="en-US" dirty="0" smtClean="0"/>
              <a:t>Today</a:t>
            </a:r>
          </a:p>
          <a:p>
            <a:pPr lvl="1"/>
            <a:r>
              <a:rPr lang="en-US" dirty="0" smtClean="0"/>
              <a:t>Intelligent Scissors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3048000" y="1241961"/>
            <a:ext cx="609600" cy="249183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7600" y="2306528"/>
            <a:ext cx="27656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Image Manipulation</a:t>
            </a:r>
          </a:p>
          <a:p>
            <a:r>
              <a:rPr lang="en-US" sz="2400" b="1" dirty="0" smtClean="0"/>
              <a:t>and Enhancement</a:t>
            </a:r>
            <a:endParaRPr lang="en-US" sz="2400" b="1" dirty="0"/>
          </a:p>
        </p:txBody>
      </p:sp>
      <p:sp>
        <p:nvSpPr>
          <p:cNvPr id="6" name="Right Brace 5"/>
          <p:cNvSpPr/>
          <p:nvPr/>
        </p:nvSpPr>
        <p:spPr>
          <a:xfrm>
            <a:off x="3723419" y="4419600"/>
            <a:ext cx="609600" cy="1447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43400" y="4885913"/>
            <a:ext cx="2080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Image Analysis</a:t>
            </a:r>
            <a:endParaRPr lang="en-US" sz="2400" b="1" dirty="0"/>
          </a:p>
        </p:txBody>
      </p:sp>
      <p:sp>
        <p:nvSpPr>
          <p:cNvPr id="8" name="Right Brace 7"/>
          <p:cNvSpPr/>
          <p:nvPr/>
        </p:nvSpPr>
        <p:spPr>
          <a:xfrm>
            <a:off x="3048000" y="3832761"/>
            <a:ext cx="609600" cy="5242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93956" y="3864072"/>
            <a:ext cx="2692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Image Compression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0645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Reference Stuff Follows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62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Much of the content derived/based on slides </a:t>
            </a:r>
            <a:br>
              <a:rPr lang="en-US" sz="2000" dirty="0"/>
            </a:br>
            <a:r>
              <a:rPr lang="en-US" sz="2000" dirty="0"/>
              <a:t>for use with the book:</a:t>
            </a:r>
          </a:p>
          <a:p>
            <a:pPr lvl="1"/>
            <a:r>
              <a:rPr lang="en-US" sz="1800" i="1" dirty="0"/>
              <a:t>Digital Image Processing, </a:t>
            </a:r>
            <a:r>
              <a:rPr lang="en-US" sz="1800" dirty="0"/>
              <a:t>Gonzalez and Woods</a:t>
            </a:r>
          </a:p>
          <a:p>
            <a:pPr lvl="1"/>
            <a:endParaRPr lang="en-US" sz="1800" dirty="0"/>
          </a:p>
          <a:p>
            <a:r>
              <a:rPr lang="en-US" sz="2000" dirty="0"/>
              <a:t>Some layout and presentation style derived/based </a:t>
            </a:r>
            <a:br>
              <a:rPr lang="en-US" sz="2000" dirty="0"/>
            </a:br>
            <a:r>
              <a:rPr lang="en-US" sz="2000" dirty="0"/>
              <a:t>on presentations by</a:t>
            </a:r>
          </a:p>
          <a:p>
            <a:pPr lvl="1"/>
            <a:r>
              <a:rPr lang="en-US" sz="1800" dirty="0"/>
              <a:t>Donald House, Texas A&amp;M University, 1999</a:t>
            </a:r>
          </a:p>
          <a:p>
            <a:pPr lvl="1"/>
            <a:r>
              <a:rPr lang="en-US" sz="1800" dirty="0" err="1" smtClean="0"/>
              <a:t>Sventlana</a:t>
            </a:r>
            <a:r>
              <a:rPr lang="en-US" sz="1800" dirty="0" smtClean="0"/>
              <a:t> </a:t>
            </a:r>
            <a:r>
              <a:rPr lang="en-US" sz="1800" dirty="0" err="1" smtClean="0"/>
              <a:t>Lazebnik</a:t>
            </a:r>
            <a:r>
              <a:rPr lang="en-US" sz="1800" dirty="0" smtClean="0"/>
              <a:t>, UNC, 2010</a:t>
            </a:r>
          </a:p>
          <a:p>
            <a:pPr lvl="1"/>
            <a:r>
              <a:rPr lang="en-US" sz="1800" dirty="0" smtClean="0"/>
              <a:t>Noah </a:t>
            </a:r>
            <a:r>
              <a:rPr lang="en-US" sz="1800" dirty="0" err="1" smtClean="0"/>
              <a:t>Snavely</a:t>
            </a:r>
            <a:r>
              <a:rPr lang="en-US" sz="1800" dirty="0" smtClean="0"/>
              <a:t>, Cornell University, 2012</a:t>
            </a:r>
          </a:p>
          <a:p>
            <a:pPr lvl="1"/>
            <a:r>
              <a:rPr lang="en-US" sz="1800" dirty="0" smtClean="0"/>
              <a:t>Xin </a:t>
            </a:r>
            <a:r>
              <a:rPr lang="en-US" sz="1800" dirty="0"/>
              <a:t>Li, WVU, 2014</a:t>
            </a:r>
          </a:p>
          <a:p>
            <a:pPr lvl="1"/>
            <a:r>
              <a:rPr lang="en-US" sz="1800" dirty="0" smtClean="0"/>
              <a:t>George </a:t>
            </a:r>
            <a:r>
              <a:rPr lang="en-US" sz="1800" dirty="0" err="1"/>
              <a:t>Wolberg</a:t>
            </a:r>
            <a:r>
              <a:rPr lang="en-US" sz="1800" dirty="0"/>
              <a:t>, City College of New York, 2015</a:t>
            </a:r>
          </a:p>
          <a:p>
            <a:pPr lvl="1"/>
            <a:r>
              <a:rPr lang="en-US" sz="1800" dirty="0"/>
              <a:t>Yao Wang and Zhu Liu, NYU-Poly, </a:t>
            </a:r>
            <a:r>
              <a:rPr lang="en-US" sz="1800" dirty="0" smtClean="0"/>
              <a:t>2015</a:t>
            </a:r>
            <a:endParaRPr lang="en-US" sz="1800" dirty="0"/>
          </a:p>
        </p:txBody>
      </p:sp>
      <p:pic>
        <p:nvPicPr>
          <p:cNvPr id="5" name="Picture 2" descr="http://reviewanygame.com/content/images/products/thrillville-off-the-rails-xbox-360-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867400"/>
            <a:ext cx="1471613" cy="82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516029"/>
              </p:ext>
            </p:extLst>
          </p:nvPr>
        </p:nvGraphicFramePr>
        <p:xfrm>
          <a:off x="6553200" y="3723822"/>
          <a:ext cx="2320925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" name="Image" r:id="rId4" imgW="7606349" imgH="9739683" progId="Photoshop.Image.8">
                  <p:embed/>
                </p:oleObj>
              </mc:Choice>
              <mc:Fallback>
                <p:oleObj name="Image" r:id="rId4" imgW="7606349" imgH="9739683" progId="Photoshop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723822"/>
                        <a:ext cx="2320925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628906"/>
              </p:ext>
            </p:extLst>
          </p:nvPr>
        </p:nvGraphicFramePr>
        <p:xfrm>
          <a:off x="6553200" y="381000"/>
          <a:ext cx="234315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" name="Image" r:id="rId6" imgW="5066667" imgH="6260317" progId="Photoshop.Image.8">
                  <p:embed/>
                </p:oleObj>
              </mc:Choice>
              <mc:Fallback>
                <p:oleObj name="Image" r:id="rId6" imgW="5066667" imgH="6260317" progId="Photoshop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81000"/>
                        <a:ext cx="234315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350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2" y="0"/>
            <a:ext cx="912795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Edge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5344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Goal</a:t>
            </a:r>
            <a:r>
              <a:rPr lang="en-US" dirty="0" smtClean="0"/>
              <a:t>: Identify sudden changes (discontinuities) in an image</a:t>
            </a:r>
          </a:p>
          <a:p>
            <a:pPr lvl="1"/>
            <a:r>
              <a:rPr lang="en-US" dirty="0" smtClean="0"/>
              <a:t>Much of the ‘shape’ information of the image can be realized in the edges</a:t>
            </a:r>
          </a:p>
          <a:p>
            <a:endParaRPr lang="en-US" dirty="0" smtClean="0"/>
          </a:p>
          <a:p>
            <a:r>
              <a:rPr lang="en-US" b="1" dirty="0" smtClean="0"/>
              <a:t>Ideal Result</a:t>
            </a:r>
            <a:r>
              <a:rPr lang="en-US" dirty="0" smtClean="0"/>
              <a:t>: an artist’s line drawing</a:t>
            </a:r>
          </a:p>
          <a:p>
            <a:pPr lvl="1"/>
            <a:r>
              <a:rPr lang="en-US" sz="2300" i="1" dirty="0" smtClean="0"/>
              <a:t>aside: who can use knowledge beyond a single image</a:t>
            </a:r>
            <a:endParaRPr lang="en-US" sz="2300" i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056674"/>
              </p:ext>
            </p:extLst>
          </p:nvPr>
        </p:nvGraphicFramePr>
        <p:xfrm>
          <a:off x="533400" y="990600"/>
          <a:ext cx="5334000" cy="3364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Photo Editor Photo" r:id="rId4" imgW="7354327" imgH="4638095" progId="">
                  <p:embed/>
                </p:oleObj>
              </mc:Choice>
              <mc:Fallback>
                <p:oleObj name="Photo Editor Photo" r:id="rId4" imgW="7354327" imgH="4638095" progId="">
                  <p:embed/>
                  <p:pic>
                    <p:nvPicPr>
                      <p:cNvPr id="0" name="Object 2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990600"/>
                        <a:ext cx="5334000" cy="33641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3" name="Picture 5" descr="http://i.ytimg.com/vi/Eu9sUWLfGng/hqdefaul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98" y="2590800"/>
            <a:ext cx="2133601" cy="1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00600" y="6553200"/>
            <a:ext cx="42033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contour line </a:t>
            </a:r>
            <a:r>
              <a:rPr lang="en-US" sz="900" dirty="0"/>
              <a:t>drawing image from: https://www.youtube.com/watch?v=Eu9sUWLfGng</a:t>
            </a:r>
          </a:p>
        </p:txBody>
      </p:sp>
    </p:spTree>
    <p:extLst>
      <p:ext uri="{BB962C8B-B14F-4D97-AF65-F5344CB8AC3E}">
        <p14:creationId xmlns:p14="http://schemas.microsoft.com/office/powerpoint/2010/main" val="212021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2" y="0"/>
            <a:ext cx="912795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Canny Edge Detector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143000"/>
            <a:ext cx="6324600" cy="49831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Filter image with derivative of Gaussian</a:t>
            </a:r>
          </a:p>
          <a:p>
            <a:endParaRPr lang="en-US" dirty="0"/>
          </a:p>
          <a:p>
            <a:r>
              <a:rPr lang="en-US" dirty="0" smtClean="0"/>
              <a:t>Find magnitude and orientation of gradient</a:t>
            </a:r>
          </a:p>
          <a:p>
            <a:endParaRPr lang="en-US" dirty="0"/>
          </a:p>
          <a:p>
            <a:r>
              <a:rPr lang="en-US" dirty="0" smtClean="0"/>
              <a:t>Apply non-maximum suppression</a:t>
            </a:r>
          </a:p>
          <a:p>
            <a:endParaRPr lang="en-US" dirty="0"/>
          </a:p>
          <a:p>
            <a:r>
              <a:rPr lang="en-US" dirty="0" smtClean="0"/>
              <a:t>Linking and thresholding (hysteresis)</a:t>
            </a:r>
          </a:p>
          <a:p>
            <a:pPr lvl="1"/>
            <a:r>
              <a:rPr lang="en-US" dirty="0" smtClean="0"/>
              <a:t>Define 2 thresholds: low and high</a:t>
            </a:r>
          </a:p>
          <a:p>
            <a:pPr lvl="1"/>
            <a:r>
              <a:rPr lang="en-US" dirty="0" smtClean="0"/>
              <a:t>Use the high threshold to start edge curves and the low threshold to continue them</a:t>
            </a:r>
            <a:endParaRPr lang="en-US" dirty="0"/>
          </a:p>
        </p:txBody>
      </p:sp>
      <p:pic>
        <p:nvPicPr>
          <p:cNvPr id="4" name="Picture 3" descr="le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2" y="649288"/>
            <a:ext cx="900113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anny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" y="1771650"/>
            <a:ext cx="159385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anny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10400" y="6562416"/>
            <a:ext cx="1902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L. </a:t>
            </a:r>
            <a:r>
              <a:rPr lang="en-US" sz="1100" dirty="0" err="1" smtClean="0"/>
              <a:t>Fei-Fei</a:t>
            </a:r>
            <a:r>
              <a:rPr lang="en-US" sz="1100" dirty="0" smtClean="0"/>
              <a:t>, D. Lowe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2183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Extracting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0113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How can the tiger be extracted from the image?</a:t>
            </a:r>
          </a:p>
          <a:p>
            <a:pPr lvl="1"/>
            <a:r>
              <a:rPr lang="en-US" dirty="0" smtClean="0"/>
              <a:t>Difficult to do manually</a:t>
            </a:r>
          </a:p>
          <a:p>
            <a:pPr lvl="1"/>
            <a:r>
              <a:rPr lang="en-US" dirty="0" smtClean="0"/>
              <a:t>Difficult to do automatically (but possible)</a:t>
            </a:r>
          </a:p>
          <a:p>
            <a:pPr lvl="1"/>
            <a:r>
              <a:rPr lang="en-US" dirty="0" smtClean="0"/>
              <a:t>Easier to do semi-automatically</a:t>
            </a:r>
            <a:endParaRPr lang="en-US" dirty="0"/>
          </a:p>
        </p:txBody>
      </p:sp>
      <p:pic>
        <p:nvPicPr>
          <p:cNvPr id="4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990600"/>
            <a:ext cx="38100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686300" y="990600"/>
            <a:ext cx="3810000" cy="2651125"/>
            <a:chOff x="0" y="0"/>
            <a:chExt cx="2400" cy="1670"/>
          </a:xfrm>
        </p:grpSpPr>
        <p:pic>
          <p:nvPicPr>
            <p:cNvPr id="6" name="Picture 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00" cy="1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79" y="381"/>
              <a:ext cx="1556" cy="876"/>
            </a:xfrm>
            <a:custGeom>
              <a:avLst/>
              <a:gdLst>
                <a:gd name="T0" fmla="*/ 1250 w 21600"/>
                <a:gd name="T1" fmla="*/ 816 h 21600"/>
                <a:gd name="T2" fmla="*/ 1227 w 21600"/>
                <a:gd name="T3" fmla="*/ 464 h 21600"/>
                <a:gd name="T4" fmla="*/ 1302 w 21600"/>
                <a:gd name="T5" fmla="*/ 494 h 21600"/>
                <a:gd name="T6" fmla="*/ 1347 w 21600"/>
                <a:gd name="T7" fmla="*/ 524 h 21600"/>
                <a:gd name="T8" fmla="*/ 1481 w 21600"/>
                <a:gd name="T9" fmla="*/ 584 h 21600"/>
                <a:gd name="T10" fmla="*/ 1526 w 21600"/>
                <a:gd name="T11" fmla="*/ 562 h 21600"/>
                <a:gd name="T12" fmla="*/ 1556 w 21600"/>
                <a:gd name="T13" fmla="*/ 457 h 21600"/>
                <a:gd name="T14" fmla="*/ 1541 w 21600"/>
                <a:gd name="T15" fmla="*/ 270 h 21600"/>
                <a:gd name="T16" fmla="*/ 1362 w 21600"/>
                <a:gd name="T17" fmla="*/ 210 h 21600"/>
                <a:gd name="T18" fmla="*/ 1115 w 21600"/>
                <a:gd name="T19" fmla="*/ 128 h 21600"/>
                <a:gd name="T20" fmla="*/ 636 w 21600"/>
                <a:gd name="T21" fmla="*/ 0 h 21600"/>
                <a:gd name="T22" fmla="*/ 232 w 21600"/>
                <a:gd name="T23" fmla="*/ 60 h 21600"/>
                <a:gd name="T24" fmla="*/ 142 w 21600"/>
                <a:gd name="T25" fmla="*/ 270 h 21600"/>
                <a:gd name="T26" fmla="*/ 127 w 21600"/>
                <a:gd name="T27" fmla="*/ 464 h 21600"/>
                <a:gd name="T28" fmla="*/ 45 w 21600"/>
                <a:gd name="T29" fmla="*/ 636 h 21600"/>
                <a:gd name="T30" fmla="*/ 30 w 21600"/>
                <a:gd name="T31" fmla="*/ 584 h 21600"/>
                <a:gd name="T32" fmla="*/ 38 w 21600"/>
                <a:gd name="T33" fmla="*/ 689 h 21600"/>
                <a:gd name="T34" fmla="*/ 135 w 21600"/>
                <a:gd name="T35" fmla="*/ 651 h 21600"/>
                <a:gd name="T36" fmla="*/ 180 w 21600"/>
                <a:gd name="T37" fmla="*/ 584 h 21600"/>
                <a:gd name="T38" fmla="*/ 217 w 21600"/>
                <a:gd name="T39" fmla="*/ 375 h 21600"/>
                <a:gd name="T40" fmla="*/ 240 w 21600"/>
                <a:gd name="T41" fmla="*/ 292 h 21600"/>
                <a:gd name="T42" fmla="*/ 292 w 21600"/>
                <a:gd name="T43" fmla="*/ 487 h 21600"/>
                <a:gd name="T44" fmla="*/ 255 w 21600"/>
                <a:gd name="T45" fmla="*/ 606 h 21600"/>
                <a:gd name="T46" fmla="*/ 427 w 21600"/>
                <a:gd name="T47" fmla="*/ 831 h 21600"/>
                <a:gd name="T48" fmla="*/ 442 w 21600"/>
                <a:gd name="T49" fmla="*/ 763 h 21600"/>
                <a:gd name="T50" fmla="*/ 472 w 21600"/>
                <a:gd name="T51" fmla="*/ 562 h 21600"/>
                <a:gd name="T52" fmla="*/ 539 w 21600"/>
                <a:gd name="T53" fmla="*/ 427 h 21600"/>
                <a:gd name="T54" fmla="*/ 651 w 21600"/>
                <a:gd name="T55" fmla="*/ 404 h 21600"/>
                <a:gd name="T56" fmla="*/ 808 w 21600"/>
                <a:gd name="T57" fmla="*/ 502 h 21600"/>
                <a:gd name="T58" fmla="*/ 868 w 21600"/>
                <a:gd name="T59" fmla="*/ 591 h 21600"/>
                <a:gd name="T60" fmla="*/ 905 w 21600"/>
                <a:gd name="T61" fmla="*/ 749 h 21600"/>
                <a:gd name="T62" fmla="*/ 875 w 21600"/>
                <a:gd name="T63" fmla="*/ 816 h 21600"/>
                <a:gd name="T64" fmla="*/ 1063 w 21600"/>
                <a:gd name="T65" fmla="*/ 734 h 21600"/>
                <a:gd name="T66" fmla="*/ 1115 w 21600"/>
                <a:gd name="T67" fmla="*/ 771 h 21600"/>
                <a:gd name="T68" fmla="*/ 1257 w 21600"/>
                <a:gd name="T69" fmla="*/ 876 h 21600"/>
                <a:gd name="T70" fmla="*/ 1227 w 21600"/>
                <a:gd name="T71" fmla="*/ 778 h 216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1600" h="21600">
                  <a:moveTo>
                    <a:pt x="18074" y="21033"/>
                  </a:moveTo>
                  <a:cubicBezTo>
                    <a:pt x="17921" y="20293"/>
                    <a:pt x="17755" y="20342"/>
                    <a:pt x="17352" y="20121"/>
                  </a:cubicBezTo>
                  <a:cubicBezTo>
                    <a:pt x="17033" y="19233"/>
                    <a:pt x="16950" y="18222"/>
                    <a:pt x="16616" y="17359"/>
                  </a:cubicBezTo>
                  <a:cubicBezTo>
                    <a:pt x="16686" y="14918"/>
                    <a:pt x="16672" y="13537"/>
                    <a:pt x="17033" y="11441"/>
                  </a:cubicBezTo>
                  <a:cubicBezTo>
                    <a:pt x="17311" y="11515"/>
                    <a:pt x="17602" y="11466"/>
                    <a:pt x="17866" y="11638"/>
                  </a:cubicBezTo>
                  <a:cubicBezTo>
                    <a:pt x="17977" y="11712"/>
                    <a:pt x="17977" y="12033"/>
                    <a:pt x="18074" y="12181"/>
                  </a:cubicBezTo>
                  <a:lnTo>
                    <a:pt x="18699" y="12921"/>
                  </a:lnTo>
                  <a:cubicBezTo>
                    <a:pt x="19240" y="13266"/>
                    <a:pt x="18921" y="13019"/>
                    <a:pt x="19629" y="13858"/>
                  </a:cubicBezTo>
                  <a:cubicBezTo>
                    <a:pt x="19906" y="14178"/>
                    <a:pt x="20253" y="14203"/>
                    <a:pt x="20559" y="14400"/>
                  </a:cubicBezTo>
                  <a:cubicBezTo>
                    <a:pt x="20670" y="14277"/>
                    <a:pt x="20767" y="14129"/>
                    <a:pt x="20878" y="14030"/>
                  </a:cubicBezTo>
                  <a:cubicBezTo>
                    <a:pt x="20975" y="13956"/>
                    <a:pt x="21114" y="13981"/>
                    <a:pt x="21184" y="13858"/>
                  </a:cubicBezTo>
                  <a:cubicBezTo>
                    <a:pt x="21281" y="13685"/>
                    <a:pt x="21392" y="12427"/>
                    <a:pt x="21392" y="12378"/>
                  </a:cubicBezTo>
                  <a:cubicBezTo>
                    <a:pt x="21447" y="12008"/>
                    <a:pt x="21600" y="11268"/>
                    <a:pt x="21600" y="11268"/>
                  </a:cubicBezTo>
                  <a:cubicBezTo>
                    <a:pt x="21489" y="10405"/>
                    <a:pt x="21406" y="10085"/>
                    <a:pt x="20975" y="9592"/>
                  </a:cubicBezTo>
                  <a:cubicBezTo>
                    <a:pt x="21059" y="8236"/>
                    <a:pt x="21003" y="7668"/>
                    <a:pt x="21392" y="6658"/>
                  </a:cubicBezTo>
                  <a:cubicBezTo>
                    <a:pt x="20948" y="5449"/>
                    <a:pt x="20406" y="5844"/>
                    <a:pt x="19532" y="5721"/>
                  </a:cubicBezTo>
                  <a:cubicBezTo>
                    <a:pt x="18504" y="5178"/>
                    <a:pt x="19948" y="6016"/>
                    <a:pt x="18907" y="5178"/>
                  </a:cubicBezTo>
                  <a:cubicBezTo>
                    <a:pt x="18227" y="4636"/>
                    <a:pt x="17435" y="4315"/>
                    <a:pt x="16728" y="3896"/>
                  </a:cubicBezTo>
                  <a:cubicBezTo>
                    <a:pt x="16339" y="3674"/>
                    <a:pt x="15881" y="3230"/>
                    <a:pt x="15478" y="3156"/>
                  </a:cubicBezTo>
                  <a:cubicBezTo>
                    <a:pt x="14187" y="2910"/>
                    <a:pt x="12979" y="2367"/>
                    <a:pt x="11744" y="1677"/>
                  </a:cubicBezTo>
                  <a:cubicBezTo>
                    <a:pt x="10911" y="715"/>
                    <a:pt x="9801" y="370"/>
                    <a:pt x="8829" y="0"/>
                  </a:cubicBezTo>
                  <a:cubicBezTo>
                    <a:pt x="5650" y="419"/>
                    <a:pt x="6955" y="197"/>
                    <a:pt x="4886" y="567"/>
                  </a:cubicBezTo>
                  <a:cubicBezTo>
                    <a:pt x="4317" y="814"/>
                    <a:pt x="3776" y="1184"/>
                    <a:pt x="3221" y="1479"/>
                  </a:cubicBezTo>
                  <a:cubicBezTo>
                    <a:pt x="2707" y="2096"/>
                    <a:pt x="2721" y="2860"/>
                    <a:pt x="2388" y="3699"/>
                  </a:cubicBezTo>
                  <a:cubicBezTo>
                    <a:pt x="2263" y="4710"/>
                    <a:pt x="2166" y="5696"/>
                    <a:pt x="1971" y="6658"/>
                  </a:cubicBezTo>
                  <a:cubicBezTo>
                    <a:pt x="2082" y="7792"/>
                    <a:pt x="2041" y="7890"/>
                    <a:pt x="1874" y="8877"/>
                  </a:cubicBezTo>
                  <a:cubicBezTo>
                    <a:pt x="1971" y="9888"/>
                    <a:pt x="1957" y="10479"/>
                    <a:pt x="1763" y="11441"/>
                  </a:cubicBezTo>
                  <a:cubicBezTo>
                    <a:pt x="2013" y="12699"/>
                    <a:pt x="1596" y="15090"/>
                    <a:pt x="944" y="15879"/>
                  </a:cubicBezTo>
                  <a:cubicBezTo>
                    <a:pt x="833" y="15805"/>
                    <a:pt x="652" y="15879"/>
                    <a:pt x="625" y="15682"/>
                  </a:cubicBezTo>
                  <a:cubicBezTo>
                    <a:pt x="597" y="15460"/>
                    <a:pt x="805" y="15362"/>
                    <a:pt x="833" y="15140"/>
                  </a:cubicBezTo>
                  <a:cubicBezTo>
                    <a:pt x="902" y="14499"/>
                    <a:pt x="652" y="14523"/>
                    <a:pt x="416" y="14400"/>
                  </a:cubicBezTo>
                  <a:cubicBezTo>
                    <a:pt x="194" y="14671"/>
                    <a:pt x="0" y="14745"/>
                    <a:pt x="0" y="15312"/>
                  </a:cubicBezTo>
                  <a:cubicBezTo>
                    <a:pt x="0" y="15953"/>
                    <a:pt x="528" y="16989"/>
                    <a:pt x="528" y="16989"/>
                  </a:cubicBezTo>
                  <a:cubicBezTo>
                    <a:pt x="944" y="16890"/>
                    <a:pt x="1471" y="17137"/>
                    <a:pt x="1763" y="16619"/>
                  </a:cubicBezTo>
                  <a:cubicBezTo>
                    <a:pt x="1846" y="16471"/>
                    <a:pt x="1819" y="16225"/>
                    <a:pt x="1874" y="16052"/>
                  </a:cubicBezTo>
                  <a:cubicBezTo>
                    <a:pt x="1999" y="15658"/>
                    <a:pt x="2152" y="15312"/>
                    <a:pt x="2290" y="14942"/>
                  </a:cubicBezTo>
                  <a:cubicBezTo>
                    <a:pt x="2360" y="14770"/>
                    <a:pt x="2499" y="14400"/>
                    <a:pt x="2499" y="14400"/>
                  </a:cubicBezTo>
                  <a:cubicBezTo>
                    <a:pt x="2651" y="13611"/>
                    <a:pt x="2749" y="12797"/>
                    <a:pt x="2915" y="12008"/>
                  </a:cubicBezTo>
                  <a:cubicBezTo>
                    <a:pt x="2943" y="11096"/>
                    <a:pt x="2957" y="10159"/>
                    <a:pt x="3012" y="9247"/>
                  </a:cubicBezTo>
                  <a:cubicBezTo>
                    <a:pt x="3026" y="8926"/>
                    <a:pt x="3082" y="8605"/>
                    <a:pt x="3123" y="8310"/>
                  </a:cubicBezTo>
                  <a:cubicBezTo>
                    <a:pt x="3179" y="7940"/>
                    <a:pt x="3332" y="7200"/>
                    <a:pt x="3332" y="7200"/>
                  </a:cubicBezTo>
                  <a:cubicBezTo>
                    <a:pt x="4109" y="7693"/>
                    <a:pt x="3512" y="8877"/>
                    <a:pt x="4262" y="9789"/>
                  </a:cubicBezTo>
                  <a:cubicBezTo>
                    <a:pt x="4387" y="10479"/>
                    <a:pt x="4248" y="11342"/>
                    <a:pt x="4053" y="12008"/>
                  </a:cubicBezTo>
                  <a:cubicBezTo>
                    <a:pt x="3929" y="12403"/>
                    <a:pt x="3637" y="13118"/>
                    <a:pt x="3637" y="13118"/>
                  </a:cubicBezTo>
                  <a:cubicBezTo>
                    <a:pt x="3540" y="13660"/>
                    <a:pt x="3276" y="14400"/>
                    <a:pt x="3540" y="14942"/>
                  </a:cubicBezTo>
                  <a:cubicBezTo>
                    <a:pt x="3706" y="15263"/>
                    <a:pt x="4151" y="15682"/>
                    <a:pt x="4151" y="15682"/>
                  </a:cubicBezTo>
                  <a:cubicBezTo>
                    <a:pt x="4553" y="17827"/>
                    <a:pt x="4581" y="19652"/>
                    <a:pt x="5928" y="20490"/>
                  </a:cubicBezTo>
                  <a:cubicBezTo>
                    <a:pt x="6163" y="20416"/>
                    <a:pt x="6427" y="20490"/>
                    <a:pt x="6649" y="20293"/>
                  </a:cubicBezTo>
                  <a:cubicBezTo>
                    <a:pt x="7149" y="19849"/>
                    <a:pt x="6275" y="18986"/>
                    <a:pt x="6136" y="18814"/>
                  </a:cubicBezTo>
                  <a:cubicBezTo>
                    <a:pt x="5872" y="18123"/>
                    <a:pt x="5775" y="17408"/>
                    <a:pt x="5608" y="16619"/>
                  </a:cubicBezTo>
                  <a:cubicBezTo>
                    <a:pt x="5816" y="15485"/>
                    <a:pt x="6066" y="14696"/>
                    <a:pt x="6552" y="13858"/>
                  </a:cubicBezTo>
                  <a:cubicBezTo>
                    <a:pt x="6677" y="13118"/>
                    <a:pt x="6969" y="12847"/>
                    <a:pt x="7163" y="12181"/>
                  </a:cubicBezTo>
                  <a:cubicBezTo>
                    <a:pt x="7288" y="11762"/>
                    <a:pt x="7288" y="10849"/>
                    <a:pt x="7482" y="10529"/>
                  </a:cubicBezTo>
                  <a:cubicBezTo>
                    <a:pt x="7829" y="9912"/>
                    <a:pt x="8024" y="9838"/>
                    <a:pt x="8412" y="9592"/>
                  </a:cubicBezTo>
                  <a:cubicBezTo>
                    <a:pt x="8621" y="9715"/>
                    <a:pt x="8829" y="9838"/>
                    <a:pt x="9037" y="9962"/>
                  </a:cubicBezTo>
                  <a:cubicBezTo>
                    <a:pt x="9148" y="10036"/>
                    <a:pt x="9356" y="10159"/>
                    <a:pt x="9356" y="10159"/>
                  </a:cubicBezTo>
                  <a:cubicBezTo>
                    <a:pt x="9925" y="11170"/>
                    <a:pt x="10578" y="11614"/>
                    <a:pt x="11216" y="12378"/>
                  </a:cubicBezTo>
                  <a:cubicBezTo>
                    <a:pt x="11702" y="13660"/>
                    <a:pt x="11494" y="13118"/>
                    <a:pt x="11841" y="14030"/>
                  </a:cubicBezTo>
                  <a:cubicBezTo>
                    <a:pt x="11911" y="14203"/>
                    <a:pt x="12049" y="14573"/>
                    <a:pt x="12049" y="14573"/>
                  </a:cubicBezTo>
                  <a:cubicBezTo>
                    <a:pt x="12133" y="15534"/>
                    <a:pt x="12160" y="16003"/>
                    <a:pt x="12466" y="16792"/>
                  </a:cubicBezTo>
                  <a:cubicBezTo>
                    <a:pt x="12591" y="17507"/>
                    <a:pt x="12702" y="17753"/>
                    <a:pt x="12563" y="18468"/>
                  </a:cubicBezTo>
                  <a:cubicBezTo>
                    <a:pt x="12035" y="18222"/>
                    <a:pt x="11744" y="18173"/>
                    <a:pt x="11425" y="19011"/>
                  </a:cubicBezTo>
                  <a:cubicBezTo>
                    <a:pt x="11577" y="19726"/>
                    <a:pt x="11744" y="19874"/>
                    <a:pt x="12147" y="20121"/>
                  </a:cubicBezTo>
                  <a:cubicBezTo>
                    <a:pt x="13035" y="19973"/>
                    <a:pt x="13562" y="20170"/>
                    <a:pt x="14340" y="19751"/>
                  </a:cubicBezTo>
                  <a:cubicBezTo>
                    <a:pt x="14451" y="19110"/>
                    <a:pt x="14548" y="18641"/>
                    <a:pt x="14756" y="18099"/>
                  </a:cubicBezTo>
                  <a:cubicBezTo>
                    <a:pt x="14951" y="16989"/>
                    <a:pt x="14479" y="17162"/>
                    <a:pt x="15062" y="16792"/>
                  </a:cubicBezTo>
                  <a:cubicBezTo>
                    <a:pt x="15325" y="17482"/>
                    <a:pt x="15353" y="18222"/>
                    <a:pt x="15478" y="19011"/>
                  </a:cubicBezTo>
                  <a:cubicBezTo>
                    <a:pt x="15520" y="19258"/>
                    <a:pt x="15478" y="19553"/>
                    <a:pt x="15575" y="19751"/>
                  </a:cubicBezTo>
                  <a:cubicBezTo>
                    <a:pt x="15978" y="20589"/>
                    <a:pt x="16866" y="21230"/>
                    <a:pt x="17449" y="21600"/>
                  </a:cubicBezTo>
                  <a:cubicBezTo>
                    <a:pt x="17547" y="21526"/>
                    <a:pt x="17671" y="21551"/>
                    <a:pt x="17755" y="21403"/>
                  </a:cubicBezTo>
                  <a:cubicBezTo>
                    <a:pt x="18268" y="20490"/>
                    <a:pt x="17241" y="19874"/>
                    <a:pt x="17033" y="19184"/>
                  </a:cubicBezTo>
                </a:path>
              </a:pathLst>
            </a:custGeom>
            <a:noFill/>
            <a:ln w="38100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623477" y="6553200"/>
            <a:ext cx="13548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source</a:t>
            </a:r>
            <a:r>
              <a:rPr lang="en-US" sz="1050" dirty="0"/>
              <a:t>: Noah </a:t>
            </a:r>
            <a:r>
              <a:rPr lang="en-US" sz="1050" dirty="0" err="1"/>
              <a:t>Snavely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574865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to Read/Reference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u="sng" dirty="0"/>
              <a:t>Intelligent </a:t>
            </a:r>
            <a:r>
              <a:rPr lang="fr-FR" u="sng" dirty="0" err="1"/>
              <a:t>Scissors</a:t>
            </a:r>
            <a:r>
              <a:rPr lang="fr-FR" dirty="0"/>
              <a:t>,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Mortensen </a:t>
            </a:r>
            <a:r>
              <a:rPr lang="fr-FR" dirty="0"/>
              <a:t>et. al, SIGGRAPH 1995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3477" y="6553200"/>
            <a:ext cx="13548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source</a:t>
            </a:r>
            <a:r>
              <a:rPr lang="en-US" sz="1050" dirty="0"/>
              <a:t>: Noah </a:t>
            </a:r>
            <a:r>
              <a:rPr lang="en-US" sz="1050" dirty="0" err="1"/>
              <a:t>Snavely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075963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</a:t>
            </a:r>
            <a:endParaRPr lang="en-US" dirty="0"/>
          </a:p>
        </p:txBody>
      </p:sp>
      <p:pic>
        <p:nvPicPr>
          <p:cNvPr id="4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194" y="957263"/>
            <a:ext cx="5789612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3477" y="6553200"/>
            <a:ext cx="13548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source</a:t>
            </a:r>
            <a:r>
              <a:rPr lang="en-US" sz="1050" dirty="0"/>
              <a:t>: Noah </a:t>
            </a:r>
            <a:r>
              <a:rPr lang="en-US" sz="1050" dirty="0" err="1"/>
              <a:t>Snavely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547633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21336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Question</a:t>
            </a:r>
          </a:p>
          <a:p>
            <a:pPr lvl="1"/>
            <a:r>
              <a:rPr lang="en-US" dirty="0" smtClean="0"/>
              <a:t>How do we find a path from seed to mouse that follows an object boundary as closely as possible?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Answer</a:t>
            </a:r>
          </a:p>
          <a:p>
            <a:pPr lvl="1"/>
            <a:r>
              <a:rPr lang="en-US" dirty="0" smtClean="0"/>
              <a:t>Define a path that stays as close as possible to edges</a:t>
            </a:r>
            <a:endParaRPr lang="en-US" dirty="0"/>
          </a:p>
        </p:txBody>
      </p:sp>
      <p:pic>
        <p:nvPicPr>
          <p:cNvPr id="4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48"/>
          <a:stretch>
            <a:fillRect/>
          </a:stretch>
        </p:blipFill>
        <p:spPr bwMode="auto">
          <a:xfrm>
            <a:off x="4343400" y="3733800"/>
            <a:ext cx="38862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3477" y="6553200"/>
            <a:ext cx="13548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source</a:t>
            </a:r>
            <a:r>
              <a:rPr lang="en-US" sz="1050" dirty="0"/>
              <a:t>: Noah </a:t>
            </a:r>
            <a:r>
              <a:rPr lang="en-US" sz="1050" dirty="0" err="1"/>
              <a:t>Snavely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951826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Intelligent Scissors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2133600"/>
          </a:xfrm>
        </p:spPr>
        <p:txBody>
          <a:bodyPr/>
          <a:lstStyle/>
          <a:p>
            <a:r>
              <a:rPr lang="en-US" dirty="0" smtClean="0"/>
              <a:t>Basic Idea</a:t>
            </a:r>
          </a:p>
          <a:p>
            <a:pPr lvl="1"/>
            <a:r>
              <a:rPr lang="en-US" dirty="0" smtClean="0"/>
              <a:t>Define edge score for each pixel</a:t>
            </a:r>
          </a:p>
          <a:p>
            <a:pPr lvl="2"/>
            <a:r>
              <a:rPr lang="en-US" dirty="0" smtClean="0"/>
              <a:t>assign edge pixels a low score</a:t>
            </a:r>
          </a:p>
          <a:p>
            <a:pPr lvl="1"/>
            <a:r>
              <a:rPr lang="en-US" dirty="0" smtClean="0"/>
              <a:t>Find lowest cost path from seed to mouse</a:t>
            </a:r>
            <a:endParaRPr lang="en-US" dirty="0"/>
          </a:p>
        </p:txBody>
      </p:sp>
      <p:pic>
        <p:nvPicPr>
          <p:cNvPr id="7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3" y="3182937"/>
            <a:ext cx="3603625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>
            <a:spLocks/>
          </p:cNvSpPr>
          <p:nvPr/>
        </p:nvSpPr>
        <p:spPr bwMode="auto">
          <a:xfrm>
            <a:off x="6397625" y="3513137"/>
            <a:ext cx="263525" cy="26511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" name="Rectangle 8"/>
          <p:cNvSpPr>
            <a:spLocks/>
          </p:cNvSpPr>
          <p:nvPr/>
        </p:nvSpPr>
        <p:spPr bwMode="auto">
          <a:xfrm>
            <a:off x="2743200" y="5189537"/>
            <a:ext cx="704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US" altLang="en-US" sz="2000">
                <a:latin typeface="Arial" pitchFamily="34" charset="0"/>
                <a:sym typeface="Arial" pitchFamily="34" charset="0"/>
              </a:rPr>
              <a:t>seed</a:t>
            </a:r>
          </a:p>
        </p:txBody>
      </p:sp>
      <p:sp>
        <p:nvSpPr>
          <p:cNvPr id="10" name="Rectangle 9"/>
          <p:cNvSpPr>
            <a:spLocks/>
          </p:cNvSpPr>
          <p:nvPr/>
        </p:nvSpPr>
        <p:spPr bwMode="auto">
          <a:xfrm>
            <a:off x="7102475" y="3513137"/>
            <a:ext cx="9175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US" altLang="en-US" sz="2000">
                <a:solidFill>
                  <a:srgbClr val="FF0000"/>
                </a:solidFill>
                <a:latin typeface="Arial" pitchFamily="34" charset="0"/>
                <a:sym typeface="Arial" pitchFamily="34" charset="0"/>
              </a:rPr>
              <a:t>mouse</a:t>
            </a: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4262438" y="3644900"/>
            <a:ext cx="2578100" cy="1719262"/>
          </a:xfrm>
          <a:custGeom>
            <a:avLst/>
            <a:gdLst>
              <a:gd name="T0" fmla="*/ 0 w 21600"/>
              <a:gd name="T1" fmla="*/ 1719263 h 21600"/>
              <a:gd name="T2" fmla="*/ 330498 w 21600"/>
              <a:gd name="T3" fmla="*/ 1719263 h 21600"/>
              <a:gd name="T4" fmla="*/ 660996 w 21600"/>
              <a:gd name="T5" fmla="*/ 1454767 h 21600"/>
              <a:gd name="T6" fmla="*/ 991614 w 21600"/>
              <a:gd name="T7" fmla="*/ 1454767 h 21600"/>
              <a:gd name="T8" fmla="*/ 1322112 w 21600"/>
              <a:gd name="T9" fmla="*/ 1719263 h 21600"/>
              <a:gd name="T10" fmla="*/ 1652610 w 21600"/>
              <a:gd name="T11" fmla="*/ 1719263 h 21600"/>
              <a:gd name="T12" fmla="*/ 1983108 w 21600"/>
              <a:gd name="T13" fmla="*/ 1454767 h 21600"/>
              <a:gd name="T14" fmla="*/ 2247602 w 21600"/>
              <a:gd name="T15" fmla="*/ 1190271 h 21600"/>
              <a:gd name="T16" fmla="*/ 2247602 w 21600"/>
              <a:gd name="T17" fmla="*/ 859632 h 21600"/>
              <a:gd name="T18" fmla="*/ 2578100 w 21600"/>
              <a:gd name="T19" fmla="*/ 595136 h 21600"/>
              <a:gd name="T20" fmla="*/ 2578100 w 21600"/>
              <a:gd name="T21" fmla="*/ 264496 h 21600"/>
              <a:gd name="T22" fmla="*/ 2247602 w 21600"/>
              <a:gd name="T23" fmla="*/ 0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769" y="21600"/>
                </a:lnTo>
                <a:lnTo>
                  <a:pt x="5538" y="18277"/>
                </a:lnTo>
                <a:lnTo>
                  <a:pt x="8308" y="18277"/>
                </a:lnTo>
                <a:lnTo>
                  <a:pt x="11077" y="21600"/>
                </a:lnTo>
                <a:lnTo>
                  <a:pt x="13846" y="21600"/>
                </a:lnTo>
                <a:lnTo>
                  <a:pt x="16615" y="18277"/>
                </a:lnTo>
                <a:lnTo>
                  <a:pt x="18831" y="14954"/>
                </a:lnTo>
                <a:lnTo>
                  <a:pt x="18831" y="10800"/>
                </a:lnTo>
                <a:lnTo>
                  <a:pt x="21600" y="7477"/>
                </a:lnTo>
                <a:lnTo>
                  <a:pt x="21600" y="3323"/>
                </a:lnTo>
                <a:lnTo>
                  <a:pt x="18831" y="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23477" y="6553200"/>
            <a:ext cx="13548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source</a:t>
            </a:r>
            <a:r>
              <a:rPr lang="en-US" sz="1050" dirty="0"/>
              <a:t>: Noah </a:t>
            </a:r>
            <a:r>
              <a:rPr lang="en-US" sz="1050" dirty="0" err="1"/>
              <a:t>Snavely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185897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7098</TotalTime>
  <Words>880</Words>
  <Application>Microsoft Office PowerPoint</Application>
  <PresentationFormat>On-screen Show (4:3)</PresentationFormat>
  <Paragraphs>277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Photo Editor Photo</vt:lpstr>
      <vt:lpstr>Image</vt:lpstr>
      <vt:lpstr>Digital Image Processing</vt:lpstr>
      <vt:lpstr>Lecture Objectives</vt:lpstr>
      <vt:lpstr>Recall: Edge Detection</vt:lpstr>
      <vt:lpstr>Recall: Canny Edge Detector</vt:lpstr>
      <vt:lpstr>Extracting Objects</vt:lpstr>
      <vt:lpstr>Paper to Read/Reference</vt:lpstr>
      <vt:lpstr>Intelligent Scissors</vt:lpstr>
      <vt:lpstr>Intelligent Scissors</vt:lpstr>
      <vt:lpstr>Intelligent Scissors</vt:lpstr>
      <vt:lpstr>Let’s look at this more closely</vt:lpstr>
      <vt:lpstr>Defining the costs</vt:lpstr>
      <vt:lpstr>Defining the costs</vt:lpstr>
      <vt:lpstr>Defining the costs</vt:lpstr>
      <vt:lpstr>Dijkstra’s shortest path algorithm</vt:lpstr>
      <vt:lpstr>Dijkstra’s shortest path algorithm</vt:lpstr>
      <vt:lpstr>Dijkstra’s shortest path algorithm</vt:lpstr>
      <vt:lpstr>PowerPoint Presentation</vt:lpstr>
      <vt:lpstr>Dijkstra’s shortest path algorithm</vt:lpstr>
      <vt:lpstr>Questions?</vt:lpstr>
      <vt:lpstr>Extra Reference Stuff Follows</vt:lpstr>
      <vt:lpstr>Credits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Prototyping</dc:title>
  <dc:creator>Dingle, Brent</dc:creator>
  <cp:lastModifiedBy>Dingle, Brent</cp:lastModifiedBy>
  <cp:revision>1069</cp:revision>
  <dcterms:created xsi:type="dcterms:W3CDTF">2006-08-16T00:00:00Z</dcterms:created>
  <dcterms:modified xsi:type="dcterms:W3CDTF">2015-11-08T22:48:39Z</dcterms:modified>
</cp:coreProperties>
</file>