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8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1" r:id="rId3"/>
    <p:sldId id="409" r:id="rId4"/>
    <p:sldId id="411" r:id="rId5"/>
    <p:sldId id="412" r:id="rId6"/>
    <p:sldId id="413" r:id="rId7"/>
    <p:sldId id="410" r:id="rId8"/>
    <p:sldId id="414" r:id="rId9"/>
    <p:sldId id="415" r:id="rId10"/>
    <p:sldId id="416" r:id="rId11"/>
    <p:sldId id="418" r:id="rId12"/>
    <p:sldId id="419" r:id="rId13"/>
    <p:sldId id="420" r:id="rId14"/>
    <p:sldId id="421" r:id="rId15"/>
    <p:sldId id="417" r:id="rId16"/>
    <p:sldId id="422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23" r:id="rId28"/>
    <p:sldId id="434" r:id="rId29"/>
    <p:sldId id="436" r:id="rId30"/>
    <p:sldId id="306" r:id="rId31"/>
    <p:sldId id="364" r:id="rId32"/>
    <p:sldId id="32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8" d="100"/>
          <a:sy n="88" d="100"/>
        </p:scale>
        <p:origin x="-90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smaller window:  more detail, more noise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bigger window:  less noise, more detail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88E73-3501-4E80-89FA-FFF944216DB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158" y="4347148"/>
            <a:ext cx="5031685" cy="410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AC0A68-2DCC-4D7F-A584-02444FAE663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8.xml"/><Relationship Id="rId16" Type="http://schemas.openxmlformats.org/officeDocument/2006/relationships/hyperlink" Target="http://www.cs.washington.edu/education/courses/cse590ss/01wi/notes/papers/ScharsteinSzeliskiIJCV98.pdf" TargetMode="Externa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15" Type="http://schemas.openxmlformats.org/officeDocument/2006/relationships/hyperlink" Target="http://www.cs.cmu.edu/~ph/869/papers/kanade-okutomi.pdf" TargetMode="Externa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12.png"/><Relationship Id="rId4" Type="http://schemas.openxmlformats.org/officeDocument/2006/relationships/tags" Target="../tags/tag30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tags" Target="../tags/tag37.xml"/><Relationship Id="rId11" Type="http://schemas.openxmlformats.org/officeDocument/2006/relationships/oleObject" Target="../embeddings/oleObject2.bin"/><Relationship Id="rId5" Type="http://schemas.openxmlformats.org/officeDocument/2006/relationships/tags" Target="../tags/tag36.xml"/><Relationship Id="rId10" Type="http://schemas.openxmlformats.org/officeDocument/2006/relationships/image" Target="../media/image13.png"/><Relationship Id="rId4" Type="http://schemas.openxmlformats.org/officeDocument/2006/relationships/tags" Target="../tags/tag35.xml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.vml"/><Relationship Id="rId6" Type="http://schemas.openxmlformats.org/officeDocument/2006/relationships/tags" Target="../tags/tag42.xml"/><Relationship Id="rId11" Type="http://schemas.openxmlformats.org/officeDocument/2006/relationships/hyperlink" Target="http://www.cs.cornell.edu/rdz/Papers/BVZ-iccv99.pdf" TargetMode="External"/><Relationship Id="rId5" Type="http://schemas.openxmlformats.org/officeDocument/2006/relationships/tags" Target="../tags/tag41.xml"/><Relationship Id="rId10" Type="http://schemas.openxmlformats.org/officeDocument/2006/relationships/image" Target="../media/image13.png"/><Relationship Id="rId4" Type="http://schemas.openxmlformats.org/officeDocument/2006/relationships/tags" Target="../tags/tag40.xml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image" Target="../media/image36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c.ri.cmu.edu/projects/meteorobot/index.html" TargetMode="External"/><Relationship Id="rId3" Type="http://schemas.openxmlformats.org/officeDocument/2006/relationships/tags" Target="../tags/tag82.xml"/><Relationship Id="rId7" Type="http://schemas.openxmlformats.org/officeDocument/2006/relationships/image" Target="../media/image37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8.pn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603891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 Images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914401"/>
          </a:xfrm>
        </p:spPr>
        <p:txBody>
          <a:bodyPr/>
          <a:lstStyle/>
          <a:p>
            <a:r>
              <a:rPr lang="en-US" dirty="0" smtClean="0"/>
              <a:t>Digital Image Processing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presentations by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Sventlana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Lazebnik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Noah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Snavely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783154"/>
            <a:ext cx="339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982507"/>
            <a:ext cx="3381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468954"/>
            <a:ext cx="3381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532313" y="4180810"/>
            <a:ext cx="1182687" cy="680767"/>
          </a:xfrm>
          <a:prstGeom prst="ellipse">
            <a:avLst/>
          </a:prstGeom>
          <a:solidFill>
            <a:schemeClr val="bg1">
              <a:lumMod val="95000"/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46388" y="2783155"/>
            <a:ext cx="3371850" cy="6858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6388" y="5065223"/>
            <a:ext cx="3371850" cy="62213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6864" y="4149721"/>
            <a:ext cx="1695449" cy="915502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89264" y="3468955"/>
            <a:ext cx="3065461" cy="56964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792839">
            <a:off x="7459912" y="552652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Stereo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each </a:t>
            </a:r>
            <a:r>
              <a:rPr lang="en-US" dirty="0" err="1" smtClean="0"/>
              <a:t>epipolar</a:t>
            </a:r>
            <a:r>
              <a:rPr lang="en-US" dirty="0" smtClean="0"/>
              <a:t> line</a:t>
            </a:r>
          </a:p>
          <a:p>
            <a:pPr lvl="1"/>
            <a:r>
              <a:rPr lang="en-US" dirty="0" smtClean="0"/>
              <a:t>For each pixel in the ‘left’ image</a:t>
            </a:r>
          </a:p>
          <a:p>
            <a:pPr lvl="2"/>
            <a:r>
              <a:rPr lang="en-US" dirty="0" smtClean="0"/>
              <a:t>Compare it with every pixel in the same </a:t>
            </a:r>
            <a:r>
              <a:rPr lang="en-US" dirty="0" err="1" smtClean="0"/>
              <a:t>epipolar</a:t>
            </a:r>
            <a:r>
              <a:rPr lang="en-US" dirty="0" smtClean="0"/>
              <a:t> line of the ‘right’ image</a:t>
            </a:r>
          </a:p>
          <a:p>
            <a:pPr lvl="2"/>
            <a:r>
              <a:rPr lang="en-US" dirty="0" smtClean="0"/>
              <a:t>Select the pixel with minimum cost match</a:t>
            </a:r>
            <a:endParaRPr lang="en-US" dirty="0"/>
          </a:p>
        </p:txBody>
      </p:sp>
      <p:pic>
        <p:nvPicPr>
          <p:cNvPr id="4" name="Picture 3" descr="lincoln_ful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5" y="3047999"/>
            <a:ext cx="5029200" cy="2898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</p:pic>
      <p:sp>
        <p:nvSpPr>
          <p:cNvPr id="5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68285" y="5105399"/>
            <a:ext cx="5029200" cy="0"/>
          </a:xfrm>
          <a:prstGeom prst="line">
            <a:avLst/>
          </a:prstGeom>
          <a:noFill/>
          <a:ln w="2857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4948" y="5072062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62110" y="5062537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3363685" y="4952999"/>
            <a:ext cx="2667000" cy="304800"/>
            <a:chOff x="2112" y="1872"/>
            <a:chExt cx="1680" cy="192"/>
          </a:xfrm>
          <a:solidFill>
            <a:srgbClr val="FFFFCC">
              <a:alpha val="71000"/>
            </a:srgbClr>
          </a:solidFill>
        </p:grpSpPr>
        <p:sp>
          <p:nvSpPr>
            <p:cNvPr id="9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grp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grp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6879" y="5072062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21719" y="5067299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5072377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5075044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68748" y="5072062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Oval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5075044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48400" y="5072062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77000" y="5075044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Oval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05600" y="5072062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Oval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5075044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68285" y="6139934"/>
            <a:ext cx="5380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Possible improvement: use matching windows instead of pixels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357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1" grpId="1" animBg="1"/>
      <p:bldP spid="24" grpId="0" animBg="1"/>
      <p:bldP spid="24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Window size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419600"/>
            <a:ext cx="2590800" cy="2133600"/>
          </a:xfrm>
        </p:spPr>
        <p:txBody>
          <a:bodyPr/>
          <a:lstStyle/>
          <a:p>
            <a:pPr lvl="1"/>
            <a:r>
              <a:rPr lang="en-US" altLang="en-US" sz="1800" dirty="0" smtClean="0"/>
              <a:t>Smaller window</a:t>
            </a:r>
          </a:p>
          <a:p>
            <a:pPr lvl="2"/>
            <a:r>
              <a:rPr lang="en-US" altLang="en-US" sz="1600" dirty="0" smtClean="0"/>
              <a:t>more detail</a:t>
            </a:r>
          </a:p>
          <a:p>
            <a:pPr lvl="2"/>
            <a:r>
              <a:rPr lang="en-US" altLang="en-US" sz="1600" dirty="0" smtClean="0"/>
              <a:t>more noise </a:t>
            </a:r>
            <a:endParaRPr lang="en-US" altLang="en-US" sz="1600" dirty="0" smtClean="0"/>
          </a:p>
          <a:p>
            <a:pPr lvl="1"/>
            <a:r>
              <a:rPr lang="en-US" altLang="en-US" sz="1800" dirty="0" smtClean="0"/>
              <a:t>Larger </a:t>
            </a:r>
            <a:r>
              <a:rPr lang="en-US" altLang="en-US" sz="1800" dirty="0" smtClean="0"/>
              <a:t>window</a:t>
            </a:r>
            <a:r>
              <a:rPr lang="en-US" altLang="en-US" sz="1600" dirty="0" smtClean="0"/>
              <a:t> </a:t>
            </a:r>
          </a:p>
          <a:p>
            <a:pPr lvl="2"/>
            <a:r>
              <a:rPr lang="en-US" altLang="en-US" sz="1600" dirty="0" smtClean="0"/>
              <a:t> less noise</a:t>
            </a:r>
          </a:p>
          <a:p>
            <a:pPr lvl="2"/>
            <a:r>
              <a:rPr lang="en-US" altLang="en-US" sz="1600" dirty="0" smtClean="0"/>
              <a:t>more detail</a:t>
            </a:r>
            <a:endParaRPr lang="en-US" altLang="en-US" sz="1600" dirty="0" smtClean="0"/>
          </a:p>
        </p:txBody>
      </p:sp>
      <p:pic>
        <p:nvPicPr>
          <p:cNvPr id="25604" name="Picture 4" descr="sri2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7275"/>
            <a:ext cx="25225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52800" y="1012825"/>
            <a:ext cx="5562600" cy="2949575"/>
            <a:chOff x="2112" y="638"/>
            <a:chExt cx="3504" cy="1858"/>
          </a:xfrm>
        </p:grpSpPr>
        <p:pic>
          <p:nvPicPr>
            <p:cNvPr id="25609" name="Picture 6" descr="SSDWindowSize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638"/>
              <a:ext cx="3504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 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40" y="2208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W = 3</a:t>
              </a:r>
            </a:p>
          </p:txBody>
        </p:sp>
        <p:sp>
          <p:nvSpPr>
            <p:cNvPr id="25611" name="Text Box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95" y="2208"/>
              <a:ext cx="6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</a:rPr>
                <a:t>W = 20</a:t>
              </a:r>
            </a:p>
          </p:txBody>
        </p:sp>
      </p:grpSp>
      <p:sp>
        <p:nvSpPr>
          <p:cNvPr id="6042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4191000"/>
            <a:ext cx="502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Better results with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adaptive window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T. Kanade and M. Okutomi,</a:t>
            </a:r>
            <a:r>
              <a:rPr lang="en-US" altLang="en-US" sz="1400" i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400" i="1">
                <a:solidFill>
                  <a:srgbClr val="000000"/>
                </a:solidFill>
                <a:latin typeface="Arial" charset="0"/>
                <a:hlinkClick r:id="rId15"/>
              </a:rPr>
              <a:t>A Stereo Matching Algorithm with an Adaptive Window: Theory and Experiment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,, Proc. International Conference on Robotics and Automation, 1991.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D. Scharstein and R. Szeliski. 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  <a:hlinkClick r:id="rId16"/>
              </a:rPr>
              <a:t>Stereo matching with nonlinear diffusion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. International Journal of Computer Vision, 28(2):155-174, July 1998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07" name="Picture 10" descr="sri2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9675"/>
            <a:ext cx="2522538" cy="229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40386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Effect of window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4911" y="647700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204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Stereo results</a:t>
            </a:r>
          </a:p>
        </p:txBody>
      </p:sp>
      <p:pic>
        <p:nvPicPr>
          <p:cNvPr id="26627" name="Picture 3" descr="tru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397125"/>
            <a:ext cx="36449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0" y="5500688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Ground truth</a:t>
            </a:r>
          </a:p>
        </p:txBody>
      </p:sp>
      <p:sp>
        <p:nvSpPr>
          <p:cNvPr id="2662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5500688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Scene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990600"/>
            <a:ext cx="8686800" cy="1143000"/>
          </a:xfrm>
        </p:spPr>
        <p:txBody>
          <a:bodyPr/>
          <a:lstStyle/>
          <a:p>
            <a:pPr lvl="1"/>
            <a:r>
              <a:rPr lang="en-US" altLang="en-US" smtClean="0"/>
              <a:t>Data from University of Tsukuba</a:t>
            </a:r>
          </a:p>
          <a:p>
            <a:pPr lvl="1"/>
            <a:r>
              <a:rPr lang="en-US" altLang="en-US" smtClean="0"/>
              <a:t>Similar results on other images without ground truth</a:t>
            </a:r>
          </a:p>
        </p:txBody>
      </p:sp>
      <p:pic>
        <p:nvPicPr>
          <p:cNvPr id="26631" name="Picture 7" descr="scene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209800"/>
            <a:ext cx="402113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74911" y="647700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7534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Results with window search</a:t>
            </a:r>
          </a:p>
        </p:txBody>
      </p:sp>
      <p:graphicFrame>
        <p:nvGraphicFramePr>
          <p:cNvPr id="27651" name="Object 102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68825" y="16764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676400"/>
                        <a:ext cx="4422775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4688" y="5334000"/>
            <a:ext cx="3236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Window-based matching</a:t>
            </a:r>
          </a:p>
          <a:p>
            <a:pPr algn="ctr" eaLnBrk="0" hangingPunct="0"/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(best window size)</a:t>
            </a:r>
          </a:p>
        </p:txBody>
      </p:sp>
      <p:graphicFrame>
        <p:nvGraphicFramePr>
          <p:cNvPr id="27653" name="Object 102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73025" y="16764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Image" r:id="rId11" imgW="4422167" imgH="3202259" progId="">
                  <p:embed/>
                </p:oleObj>
              </mc:Choice>
              <mc:Fallback>
                <p:oleObj name="Image" r:id="rId11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676400"/>
                        <a:ext cx="4422775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0425" y="53340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Ground truth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4911" y="647700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261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Better methods exist...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68825" y="16764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676400"/>
                        <a:ext cx="4422775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334000"/>
            <a:ext cx="5715000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State of the art method</a:t>
            </a:r>
          </a:p>
          <a:p>
            <a:pPr lvl="1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 err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Boykov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et al., 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  <a:hlinkClick r:id="rId11"/>
              </a:rPr>
              <a:t>Fast Approximate Energy Minimization via Graph Cuts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, </a:t>
            </a:r>
          </a:p>
          <a:p>
            <a:pPr lvl="1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International Conference on Computer Vision, September 1999.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0425" y="53340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Ground truth</a:t>
            </a:r>
          </a:p>
        </p:txBody>
      </p:sp>
      <p:pic>
        <p:nvPicPr>
          <p:cNvPr id="28678" name="Picture 8"/>
          <p:cNvPicPr>
            <a:picLocks noGrp="1" noChangeAspect="1" noChangeArrowheads="1"/>
          </p:cNvPicPr>
          <p:nvPr>
            <p:ph idx="1"/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4114800" cy="3194050"/>
          </a:xfrm>
        </p:spPr>
      </p:pic>
      <p:sp>
        <p:nvSpPr>
          <p:cNvPr id="8" name="TextBox 7"/>
          <p:cNvSpPr txBox="1"/>
          <p:nvPr/>
        </p:nvSpPr>
        <p:spPr>
          <a:xfrm>
            <a:off x="7474911" y="647700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6783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as Energy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defines a good stereo correspondence?</a:t>
            </a:r>
          </a:p>
          <a:p>
            <a:pPr lvl="1"/>
            <a:r>
              <a:rPr lang="en-US" dirty="0" smtClean="0"/>
              <a:t>Match quality</a:t>
            </a:r>
          </a:p>
          <a:p>
            <a:pPr lvl="2"/>
            <a:r>
              <a:rPr lang="en-US" dirty="0" smtClean="0"/>
              <a:t>Each pixel needs a good match in the other image</a:t>
            </a:r>
          </a:p>
          <a:p>
            <a:pPr lvl="1"/>
            <a:r>
              <a:rPr lang="en-US" dirty="0" smtClean="0"/>
              <a:t>Smoothness</a:t>
            </a:r>
          </a:p>
          <a:p>
            <a:pPr lvl="2"/>
            <a:r>
              <a:rPr lang="en-US" dirty="0" smtClean="0"/>
              <a:t>Two adjacent pixels in one image should move about the same amount</a:t>
            </a:r>
            <a:endParaRPr lang="en-US" dirty="0"/>
          </a:p>
        </p:txBody>
      </p:sp>
      <p:pic>
        <p:nvPicPr>
          <p:cNvPr id="4" name="Picture 3" descr="lincoln_ful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94" y="3209699"/>
            <a:ext cx="5029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504407" y="5182962"/>
            <a:ext cx="152400" cy="1508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907882" y="5190899"/>
            <a:ext cx="150812" cy="1508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" name="Straight Arrow Connector 7"/>
          <p:cNvCxnSpPr>
            <a:cxnSpLocks noChangeShapeType="1"/>
            <a:endCxn id="6" idx="2"/>
          </p:cNvCxnSpPr>
          <p:nvPr>
            <p:custDataLst>
              <p:tags r:id="rId4"/>
            </p:custDataLst>
          </p:nvPr>
        </p:nvCxnSpPr>
        <p:spPr bwMode="auto">
          <a:xfrm flipV="1">
            <a:off x="3696494" y="5267099"/>
            <a:ext cx="2211388" cy="635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391694" y="5038499"/>
            <a:ext cx="150813" cy="1508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753894" y="5038499"/>
            <a:ext cx="150813" cy="1508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0" name="Straight Arrow Connector 1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3558382" y="5114699"/>
            <a:ext cx="2209800" cy="7938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88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as Energy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disparity map </a:t>
            </a:r>
            <a:r>
              <a:rPr lang="en-US" i="1" dirty="0" smtClean="0"/>
              <a:t>d</a:t>
            </a:r>
            <a:r>
              <a:rPr lang="en-US" dirty="0" smtClean="0"/>
              <a:t> that minimizes an energy function:  </a:t>
            </a:r>
          </a:p>
          <a:p>
            <a:endParaRPr lang="en-US" i="1" dirty="0"/>
          </a:p>
          <a:p>
            <a:r>
              <a:rPr lang="en-US" dirty="0" smtClean="0"/>
              <a:t>Simple pixel / window matching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39913"/>
            <a:ext cx="11318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429000"/>
            <a:ext cx="64325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23924" y="5171057"/>
            <a:ext cx="8067675" cy="858838"/>
            <a:chOff x="923844" y="5783850"/>
            <a:chExt cx="7658296" cy="85932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844" y="5897991"/>
              <a:ext cx="2788840" cy="59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4192313" y="5812177"/>
              <a:ext cx="438982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latin typeface="Arial" charset="0"/>
                </a:rPr>
                <a:t>SSD distance between windows </a:t>
              </a:r>
              <a:r>
                <a:rPr lang="en-US" altLang="en-US" sz="2400" i="1" dirty="0">
                  <a:latin typeface="Arial" charset="0"/>
                </a:rPr>
                <a:t>I</a:t>
              </a:r>
              <a:r>
                <a:rPr lang="en-US" altLang="en-US" sz="2400" dirty="0">
                  <a:latin typeface="Arial" charset="0"/>
                </a:rPr>
                <a:t>(</a:t>
              </a:r>
              <a:r>
                <a:rPr lang="en-US" altLang="en-US" sz="2400" i="1" dirty="0">
                  <a:latin typeface="Arial" charset="0"/>
                </a:rPr>
                <a:t>x</a:t>
              </a:r>
              <a:r>
                <a:rPr lang="en-US" altLang="en-US" sz="2400" dirty="0">
                  <a:latin typeface="Arial" charset="0"/>
                </a:rPr>
                <a:t>, </a:t>
              </a:r>
              <a:r>
                <a:rPr lang="en-US" altLang="en-US" sz="2400" i="1" dirty="0">
                  <a:latin typeface="Arial" charset="0"/>
                </a:rPr>
                <a:t>y</a:t>
              </a:r>
              <a:r>
                <a:rPr lang="en-US" altLang="en-US" sz="2400" dirty="0">
                  <a:latin typeface="Arial" charset="0"/>
                </a:rPr>
                <a:t>) and </a:t>
              </a:r>
              <a:r>
                <a:rPr lang="en-US" altLang="en-US" sz="2400" i="1" dirty="0">
                  <a:latin typeface="Arial" charset="0"/>
                </a:rPr>
                <a:t>J</a:t>
              </a:r>
              <a:r>
                <a:rPr lang="en-US" altLang="en-US" sz="2400" dirty="0">
                  <a:latin typeface="Arial" charset="0"/>
                </a:rPr>
                <a:t>(</a:t>
              </a:r>
              <a:r>
                <a:rPr lang="en-US" altLang="en-US" sz="2400" i="1" dirty="0">
                  <a:latin typeface="Arial" charset="0"/>
                </a:rPr>
                <a:t>x </a:t>
              </a:r>
              <a:r>
                <a:rPr lang="en-US" altLang="en-US" sz="2400" dirty="0">
                  <a:latin typeface="Arial" charset="0"/>
                </a:rPr>
                <a:t>+ </a:t>
              </a:r>
              <a:r>
                <a:rPr lang="en-US" altLang="en-US" sz="2400" i="1" dirty="0">
                  <a:latin typeface="Arial" charset="0"/>
                </a:rPr>
                <a:t>d</a:t>
              </a:r>
              <a:r>
                <a:rPr lang="en-US" altLang="en-US" sz="2400" dirty="0">
                  <a:latin typeface="Arial" charset="0"/>
                </a:rPr>
                <a:t>(</a:t>
              </a:r>
              <a:r>
                <a:rPr lang="en-US" altLang="en-US" sz="2400" i="1" dirty="0" err="1">
                  <a:latin typeface="Arial" charset="0"/>
                </a:rPr>
                <a:t>x</a:t>
              </a:r>
              <a:r>
                <a:rPr lang="en-US" altLang="en-US" sz="2400" dirty="0" err="1">
                  <a:latin typeface="Arial" charset="0"/>
                </a:rPr>
                <a:t>,</a:t>
              </a:r>
              <a:r>
                <a:rPr lang="en-US" altLang="en-US" sz="2400" i="1" dirty="0" err="1">
                  <a:latin typeface="Arial" charset="0"/>
                </a:rPr>
                <a:t>y</a:t>
              </a:r>
              <a:r>
                <a:rPr lang="en-US" altLang="en-US" sz="2400" dirty="0">
                  <a:latin typeface="Arial" charset="0"/>
                </a:rPr>
                <a:t>), </a:t>
              </a:r>
              <a:r>
                <a:rPr lang="en-US" altLang="en-US" sz="2400" i="1" dirty="0">
                  <a:latin typeface="Arial" charset="0"/>
                </a:rPr>
                <a:t>y</a:t>
              </a:r>
              <a:r>
                <a:rPr lang="en-US" altLang="en-US" sz="2400" dirty="0">
                  <a:latin typeface="Arial" charset="0"/>
                </a:rPr>
                <a:t>)</a:t>
              </a: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3756751" y="5783850"/>
              <a:ext cx="4908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4800">
                  <a:latin typeface="Arial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4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Stereo as energy minimization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994025"/>
            <a:ext cx="74469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10800000" flipH="1">
            <a:off x="1087438" y="4189413"/>
            <a:ext cx="7446962" cy="15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6" descr="C:\snavely\work\teaching\09Fa-CS6610\lectures\lec10\tsukub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0668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C:\snavely\work\teaching\09Fa-CS6610\lectures\lec10\tsukuba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3"/>
          <p:cNvSpPr>
            <a:spLocks noChangeArrowheads="1"/>
          </p:cNvSpPr>
          <p:nvPr/>
        </p:nvSpPr>
        <p:spPr bwMode="auto">
          <a:xfrm>
            <a:off x="3087688" y="2373313"/>
            <a:ext cx="93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y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) </a:t>
            </a:r>
            <a:endParaRPr lang="en-US" altLang="en-US">
              <a:latin typeface="Arial" charset="0"/>
            </a:endParaRPr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5010150" y="2373313"/>
            <a:ext cx="954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y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) </a:t>
            </a:r>
            <a:endParaRPr lang="en-US" altLang="en-US">
              <a:latin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4150" y="3984625"/>
            <a:ext cx="86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charset="0"/>
              </a:rPr>
              <a:t>y = 141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84225" y="5105400"/>
            <a:ext cx="7750175" cy="1452563"/>
            <a:chOff x="783772" y="5105400"/>
            <a:chExt cx="7750628" cy="1452265"/>
          </a:xfrm>
        </p:grpSpPr>
        <p:pic>
          <p:nvPicPr>
            <p:cNvPr id="3175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758" y="5498135"/>
              <a:ext cx="7452642" cy="61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TextBox 15"/>
            <p:cNvSpPr txBox="1">
              <a:spLocks noChangeArrowheads="1"/>
            </p:cNvSpPr>
            <p:nvPr/>
          </p:nvSpPr>
          <p:spPr bwMode="auto">
            <a:xfrm>
              <a:off x="3274947" y="6096000"/>
              <a:ext cx="52594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i="1">
                  <a:latin typeface="Arial" charset="0"/>
                </a:rPr>
                <a:t>C</a:t>
              </a:r>
              <a:r>
                <a:rPr lang="en-US" altLang="en-US" sz="2400">
                  <a:latin typeface="Arial" charset="0"/>
                </a:rPr>
                <a:t>(</a:t>
              </a:r>
              <a:r>
                <a:rPr lang="en-US" altLang="en-US" sz="2400" i="1">
                  <a:latin typeface="Arial" charset="0"/>
                </a:rPr>
                <a:t>x</a:t>
              </a:r>
              <a:r>
                <a:rPr lang="en-US" altLang="en-US" sz="2400">
                  <a:latin typeface="Arial" charset="0"/>
                </a:rPr>
                <a:t>, </a:t>
              </a:r>
              <a:r>
                <a:rPr lang="en-US" altLang="en-US" sz="2400" i="1">
                  <a:latin typeface="Arial" charset="0"/>
                </a:rPr>
                <a:t>y</a:t>
              </a:r>
              <a:r>
                <a:rPr lang="en-US" altLang="en-US" sz="2400">
                  <a:latin typeface="Arial" charset="0"/>
                </a:rPr>
                <a:t>, </a:t>
              </a:r>
              <a:r>
                <a:rPr lang="en-US" altLang="en-US" sz="2400" i="1">
                  <a:latin typeface="Arial" charset="0"/>
                </a:rPr>
                <a:t>d</a:t>
              </a:r>
              <a:r>
                <a:rPr lang="en-US" altLang="en-US" sz="2400">
                  <a:latin typeface="Arial" charset="0"/>
                </a:rPr>
                <a:t>); the </a:t>
              </a:r>
              <a:r>
                <a:rPr lang="en-US" altLang="en-US" sz="2400" i="1">
                  <a:latin typeface="Arial" charset="0"/>
                </a:rPr>
                <a:t>disparity space image</a:t>
              </a:r>
              <a:r>
                <a:rPr lang="en-US" altLang="en-US" sz="2400">
                  <a:latin typeface="Arial" charset="0"/>
                </a:rPr>
                <a:t> (DSI)</a:t>
              </a:r>
              <a:endParaRPr lang="en-US" altLang="en-US" sz="2400" i="1"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25068" y="6270386"/>
              <a:ext cx="129547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06848" y="5850578"/>
              <a:ext cx="83802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9" name="TextBox 22"/>
            <p:cNvSpPr txBox="1">
              <a:spLocks noChangeArrowheads="1"/>
            </p:cNvSpPr>
            <p:nvPr/>
          </p:nvSpPr>
          <p:spPr bwMode="auto">
            <a:xfrm>
              <a:off x="2209800" y="6096000"/>
              <a:ext cx="284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i="1">
                  <a:latin typeface="Arial" charset="0"/>
                </a:rPr>
                <a:t>x</a:t>
              </a:r>
            </a:p>
          </p:txBody>
        </p:sp>
        <p:sp>
          <p:nvSpPr>
            <p:cNvPr id="31760" name="TextBox 23"/>
            <p:cNvSpPr txBox="1">
              <a:spLocks noChangeArrowheads="1"/>
            </p:cNvSpPr>
            <p:nvPr/>
          </p:nvSpPr>
          <p:spPr bwMode="auto">
            <a:xfrm>
              <a:off x="783772" y="5105400"/>
              <a:ext cx="303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i="1">
                  <a:latin typeface="Arial" charset="0"/>
                </a:rPr>
                <a:t>d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408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Stereo as energy minimization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735388"/>
            <a:ext cx="74533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7"/>
          <p:cNvGrpSpPr>
            <a:grpSpLocks/>
          </p:cNvGrpSpPr>
          <p:nvPr/>
        </p:nvGrpSpPr>
        <p:grpSpPr bwMode="auto">
          <a:xfrm>
            <a:off x="1050925" y="1230313"/>
            <a:ext cx="7446963" cy="2208212"/>
            <a:chOff x="793296" y="2790825"/>
            <a:chExt cx="7904164" cy="2343150"/>
          </a:xfrm>
        </p:grpSpPr>
        <p:pic>
          <p:nvPicPr>
            <p:cNvPr id="3278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97" y="2790825"/>
              <a:ext cx="7904163" cy="23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rot="10800000" flipH="1">
              <a:off x="793296" y="4060944"/>
              <a:ext cx="7904164" cy="1684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3" name="TextBox 16"/>
          <p:cNvSpPr txBox="1">
            <a:spLocks noChangeArrowheads="1"/>
          </p:cNvSpPr>
          <p:nvPr/>
        </p:nvSpPr>
        <p:spPr bwMode="auto">
          <a:xfrm>
            <a:off x="147638" y="2220913"/>
            <a:ext cx="860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charset="0"/>
              </a:rPr>
              <a:t>y = 141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89000" y="4506913"/>
            <a:ext cx="12954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69107" y="4088606"/>
            <a:ext cx="8382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22"/>
          <p:cNvSpPr txBox="1">
            <a:spLocks noChangeArrowheads="1"/>
          </p:cNvSpPr>
          <p:nvPr/>
        </p:nvSpPr>
        <p:spPr bwMode="auto">
          <a:xfrm>
            <a:off x="2173288" y="4332288"/>
            <a:ext cx="284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i="1">
                <a:latin typeface="Arial" charset="0"/>
              </a:rPr>
              <a:t>x</a:t>
            </a:r>
          </a:p>
        </p:txBody>
      </p:sp>
      <p:sp>
        <p:nvSpPr>
          <p:cNvPr id="32777" name="TextBox 23"/>
          <p:cNvSpPr txBox="1">
            <a:spLocks noChangeArrowheads="1"/>
          </p:cNvSpPr>
          <p:nvPr/>
        </p:nvSpPr>
        <p:spPr bwMode="auto">
          <a:xfrm>
            <a:off x="747713" y="3341688"/>
            <a:ext cx="30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i="1">
                <a:latin typeface="Arial" charset="0"/>
              </a:rPr>
              <a:t>d</a:t>
            </a: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649288" y="4808538"/>
            <a:ext cx="849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Simple pixel / window matching: choose the minimum of each column in the DSI independently:</a:t>
            </a:r>
          </a:p>
        </p:txBody>
      </p:sp>
      <p:pic>
        <p:nvPicPr>
          <p:cNvPr id="3277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715000"/>
            <a:ext cx="63055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992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Stereo as energy minimization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Better objective function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689225"/>
            <a:ext cx="66436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 rot="-5400000">
            <a:off x="3838575" y="2506663"/>
            <a:ext cx="739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3800">
                <a:latin typeface="Arial" charset="0"/>
                <a:cs typeface="Times New Roman" pitchFamily="18" charset="0"/>
              </a:rPr>
              <a:t>{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 rot="-5400000">
            <a:off x="6604000" y="2506663"/>
            <a:ext cx="739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3800">
                <a:latin typeface="Arial" charset="0"/>
                <a:cs typeface="Times New Roman" pitchFamily="18" charset="0"/>
              </a:rPr>
              <a:t>{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527425" y="3787775"/>
            <a:ext cx="154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match cost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5943600" y="3776663"/>
            <a:ext cx="227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smoothness cost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196975" y="4538663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/>
            <a:r>
              <a:rPr lang="en-US" altLang="en-US" sz="2000">
                <a:latin typeface="Arial" charset="0"/>
              </a:rPr>
              <a:t>Want each pixel to find a good match in the other image</a:t>
            </a:r>
          </a:p>
        </p:txBody>
      </p:sp>
      <p:cxnSp>
        <p:nvCxnSpPr>
          <p:cNvPr id="12" name="Straight Arrow Connector 11"/>
          <p:cNvCxnSpPr>
            <a:endCxn id="33799" idx="2"/>
          </p:cNvCxnSpPr>
          <p:nvPr/>
        </p:nvCxnSpPr>
        <p:spPr>
          <a:xfrm flipV="1">
            <a:off x="3886200" y="4249738"/>
            <a:ext cx="412750" cy="2889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5235575" y="4549775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/>
            <a:r>
              <a:rPr lang="en-US" altLang="en-US" sz="2000">
                <a:latin typeface="Arial" charset="0"/>
              </a:rPr>
              <a:t>Adjacent pixels should (usually) move about the same amount</a:t>
            </a:r>
          </a:p>
        </p:txBody>
      </p:sp>
      <p:cxnSp>
        <p:nvCxnSpPr>
          <p:cNvPr id="17" name="Straight Arrow Connector 16"/>
          <p:cNvCxnSpPr>
            <a:endCxn id="33800" idx="2"/>
          </p:cNvCxnSpPr>
          <p:nvPr/>
        </p:nvCxnSpPr>
        <p:spPr>
          <a:xfrm rot="10800000">
            <a:off x="7080250" y="4238625"/>
            <a:ext cx="311150" cy="300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2935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Image Manipulation and Enhancement</a:t>
            </a:r>
          </a:p>
          <a:p>
            <a:pPr lvl="2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Interpolation</a:t>
            </a:r>
          </a:p>
          <a:p>
            <a:pPr lvl="2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Morphing</a:t>
            </a:r>
          </a:p>
          <a:p>
            <a:pPr lvl="1"/>
            <a:r>
              <a:rPr lang="en-US" dirty="0" smtClean="0"/>
              <a:t>Image Compression</a:t>
            </a:r>
          </a:p>
          <a:p>
            <a:pPr lvl="1"/>
            <a:r>
              <a:rPr lang="en-US" dirty="0" smtClean="0"/>
              <a:t>Image Analysis</a:t>
            </a:r>
          </a:p>
          <a:p>
            <a:pPr lvl="2"/>
            <a:r>
              <a:rPr lang="en-US" dirty="0" smtClean="0"/>
              <a:t>Edge Detection</a:t>
            </a:r>
          </a:p>
          <a:p>
            <a:pPr lvl="2"/>
            <a:r>
              <a:rPr lang="en-US" dirty="0" smtClean="0"/>
              <a:t>Smart Scissors</a:t>
            </a:r>
          </a:p>
          <a:p>
            <a:pPr lvl="2"/>
            <a:endParaRPr lang="en-US" dirty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Stereo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Stereo as energy minimization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209800"/>
            <a:ext cx="60817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3813"/>
            <a:ext cx="664368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369888" y="2330450"/>
            <a:ext cx="162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match cost: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13" y="3784600"/>
            <a:ext cx="2449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>
                <a:latin typeface="Arial" charset="0"/>
              </a:rPr>
              <a:t>smoothness cost: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5021263"/>
            <a:ext cx="1066800" cy="1066800"/>
            <a:chOff x="5715000" y="5181600"/>
            <a:chExt cx="1066800" cy="1066800"/>
          </a:xfrm>
        </p:grpSpPr>
        <p:sp>
          <p:nvSpPr>
            <p:cNvPr id="9" name="Oval 8"/>
            <p:cNvSpPr/>
            <p:nvPr/>
          </p:nvSpPr>
          <p:spPr>
            <a:xfrm>
              <a:off x="61722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722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72200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7150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294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>
              <a:stCxn id="9" idx="6"/>
              <a:endCxn id="13" idx="2"/>
            </p:cNvCxnSpPr>
            <p:nvPr/>
          </p:nvCxnSpPr>
          <p:spPr>
            <a:xfrm>
              <a:off x="6324600" y="5715000"/>
              <a:ext cx="30480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0"/>
              <a:endCxn id="10" idx="4"/>
            </p:cNvCxnSpPr>
            <p:nvPr/>
          </p:nvCxnSpPr>
          <p:spPr>
            <a:xfrm rot="5400000" flipH="1" flipV="1">
              <a:off x="6096001" y="5486399"/>
              <a:ext cx="304800" cy="317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2"/>
              <a:endCxn id="12" idx="6"/>
            </p:cNvCxnSpPr>
            <p:nvPr/>
          </p:nvCxnSpPr>
          <p:spPr>
            <a:xfrm rot="10800000">
              <a:off x="5867400" y="5715000"/>
              <a:ext cx="30480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1" idx="0"/>
            </p:cNvCxnSpPr>
            <p:nvPr/>
          </p:nvCxnSpPr>
          <p:spPr>
            <a:xfrm rot="5400000">
              <a:off x="6096001" y="5943599"/>
              <a:ext cx="304800" cy="317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486400" y="5021263"/>
            <a:ext cx="1066800" cy="1066800"/>
            <a:chOff x="7391400" y="5181600"/>
            <a:chExt cx="1066800" cy="1066800"/>
          </a:xfrm>
        </p:grpSpPr>
        <p:sp>
          <p:nvSpPr>
            <p:cNvPr id="18" name="Oval 17"/>
            <p:cNvSpPr/>
            <p:nvPr/>
          </p:nvSpPr>
          <p:spPr>
            <a:xfrm>
              <a:off x="78486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8486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848600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3914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305800" y="563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18" idx="6"/>
              <a:endCxn id="22" idx="2"/>
            </p:cNvCxnSpPr>
            <p:nvPr/>
          </p:nvCxnSpPr>
          <p:spPr>
            <a:xfrm>
              <a:off x="8001000" y="5715000"/>
              <a:ext cx="30480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8" idx="0"/>
              <a:endCxn id="19" idx="4"/>
            </p:cNvCxnSpPr>
            <p:nvPr/>
          </p:nvCxnSpPr>
          <p:spPr>
            <a:xfrm rot="5400000" flipH="1" flipV="1">
              <a:off x="7772401" y="5486399"/>
              <a:ext cx="304800" cy="317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  <a:endCxn id="21" idx="6"/>
            </p:cNvCxnSpPr>
            <p:nvPr/>
          </p:nvCxnSpPr>
          <p:spPr>
            <a:xfrm rot="10800000">
              <a:off x="7543800" y="5715000"/>
              <a:ext cx="304800" cy="158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4"/>
              <a:endCxn id="20" idx="0"/>
            </p:cNvCxnSpPr>
            <p:nvPr/>
          </p:nvCxnSpPr>
          <p:spPr>
            <a:xfrm rot="5400000">
              <a:off x="7772401" y="5943599"/>
              <a:ext cx="304800" cy="317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3914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91400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05800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3058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1" name="Straight Connector 30"/>
            <p:cNvCxnSpPr>
              <a:stCxn id="18" idx="7"/>
              <a:endCxn id="30" idx="3"/>
            </p:cNvCxnSpPr>
            <p:nvPr/>
          </p:nvCxnSpPr>
          <p:spPr>
            <a:xfrm rot="5400000" flipH="1" flipV="1">
              <a:off x="7978775" y="5311775"/>
              <a:ext cx="349250" cy="34925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5"/>
              <a:endCxn id="29" idx="1"/>
            </p:cNvCxnSpPr>
            <p:nvPr/>
          </p:nvCxnSpPr>
          <p:spPr>
            <a:xfrm rot="16200000" flipH="1">
              <a:off x="7978775" y="5768975"/>
              <a:ext cx="349250" cy="34925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3"/>
              <a:endCxn id="28" idx="7"/>
            </p:cNvCxnSpPr>
            <p:nvPr/>
          </p:nvCxnSpPr>
          <p:spPr>
            <a:xfrm rot="5400000">
              <a:off x="7521575" y="5768975"/>
              <a:ext cx="349250" cy="34925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1"/>
              <a:endCxn id="27" idx="5"/>
            </p:cNvCxnSpPr>
            <p:nvPr/>
          </p:nvCxnSpPr>
          <p:spPr>
            <a:xfrm rot="16200000" flipV="1">
              <a:off x="7521575" y="5311775"/>
              <a:ext cx="349250" cy="34925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352800" y="612775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>
                <a:latin typeface="Arial" charset="0"/>
              </a:rPr>
              <a:t>4-connected neighborhood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029200" y="6135688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>
                <a:latin typeface="Arial" charset="0"/>
              </a:rPr>
              <a:t>8-connected neighborhood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71888"/>
            <a:ext cx="4953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400675"/>
            <a:ext cx="330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4363" y="5400675"/>
            <a:ext cx="258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charset="0"/>
              </a:rPr>
              <a:t>: set of neighboring pixels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3825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en-US" dirty="0" smtClean="0"/>
              <a:t>Smoothness cost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352800"/>
            <a:ext cx="4597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58197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019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09800" y="6248400"/>
            <a:ext cx="201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“Potts model”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90775" y="40386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i="1">
                <a:latin typeface="Arial" charset="0"/>
              </a:rPr>
              <a:t>L</a:t>
            </a:r>
            <a:r>
              <a:rPr lang="en-US" altLang="en-US" sz="2400" baseline="-25000">
                <a:latin typeface="Arial" charset="0"/>
              </a:rPr>
              <a:t>1</a:t>
            </a:r>
            <a:r>
              <a:rPr lang="en-US" altLang="en-US" sz="2400">
                <a:latin typeface="Arial" charset="0"/>
              </a:rPr>
              <a:t> distance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477000" y="3201988"/>
            <a:ext cx="2514600" cy="1219200"/>
            <a:chOff x="6477000" y="3201194"/>
            <a:chExt cx="2514600" cy="121999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477000" y="4419599"/>
              <a:ext cx="2514600" cy="158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7086204" y="3809603"/>
              <a:ext cx="1219994" cy="31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V="1">
              <a:off x="6629053" y="3352452"/>
              <a:ext cx="1067495" cy="106680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7695853" y="3352452"/>
              <a:ext cx="1067495" cy="106680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477000" y="5257800"/>
            <a:ext cx="2514600" cy="1220788"/>
            <a:chOff x="6477000" y="5257800"/>
            <a:chExt cx="2514600" cy="122078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477000" y="6475413"/>
              <a:ext cx="2514600" cy="158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7086601" y="5865812"/>
              <a:ext cx="1219200" cy="31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7163593" y="6019007"/>
              <a:ext cx="912813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315994" y="6019006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772400" y="5562600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705600" y="5562600"/>
              <a:ext cx="914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620000" y="6477000"/>
              <a:ext cx="152400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71800" y="2514600"/>
            <a:ext cx="2935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How do we choose 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56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programming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371600"/>
          </a:xfrm>
        </p:spPr>
        <p:txBody>
          <a:bodyPr/>
          <a:lstStyle/>
          <a:p>
            <a:r>
              <a:rPr lang="en-US" altLang="en-US" smtClean="0"/>
              <a:t>Can minimize this independently per scanline using dynamic programming (DP)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0675"/>
            <a:ext cx="66436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05425"/>
            <a:ext cx="8556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52913"/>
            <a:ext cx="1524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4197350"/>
            <a:ext cx="595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: minimum cost of solution such that </a:t>
            </a:r>
            <a:r>
              <a:rPr lang="en-US" altLang="en-US" sz="2400" i="1">
                <a:latin typeface="Arial" charset="0"/>
              </a:rPr>
              <a:t>d</a:t>
            </a:r>
            <a:r>
              <a:rPr lang="en-US" altLang="en-US" sz="2400">
                <a:latin typeface="Arial" charset="0"/>
              </a:rPr>
              <a:t>(</a:t>
            </a:r>
            <a:r>
              <a:rPr lang="en-US" altLang="en-US" sz="2400" i="1">
                <a:latin typeface="Arial" charset="0"/>
              </a:rPr>
              <a:t>x</a:t>
            </a:r>
            <a:r>
              <a:rPr lang="en-US" altLang="en-US" sz="2400">
                <a:latin typeface="Arial" charset="0"/>
              </a:rPr>
              <a:t>,</a:t>
            </a:r>
            <a:r>
              <a:rPr lang="en-US" altLang="en-US" sz="2400" i="1">
                <a:latin typeface="Arial" charset="0"/>
              </a:rPr>
              <a:t>y</a:t>
            </a:r>
            <a:r>
              <a:rPr lang="en-US" altLang="en-US" sz="2400">
                <a:latin typeface="Arial" charset="0"/>
              </a:rPr>
              <a:t>) = </a:t>
            </a:r>
            <a:r>
              <a:rPr lang="en-US" altLang="en-US" sz="2400" i="1">
                <a:latin typeface="Arial" charset="0"/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7434263" y="345122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77063" y="345122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91463" y="345122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>
            <a:stCxn id="11" idx="6"/>
            <a:endCxn id="13" idx="2"/>
          </p:cNvCxnSpPr>
          <p:nvPr/>
        </p:nvCxnSpPr>
        <p:spPr>
          <a:xfrm>
            <a:off x="7586663" y="3527425"/>
            <a:ext cx="304800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  <a:endCxn id="12" idx="6"/>
          </p:cNvCxnSpPr>
          <p:nvPr/>
        </p:nvCxnSpPr>
        <p:spPr>
          <a:xfrm rot="10800000">
            <a:off x="7129463" y="3527425"/>
            <a:ext cx="304800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0314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programming</a:t>
            </a:r>
          </a:p>
        </p:txBody>
      </p:sp>
      <p:sp>
        <p:nvSpPr>
          <p:cNvPr id="37891" name="Content Placeholder 1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19200"/>
          </a:xfrm>
        </p:spPr>
        <p:txBody>
          <a:bodyPr/>
          <a:lstStyle/>
          <a:p>
            <a:r>
              <a:rPr lang="en-US" altLang="en-US" sz="2800" smtClean="0"/>
              <a:t>Finds “smooth” path through DPI from left to right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181475"/>
            <a:ext cx="74533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1050925" y="1676400"/>
            <a:ext cx="7446963" cy="2208213"/>
            <a:chOff x="793296" y="2790825"/>
            <a:chExt cx="7904164" cy="2343150"/>
          </a:xfrm>
        </p:grpSpPr>
        <p:pic>
          <p:nvPicPr>
            <p:cNvPr id="3789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97" y="2790825"/>
              <a:ext cx="7904163" cy="23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rot="10800000" flipH="1">
              <a:off x="793296" y="4060943"/>
              <a:ext cx="7904164" cy="1685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147638" y="2667000"/>
            <a:ext cx="86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charset="0"/>
              </a:rPr>
              <a:t>y = 141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89000" y="4953000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69107" y="4533106"/>
            <a:ext cx="8382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2173288" y="4778375"/>
            <a:ext cx="284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i="1">
                <a:latin typeface="Arial" charset="0"/>
              </a:rPr>
              <a:t>x</a:t>
            </a:r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747713" y="3787775"/>
            <a:ext cx="30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i="1">
                <a:latin typeface="Arial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765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3000"/>
          </a:xfrm>
        </p:spPr>
        <p:txBody>
          <a:bodyPr/>
          <a:lstStyle/>
          <a:p>
            <a:r>
              <a:rPr lang="en-US" altLang="en-US" smtClean="0"/>
              <a:t>Dynamic Programming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41788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3528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962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altLang="en-US" smtClean="0"/>
              <a:t>Can we apply this trick in 2D as well?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No: d</a:t>
            </a:r>
            <a:r>
              <a:rPr lang="en-US" altLang="en-US" i="1" baseline="-25000" smtClean="0"/>
              <a:t>x</a:t>
            </a:r>
            <a:r>
              <a:rPr lang="en-US" altLang="en-US" baseline="-25000" smtClean="0"/>
              <a:t>,</a:t>
            </a:r>
            <a:r>
              <a:rPr lang="en-US" altLang="en-US" i="1" baseline="-25000" smtClean="0"/>
              <a:t>y</a:t>
            </a:r>
            <a:r>
              <a:rPr lang="en-US" altLang="en-US" baseline="-25000" smtClean="0"/>
              <a:t>-1</a:t>
            </a:r>
            <a:r>
              <a:rPr lang="en-US" altLang="en-US" smtClean="0"/>
              <a:t> and d</a:t>
            </a:r>
            <a:r>
              <a:rPr lang="en-US" altLang="en-US" i="1" baseline="-25000" smtClean="0"/>
              <a:t>x</a:t>
            </a:r>
            <a:r>
              <a:rPr lang="en-US" altLang="en-US" baseline="-25000" smtClean="0"/>
              <a:t>-1,</a:t>
            </a:r>
            <a:r>
              <a:rPr lang="en-US" altLang="en-US" i="1" baseline="-25000" smtClean="0"/>
              <a:t>y</a:t>
            </a:r>
            <a:r>
              <a:rPr lang="en-US" altLang="en-US" smtClean="0"/>
              <a:t> may depend on different values of d</a:t>
            </a:r>
            <a:r>
              <a:rPr lang="en-US" altLang="en-US" i="1" baseline="-25000" smtClean="0"/>
              <a:t>x</a:t>
            </a:r>
            <a:r>
              <a:rPr lang="en-US" altLang="en-US" baseline="-25000" smtClean="0"/>
              <a:t>-1,</a:t>
            </a:r>
            <a:r>
              <a:rPr lang="en-US" altLang="en-US" i="1" baseline="-25000" smtClean="0"/>
              <a:t>y</a:t>
            </a:r>
            <a:r>
              <a:rPr lang="en-US" altLang="en-US" baseline="-25000" smtClean="0"/>
              <a:t>-1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8194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7086600" y="6519863"/>
            <a:ext cx="18822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latin typeface="Arial" charset="0"/>
              </a:rPr>
              <a:t>Slide </a:t>
            </a:r>
            <a:r>
              <a:rPr lang="en-US" altLang="en-US" sz="1200" dirty="0" smtClean="0">
                <a:latin typeface="Arial" charset="0"/>
              </a:rPr>
              <a:t>by: </a:t>
            </a:r>
            <a:r>
              <a:rPr lang="en-US" altLang="en-US" sz="1200" dirty="0">
                <a:latin typeface="Arial" charset="0"/>
              </a:rPr>
              <a:t>D. </a:t>
            </a:r>
            <a:r>
              <a:rPr lang="en-US" altLang="en-US" sz="1200" dirty="0" err="1">
                <a:latin typeface="Arial" charset="0"/>
              </a:rPr>
              <a:t>Huttenlocher</a:t>
            </a:r>
            <a:endParaRPr lang="en-US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4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Stereo as a minimization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5344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The 2D problem has many local minima</a:t>
            </a:r>
          </a:p>
          <a:p>
            <a:pPr lvl="1"/>
            <a:r>
              <a:rPr lang="en-US" altLang="en-US" dirty="0" smtClean="0"/>
              <a:t>Gradient descent doesn’t work well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And a large search space</a:t>
            </a:r>
          </a:p>
          <a:p>
            <a:pPr lvl="1"/>
            <a:r>
              <a:rPr lang="en-US" altLang="en-US" i="1" dirty="0" smtClean="0"/>
              <a:t>n</a:t>
            </a:r>
            <a:r>
              <a:rPr lang="en-US" altLang="en-US" dirty="0" smtClean="0"/>
              <a:t> x </a:t>
            </a:r>
            <a:r>
              <a:rPr lang="en-US" altLang="en-US" i="1" dirty="0" smtClean="0"/>
              <a:t>m </a:t>
            </a:r>
            <a:r>
              <a:rPr lang="en-US" altLang="en-US" dirty="0" smtClean="0"/>
              <a:t>image w/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 disparities has </a:t>
            </a:r>
            <a:r>
              <a:rPr lang="en-US" altLang="en-US" i="1" dirty="0" err="1" smtClean="0"/>
              <a:t>k</a:t>
            </a:r>
            <a:r>
              <a:rPr lang="en-US" altLang="en-US" i="1" baseline="30000" dirty="0" err="1" smtClean="0"/>
              <a:t>nm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possible solutions</a:t>
            </a:r>
          </a:p>
          <a:p>
            <a:pPr lvl="1"/>
            <a:r>
              <a:rPr lang="en-US" altLang="en-US" dirty="0" smtClean="0"/>
              <a:t>Finding the global minimum is NP-hard in general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Good approximations exist</a:t>
            </a:r>
            <a:r>
              <a:rPr lang="en-US" altLang="en-US" dirty="0" smtClean="0"/>
              <a:t>…</a:t>
            </a:r>
            <a:endParaRPr lang="en-US" altLang="en-US" dirty="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0675"/>
            <a:ext cx="66436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647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Disparity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43200" y="1447800"/>
            <a:ext cx="3657600" cy="3048000"/>
            <a:chOff x="432" y="2208"/>
            <a:chExt cx="2304" cy="1920"/>
          </a:xfrm>
        </p:grpSpPr>
        <p:sp>
          <p:nvSpPr>
            <p:cNvPr id="5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20" y="384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16" y="384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432" y="350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728" y="350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324" y="247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68" y="249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1344" y="249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748" y="350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3" y="3552"/>
              <a:ext cx="16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Arial" charset="0"/>
                </a:rPr>
                <a:t>f</a:t>
              </a:r>
            </a:p>
          </p:txBody>
        </p:sp>
        <p:sp>
          <p:nvSpPr>
            <p:cNvPr id="14" name="Oval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92" y="347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45" y="347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043" y="350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20" y="345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28" y="3216"/>
              <a:ext cx="20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Arial" charset="0"/>
                </a:rPr>
                <a:t>x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872" y="345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41" y="3216"/>
              <a:ext cx="24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Arial" charset="0"/>
                </a:rPr>
                <a:t>x’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01" y="3811"/>
              <a:ext cx="7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Arial" charset="0"/>
                </a:rPr>
                <a:t>baseline</a:t>
              </a:r>
            </a:p>
          </p:txBody>
        </p:sp>
        <p:sp>
          <p:nvSpPr>
            <p:cNvPr id="22" name="Line 2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2496" y="249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32" y="2976"/>
              <a:ext cx="20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Arial" charset="0"/>
                </a:rPr>
                <a:t>z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08" y="3859"/>
              <a:ext cx="4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Arial" charset="0"/>
                </a:rPr>
                <a:t>C</a:t>
              </a:r>
              <a:endParaRPr lang="en-US" altLang="en-US" sz="2200" baseline="-25000">
                <a:latin typeface="Arial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24" y="3859"/>
              <a:ext cx="4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Arial" charset="0"/>
                </a:rPr>
                <a:t>C’</a:t>
              </a:r>
              <a:endParaRPr lang="en-US" altLang="en-US" sz="2200" baseline="-25000">
                <a:latin typeface="Arial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04" y="2208"/>
              <a:ext cx="4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Arial" charset="0"/>
                </a:rPr>
                <a:t>X</a:t>
              </a:r>
              <a:endParaRPr lang="en-US" altLang="en-US" sz="2200" baseline="-25000">
                <a:latin typeface="Arial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796" y="386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16" y="3552"/>
              <a:ext cx="16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Arial" charset="0"/>
                </a:rPr>
                <a:t>f</a:t>
              </a:r>
            </a:p>
          </p:txBody>
        </p:sp>
      </p:grpSp>
      <p:pic>
        <p:nvPicPr>
          <p:cNvPr id="29" name="Picture 4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57800"/>
            <a:ext cx="5789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3095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004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971800"/>
            <a:ext cx="784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>
              <a:latin typeface="Arial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charset="0"/>
              </a:rPr>
              <a:t>Camera calibration errors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charset="0"/>
              </a:rPr>
              <a:t>Poor image resolution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charset="0"/>
              </a:rPr>
              <a:t>Occlusions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charset="0"/>
              </a:rPr>
              <a:t>Violations of brightness constancy (specular reflections)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charset="0"/>
              </a:rPr>
              <a:t>Large motions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charset="0"/>
              </a:rPr>
              <a:t>Low-contrast image regions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Stereo reconstruction pipeline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914400"/>
            <a:ext cx="77724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mtClean="0"/>
              <a:t>Steps</a:t>
            </a:r>
          </a:p>
          <a:p>
            <a:pPr lvl="1"/>
            <a:r>
              <a:rPr lang="en-US" altLang="en-US" smtClean="0"/>
              <a:t>Calibrate cameras</a:t>
            </a:r>
          </a:p>
          <a:p>
            <a:pPr lvl="1"/>
            <a:r>
              <a:rPr lang="en-US" altLang="en-US" smtClean="0"/>
              <a:t>Rectify images</a:t>
            </a:r>
          </a:p>
          <a:p>
            <a:pPr lvl="1"/>
            <a:r>
              <a:rPr lang="en-US" altLang="en-US" smtClean="0"/>
              <a:t>Compute disparity</a:t>
            </a:r>
          </a:p>
          <a:p>
            <a:pPr lvl="1"/>
            <a:r>
              <a:rPr lang="en-US" altLang="en-US" smtClean="0"/>
              <a:t>Estimate depth</a:t>
            </a:r>
          </a:p>
        </p:txBody>
      </p:sp>
      <p:sp>
        <p:nvSpPr>
          <p:cNvPr id="4506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2971800"/>
            <a:ext cx="784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Arial" charset="0"/>
              </a:rPr>
              <a:t>What will cause errors?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059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Real-time stereo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5410200"/>
            <a:ext cx="7772400" cy="106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Used for robot navigation (and other tasks)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Several software-based real-time stereo techniques have been developed (most based on simple discrete search)</a:t>
            </a:r>
          </a:p>
        </p:txBody>
      </p:sp>
      <p:pic>
        <p:nvPicPr>
          <p:cNvPr id="44036" name="Picture 5" descr="WINN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83076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76450" y="4719638"/>
            <a:ext cx="5162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charset="0"/>
                <a:hlinkClick r:id="rId8"/>
              </a:rPr>
              <a:t>Nomad robot </a:t>
            </a:r>
            <a:r>
              <a:rPr lang="en-US" altLang="en-US">
                <a:latin typeface="Arial" charset="0"/>
              </a:rPr>
              <a:t>searches for meteorites in Antartica</a:t>
            </a:r>
          </a:p>
          <a:p>
            <a:pPr lvl="1"/>
            <a:r>
              <a:rPr lang="en-US" altLang="en-US" sz="1400">
                <a:latin typeface="Arial" charset="0"/>
                <a:hlinkClick r:id="rId8"/>
              </a:rPr>
              <a:t>http://www.frc.ri.cmu.edu/projects/meteorobot/index.html</a:t>
            </a:r>
            <a:endParaRPr lang="en-US" altLang="en-US" sz="1400">
              <a:latin typeface="Arial" charset="0"/>
            </a:endParaRPr>
          </a:p>
          <a:p>
            <a:pPr lvl="1"/>
            <a:endParaRPr lang="en-US" altLang="en-US" sz="140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6547430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by: Noah </a:t>
            </a:r>
            <a:r>
              <a:rPr lang="en-US" sz="1100" dirty="0" err="1" smtClean="0"/>
              <a:t>Snavely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3827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Images,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Stereo Image Processing </a:t>
            </a:r>
          </a:p>
          <a:p>
            <a:pPr lvl="1"/>
            <a:r>
              <a:rPr lang="en-US" dirty="0" smtClean="0"/>
              <a:t>Builds from previous topics</a:t>
            </a:r>
          </a:p>
          <a:p>
            <a:pPr lvl="1"/>
            <a:r>
              <a:rPr lang="en-US" dirty="0" smtClean="0"/>
              <a:t>Requires methods derived from image manipulation and enhancement</a:t>
            </a:r>
          </a:p>
          <a:p>
            <a:pPr lvl="1"/>
            <a:r>
              <a:rPr lang="en-US" dirty="0" smtClean="0"/>
              <a:t>Relates to feature detection and extraction</a:t>
            </a:r>
          </a:p>
          <a:p>
            <a:pPr lvl="1"/>
            <a:r>
              <a:rPr lang="en-US" dirty="0" smtClean="0"/>
              <a:t>Relates to human stereoscopic vision</a:t>
            </a:r>
          </a:p>
          <a:p>
            <a:pPr lvl="2"/>
            <a:r>
              <a:rPr lang="en-US" dirty="0" smtClean="0"/>
              <a:t>Useful in navigating 3D environments</a:t>
            </a:r>
          </a:p>
          <a:p>
            <a:pPr lvl="3"/>
            <a:r>
              <a:rPr lang="en-US" dirty="0" smtClean="0"/>
              <a:t>i.e. computer vision for robots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Much of the content derived/based on slides </a:t>
            </a:r>
            <a:br>
              <a:rPr lang="en-US" sz="2000" dirty="0"/>
            </a:br>
            <a:r>
              <a:rPr lang="en-US" sz="2000" dirty="0"/>
              <a:t>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/>
              <a:t>Some layout and presentation style derived/based </a:t>
            </a:r>
            <a:br>
              <a:rPr lang="en-US" sz="2000" dirty="0"/>
            </a:br>
            <a:r>
              <a:rPr lang="en-US" sz="2000" dirty="0"/>
              <a:t>on presentations by</a:t>
            </a:r>
          </a:p>
          <a:p>
            <a:pPr lvl="1"/>
            <a:r>
              <a:rPr lang="en-US" sz="1800" dirty="0"/>
              <a:t>Donald House, Texas A&amp;M University, 1999</a:t>
            </a:r>
          </a:p>
          <a:p>
            <a:pPr lvl="1"/>
            <a:r>
              <a:rPr lang="en-US" sz="1800" dirty="0" err="1" smtClean="0"/>
              <a:t>Sventlana</a:t>
            </a:r>
            <a:r>
              <a:rPr lang="en-US" sz="1800" dirty="0" smtClean="0"/>
              <a:t> </a:t>
            </a:r>
            <a:r>
              <a:rPr lang="en-US" sz="1800" dirty="0" err="1" smtClean="0"/>
              <a:t>Lazebnik</a:t>
            </a:r>
            <a:r>
              <a:rPr lang="en-US" sz="1800" dirty="0" smtClean="0"/>
              <a:t>, UNC, 2010</a:t>
            </a:r>
          </a:p>
          <a:p>
            <a:pPr lvl="1"/>
            <a:r>
              <a:rPr lang="en-US" sz="1800" dirty="0" smtClean="0"/>
              <a:t>Noah </a:t>
            </a:r>
            <a:r>
              <a:rPr lang="en-US" sz="1800" dirty="0" err="1" smtClean="0"/>
              <a:t>Snavely</a:t>
            </a:r>
            <a:r>
              <a:rPr lang="en-US" sz="1800" dirty="0" smtClean="0"/>
              <a:t>, Cornell University, 2012</a:t>
            </a:r>
          </a:p>
          <a:p>
            <a:pPr lvl="1"/>
            <a:r>
              <a:rPr lang="en-US" sz="1800" dirty="0" smtClean="0"/>
              <a:t>Xin </a:t>
            </a:r>
            <a:r>
              <a:rPr lang="en-US" sz="1800" dirty="0"/>
              <a:t>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/>
              <a:t>Wolberg</a:t>
            </a:r>
            <a:r>
              <a:rPr lang="en-US" sz="1800" dirty="0"/>
              <a:t>, City College of New York, 2015</a:t>
            </a:r>
          </a:p>
          <a:p>
            <a:pPr lvl="1"/>
            <a:r>
              <a:rPr lang="en-US" sz="1800" dirty="0"/>
              <a:t>Yao Wang and Zhu Liu, NYU-Poly,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pic>
        <p:nvPicPr>
          <p:cNvPr id="5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1471613" cy="8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16029"/>
              </p:ext>
            </p:extLst>
          </p:nvPr>
        </p:nvGraphicFramePr>
        <p:xfrm>
          <a:off x="6553200" y="3723822"/>
          <a:ext cx="23209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Image" r:id="rId4" imgW="7606349" imgH="9739683" progId="Photoshop.Image.8">
                  <p:embed/>
                </p:oleObj>
              </mc:Choice>
              <mc:Fallback>
                <p:oleObj name="Image" r:id="rId4" imgW="7606349" imgH="973968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23822"/>
                        <a:ext cx="23209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28906"/>
              </p:ext>
            </p:extLst>
          </p:nvPr>
        </p:nvGraphicFramePr>
        <p:xfrm>
          <a:off x="6553200" y="381000"/>
          <a:ext cx="2343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Image" r:id="rId6" imgW="5066667" imgH="6260317" progId="Photoshop.Image.8">
                  <p:embed/>
                </p:oleObj>
              </mc:Choice>
              <mc:Fallback>
                <p:oleObj name="Image" r:id="rId6" imgW="5066667" imgH="626031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23431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2700"/>
            <a:ext cx="9182100" cy="6883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4" descr="KU46138small_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20700"/>
            <a:ext cx="457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38100" y="5778500"/>
            <a:ext cx="8991600" cy="1092200"/>
            <a:chOff x="-8" y="-8"/>
            <a:chExt cx="5776" cy="688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0" y="0"/>
              <a:ext cx="5760" cy="672"/>
              <a:chOff x="0" y="0"/>
              <a:chExt cx="5760" cy="672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 sz="1400" b="1" dirty="0">
                    <a:solidFill>
                      <a:schemeClr val="bg1"/>
                    </a:solidFill>
                    <a:latin typeface="Arial" pitchFamily="34" charset="0"/>
                  </a:rPr>
                  <a:t>Public Library, Stereoscopic Looking Room, Chicago, by Phillips, 1923</a:t>
                </a:r>
              </a:p>
              <a:p>
                <a:pPr algn="ctr"/>
                <a:endParaRPr lang="en-US" altLang="en-US" sz="1400" b="1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8" y="-8"/>
              <a:ext cx="5776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698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17229" y="6406696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sz="1050" b="1" i="1" dirty="0" smtClean="0">
                <a:solidFill>
                  <a:schemeClr val="bg1"/>
                </a:solidFill>
                <a:latin typeface="Arial" pitchFamily="34" charset="0"/>
              </a:rPr>
              <a:t>slide by: Noah </a:t>
            </a:r>
            <a:r>
              <a:rPr lang="en-US" altLang="en-US" sz="1050" b="1" i="1" dirty="0" err="1" smtClean="0">
                <a:solidFill>
                  <a:schemeClr val="bg1"/>
                </a:solidFill>
                <a:latin typeface="Arial" pitchFamily="34" charset="0"/>
              </a:rPr>
              <a:t>Snavely</a:t>
            </a:r>
            <a:endParaRPr lang="en-US" altLang="en-US" sz="1050" b="1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4" descr="X1125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173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68500" y="6156325"/>
            <a:ext cx="527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Mark Twain at Pool Table", no date, UCR Museum of Photography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17229" y="6406696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sz="1050" b="1" i="1" dirty="0" smtClean="0">
                <a:solidFill>
                  <a:schemeClr val="bg1"/>
                </a:solidFill>
                <a:latin typeface="Arial" pitchFamily="34" charset="0"/>
              </a:rPr>
              <a:t>slide by: Noah </a:t>
            </a:r>
            <a:r>
              <a:rPr lang="en-US" altLang="en-US" sz="1050" b="1" i="1" dirty="0" err="1" smtClean="0">
                <a:solidFill>
                  <a:schemeClr val="bg1"/>
                </a:solidFill>
                <a:latin typeface="Arial" pitchFamily="34" charset="0"/>
              </a:rPr>
              <a:t>Snavely</a:t>
            </a:r>
            <a:endParaRPr lang="en-US" altLang="en-US" sz="1050" b="1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7675"/>
            <a:ext cx="54864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17229" y="6406696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sz="1050" b="1" i="1" dirty="0" smtClean="0">
                <a:solidFill>
                  <a:schemeClr val="bg1"/>
                </a:solidFill>
                <a:latin typeface="Arial" pitchFamily="34" charset="0"/>
              </a:rPr>
              <a:t>slide by: Noah </a:t>
            </a:r>
            <a:r>
              <a:rPr lang="en-US" altLang="en-US" sz="1050" b="1" i="1" dirty="0" err="1" smtClean="0">
                <a:solidFill>
                  <a:schemeClr val="bg1"/>
                </a:solidFill>
                <a:latin typeface="Arial" pitchFamily="34" charset="0"/>
              </a:rPr>
              <a:t>Snavely</a:t>
            </a:r>
            <a:endParaRPr lang="en-US" altLang="en-US" sz="1050" b="1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4" descr="lincoln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73993"/>
            <a:ext cx="67818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17229" y="6406696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sz="1050" b="1" i="1" dirty="0" smtClean="0">
                <a:solidFill>
                  <a:schemeClr val="bg1"/>
                </a:solidFill>
                <a:latin typeface="Arial" pitchFamily="34" charset="0"/>
              </a:rPr>
              <a:t>slide by: Noah </a:t>
            </a:r>
            <a:r>
              <a:rPr lang="en-US" altLang="en-US" sz="1050" b="1" i="1" dirty="0" err="1" smtClean="0">
                <a:solidFill>
                  <a:schemeClr val="bg1"/>
                </a:solidFill>
                <a:latin typeface="Arial" pitchFamily="34" charset="0"/>
              </a:rPr>
              <a:t>Snavely</a:t>
            </a:r>
            <a:endParaRPr lang="en-US" altLang="en-US" sz="1050" b="1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Image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752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Given 2 images from different viewpoints</a:t>
            </a:r>
          </a:p>
          <a:p>
            <a:pPr lvl="1"/>
            <a:r>
              <a:rPr lang="en-US" dirty="0" smtClean="0"/>
              <a:t>Compute the depth of each point in the image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Suggested Method</a:t>
            </a:r>
          </a:p>
          <a:p>
            <a:pPr lvl="2"/>
            <a:r>
              <a:rPr lang="en-US" dirty="0" smtClean="0"/>
              <a:t>Perform the computation based on</a:t>
            </a:r>
            <a:br>
              <a:rPr lang="en-US" dirty="0" smtClean="0"/>
            </a:br>
            <a:r>
              <a:rPr lang="en-US" dirty="0" smtClean="0"/>
              <a:t>how much each pixel moves between the two images</a:t>
            </a:r>
            <a:endParaRPr lang="en-US" dirty="0"/>
          </a:p>
        </p:txBody>
      </p:sp>
      <p:pic>
        <p:nvPicPr>
          <p:cNvPr id="4" name="Picture 3" descr="lincoln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029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x2 – x1 = the disparity of pixel (x1, y1)</a:t>
            </a:r>
            <a:endParaRPr lang="en-US" dirty="0"/>
          </a:p>
        </p:txBody>
      </p:sp>
      <p:pic>
        <p:nvPicPr>
          <p:cNvPr id="12" name="Picture 11" descr="lincoln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029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057400" y="5105400"/>
            <a:ext cx="502920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990600" y="484028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i="1"/>
              <a:t>epipolar lines</a:t>
            </a: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5834063" y="5029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3451225" y="50196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TextBox 14"/>
          <p:cNvSpPr txBox="1"/>
          <p:nvPr/>
        </p:nvSpPr>
        <p:spPr>
          <a:xfrm>
            <a:off x="3090863" y="5116513"/>
            <a:ext cx="882650" cy="400050"/>
          </a:xfrm>
          <a:prstGeom prst="rect">
            <a:avLst/>
          </a:prstGeom>
          <a:noFill/>
          <a:effectLst>
            <a:outerShdw blurRad="1143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(x</a:t>
            </a:r>
            <a:r>
              <a:rPr lang="en-US" sz="2000" b="1" baseline="-25000" dirty="0">
                <a:solidFill>
                  <a:srgbClr val="FFFF00"/>
                </a:solidFill>
                <a:latin typeface="+mn-lt"/>
                <a:cs typeface="+mn-cs"/>
              </a:rPr>
              <a:t>1</a:t>
            </a: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, y</a:t>
            </a:r>
            <a:r>
              <a:rPr lang="en-US" sz="2000" b="1" baseline="-25000" dirty="0">
                <a:solidFill>
                  <a:srgbClr val="FFFF00"/>
                </a:solidFill>
                <a:latin typeface="+mn-lt"/>
                <a:cs typeface="+mn-cs"/>
              </a:rPr>
              <a:t>1</a:t>
            </a: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518150" y="5105400"/>
            <a:ext cx="882650" cy="400050"/>
          </a:xfrm>
          <a:prstGeom prst="rect">
            <a:avLst/>
          </a:prstGeom>
          <a:noFill/>
          <a:effectLst>
            <a:outerShdw blurRad="1143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(x</a:t>
            </a:r>
            <a:r>
              <a:rPr lang="en-US" sz="2000" b="1" baseline="-25000" dirty="0">
                <a:solidFill>
                  <a:srgbClr val="FFFF00"/>
                </a:solidFill>
                <a:latin typeface="+mn-lt"/>
                <a:cs typeface="+mn-cs"/>
              </a:rPr>
              <a:t>2</a:t>
            </a: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, y</a:t>
            </a:r>
            <a:r>
              <a:rPr lang="en-US" sz="2000" b="1" baseline="-25000" dirty="0">
                <a:solidFill>
                  <a:srgbClr val="FFFF00"/>
                </a:solidFill>
                <a:latin typeface="+mn-lt"/>
                <a:cs typeface="+mn-cs"/>
              </a:rPr>
              <a:t>1</a:t>
            </a: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43843" y="2133599"/>
            <a:ext cx="6056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dirty="0"/>
              <a:t>Two images captured by a purely horizontal translating camera</a:t>
            </a:r>
          </a:p>
          <a:p>
            <a:pPr algn="ctr"/>
            <a:r>
              <a:rPr lang="en-US" altLang="en-US" dirty="0"/>
              <a:t>(</a:t>
            </a:r>
            <a:r>
              <a:rPr lang="en-US" altLang="en-US" i="1" dirty="0"/>
              <a:t>rectified </a:t>
            </a:r>
            <a:r>
              <a:rPr lang="en-US" altLang="en-US" dirty="0"/>
              <a:t>stereo pair)</a:t>
            </a:r>
          </a:p>
        </p:txBody>
      </p:sp>
    </p:spTree>
    <p:extLst>
      <p:ext uri="{BB962C8B-B14F-4D97-AF65-F5344CB8AC3E}">
        <p14:creationId xmlns:p14="http://schemas.microsoft.com/office/powerpoint/2010/main" val="33150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isparity = x-x'= \frac{baseline * f}{z}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72"/>
  <p:tag name="BOXFONT" val="10"/>
  <p:tag name="BOXWRAP" val="False"/>
  <p:tag name="WORKAROUNDTRANSPARENCYBUG" val="False"/>
  <p:tag name="BITMAPFORMAT" val="bmpmono"/>
  <p:tag name="DEBUGINTERACTIVE" val="True"/>
  <p:tag name="ORIGWIDTH" val="286"/>
  <p:tag name="PICTUREFILESIZE" val="298062"/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7218</TotalTime>
  <Words>930</Words>
  <Application>Microsoft Office PowerPoint</Application>
  <PresentationFormat>On-screen Show (4:3)</PresentationFormat>
  <Paragraphs>226</Paragraphs>
  <Slides>32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Image</vt:lpstr>
      <vt:lpstr>Digital Image Processing</vt:lpstr>
      <vt:lpstr>Lecture Objectives</vt:lpstr>
      <vt:lpstr>Stereo Images, Relation</vt:lpstr>
      <vt:lpstr>PowerPoint Presentation</vt:lpstr>
      <vt:lpstr>PowerPoint Presentation</vt:lpstr>
      <vt:lpstr>PowerPoint Presentation</vt:lpstr>
      <vt:lpstr>PowerPoint Presentation</vt:lpstr>
      <vt:lpstr>Stereo Image Goal</vt:lpstr>
      <vt:lpstr>Epipolar Geometry</vt:lpstr>
      <vt:lpstr>Simple Stereo Algorithm</vt:lpstr>
      <vt:lpstr>Window size</vt:lpstr>
      <vt:lpstr>Stereo results</vt:lpstr>
      <vt:lpstr>Results with window search</vt:lpstr>
      <vt:lpstr>Better methods exist...</vt:lpstr>
      <vt:lpstr>Stereo as Energy Minimization</vt:lpstr>
      <vt:lpstr>Stereo as Energy Minimization</vt:lpstr>
      <vt:lpstr>Stereo as energy minimization</vt:lpstr>
      <vt:lpstr>Stereo as energy minimization</vt:lpstr>
      <vt:lpstr>Stereo as energy minimization</vt:lpstr>
      <vt:lpstr>Stereo as energy minimization</vt:lpstr>
      <vt:lpstr>Smoothness cost</vt:lpstr>
      <vt:lpstr>Dynamic programming</vt:lpstr>
      <vt:lpstr>Dynamic programming</vt:lpstr>
      <vt:lpstr>Dynamic Programming</vt:lpstr>
      <vt:lpstr>Dynamic programming</vt:lpstr>
      <vt:lpstr>Stereo as a minimization problem</vt:lpstr>
      <vt:lpstr>Depth From Disparity</vt:lpstr>
      <vt:lpstr>Stereo reconstruction pipeline</vt:lpstr>
      <vt:lpstr>Real-time stereo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1104</cp:revision>
  <dcterms:created xsi:type="dcterms:W3CDTF">2006-08-16T00:00:00Z</dcterms:created>
  <dcterms:modified xsi:type="dcterms:W3CDTF">2015-11-08T22:48:13Z</dcterms:modified>
</cp:coreProperties>
</file>