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31" r:id="rId3"/>
    <p:sldId id="409" r:id="rId4"/>
    <p:sldId id="404" r:id="rId5"/>
    <p:sldId id="405" r:id="rId6"/>
    <p:sldId id="406" r:id="rId7"/>
    <p:sldId id="407" r:id="rId8"/>
    <p:sldId id="408" r:id="rId9"/>
    <p:sldId id="410" r:id="rId10"/>
    <p:sldId id="411" r:id="rId11"/>
    <p:sldId id="413" r:id="rId12"/>
    <p:sldId id="414" r:id="rId13"/>
    <p:sldId id="412" r:id="rId14"/>
    <p:sldId id="415" r:id="rId15"/>
    <p:sldId id="416" r:id="rId16"/>
    <p:sldId id="417" r:id="rId17"/>
    <p:sldId id="418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19" r:id="rId26"/>
    <p:sldId id="427" r:id="rId27"/>
    <p:sldId id="428" r:id="rId28"/>
    <p:sldId id="429" r:id="rId29"/>
    <p:sldId id="430" r:id="rId30"/>
    <p:sldId id="431" r:id="rId31"/>
    <p:sldId id="432" r:id="rId32"/>
    <p:sldId id="306" r:id="rId33"/>
    <p:sldId id="364" r:id="rId34"/>
    <p:sldId id="32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E869"/>
    <a:srgbClr val="FBCFAB"/>
    <a:srgbClr val="ACB6E6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0" autoAdjust="0"/>
  </p:normalViewPr>
  <p:slideViewPr>
    <p:cSldViewPr>
      <p:cViewPr varScale="1">
        <p:scale>
          <a:sx n="72" d="100"/>
          <a:sy n="72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F7AF235-AF4A-46D5-9B6D-A45302D0A3BB}" type="slidenum">
              <a:rPr lang="en-US" altLang="en-US" sz="1100" b="0"/>
              <a:pPr/>
              <a:t>18</a:t>
            </a:fld>
            <a:endParaRPr lang="en-US" altLang="en-US" sz="1100" b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AF2932D-7883-41C3-B157-B5C19784C042}" type="slidenum">
              <a:rPr lang="en-US" altLang="en-US" sz="1100" b="0"/>
              <a:pPr/>
              <a:t>19</a:t>
            </a:fld>
            <a:endParaRPr lang="en-US" altLang="en-US" sz="1100" b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2ED4F86-4342-4D55-BE76-91A290365660}" type="slidenum">
              <a:rPr lang="en-US" altLang="en-US" sz="1100" b="0"/>
              <a:pPr/>
              <a:t>20</a:t>
            </a:fld>
            <a:endParaRPr lang="en-US" altLang="en-US" sz="1100" b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14FBBFC-310B-4476-8941-B996AB3DA281}" type="slidenum">
              <a:rPr lang="en-US" altLang="en-US" sz="1100" b="0"/>
              <a:pPr/>
              <a:t>21</a:t>
            </a:fld>
            <a:endParaRPr lang="en-US" altLang="en-US" sz="1100" b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090C7DD-2BA9-466B-83A4-EC32D859CF5C}" type="slidenum">
              <a:rPr lang="en-US" altLang="en-US" sz="1100" b="0"/>
              <a:pPr/>
              <a:t>22</a:t>
            </a:fld>
            <a:endParaRPr lang="en-US" altLang="en-US" sz="1100" b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EA24739-F924-40A5-82C5-60981DD38E5D}" type="slidenum">
              <a:rPr lang="en-US" altLang="en-US" sz="1100" b="0"/>
              <a:pPr/>
              <a:t>23</a:t>
            </a:fld>
            <a:endParaRPr lang="en-US" altLang="en-US" sz="1100" b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75595AA-0C0A-4B71-9A79-2096CBC92C18}" type="slidenum">
              <a:rPr lang="en-US" altLang="en-US" sz="1100" b="0"/>
              <a:pPr/>
              <a:t>24</a:t>
            </a:fld>
            <a:endParaRPr lang="en-US" altLang="en-US" sz="1100" b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603891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Segmentation</a:t>
            </a: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66799"/>
            <a:ext cx="7772400" cy="914401"/>
          </a:xfrm>
        </p:spPr>
        <p:txBody>
          <a:bodyPr/>
          <a:lstStyle/>
          <a:p>
            <a:r>
              <a:rPr lang="en-US" dirty="0" smtClean="0"/>
              <a:t>Digital Image Processing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817" y="6324600"/>
            <a:ext cx="340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Material in this presentation is largely based on/derived from </a:t>
            </a:r>
          </a:p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presentations by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Sventlana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Lazebnik</a:t>
            </a:r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Noah 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Snavely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783154"/>
            <a:ext cx="3390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4982507"/>
            <a:ext cx="3381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3468954"/>
            <a:ext cx="3381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532313" y="4180810"/>
            <a:ext cx="1182687" cy="680767"/>
          </a:xfrm>
          <a:prstGeom prst="ellipse">
            <a:avLst/>
          </a:prstGeom>
          <a:solidFill>
            <a:schemeClr val="bg1">
              <a:lumMod val="95000"/>
              <a:alpha val="21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46388" y="2783155"/>
            <a:ext cx="3371850" cy="685800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6388" y="5065223"/>
            <a:ext cx="3371850" cy="622134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36864" y="4149721"/>
            <a:ext cx="1695449" cy="915502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89264" y="3468955"/>
            <a:ext cx="3065461" cy="569644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9792839">
            <a:off x="7459912" y="552652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DRAFT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0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K-means clustering is based on the intensity or color of pixels</a:t>
            </a:r>
          </a:p>
          <a:p>
            <a:pPr lvl="1"/>
            <a:r>
              <a:rPr lang="en-US" dirty="0" smtClean="0"/>
              <a:t>Essentially is a vector quantization of the image attributes (intensity or color)</a:t>
            </a:r>
          </a:p>
          <a:p>
            <a:pPr lvl="2"/>
            <a:r>
              <a:rPr lang="en-US" dirty="0" smtClean="0"/>
              <a:t>Notice the clusters need not be spatially localized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6477000"/>
            <a:ext cx="1265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S</a:t>
            </a:r>
            <a:r>
              <a:rPr lang="en-US" sz="1100" dirty="0"/>
              <a:t>. </a:t>
            </a:r>
            <a:r>
              <a:rPr lang="en-US" sz="1100" dirty="0" err="1"/>
              <a:t>Lazebnik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25800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3225800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225800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47800" y="2759075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1800" b="0">
                <a:latin typeface="Times" pitchFamily="18" charset="0"/>
              </a:rPr>
              <a:t>Image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22650" y="2782888"/>
            <a:ext cx="233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1800" b="0">
                <a:latin typeface="Times" pitchFamily="18" charset="0"/>
              </a:rPr>
              <a:t>Intensity-based clusters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242050" y="27828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1800" b="0">
                <a:latin typeface="Times" pitchFamily="18" charset="0"/>
              </a:rPr>
              <a:t>Color-based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423991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via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371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Cluster similar pixels/features together</a:t>
            </a:r>
          </a:p>
          <a:p>
            <a:pPr lvl="2"/>
            <a:r>
              <a:rPr lang="en-US" dirty="0" smtClean="0"/>
              <a:t>Color </a:t>
            </a:r>
            <a:r>
              <a:rPr lang="en-US" b="1" dirty="0" smtClean="0">
                <a:solidFill>
                  <a:srgbClr val="C00000"/>
                </a:solidFill>
              </a:rPr>
              <a:t>PLUS LOCATION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477000"/>
            <a:ext cx="1311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K. </a:t>
            </a:r>
            <a:r>
              <a:rPr lang="en-US" sz="1100" dirty="0" err="1" smtClean="0"/>
              <a:t>Grauman</a:t>
            </a:r>
            <a:endParaRPr lang="en-US" sz="11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43716"/>
            <a:ext cx="4262011" cy="385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20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Color AND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761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Clustering based on (r, g, b, x, y) values leads to greater spatial coherence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97595"/>
            <a:ext cx="1465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06995"/>
            <a:ext cx="1465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3797595"/>
            <a:ext cx="14652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1892595"/>
            <a:ext cx="14652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7" y="1892595"/>
            <a:ext cx="14652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" y="1914820"/>
            <a:ext cx="29718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96200" y="6477000"/>
            <a:ext cx="1265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S</a:t>
            </a:r>
            <a:r>
              <a:rPr lang="en-US" sz="1100" dirty="0"/>
              <a:t>.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172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K-means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Converges to local minimum of the error function</a:t>
            </a:r>
          </a:p>
          <a:p>
            <a:pPr lvl="1"/>
            <a:endParaRPr lang="en-US" dirty="0"/>
          </a:p>
          <a:p>
            <a:r>
              <a:rPr lang="en-US" dirty="0" smtClean="0"/>
              <a:t>Bad</a:t>
            </a:r>
          </a:p>
          <a:p>
            <a:pPr lvl="1"/>
            <a:r>
              <a:rPr lang="en-US" dirty="0" smtClean="0"/>
              <a:t>Uses lots of memory</a:t>
            </a:r>
          </a:p>
          <a:p>
            <a:pPr lvl="1"/>
            <a:r>
              <a:rPr lang="en-US" dirty="0" smtClean="0"/>
              <a:t>Human picks K</a:t>
            </a:r>
          </a:p>
          <a:p>
            <a:pPr lvl="1"/>
            <a:r>
              <a:rPr lang="en-US" dirty="0" smtClean="0"/>
              <a:t>Sensitive to initialization</a:t>
            </a:r>
          </a:p>
          <a:p>
            <a:pPr lvl="1"/>
            <a:r>
              <a:rPr lang="en-US" dirty="0" smtClean="0"/>
              <a:t>Sensitive to outliers</a:t>
            </a:r>
          </a:p>
          <a:p>
            <a:pPr lvl="1"/>
            <a:r>
              <a:rPr lang="en-US" dirty="0" smtClean="0"/>
              <a:t>Only finds ‘sphere-like’ clusters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6477000"/>
            <a:ext cx="1265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S</a:t>
            </a:r>
            <a:r>
              <a:rPr lang="en-US" sz="1100" dirty="0"/>
              <a:t>.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20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43000"/>
            <a:ext cx="4038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Converges to local minimum of the error function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Bad</a:t>
            </a:r>
          </a:p>
          <a:p>
            <a:pPr lvl="1"/>
            <a:r>
              <a:rPr lang="en-US" dirty="0" smtClean="0"/>
              <a:t>Uses lots of memory</a:t>
            </a:r>
          </a:p>
          <a:p>
            <a:pPr lvl="1"/>
            <a:r>
              <a:rPr lang="en-US" dirty="0" smtClean="0"/>
              <a:t>Human picks K</a:t>
            </a:r>
          </a:p>
          <a:p>
            <a:pPr lvl="1"/>
            <a:r>
              <a:rPr lang="en-US" dirty="0" smtClean="0"/>
              <a:t>Sensitive to initialization</a:t>
            </a:r>
          </a:p>
          <a:p>
            <a:pPr lvl="1"/>
            <a:r>
              <a:rPr lang="en-US" dirty="0" smtClean="0"/>
              <a:t>Sensitive to outliers</a:t>
            </a:r>
          </a:p>
          <a:p>
            <a:pPr lvl="1"/>
            <a:r>
              <a:rPr lang="en-US" dirty="0" smtClean="0"/>
              <a:t>Only finds ‘sphere-like’ clusters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43000"/>
            <a:ext cx="4038600" cy="49831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Converges to local minimum of the error function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Bad</a:t>
            </a:r>
          </a:p>
          <a:p>
            <a:pPr lvl="1"/>
            <a:r>
              <a:rPr lang="en-US" dirty="0" smtClean="0"/>
              <a:t>Uses lots of memory</a:t>
            </a:r>
          </a:p>
          <a:p>
            <a:pPr lvl="1"/>
            <a:r>
              <a:rPr lang="en-US" dirty="0" smtClean="0"/>
              <a:t>Human picks K</a:t>
            </a:r>
          </a:p>
          <a:p>
            <a:pPr lvl="1"/>
            <a:r>
              <a:rPr lang="en-US" dirty="0" smtClean="0"/>
              <a:t>Sensitive to initialization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Sensitive to outliers</a:t>
            </a:r>
          </a:p>
          <a:p>
            <a:pPr lvl="1"/>
            <a:r>
              <a:rPr lang="en-US" dirty="0" smtClean="0"/>
              <a:t>Only finds ‘sphere-like’ clusters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K-means Segmentation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6738"/>
            <a:ext cx="41148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6477000"/>
            <a:ext cx="1265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S</a:t>
            </a:r>
            <a:r>
              <a:rPr lang="en-US" sz="1100" dirty="0"/>
              <a:t>.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9909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 K-Means Segmentation?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Shift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advanced and versatile method of clustering-based segmentation</a:t>
            </a:r>
            <a:endParaRPr lang="en-US" dirty="0"/>
          </a:p>
        </p:txBody>
      </p:sp>
      <p:pic>
        <p:nvPicPr>
          <p:cNvPr id="4" name="Picture 4" descr="SegmentationExampl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981200"/>
            <a:ext cx="7705725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5108660"/>
            <a:ext cx="5328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http://www.caip.rutgers.edu/~</a:t>
            </a:r>
            <a:r>
              <a:rPr lang="en-US" sz="1400" dirty="0" smtClean="0"/>
              <a:t>comanici/MSPAMI/msPamiResults.html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5715000"/>
            <a:ext cx="480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Mean </a:t>
            </a:r>
            <a:r>
              <a:rPr lang="en-US" sz="1400" i="1" dirty="0"/>
              <a:t>Shift: A Robust Approach toward Feature Space Analysis</a:t>
            </a:r>
            <a:r>
              <a:rPr lang="en-US" sz="1400" dirty="0"/>
              <a:t>, </a:t>
            </a:r>
            <a:endParaRPr lang="en-US" sz="1400" dirty="0" smtClean="0"/>
          </a:p>
          <a:p>
            <a:r>
              <a:rPr lang="en-US" sz="1400" dirty="0" smtClean="0"/>
              <a:t>D</a:t>
            </a:r>
            <a:r>
              <a:rPr lang="en-US" sz="1400" dirty="0"/>
              <a:t>. </a:t>
            </a:r>
            <a:r>
              <a:rPr lang="en-US" sz="1400" dirty="0" err="1"/>
              <a:t>Comaniciu</a:t>
            </a:r>
            <a:r>
              <a:rPr lang="en-US" sz="1400" dirty="0"/>
              <a:t> and P. </a:t>
            </a:r>
            <a:r>
              <a:rPr lang="en-US" sz="1400" dirty="0" smtClean="0"/>
              <a:t>Meer, PAMI </a:t>
            </a:r>
            <a:r>
              <a:rPr lang="en-US" sz="1400" dirty="0"/>
              <a:t>2002. </a:t>
            </a:r>
          </a:p>
        </p:txBody>
      </p:sp>
    </p:spTree>
    <p:extLst>
      <p:ext uri="{BB962C8B-B14F-4D97-AF65-F5344CB8AC3E}">
        <p14:creationId xmlns:p14="http://schemas.microsoft.com/office/powerpoint/2010/main" val="33711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Shift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Seeks </a:t>
            </a:r>
            <a:r>
              <a:rPr lang="en-US" b="1" i="1" dirty="0" smtClean="0"/>
              <a:t>modes</a:t>
            </a:r>
            <a:r>
              <a:rPr lang="en-US" dirty="0" smtClean="0"/>
              <a:t> or local maxima of density in the feature space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9"/>
          <a:stretch>
            <a:fillRect/>
          </a:stretch>
        </p:blipFill>
        <p:spPr bwMode="auto">
          <a:xfrm>
            <a:off x="76200" y="2669381"/>
            <a:ext cx="89122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92263" y="2153443"/>
            <a:ext cx="1074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/>
              <a:t>image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203825" y="1848643"/>
            <a:ext cx="317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/>
              <a:t>Feature space </a:t>
            </a:r>
          </a:p>
          <a:p>
            <a:pPr algn="ctr"/>
            <a:r>
              <a:rPr lang="en-US" altLang="en-US" dirty="0"/>
              <a:t>(L*u*v* color values)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6477000"/>
            <a:ext cx="1265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S</a:t>
            </a:r>
            <a:r>
              <a:rPr lang="en-US" sz="1100" dirty="0"/>
              <a:t>. </a:t>
            </a:r>
            <a:r>
              <a:rPr lang="en-US" sz="1100" dirty="0" err="1"/>
              <a:t>Lazebnik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6003541"/>
            <a:ext cx="3047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 = luminance</a:t>
            </a:r>
          </a:p>
          <a:p>
            <a:r>
              <a:rPr lang="en-US" i="1" dirty="0" smtClean="0"/>
              <a:t>u and v are spatial coordinates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259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39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40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41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42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43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44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45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46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47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48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49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50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51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52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53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54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55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56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57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58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59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60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61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62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63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64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65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66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67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68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69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70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71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72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73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74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15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16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17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18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19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20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621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22636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2637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2638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39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22633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34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6234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Search</a:t>
            </a:r>
            <a:br>
              <a:rPr lang="en-US" altLang="en-US" sz="1600" b="0"/>
            </a:br>
            <a:r>
              <a:rPr lang="en-US" altLang="en-US" sz="1600" b="0"/>
              <a:t>window</a:t>
            </a:r>
          </a:p>
        </p:txBody>
      </p:sp>
      <p:sp>
        <p:nvSpPr>
          <p:cNvPr id="1456235" name="Freeform 107"/>
          <p:cNvSpPr>
            <a:spLocks/>
          </p:cNvSpPr>
          <p:nvPr/>
        </p:nvSpPr>
        <p:spPr bwMode="auto">
          <a:xfrm>
            <a:off x="5310188" y="1443038"/>
            <a:ext cx="2170112" cy="1014412"/>
          </a:xfrm>
          <a:custGeom>
            <a:avLst/>
            <a:gdLst>
              <a:gd name="T0" fmla="*/ 2147483647 w 1367"/>
              <a:gd name="T1" fmla="*/ 2147483647 h 639"/>
              <a:gd name="T2" fmla="*/ 2147483647 w 1367"/>
              <a:gd name="T3" fmla="*/ 2147483647 h 639"/>
              <a:gd name="T4" fmla="*/ 2147483647 w 1367"/>
              <a:gd name="T5" fmla="*/ 2147483647 h 639"/>
              <a:gd name="T6" fmla="*/ 2147483647 w 1367"/>
              <a:gd name="T7" fmla="*/ 2147483647 h 639"/>
              <a:gd name="T8" fmla="*/ 2147483647 w 1367"/>
              <a:gd name="T9" fmla="*/ 2147483647 h 639"/>
              <a:gd name="T10" fmla="*/ 2147483647 w 1367"/>
              <a:gd name="T11" fmla="*/ 2147483647 h 639"/>
              <a:gd name="T12" fmla="*/ 2147483647 w 1367"/>
              <a:gd name="T13" fmla="*/ 2147483647 h 639"/>
              <a:gd name="T14" fmla="*/ 2147483647 w 1367"/>
              <a:gd name="T15" fmla="*/ 2147483647 h 639"/>
              <a:gd name="T16" fmla="*/ 2147483647 w 1367"/>
              <a:gd name="T17" fmla="*/ 2147483647 h 639"/>
              <a:gd name="T18" fmla="*/ 2147483647 w 1367"/>
              <a:gd name="T19" fmla="*/ 2147483647 h 639"/>
              <a:gd name="T20" fmla="*/ 2147483647 w 1367"/>
              <a:gd name="T21" fmla="*/ 2147483647 h 639"/>
              <a:gd name="T22" fmla="*/ 2147483647 w 1367"/>
              <a:gd name="T23" fmla="*/ 2147483647 h 639"/>
              <a:gd name="T24" fmla="*/ 2147483647 w 1367"/>
              <a:gd name="T25" fmla="*/ 2147483647 h 639"/>
              <a:gd name="T26" fmla="*/ 2147483647 w 1367"/>
              <a:gd name="T27" fmla="*/ 2147483647 h 639"/>
              <a:gd name="T28" fmla="*/ 2147483647 w 1367"/>
              <a:gd name="T29" fmla="*/ 2147483647 h 639"/>
              <a:gd name="T30" fmla="*/ 2147483647 w 1367"/>
              <a:gd name="T31" fmla="*/ 2147483647 h 639"/>
              <a:gd name="T32" fmla="*/ 2147483647 w 1367"/>
              <a:gd name="T33" fmla="*/ 2147483647 h 639"/>
              <a:gd name="T34" fmla="*/ 2147483647 w 1367"/>
              <a:gd name="T35" fmla="*/ 2147483647 h 639"/>
              <a:gd name="T36" fmla="*/ 2147483647 w 1367"/>
              <a:gd name="T37" fmla="*/ 2147483647 h 639"/>
              <a:gd name="T38" fmla="*/ 2147483647 w 1367"/>
              <a:gd name="T39" fmla="*/ 2147483647 h 639"/>
              <a:gd name="T40" fmla="*/ 0 w 1367"/>
              <a:gd name="T41" fmla="*/ 2147483647 h 6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67"/>
              <a:gd name="T64" fmla="*/ 0 h 639"/>
              <a:gd name="T65" fmla="*/ 1367 w 1367"/>
              <a:gd name="T66" fmla="*/ 639 h 6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67" h="639">
                <a:moveTo>
                  <a:pt x="1367" y="21"/>
                </a:moveTo>
                <a:cubicBezTo>
                  <a:pt x="1305" y="0"/>
                  <a:pt x="1340" y="5"/>
                  <a:pt x="1263" y="14"/>
                </a:cubicBezTo>
                <a:cubicBezTo>
                  <a:pt x="1213" y="31"/>
                  <a:pt x="1233" y="20"/>
                  <a:pt x="1201" y="42"/>
                </a:cubicBezTo>
                <a:cubicBezTo>
                  <a:pt x="1119" y="162"/>
                  <a:pt x="1014" y="134"/>
                  <a:pt x="874" y="139"/>
                </a:cubicBezTo>
                <a:cubicBezTo>
                  <a:pt x="826" y="149"/>
                  <a:pt x="851" y="142"/>
                  <a:pt x="798" y="160"/>
                </a:cubicBezTo>
                <a:cubicBezTo>
                  <a:pt x="784" y="165"/>
                  <a:pt x="756" y="174"/>
                  <a:pt x="756" y="174"/>
                </a:cubicBezTo>
                <a:cubicBezTo>
                  <a:pt x="752" y="181"/>
                  <a:pt x="749" y="189"/>
                  <a:pt x="743" y="194"/>
                </a:cubicBezTo>
                <a:cubicBezTo>
                  <a:pt x="737" y="199"/>
                  <a:pt x="727" y="196"/>
                  <a:pt x="722" y="201"/>
                </a:cubicBezTo>
                <a:cubicBezTo>
                  <a:pt x="717" y="206"/>
                  <a:pt x="719" y="216"/>
                  <a:pt x="715" y="222"/>
                </a:cubicBezTo>
                <a:cubicBezTo>
                  <a:pt x="707" y="237"/>
                  <a:pt x="696" y="250"/>
                  <a:pt x="687" y="264"/>
                </a:cubicBezTo>
                <a:cubicBezTo>
                  <a:pt x="667" y="293"/>
                  <a:pt x="667" y="321"/>
                  <a:pt x="631" y="333"/>
                </a:cubicBezTo>
                <a:cubicBezTo>
                  <a:pt x="570" y="375"/>
                  <a:pt x="510" y="370"/>
                  <a:pt x="437" y="375"/>
                </a:cubicBezTo>
                <a:cubicBezTo>
                  <a:pt x="425" y="377"/>
                  <a:pt x="413" y="379"/>
                  <a:pt x="402" y="382"/>
                </a:cubicBezTo>
                <a:cubicBezTo>
                  <a:pt x="388" y="386"/>
                  <a:pt x="361" y="396"/>
                  <a:pt x="361" y="396"/>
                </a:cubicBezTo>
                <a:cubicBezTo>
                  <a:pt x="356" y="403"/>
                  <a:pt x="353" y="410"/>
                  <a:pt x="347" y="416"/>
                </a:cubicBezTo>
                <a:cubicBezTo>
                  <a:pt x="341" y="422"/>
                  <a:pt x="332" y="424"/>
                  <a:pt x="326" y="430"/>
                </a:cubicBezTo>
                <a:cubicBezTo>
                  <a:pt x="297" y="464"/>
                  <a:pt x="287" y="503"/>
                  <a:pt x="250" y="528"/>
                </a:cubicBezTo>
                <a:cubicBezTo>
                  <a:pt x="231" y="555"/>
                  <a:pt x="210" y="587"/>
                  <a:pt x="180" y="597"/>
                </a:cubicBezTo>
                <a:cubicBezTo>
                  <a:pt x="166" y="606"/>
                  <a:pt x="153" y="616"/>
                  <a:pt x="139" y="625"/>
                </a:cubicBezTo>
                <a:cubicBezTo>
                  <a:pt x="132" y="630"/>
                  <a:pt x="118" y="639"/>
                  <a:pt x="118" y="639"/>
                </a:cubicBezTo>
                <a:cubicBezTo>
                  <a:pt x="106" y="638"/>
                  <a:pt x="30" y="625"/>
                  <a:pt x="0" y="625"/>
                </a:cubicBezTo>
              </a:path>
            </a:pathLst>
          </a:custGeom>
          <a:noFill/>
          <a:ln w="9525">
            <a:solidFill>
              <a:srgbClr val="00CCFF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6236" name="AutoShape 108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Center of</a:t>
            </a:r>
          </a:p>
          <a:p>
            <a:pPr algn="ctr" eaLnBrk="1" hangingPunct="1"/>
            <a:r>
              <a:rPr lang="en-US" altLang="en-US" sz="1600" b="0"/>
              <a:t>mass</a:t>
            </a:r>
          </a:p>
        </p:txBody>
      </p:sp>
      <p:sp>
        <p:nvSpPr>
          <p:cNvPr id="1456237" name="Freeform 109"/>
          <p:cNvSpPr>
            <a:spLocks/>
          </p:cNvSpPr>
          <p:nvPr/>
        </p:nvSpPr>
        <p:spPr bwMode="auto">
          <a:xfrm>
            <a:off x="4645025" y="2103438"/>
            <a:ext cx="2824163" cy="930275"/>
          </a:xfrm>
          <a:custGeom>
            <a:avLst/>
            <a:gdLst>
              <a:gd name="T0" fmla="*/ 2147483647 w 1779"/>
              <a:gd name="T1" fmla="*/ 2147483647 h 586"/>
              <a:gd name="T2" fmla="*/ 2147483647 w 1779"/>
              <a:gd name="T3" fmla="*/ 2147483647 h 586"/>
              <a:gd name="T4" fmla="*/ 2147483647 w 1779"/>
              <a:gd name="T5" fmla="*/ 0 h 586"/>
              <a:gd name="T6" fmla="*/ 2147483647 w 1779"/>
              <a:gd name="T7" fmla="*/ 2147483647 h 586"/>
              <a:gd name="T8" fmla="*/ 2147483647 w 1779"/>
              <a:gd name="T9" fmla="*/ 2147483647 h 586"/>
              <a:gd name="T10" fmla="*/ 2147483647 w 1779"/>
              <a:gd name="T11" fmla="*/ 2147483647 h 586"/>
              <a:gd name="T12" fmla="*/ 2147483647 w 1779"/>
              <a:gd name="T13" fmla="*/ 2147483647 h 586"/>
              <a:gd name="T14" fmla="*/ 2147483647 w 1779"/>
              <a:gd name="T15" fmla="*/ 2147483647 h 586"/>
              <a:gd name="T16" fmla="*/ 2147483647 w 1779"/>
              <a:gd name="T17" fmla="*/ 2147483647 h 586"/>
              <a:gd name="T18" fmla="*/ 2147483647 w 1779"/>
              <a:gd name="T19" fmla="*/ 2147483647 h 586"/>
              <a:gd name="T20" fmla="*/ 2147483647 w 1779"/>
              <a:gd name="T21" fmla="*/ 2147483647 h 586"/>
              <a:gd name="T22" fmla="*/ 2147483647 w 1779"/>
              <a:gd name="T23" fmla="*/ 2147483647 h 586"/>
              <a:gd name="T24" fmla="*/ 2147483647 w 1779"/>
              <a:gd name="T25" fmla="*/ 2147483647 h 586"/>
              <a:gd name="T26" fmla="*/ 2147483647 w 1779"/>
              <a:gd name="T27" fmla="*/ 2147483647 h 586"/>
              <a:gd name="T28" fmla="*/ 2147483647 w 1779"/>
              <a:gd name="T29" fmla="*/ 2147483647 h 586"/>
              <a:gd name="T30" fmla="*/ 2147483647 w 1779"/>
              <a:gd name="T31" fmla="*/ 2147483647 h 586"/>
              <a:gd name="T32" fmla="*/ 2147483647 w 1779"/>
              <a:gd name="T33" fmla="*/ 2147483647 h 586"/>
              <a:gd name="T34" fmla="*/ 2147483647 w 1779"/>
              <a:gd name="T35" fmla="*/ 2147483647 h 5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9"/>
              <a:gd name="T55" fmla="*/ 0 h 586"/>
              <a:gd name="T56" fmla="*/ 1779 w 1779"/>
              <a:gd name="T57" fmla="*/ 586 h 58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9" h="586">
                <a:moveTo>
                  <a:pt x="1779" y="42"/>
                </a:moveTo>
                <a:cubicBezTo>
                  <a:pt x="1748" y="11"/>
                  <a:pt x="1767" y="24"/>
                  <a:pt x="1717" y="7"/>
                </a:cubicBezTo>
                <a:cubicBezTo>
                  <a:pt x="1710" y="5"/>
                  <a:pt x="1696" y="0"/>
                  <a:pt x="1696" y="0"/>
                </a:cubicBezTo>
                <a:cubicBezTo>
                  <a:pt x="1633" y="3"/>
                  <a:pt x="1487" y="3"/>
                  <a:pt x="1418" y="42"/>
                </a:cubicBezTo>
                <a:cubicBezTo>
                  <a:pt x="1390" y="58"/>
                  <a:pt x="1362" y="80"/>
                  <a:pt x="1335" y="98"/>
                </a:cubicBezTo>
                <a:cubicBezTo>
                  <a:pt x="1318" y="109"/>
                  <a:pt x="1286" y="132"/>
                  <a:pt x="1286" y="132"/>
                </a:cubicBezTo>
                <a:cubicBezTo>
                  <a:pt x="1222" y="235"/>
                  <a:pt x="1110" y="243"/>
                  <a:pt x="1002" y="250"/>
                </a:cubicBezTo>
                <a:cubicBezTo>
                  <a:pt x="931" y="260"/>
                  <a:pt x="864" y="281"/>
                  <a:pt x="801" y="313"/>
                </a:cubicBezTo>
                <a:cubicBezTo>
                  <a:pt x="777" y="325"/>
                  <a:pt x="762" y="348"/>
                  <a:pt x="738" y="361"/>
                </a:cubicBezTo>
                <a:cubicBezTo>
                  <a:pt x="708" y="378"/>
                  <a:pt x="672" y="393"/>
                  <a:pt x="648" y="417"/>
                </a:cubicBezTo>
                <a:cubicBezTo>
                  <a:pt x="600" y="465"/>
                  <a:pt x="623" y="448"/>
                  <a:pt x="586" y="472"/>
                </a:cubicBezTo>
                <a:cubicBezTo>
                  <a:pt x="569" y="522"/>
                  <a:pt x="593" y="462"/>
                  <a:pt x="558" y="514"/>
                </a:cubicBezTo>
                <a:cubicBezTo>
                  <a:pt x="554" y="520"/>
                  <a:pt x="556" y="530"/>
                  <a:pt x="551" y="535"/>
                </a:cubicBezTo>
                <a:cubicBezTo>
                  <a:pt x="539" y="547"/>
                  <a:pt x="523" y="554"/>
                  <a:pt x="509" y="563"/>
                </a:cubicBezTo>
                <a:cubicBezTo>
                  <a:pt x="502" y="567"/>
                  <a:pt x="488" y="576"/>
                  <a:pt x="488" y="576"/>
                </a:cubicBezTo>
                <a:cubicBezTo>
                  <a:pt x="379" y="572"/>
                  <a:pt x="283" y="560"/>
                  <a:pt x="176" y="549"/>
                </a:cubicBezTo>
                <a:cubicBezTo>
                  <a:pt x="168" y="550"/>
                  <a:pt x="26" y="560"/>
                  <a:pt x="3" y="583"/>
                </a:cubicBezTo>
                <a:cubicBezTo>
                  <a:pt x="0" y="586"/>
                  <a:pt x="12" y="583"/>
                  <a:pt x="16" y="583"/>
                </a:cubicBezTo>
              </a:path>
            </a:pathLst>
          </a:custGeom>
          <a:noFill/>
          <a:ln w="9525">
            <a:solidFill>
              <a:srgbClr val="FF9900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6238" name="AutoShape 110"/>
          <p:cNvSpPr>
            <a:spLocks noChangeArrowheads="1"/>
          </p:cNvSpPr>
          <p:nvPr/>
        </p:nvSpPr>
        <p:spPr bwMode="auto">
          <a:xfrm rot="880212">
            <a:off x="3997325" y="2968625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456239" name="AutoShape 111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Mean Shift</a:t>
            </a:r>
          </a:p>
          <a:p>
            <a:pPr algn="ctr" eaLnBrk="1" hangingPunct="1"/>
            <a:r>
              <a:rPr lang="en-US" altLang="en-US" sz="1600" b="0"/>
              <a:t>vector</a:t>
            </a:r>
          </a:p>
        </p:txBody>
      </p:sp>
      <p:sp>
        <p:nvSpPr>
          <p:cNvPr id="1456240" name="Freeform 112"/>
          <p:cNvSpPr>
            <a:spLocks/>
          </p:cNvSpPr>
          <p:nvPr/>
        </p:nvSpPr>
        <p:spPr bwMode="auto">
          <a:xfrm>
            <a:off x="4043363" y="3140075"/>
            <a:ext cx="3403600" cy="2632075"/>
          </a:xfrm>
          <a:custGeom>
            <a:avLst/>
            <a:gdLst>
              <a:gd name="T0" fmla="*/ 2147483647 w 2144"/>
              <a:gd name="T1" fmla="*/ 2147483647 h 1658"/>
              <a:gd name="T2" fmla="*/ 2147483647 w 2144"/>
              <a:gd name="T3" fmla="*/ 2147483647 h 1658"/>
              <a:gd name="T4" fmla="*/ 2147483647 w 2144"/>
              <a:gd name="T5" fmla="*/ 2147483647 h 1658"/>
              <a:gd name="T6" fmla="*/ 2147483647 w 2144"/>
              <a:gd name="T7" fmla="*/ 2147483647 h 1658"/>
              <a:gd name="T8" fmla="*/ 2147483647 w 2144"/>
              <a:gd name="T9" fmla="*/ 2147483647 h 1658"/>
              <a:gd name="T10" fmla="*/ 2147483647 w 2144"/>
              <a:gd name="T11" fmla="*/ 2147483647 h 1658"/>
              <a:gd name="T12" fmla="*/ 2147483647 w 2144"/>
              <a:gd name="T13" fmla="*/ 2147483647 h 1658"/>
              <a:gd name="T14" fmla="*/ 2147483647 w 2144"/>
              <a:gd name="T15" fmla="*/ 2147483647 h 1658"/>
              <a:gd name="T16" fmla="*/ 2147483647 w 2144"/>
              <a:gd name="T17" fmla="*/ 2147483647 h 1658"/>
              <a:gd name="T18" fmla="*/ 2147483647 w 2144"/>
              <a:gd name="T19" fmla="*/ 2147483647 h 1658"/>
              <a:gd name="T20" fmla="*/ 2147483647 w 2144"/>
              <a:gd name="T21" fmla="*/ 2147483647 h 1658"/>
              <a:gd name="T22" fmla="*/ 2147483647 w 2144"/>
              <a:gd name="T23" fmla="*/ 2147483647 h 1658"/>
              <a:gd name="T24" fmla="*/ 2147483647 w 2144"/>
              <a:gd name="T25" fmla="*/ 2147483647 h 1658"/>
              <a:gd name="T26" fmla="*/ 2147483647 w 2144"/>
              <a:gd name="T27" fmla="*/ 2147483647 h 1658"/>
              <a:gd name="T28" fmla="*/ 2147483647 w 2144"/>
              <a:gd name="T29" fmla="*/ 2147483647 h 1658"/>
              <a:gd name="T30" fmla="*/ 2147483647 w 2144"/>
              <a:gd name="T31" fmla="*/ 2147483647 h 1658"/>
              <a:gd name="T32" fmla="*/ 2147483647 w 2144"/>
              <a:gd name="T33" fmla="*/ 2147483647 h 1658"/>
              <a:gd name="T34" fmla="*/ 2147483647 w 2144"/>
              <a:gd name="T35" fmla="*/ 2147483647 h 1658"/>
              <a:gd name="T36" fmla="*/ 2147483647 w 2144"/>
              <a:gd name="T37" fmla="*/ 2147483647 h 1658"/>
              <a:gd name="T38" fmla="*/ 2147483647 w 2144"/>
              <a:gd name="T39" fmla="*/ 2147483647 h 1658"/>
              <a:gd name="T40" fmla="*/ 2147483647 w 2144"/>
              <a:gd name="T41" fmla="*/ 2147483647 h 1658"/>
              <a:gd name="T42" fmla="*/ 2147483647 w 2144"/>
              <a:gd name="T43" fmla="*/ 2147483647 h 1658"/>
              <a:gd name="T44" fmla="*/ 2147483647 w 2144"/>
              <a:gd name="T45" fmla="*/ 2147483647 h 1658"/>
              <a:gd name="T46" fmla="*/ 2147483647 w 2144"/>
              <a:gd name="T47" fmla="*/ 2147483647 h 1658"/>
              <a:gd name="T48" fmla="*/ 0 w 2144"/>
              <a:gd name="T49" fmla="*/ 2147483647 h 1658"/>
              <a:gd name="T50" fmla="*/ 2147483647 w 2144"/>
              <a:gd name="T51" fmla="*/ 2147483647 h 1658"/>
              <a:gd name="T52" fmla="*/ 2147483647 w 2144"/>
              <a:gd name="T53" fmla="*/ 2147483647 h 1658"/>
              <a:gd name="T54" fmla="*/ 2147483647 w 2144"/>
              <a:gd name="T55" fmla="*/ 0 h 16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44"/>
              <a:gd name="T85" fmla="*/ 0 h 1658"/>
              <a:gd name="T86" fmla="*/ 2144 w 2144"/>
              <a:gd name="T87" fmla="*/ 1658 h 16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44" h="1658">
                <a:moveTo>
                  <a:pt x="2144" y="1658"/>
                </a:moveTo>
                <a:cubicBezTo>
                  <a:pt x="2101" y="1644"/>
                  <a:pt x="2079" y="1621"/>
                  <a:pt x="2033" y="1610"/>
                </a:cubicBezTo>
                <a:cubicBezTo>
                  <a:pt x="1970" y="1563"/>
                  <a:pt x="2038" y="1608"/>
                  <a:pt x="1978" y="1582"/>
                </a:cubicBezTo>
                <a:cubicBezTo>
                  <a:pt x="1954" y="1571"/>
                  <a:pt x="1937" y="1548"/>
                  <a:pt x="1915" y="1534"/>
                </a:cubicBezTo>
                <a:cubicBezTo>
                  <a:pt x="1905" y="1519"/>
                  <a:pt x="1891" y="1507"/>
                  <a:pt x="1881" y="1492"/>
                </a:cubicBezTo>
                <a:cubicBezTo>
                  <a:pt x="1845" y="1435"/>
                  <a:pt x="1915" y="1512"/>
                  <a:pt x="1853" y="1450"/>
                </a:cubicBezTo>
                <a:cubicBezTo>
                  <a:pt x="1844" y="1422"/>
                  <a:pt x="1835" y="1411"/>
                  <a:pt x="1811" y="1395"/>
                </a:cubicBezTo>
                <a:cubicBezTo>
                  <a:pt x="1769" y="1269"/>
                  <a:pt x="1577" y="1294"/>
                  <a:pt x="1485" y="1291"/>
                </a:cubicBezTo>
                <a:cubicBezTo>
                  <a:pt x="1455" y="1281"/>
                  <a:pt x="1432" y="1266"/>
                  <a:pt x="1402" y="1256"/>
                </a:cubicBezTo>
                <a:cubicBezTo>
                  <a:pt x="1395" y="1254"/>
                  <a:pt x="1381" y="1249"/>
                  <a:pt x="1381" y="1249"/>
                </a:cubicBezTo>
                <a:cubicBezTo>
                  <a:pt x="1333" y="1201"/>
                  <a:pt x="1355" y="1218"/>
                  <a:pt x="1318" y="1193"/>
                </a:cubicBezTo>
                <a:cubicBezTo>
                  <a:pt x="1284" y="1141"/>
                  <a:pt x="1329" y="1204"/>
                  <a:pt x="1284" y="1159"/>
                </a:cubicBezTo>
                <a:cubicBezTo>
                  <a:pt x="1266" y="1141"/>
                  <a:pt x="1265" y="1116"/>
                  <a:pt x="1249" y="1096"/>
                </a:cubicBezTo>
                <a:cubicBezTo>
                  <a:pt x="1227" y="1070"/>
                  <a:pt x="1193" y="1053"/>
                  <a:pt x="1166" y="1034"/>
                </a:cubicBezTo>
                <a:cubicBezTo>
                  <a:pt x="1156" y="1027"/>
                  <a:pt x="1143" y="1028"/>
                  <a:pt x="1131" y="1027"/>
                </a:cubicBezTo>
                <a:cubicBezTo>
                  <a:pt x="1080" y="1023"/>
                  <a:pt x="1029" y="1022"/>
                  <a:pt x="978" y="1020"/>
                </a:cubicBezTo>
                <a:cubicBezTo>
                  <a:pt x="881" y="1003"/>
                  <a:pt x="810" y="950"/>
                  <a:pt x="749" y="874"/>
                </a:cubicBezTo>
                <a:cubicBezTo>
                  <a:pt x="731" y="852"/>
                  <a:pt x="711" y="842"/>
                  <a:pt x="701" y="812"/>
                </a:cubicBezTo>
                <a:cubicBezTo>
                  <a:pt x="690" y="779"/>
                  <a:pt x="679" y="753"/>
                  <a:pt x="666" y="722"/>
                </a:cubicBezTo>
                <a:cubicBezTo>
                  <a:pt x="651" y="685"/>
                  <a:pt x="646" y="650"/>
                  <a:pt x="624" y="617"/>
                </a:cubicBezTo>
                <a:cubicBezTo>
                  <a:pt x="612" y="578"/>
                  <a:pt x="598" y="572"/>
                  <a:pt x="562" y="548"/>
                </a:cubicBezTo>
                <a:cubicBezTo>
                  <a:pt x="554" y="543"/>
                  <a:pt x="550" y="532"/>
                  <a:pt x="541" y="527"/>
                </a:cubicBezTo>
                <a:cubicBezTo>
                  <a:pt x="478" y="491"/>
                  <a:pt x="381" y="480"/>
                  <a:pt x="312" y="472"/>
                </a:cubicBezTo>
                <a:cubicBezTo>
                  <a:pt x="227" y="444"/>
                  <a:pt x="125" y="430"/>
                  <a:pt x="48" y="382"/>
                </a:cubicBezTo>
                <a:cubicBezTo>
                  <a:pt x="30" y="353"/>
                  <a:pt x="18" y="325"/>
                  <a:pt x="0" y="298"/>
                </a:cubicBezTo>
                <a:cubicBezTo>
                  <a:pt x="7" y="224"/>
                  <a:pt x="6" y="167"/>
                  <a:pt x="69" y="125"/>
                </a:cubicBezTo>
                <a:cubicBezTo>
                  <a:pt x="83" y="103"/>
                  <a:pt x="121" y="77"/>
                  <a:pt x="146" y="69"/>
                </a:cubicBezTo>
                <a:cubicBezTo>
                  <a:pt x="164" y="42"/>
                  <a:pt x="187" y="36"/>
                  <a:pt x="187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" name="Rectangle 1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Mean shift</a:t>
            </a:r>
          </a:p>
        </p:txBody>
      </p:sp>
      <p:sp>
        <p:nvSpPr>
          <p:cNvPr id="22632" name="Rectangle 116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0"/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40356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5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5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5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5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234" grpId="0" animBg="1"/>
      <p:bldP spid="1456235" grpId="0" animBg="1"/>
      <p:bldP spid="1456235" grpId="1" animBg="1"/>
      <p:bldP spid="1456236" grpId="0" animBg="1"/>
      <p:bldP spid="1456237" grpId="0" animBg="1"/>
      <p:bldP spid="1456237" grpId="1" animBg="1"/>
      <p:bldP spid="1456238" grpId="0" animBg="1"/>
      <p:bldP spid="1456239" grpId="0" animBg="1"/>
      <p:bldP spid="1456239" grpId="1" animBg="1"/>
      <p:bldP spid="1456240" grpId="0" animBg="1"/>
      <p:bldP spid="145624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58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60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61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62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64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65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66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67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69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76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77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78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79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80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81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82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83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84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85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86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87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88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89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90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91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92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93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94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95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96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97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98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99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00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01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02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04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05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06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07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08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09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10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11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12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13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14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15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16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17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18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19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20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21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22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23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24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25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26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27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28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29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30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31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32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33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34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35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36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37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38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39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40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41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42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43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44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645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23656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657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3658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9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0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23653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54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48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Search</a:t>
            </a:r>
            <a:br>
              <a:rPr lang="en-US" altLang="en-US" sz="1600" b="0"/>
            </a:br>
            <a:r>
              <a:rPr lang="en-US" altLang="en-US" sz="1600" b="0"/>
              <a:t>window</a:t>
            </a:r>
          </a:p>
        </p:txBody>
      </p:sp>
      <p:sp>
        <p:nvSpPr>
          <p:cNvPr id="23649" name="AutoShape 107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Center of</a:t>
            </a:r>
          </a:p>
          <a:p>
            <a:pPr algn="ctr" eaLnBrk="1" hangingPunct="1"/>
            <a:r>
              <a:rPr lang="en-US" altLang="en-US" sz="1600" b="0"/>
              <a:t>mass</a:t>
            </a:r>
          </a:p>
        </p:txBody>
      </p:sp>
      <p:sp>
        <p:nvSpPr>
          <p:cNvPr id="23650" name="AutoShape 108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Mean Shift</a:t>
            </a:r>
          </a:p>
          <a:p>
            <a:pPr algn="ctr" eaLnBrk="1" hangingPunct="1"/>
            <a:r>
              <a:rPr lang="en-US" altLang="en-US" sz="1600" b="0"/>
              <a:t>vector</a:t>
            </a:r>
          </a:p>
        </p:txBody>
      </p:sp>
      <p:sp>
        <p:nvSpPr>
          <p:cNvPr id="23651" name="Rectangle 1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Mean shift</a:t>
            </a:r>
          </a:p>
        </p:txBody>
      </p:sp>
      <p:sp>
        <p:nvSpPr>
          <p:cNvPr id="23652" name="Rectangle 112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0"/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2552852924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1624E-6 L 0.0625 0.022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Previously</a:t>
            </a:r>
          </a:p>
          <a:p>
            <a:pPr lvl="1"/>
            <a:r>
              <a:rPr lang="en-US" dirty="0" smtClean="0"/>
              <a:t>Image Manipulation and Enhancement</a:t>
            </a:r>
          </a:p>
          <a:p>
            <a:pPr lvl="2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Interpolation</a:t>
            </a:r>
          </a:p>
          <a:p>
            <a:pPr lvl="2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Morphing</a:t>
            </a:r>
          </a:p>
          <a:p>
            <a:pPr lvl="1"/>
            <a:r>
              <a:rPr lang="en-US" dirty="0" smtClean="0"/>
              <a:t>Image Compression</a:t>
            </a:r>
          </a:p>
          <a:p>
            <a:pPr lvl="1"/>
            <a:r>
              <a:rPr lang="en-US" dirty="0" smtClean="0"/>
              <a:t>Image Analysis</a:t>
            </a:r>
          </a:p>
          <a:p>
            <a:pPr lvl="2"/>
            <a:r>
              <a:rPr lang="en-US" dirty="0" smtClean="0"/>
              <a:t>Edge Detection</a:t>
            </a:r>
          </a:p>
          <a:p>
            <a:pPr lvl="2"/>
            <a:r>
              <a:rPr lang="en-US" dirty="0" smtClean="0"/>
              <a:t>Smart Scissors</a:t>
            </a:r>
          </a:p>
          <a:p>
            <a:pPr lvl="2"/>
            <a:r>
              <a:rPr lang="en-US" dirty="0" smtClean="0"/>
              <a:t>Stereo Image Processing</a:t>
            </a:r>
            <a:endParaRPr lang="en-US" dirty="0"/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Segmentation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79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83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85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86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87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88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89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90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91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92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93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94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95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96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97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98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99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00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01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02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03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04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05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06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07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08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09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10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11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12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13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14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15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16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17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18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19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20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21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22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23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24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25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26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27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28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29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30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31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32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33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34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35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36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37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38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39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40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41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42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43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44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45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46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47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48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49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50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51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52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53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54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55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56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57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58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59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60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61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62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63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64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65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66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67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68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69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4670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24681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4682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4683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84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5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671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Search</a:t>
            </a:r>
            <a:br>
              <a:rPr lang="en-US" altLang="en-US" sz="1600" b="0"/>
            </a:br>
            <a:r>
              <a:rPr lang="en-US" altLang="en-US" sz="1600" b="0"/>
              <a:t>window</a:t>
            </a:r>
          </a:p>
        </p:txBody>
      </p:sp>
      <p:sp>
        <p:nvSpPr>
          <p:cNvPr id="24672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Center of</a:t>
            </a:r>
          </a:p>
          <a:p>
            <a:pPr algn="ctr" eaLnBrk="1" hangingPunct="1"/>
            <a:r>
              <a:rPr lang="en-US" altLang="en-US" sz="1600" b="0"/>
              <a:t>mass</a:t>
            </a:r>
          </a:p>
        </p:txBody>
      </p:sp>
      <p:sp>
        <p:nvSpPr>
          <p:cNvPr id="24673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Mean Shift</a:t>
            </a:r>
          </a:p>
          <a:p>
            <a:pPr algn="ctr" eaLnBrk="1" hangingPunct="1"/>
            <a:r>
              <a:rPr lang="en-US" altLang="en-US" sz="1600" b="0"/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24678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9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0333" name="AutoShape 109"/>
          <p:cNvSpPr>
            <a:spLocks noChangeArrowheads="1"/>
          </p:cNvSpPr>
          <p:nvPr/>
        </p:nvSpPr>
        <p:spPr bwMode="auto">
          <a:xfrm rot="1324470">
            <a:off x="4565650" y="3200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 b="0"/>
          </a:p>
        </p:txBody>
      </p:sp>
      <p:sp>
        <p:nvSpPr>
          <p:cNvPr id="24676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Mean shift</a:t>
            </a:r>
          </a:p>
        </p:txBody>
      </p:sp>
      <p:sp>
        <p:nvSpPr>
          <p:cNvPr id="24677" name="Rectangle 113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0"/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570195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03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03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11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13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14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15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16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17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18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19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0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1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2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3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4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5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6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7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8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9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30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31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32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33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34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35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36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37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38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39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40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41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42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43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44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45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46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47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48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49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50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51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52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53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54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55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56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57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58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59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0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1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2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3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4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5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6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7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8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9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70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71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72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73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74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75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76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77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78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79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80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81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82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83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84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85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86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87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88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89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90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91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92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93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25704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5705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5706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07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8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695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Search</a:t>
            </a:r>
            <a:br>
              <a:rPr lang="en-US" altLang="en-US" sz="1600" b="0"/>
            </a:br>
            <a:r>
              <a:rPr lang="en-US" altLang="en-US" sz="1600" b="0"/>
              <a:t>window</a:t>
            </a:r>
          </a:p>
        </p:txBody>
      </p:sp>
      <p:sp>
        <p:nvSpPr>
          <p:cNvPr id="25696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Center of</a:t>
            </a:r>
          </a:p>
          <a:p>
            <a:pPr algn="ctr" eaLnBrk="1" hangingPunct="1"/>
            <a:r>
              <a:rPr lang="en-US" altLang="en-US" sz="1600" b="0"/>
              <a:t>mass</a:t>
            </a:r>
          </a:p>
        </p:txBody>
      </p:sp>
      <p:sp>
        <p:nvSpPr>
          <p:cNvPr id="25697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Mean Shift</a:t>
            </a:r>
          </a:p>
          <a:p>
            <a:pPr algn="ctr" eaLnBrk="1" hangingPunct="1"/>
            <a:r>
              <a:rPr lang="en-US" altLang="en-US" sz="1600" b="0"/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25701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2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99" name="Rectangle 1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Mean shift</a:t>
            </a:r>
          </a:p>
        </p:txBody>
      </p:sp>
      <p:sp>
        <p:nvSpPr>
          <p:cNvPr id="25700" name="Rectangle 113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0"/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223951399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82929E-7 L 0.075 0.04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27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34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35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36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38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39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40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41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42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43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44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45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46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47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48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49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50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51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52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53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54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55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56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57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58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59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60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61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62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63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64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65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66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67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68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69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70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71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72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73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74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75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76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77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78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79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80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81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82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83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84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85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86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87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88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89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90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91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92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93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94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95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96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97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98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99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00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01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02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03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04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05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06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07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08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09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10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11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12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13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14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15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16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17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6718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26729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730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6731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32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719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Search</a:t>
            </a:r>
            <a:br>
              <a:rPr lang="en-US" altLang="en-US" sz="1600" b="0"/>
            </a:br>
            <a:r>
              <a:rPr lang="en-US" altLang="en-US" sz="1600" b="0"/>
              <a:t>window</a:t>
            </a:r>
          </a:p>
        </p:txBody>
      </p:sp>
      <p:sp>
        <p:nvSpPr>
          <p:cNvPr id="26720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Center of</a:t>
            </a:r>
          </a:p>
          <a:p>
            <a:pPr algn="ctr" eaLnBrk="1" hangingPunct="1"/>
            <a:r>
              <a:rPr lang="en-US" altLang="en-US" sz="1600" b="0"/>
              <a:t>mass</a:t>
            </a:r>
          </a:p>
        </p:txBody>
      </p:sp>
      <p:sp>
        <p:nvSpPr>
          <p:cNvPr id="26721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Mean Shift</a:t>
            </a:r>
          </a:p>
          <a:p>
            <a:pPr algn="ctr" eaLnBrk="1" hangingPunct="1"/>
            <a:r>
              <a:rPr lang="en-US" altLang="en-US" sz="1600" b="0"/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26726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7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429" name="AutoShape 109"/>
          <p:cNvSpPr>
            <a:spLocks noChangeArrowheads="1"/>
          </p:cNvSpPr>
          <p:nvPr/>
        </p:nvSpPr>
        <p:spPr bwMode="auto">
          <a:xfrm rot="618372">
            <a:off x="5280025" y="337502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724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Mean shift</a:t>
            </a:r>
          </a:p>
        </p:txBody>
      </p:sp>
      <p:sp>
        <p:nvSpPr>
          <p:cNvPr id="26725" name="Rectangle 113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0"/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2771472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51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52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54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55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56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57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58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59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60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61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62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63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64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65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66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67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68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69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70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71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72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73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74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75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76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77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78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79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80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81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82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83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84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85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86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87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88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89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90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91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92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93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94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95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96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97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98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99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00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01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02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03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04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05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06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07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08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09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10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11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12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13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14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15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16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17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18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19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20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21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22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23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24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25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26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27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28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29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30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31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32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33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34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35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36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37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38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39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40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741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27752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775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7754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755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6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743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Search</a:t>
            </a:r>
            <a:br>
              <a:rPr lang="en-US" altLang="en-US" sz="1600" b="0"/>
            </a:br>
            <a:r>
              <a:rPr lang="en-US" altLang="en-US" sz="1600" b="0"/>
              <a:t>window</a:t>
            </a:r>
          </a:p>
        </p:txBody>
      </p:sp>
      <p:sp>
        <p:nvSpPr>
          <p:cNvPr id="27744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Center of</a:t>
            </a:r>
          </a:p>
          <a:p>
            <a:pPr algn="ctr" eaLnBrk="1" hangingPunct="1"/>
            <a:r>
              <a:rPr lang="en-US" altLang="en-US" sz="1600" b="0"/>
              <a:t>mass</a:t>
            </a:r>
          </a:p>
        </p:txBody>
      </p:sp>
      <p:sp>
        <p:nvSpPr>
          <p:cNvPr id="27745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Mean Shift</a:t>
            </a:r>
          </a:p>
          <a:p>
            <a:pPr algn="ctr" eaLnBrk="1" hangingPunct="1"/>
            <a:r>
              <a:rPr lang="en-US" altLang="en-US" sz="1600" b="0"/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27749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50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47" name="Rectangle 1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Mean shift</a:t>
            </a:r>
          </a:p>
        </p:txBody>
      </p:sp>
      <p:sp>
        <p:nvSpPr>
          <p:cNvPr id="27748" name="Rectangle 112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0"/>
              <a:t>Slide by Y. Ukrainitz &amp; B. Sarel</a:t>
            </a:r>
          </a:p>
        </p:txBody>
      </p:sp>
    </p:spTree>
    <p:extLst>
      <p:ext uri="{BB962C8B-B14F-4D97-AF65-F5344CB8AC3E}">
        <p14:creationId xmlns:p14="http://schemas.microsoft.com/office/powerpoint/2010/main" val="306435581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1874E-6 L 0.03993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79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81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82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83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84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85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86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87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88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89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90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91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92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93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94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95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96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97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98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99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00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01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02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03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04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05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06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07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08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09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10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11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12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13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14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15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16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17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18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19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20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21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22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23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24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25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26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27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28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29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30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31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32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33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34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35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36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37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38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39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40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41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42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43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44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45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46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47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48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49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50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51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52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53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54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55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56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57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58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59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60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61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62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63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64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765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8766" name="Group 96"/>
          <p:cNvGrpSpPr>
            <a:grpSpLocks/>
          </p:cNvGrpSpPr>
          <p:nvPr/>
        </p:nvGrpSpPr>
        <p:grpSpPr bwMode="auto">
          <a:xfrm>
            <a:off x="4211638" y="2047875"/>
            <a:ext cx="2819400" cy="2895600"/>
            <a:chOff x="3744" y="4464"/>
            <a:chExt cx="1776" cy="1824"/>
          </a:xfrm>
        </p:grpSpPr>
        <p:sp>
          <p:nvSpPr>
            <p:cNvPr id="28775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8776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28777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778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9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767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Search</a:t>
            </a:r>
            <a:br>
              <a:rPr lang="en-US" altLang="en-US" sz="1600" b="0"/>
            </a:br>
            <a:r>
              <a:rPr lang="en-US" altLang="en-US" sz="1600" b="0"/>
              <a:t>window</a:t>
            </a:r>
          </a:p>
        </p:txBody>
      </p:sp>
      <p:sp>
        <p:nvSpPr>
          <p:cNvPr id="28768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0"/>
              <a:t>Center of</a:t>
            </a:r>
          </a:p>
          <a:p>
            <a:pPr algn="ctr" eaLnBrk="1" hangingPunct="1"/>
            <a:r>
              <a:rPr lang="en-US" altLang="en-US" sz="1600" b="0"/>
              <a:t>mass</a:t>
            </a:r>
          </a:p>
        </p:txBody>
      </p:sp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28772" name="Oval 105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73" name="Line 106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107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70" name="Rectangle 1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Mean shift</a:t>
            </a:r>
          </a:p>
        </p:txBody>
      </p:sp>
      <p:sp>
        <p:nvSpPr>
          <p:cNvPr id="28771" name="Rectangle 111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0" dirty="0"/>
              <a:t>Slide by Y. </a:t>
            </a:r>
            <a:r>
              <a:rPr lang="en-US" altLang="en-US" sz="1400" b="0" dirty="0" err="1"/>
              <a:t>Ukrainitz</a:t>
            </a:r>
            <a:r>
              <a:rPr lang="en-US" altLang="en-US" sz="1400" b="0" dirty="0"/>
              <a:t> &amp; B. </a:t>
            </a:r>
            <a:r>
              <a:rPr lang="en-US" altLang="en-US" sz="1400" b="0" dirty="0" err="1"/>
              <a:t>Sarel</a:t>
            </a:r>
            <a:endParaRPr lang="en-US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769179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Shift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828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Define Cluster as</a:t>
            </a:r>
          </a:p>
          <a:p>
            <a:pPr lvl="1"/>
            <a:r>
              <a:rPr lang="en-US" dirty="0" smtClean="0"/>
              <a:t>all data points in the attraction basin of a mode</a:t>
            </a:r>
          </a:p>
          <a:p>
            <a:r>
              <a:rPr lang="en-US" dirty="0" smtClean="0"/>
              <a:t>Define Attraction Basin as</a:t>
            </a:r>
          </a:p>
          <a:p>
            <a:pPr lvl="1"/>
            <a:r>
              <a:rPr lang="en-US" dirty="0" smtClean="0"/>
              <a:t>the region for which all trajectories lead to the same mode</a:t>
            </a:r>
            <a:endParaRPr lang="en-US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981200" y="3048000"/>
            <a:ext cx="5257800" cy="3057525"/>
            <a:chOff x="1776" y="1965"/>
            <a:chExt cx="2064" cy="120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776" y="1965"/>
              <a:ext cx="1152" cy="1200"/>
              <a:chOff x="432" y="2256"/>
              <a:chExt cx="672" cy="672"/>
            </a:xfrm>
          </p:grpSpPr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27" name="Picture 6" descr="Random Distributio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688" y="1965"/>
              <a:ext cx="1152" cy="1200"/>
              <a:chOff x="432" y="2256"/>
              <a:chExt cx="672" cy="672"/>
            </a:xfrm>
          </p:grpSpPr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25" name="Picture 9" descr="Random Distributio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796" y="2043"/>
              <a:ext cx="1036" cy="1091"/>
            </a:xfrm>
            <a:custGeom>
              <a:avLst/>
              <a:gdLst>
                <a:gd name="T0" fmla="*/ 564 w 1036"/>
                <a:gd name="T1" fmla="*/ 66 h 1091"/>
                <a:gd name="T2" fmla="*/ 220 w 1036"/>
                <a:gd name="T3" fmla="*/ 2 h 1091"/>
                <a:gd name="T4" fmla="*/ 60 w 1036"/>
                <a:gd name="T5" fmla="*/ 34 h 1091"/>
                <a:gd name="T6" fmla="*/ 60 w 1036"/>
                <a:gd name="T7" fmla="*/ 354 h 1091"/>
                <a:gd name="T8" fmla="*/ 36 w 1036"/>
                <a:gd name="T9" fmla="*/ 626 h 1091"/>
                <a:gd name="T10" fmla="*/ 52 w 1036"/>
                <a:gd name="T11" fmla="*/ 858 h 1091"/>
                <a:gd name="T12" fmla="*/ 76 w 1036"/>
                <a:gd name="T13" fmla="*/ 970 h 1091"/>
                <a:gd name="T14" fmla="*/ 140 w 1036"/>
                <a:gd name="T15" fmla="*/ 1042 h 1091"/>
                <a:gd name="T16" fmla="*/ 228 w 1036"/>
                <a:gd name="T17" fmla="*/ 1082 h 1091"/>
                <a:gd name="T18" fmla="*/ 348 w 1036"/>
                <a:gd name="T19" fmla="*/ 1074 h 1091"/>
                <a:gd name="T20" fmla="*/ 396 w 1036"/>
                <a:gd name="T21" fmla="*/ 1058 h 1091"/>
                <a:gd name="T22" fmla="*/ 420 w 1036"/>
                <a:gd name="T23" fmla="*/ 1050 h 1091"/>
                <a:gd name="T24" fmla="*/ 516 w 1036"/>
                <a:gd name="T25" fmla="*/ 994 h 1091"/>
                <a:gd name="T26" fmla="*/ 692 w 1036"/>
                <a:gd name="T27" fmla="*/ 1034 h 1091"/>
                <a:gd name="T28" fmla="*/ 860 w 1036"/>
                <a:gd name="T29" fmla="*/ 1090 h 1091"/>
                <a:gd name="T30" fmla="*/ 972 w 1036"/>
                <a:gd name="T31" fmla="*/ 1082 h 1091"/>
                <a:gd name="T32" fmla="*/ 1036 w 1036"/>
                <a:gd name="T33" fmla="*/ 954 h 1091"/>
                <a:gd name="T34" fmla="*/ 1028 w 1036"/>
                <a:gd name="T35" fmla="*/ 858 h 1091"/>
                <a:gd name="T36" fmla="*/ 1012 w 1036"/>
                <a:gd name="T37" fmla="*/ 714 h 1091"/>
                <a:gd name="T38" fmla="*/ 884 w 1036"/>
                <a:gd name="T39" fmla="*/ 114 h 1091"/>
                <a:gd name="T40" fmla="*/ 700 w 1036"/>
                <a:gd name="T41" fmla="*/ 42 h 1091"/>
                <a:gd name="T42" fmla="*/ 564 w 1036"/>
                <a:gd name="T43" fmla="*/ 66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6"/>
                <a:gd name="T67" fmla="*/ 0 h 1091"/>
                <a:gd name="T68" fmla="*/ 1036 w 1036"/>
                <a:gd name="T69" fmla="*/ 1091 h 109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6" h="1091">
                  <a:moveTo>
                    <a:pt x="564" y="66"/>
                  </a:moveTo>
                  <a:cubicBezTo>
                    <a:pt x="470" y="4"/>
                    <a:pt x="330" y="18"/>
                    <a:pt x="220" y="2"/>
                  </a:cubicBezTo>
                  <a:cubicBezTo>
                    <a:pt x="155" y="7"/>
                    <a:pt x="111" y="0"/>
                    <a:pt x="60" y="34"/>
                  </a:cubicBezTo>
                  <a:cubicBezTo>
                    <a:pt x="0" y="124"/>
                    <a:pt x="40" y="253"/>
                    <a:pt x="60" y="354"/>
                  </a:cubicBezTo>
                  <a:cubicBezTo>
                    <a:pt x="55" y="446"/>
                    <a:pt x="47" y="535"/>
                    <a:pt x="36" y="626"/>
                  </a:cubicBezTo>
                  <a:cubicBezTo>
                    <a:pt x="44" y="783"/>
                    <a:pt x="39" y="745"/>
                    <a:pt x="52" y="858"/>
                  </a:cubicBezTo>
                  <a:cubicBezTo>
                    <a:pt x="55" y="885"/>
                    <a:pt x="59" y="944"/>
                    <a:pt x="76" y="970"/>
                  </a:cubicBezTo>
                  <a:cubicBezTo>
                    <a:pt x="105" y="1013"/>
                    <a:pt x="85" y="987"/>
                    <a:pt x="140" y="1042"/>
                  </a:cubicBezTo>
                  <a:cubicBezTo>
                    <a:pt x="157" y="1059"/>
                    <a:pt x="206" y="1071"/>
                    <a:pt x="228" y="1082"/>
                  </a:cubicBezTo>
                  <a:cubicBezTo>
                    <a:pt x="268" y="1079"/>
                    <a:pt x="308" y="1080"/>
                    <a:pt x="348" y="1074"/>
                  </a:cubicBezTo>
                  <a:cubicBezTo>
                    <a:pt x="365" y="1072"/>
                    <a:pt x="380" y="1063"/>
                    <a:pt x="396" y="1058"/>
                  </a:cubicBezTo>
                  <a:cubicBezTo>
                    <a:pt x="404" y="1055"/>
                    <a:pt x="420" y="1050"/>
                    <a:pt x="420" y="1050"/>
                  </a:cubicBezTo>
                  <a:cubicBezTo>
                    <a:pt x="446" y="1024"/>
                    <a:pt x="480" y="1006"/>
                    <a:pt x="516" y="994"/>
                  </a:cubicBezTo>
                  <a:cubicBezTo>
                    <a:pt x="575" y="1001"/>
                    <a:pt x="638" y="1007"/>
                    <a:pt x="692" y="1034"/>
                  </a:cubicBezTo>
                  <a:cubicBezTo>
                    <a:pt x="751" y="1063"/>
                    <a:pt x="795" y="1079"/>
                    <a:pt x="860" y="1090"/>
                  </a:cubicBezTo>
                  <a:cubicBezTo>
                    <a:pt x="897" y="1087"/>
                    <a:pt x="936" y="1091"/>
                    <a:pt x="972" y="1082"/>
                  </a:cubicBezTo>
                  <a:cubicBezTo>
                    <a:pt x="1008" y="1074"/>
                    <a:pt x="1028" y="986"/>
                    <a:pt x="1036" y="954"/>
                  </a:cubicBezTo>
                  <a:cubicBezTo>
                    <a:pt x="1033" y="922"/>
                    <a:pt x="1031" y="890"/>
                    <a:pt x="1028" y="858"/>
                  </a:cubicBezTo>
                  <a:cubicBezTo>
                    <a:pt x="1023" y="810"/>
                    <a:pt x="1012" y="714"/>
                    <a:pt x="1012" y="714"/>
                  </a:cubicBezTo>
                  <a:cubicBezTo>
                    <a:pt x="1003" y="515"/>
                    <a:pt x="999" y="286"/>
                    <a:pt x="884" y="114"/>
                  </a:cubicBezTo>
                  <a:cubicBezTo>
                    <a:pt x="851" y="65"/>
                    <a:pt x="750" y="49"/>
                    <a:pt x="700" y="42"/>
                  </a:cubicBezTo>
                  <a:cubicBezTo>
                    <a:pt x="640" y="47"/>
                    <a:pt x="611" y="43"/>
                    <a:pt x="564" y="66"/>
                  </a:cubicBez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752" y="2060"/>
              <a:ext cx="1040" cy="1065"/>
            </a:xfrm>
            <a:custGeom>
              <a:avLst/>
              <a:gdLst>
                <a:gd name="T0" fmla="*/ 80 w 1040"/>
                <a:gd name="T1" fmla="*/ 33 h 1065"/>
                <a:gd name="T2" fmla="*/ 56 w 1040"/>
                <a:gd name="T3" fmla="*/ 41 h 1065"/>
                <a:gd name="T4" fmla="*/ 40 w 1040"/>
                <a:gd name="T5" fmla="*/ 89 h 1065"/>
                <a:gd name="T6" fmla="*/ 24 w 1040"/>
                <a:gd name="T7" fmla="*/ 113 h 1065"/>
                <a:gd name="T8" fmla="*/ 0 w 1040"/>
                <a:gd name="T9" fmla="*/ 201 h 1065"/>
                <a:gd name="T10" fmla="*/ 32 w 1040"/>
                <a:gd name="T11" fmla="*/ 305 h 1065"/>
                <a:gd name="T12" fmla="*/ 64 w 1040"/>
                <a:gd name="T13" fmla="*/ 617 h 1065"/>
                <a:gd name="T14" fmla="*/ 64 w 1040"/>
                <a:gd name="T15" fmla="*/ 865 h 1065"/>
                <a:gd name="T16" fmla="*/ 80 w 1040"/>
                <a:gd name="T17" fmla="*/ 913 h 1065"/>
                <a:gd name="T18" fmla="*/ 88 w 1040"/>
                <a:gd name="T19" fmla="*/ 937 h 1065"/>
                <a:gd name="T20" fmla="*/ 88 w 1040"/>
                <a:gd name="T21" fmla="*/ 1049 h 1065"/>
                <a:gd name="T22" fmla="*/ 136 w 1040"/>
                <a:gd name="T23" fmla="*/ 1065 h 1065"/>
                <a:gd name="T24" fmla="*/ 216 w 1040"/>
                <a:gd name="T25" fmla="*/ 1041 h 1065"/>
                <a:gd name="T26" fmla="*/ 240 w 1040"/>
                <a:gd name="T27" fmla="*/ 1033 h 1065"/>
                <a:gd name="T28" fmla="*/ 448 w 1040"/>
                <a:gd name="T29" fmla="*/ 1033 h 1065"/>
                <a:gd name="T30" fmla="*/ 512 w 1040"/>
                <a:gd name="T31" fmla="*/ 977 h 1065"/>
                <a:gd name="T32" fmla="*/ 608 w 1040"/>
                <a:gd name="T33" fmla="*/ 985 h 1065"/>
                <a:gd name="T34" fmla="*/ 784 w 1040"/>
                <a:gd name="T35" fmla="*/ 1033 h 1065"/>
                <a:gd name="T36" fmla="*/ 904 w 1040"/>
                <a:gd name="T37" fmla="*/ 1025 h 1065"/>
                <a:gd name="T38" fmla="*/ 944 w 1040"/>
                <a:gd name="T39" fmla="*/ 985 h 1065"/>
                <a:gd name="T40" fmla="*/ 1008 w 1040"/>
                <a:gd name="T41" fmla="*/ 833 h 1065"/>
                <a:gd name="T42" fmla="*/ 1040 w 1040"/>
                <a:gd name="T43" fmla="*/ 585 h 1065"/>
                <a:gd name="T44" fmla="*/ 1024 w 1040"/>
                <a:gd name="T45" fmla="*/ 473 h 1065"/>
                <a:gd name="T46" fmla="*/ 1008 w 1040"/>
                <a:gd name="T47" fmla="*/ 441 h 1065"/>
                <a:gd name="T48" fmla="*/ 992 w 1040"/>
                <a:gd name="T49" fmla="*/ 393 h 1065"/>
                <a:gd name="T50" fmla="*/ 904 w 1040"/>
                <a:gd name="T51" fmla="*/ 161 h 1065"/>
                <a:gd name="T52" fmla="*/ 880 w 1040"/>
                <a:gd name="T53" fmla="*/ 137 h 1065"/>
                <a:gd name="T54" fmla="*/ 832 w 1040"/>
                <a:gd name="T55" fmla="*/ 105 h 1065"/>
                <a:gd name="T56" fmla="*/ 736 w 1040"/>
                <a:gd name="T57" fmla="*/ 57 h 1065"/>
                <a:gd name="T58" fmla="*/ 488 w 1040"/>
                <a:gd name="T59" fmla="*/ 65 h 1065"/>
                <a:gd name="T60" fmla="*/ 328 w 1040"/>
                <a:gd name="T61" fmla="*/ 25 h 1065"/>
                <a:gd name="T62" fmla="*/ 160 w 1040"/>
                <a:gd name="T63" fmla="*/ 1 h 1065"/>
                <a:gd name="T64" fmla="*/ 72 w 1040"/>
                <a:gd name="T65" fmla="*/ 9 h 1065"/>
                <a:gd name="T66" fmla="*/ 64 w 1040"/>
                <a:gd name="T67" fmla="*/ 33 h 1065"/>
                <a:gd name="T68" fmla="*/ 80 w 1040"/>
                <a:gd name="T69" fmla="*/ 33 h 10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40"/>
                <a:gd name="T106" fmla="*/ 0 h 1065"/>
                <a:gd name="T107" fmla="*/ 1040 w 1040"/>
                <a:gd name="T108" fmla="*/ 1065 h 10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40" h="1065">
                  <a:moveTo>
                    <a:pt x="80" y="33"/>
                  </a:moveTo>
                  <a:cubicBezTo>
                    <a:pt x="72" y="36"/>
                    <a:pt x="61" y="34"/>
                    <a:pt x="56" y="41"/>
                  </a:cubicBezTo>
                  <a:cubicBezTo>
                    <a:pt x="46" y="55"/>
                    <a:pt x="45" y="73"/>
                    <a:pt x="40" y="89"/>
                  </a:cubicBezTo>
                  <a:cubicBezTo>
                    <a:pt x="37" y="98"/>
                    <a:pt x="28" y="104"/>
                    <a:pt x="24" y="113"/>
                  </a:cubicBezTo>
                  <a:cubicBezTo>
                    <a:pt x="9" y="146"/>
                    <a:pt x="7" y="167"/>
                    <a:pt x="0" y="201"/>
                  </a:cubicBezTo>
                  <a:cubicBezTo>
                    <a:pt x="7" y="247"/>
                    <a:pt x="7" y="268"/>
                    <a:pt x="32" y="305"/>
                  </a:cubicBezTo>
                  <a:cubicBezTo>
                    <a:pt x="56" y="402"/>
                    <a:pt x="54" y="516"/>
                    <a:pt x="64" y="617"/>
                  </a:cubicBezTo>
                  <a:cubicBezTo>
                    <a:pt x="59" y="713"/>
                    <a:pt x="49" y="774"/>
                    <a:pt x="64" y="865"/>
                  </a:cubicBezTo>
                  <a:cubicBezTo>
                    <a:pt x="67" y="882"/>
                    <a:pt x="75" y="897"/>
                    <a:pt x="80" y="913"/>
                  </a:cubicBezTo>
                  <a:cubicBezTo>
                    <a:pt x="83" y="921"/>
                    <a:pt x="88" y="937"/>
                    <a:pt x="88" y="937"/>
                  </a:cubicBezTo>
                  <a:cubicBezTo>
                    <a:pt x="86" y="952"/>
                    <a:pt x="70" y="1029"/>
                    <a:pt x="88" y="1049"/>
                  </a:cubicBezTo>
                  <a:cubicBezTo>
                    <a:pt x="99" y="1062"/>
                    <a:pt x="136" y="1065"/>
                    <a:pt x="136" y="1065"/>
                  </a:cubicBezTo>
                  <a:cubicBezTo>
                    <a:pt x="184" y="1053"/>
                    <a:pt x="158" y="1060"/>
                    <a:pt x="216" y="1041"/>
                  </a:cubicBezTo>
                  <a:cubicBezTo>
                    <a:pt x="224" y="1038"/>
                    <a:pt x="240" y="1033"/>
                    <a:pt x="240" y="1033"/>
                  </a:cubicBezTo>
                  <a:cubicBezTo>
                    <a:pt x="313" y="1040"/>
                    <a:pt x="373" y="1050"/>
                    <a:pt x="448" y="1033"/>
                  </a:cubicBezTo>
                  <a:cubicBezTo>
                    <a:pt x="471" y="1028"/>
                    <a:pt x="478" y="988"/>
                    <a:pt x="512" y="977"/>
                  </a:cubicBezTo>
                  <a:cubicBezTo>
                    <a:pt x="544" y="980"/>
                    <a:pt x="576" y="980"/>
                    <a:pt x="608" y="985"/>
                  </a:cubicBezTo>
                  <a:cubicBezTo>
                    <a:pt x="668" y="994"/>
                    <a:pt x="724" y="1021"/>
                    <a:pt x="784" y="1033"/>
                  </a:cubicBezTo>
                  <a:cubicBezTo>
                    <a:pt x="824" y="1030"/>
                    <a:pt x="864" y="1032"/>
                    <a:pt x="904" y="1025"/>
                  </a:cubicBezTo>
                  <a:cubicBezTo>
                    <a:pt x="921" y="1022"/>
                    <a:pt x="938" y="998"/>
                    <a:pt x="944" y="985"/>
                  </a:cubicBezTo>
                  <a:cubicBezTo>
                    <a:pt x="966" y="934"/>
                    <a:pt x="983" y="883"/>
                    <a:pt x="1008" y="833"/>
                  </a:cubicBezTo>
                  <a:cubicBezTo>
                    <a:pt x="1022" y="750"/>
                    <a:pt x="1032" y="669"/>
                    <a:pt x="1040" y="585"/>
                  </a:cubicBezTo>
                  <a:cubicBezTo>
                    <a:pt x="1036" y="540"/>
                    <a:pt x="1040" y="510"/>
                    <a:pt x="1024" y="473"/>
                  </a:cubicBezTo>
                  <a:cubicBezTo>
                    <a:pt x="1019" y="462"/>
                    <a:pt x="1012" y="452"/>
                    <a:pt x="1008" y="441"/>
                  </a:cubicBezTo>
                  <a:cubicBezTo>
                    <a:pt x="1002" y="425"/>
                    <a:pt x="992" y="393"/>
                    <a:pt x="992" y="393"/>
                  </a:cubicBezTo>
                  <a:cubicBezTo>
                    <a:pt x="1001" y="296"/>
                    <a:pt x="1012" y="197"/>
                    <a:pt x="904" y="161"/>
                  </a:cubicBezTo>
                  <a:cubicBezTo>
                    <a:pt x="896" y="153"/>
                    <a:pt x="889" y="144"/>
                    <a:pt x="880" y="137"/>
                  </a:cubicBezTo>
                  <a:cubicBezTo>
                    <a:pt x="865" y="125"/>
                    <a:pt x="832" y="105"/>
                    <a:pt x="832" y="105"/>
                  </a:cubicBezTo>
                  <a:cubicBezTo>
                    <a:pt x="806" y="66"/>
                    <a:pt x="778" y="71"/>
                    <a:pt x="736" y="57"/>
                  </a:cubicBezTo>
                  <a:cubicBezTo>
                    <a:pt x="630" y="78"/>
                    <a:pt x="654" y="72"/>
                    <a:pt x="488" y="65"/>
                  </a:cubicBezTo>
                  <a:cubicBezTo>
                    <a:pt x="412" y="57"/>
                    <a:pt x="391" y="46"/>
                    <a:pt x="328" y="25"/>
                  </a:cubicBezTo>
                  <a:cubicBezTo>
                    <a:pt x="277" y="8"/>
                    <a:pt x="213" y="6"/>
                    <a:pt x="160" y="1"/>
                  </a:cubicBezTo>
                  <a:cubicBezTo>
                    <a:pt x="131" y="4"/>
                    <a:pt x="100" y="0"/>
                    <a:pt x="72" y="9"/>
                  </a:cubicBezTo>
                  <a:cubicBezTo>
                    <a:pt x="64" y="12"/>
                    <a:pt x="61" y="25"/>
                    <a:pt x="64" y="33"/>
                  </a:cubicBezTo>
                  <a:cubicBezTo>
                    <a:pt x="66" y="38"/>
                    <a:pt x="75" y="33"/>
                    <a:pt x="80" y="33"/>
                  </a:cubicBezTo>
                  <a:close/>
                </a:path>
              </a:pathLst>
            </a:custGeom>
            <a:noFill/>
            <a:ln w="2857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000" y="2605"/>
              <a:ext cx="264" cy="416"/>
            </a:xfrm>
            <a:custGeom>
              <a:avLst/>
              <a:gdLst>
                <a:gd name="T0" fmla="*/ 0 w 264"/>
                <a:gd name="T1" fmla="*/ 416 h 416"/>
                <a:gd name="T2" fmla="*/ 120 w 264"/>
                <a:gd name="T3" fmla="*/ 336 h 416"/>
                <a:gd name="T4" fmla="*/ 152 w 264"/>
                <a:gd name="T5" fmla="*/ 232 h 416"/>
                <a:gd name="T6" fmla="*/ 232 w 264"/>
                <a:gd name="T7" fmla="*/ 40 h 416"/>
                <a:gd name="T8" fmla="*/ 264 w 264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416"/>
                <a:gd name="T17" fmla="*/ 264 w 264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416">
                  <a:moveTo>
                    <a:pt x="0" y="416"/>
                  </a:moveTo>
                  <a:cubicBezTo>
                    <a:pt x="46" y="401"/>
                    <a:pt x="86" y="370"/>
                    <a:pt x="120" y="336"/>
                  </a:cubicBezTo>
                  <a:cubicBezTo>
                    <a:pt x="134" y="294"/>
                    <a:pt x="147" y="282"/>
                    <a:pt x="152" y="232"/>
                  </a:cubicBezTo>
                  <a:cubicBezTo>
                    <a:pt x="159" y="157"/>
                    <a:pt x="146" y="69"/>
                    <a:pt x="232" y="40"/>
                  </a:cubicBezTo>
                  <a:cubicBezTo>
                    <a:pt x="260" y="12"/>
                    <a:pt x="251" y="26"/>
                    <a:pt x="26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920" y="2581"/>
              <a:ext cx="336" cy="96"/>
            </a:xfrm>
            <a:custGeom>
              <a:avLst/>
              <a:gdLst>
                <a:gd name="T0" fmla="*/ 0 w 336"/>
                <a:gd name="T1" fmla="*/ 96 h 96"/>
                <a:gd name="T2" fmla="*/ 144 w 336"/>
                <a:gd name="T3" fmla="*/ 72 h 96"/>
                <a:gd name="T4" fmla="*/ 312 w 336"/>
                <a:gd name="T5" fmla="*/ 24 h 96"/>
                <a:gd name="T6" fmla="*/ 336 w 336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96"/>
                <a:gd name="T14" fmla="*/ 336 w 336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96">
                  <a:moveTo>
                    <a:pt x="0" y="96"/>
                  </a:moveTo>
                  <a:cubicBezTo>
                    <a:pt x="48" y="84"/>
                    <a:pt x="97" y="85"/>
                    <a:pt x="144" y="72"/>
                  </a:cubicBezTo>
                  <a:cubicBezTo>
                    <a:pt x="201" y="56"/>
                    <a:pt x="253" y="36"/>
                    <a:pt x="312" y="24"/>
                  </a:cubicBezTo>
                  <a:cubicBezTo>
                    <a:pt x="320" y="16"/>
                    <a:pt x="336" y="0"/>
                    <a:pt x="33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1912" y="2177"/>
              <a:ext cx="344" cy="388"/>
            </a:xfrm>
            <a:custGeom>
              <a:avLst/>
              <a:gdLst>
                <a:gd name="T0" fmla="*/ 32 w 344"/>
                <a:gd name="T1" fmla="*/ 44 h 388"/>
                <a:gd name="T2" fmla="*/ 16 w 344"/>
                <a:gd name="T3" fmla="*/ 100 h 388"/>
                <a:gd name="T4" fmla="*/ 0 w 344"/>
                <a:gd name="T5" fmla="*/ 148 h 388"/>
                <a:gd name="T6" fmla="*/ 8 w 344"/>
                <a:gd name="T7" fmla="*/ 244 h 388"/>
                <a:gd name="T8" fmla="*/ 232 w 344"/>
                <a:gd name="T9" fmla="*/ 308 h 388"/>
                <a:gd name="T10" fmla="*/ 344 w 344"/>
                <a:gd name="T11" fmla="*/ 388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4"/>
                <a:gd name="T19" fmla="*/ 0 h 388"/>
                <a:gd name="T20" fmla="*/ 344 w 344"/>
                <a:gd name="T21" fmla="*/ 388 h 3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4" h="388">
                  <a:moveTo>
                    <a:pt x="32" y="44"/>
                  </a:moveTo>
                  <a:cubicBezTo>
                    <a:pt x="5" y="125"/>
                    <a:pt x="46" y="0"/>
                    <a:pt x="16" y="100"/>
                  </a:cubicBezTo>
                  <a:cubicBezTo>
                    <a:pt x="11" y="116"/>
                    <a:pt x="0" y="148"/>
                    <a:pt x="0" y="148"/>
                  </a:cubicBezTo>
                  <a:cubicBezTo>
                    <a:pt x="3" y="180"/>
                    <a:pt x="2" y="213"/>
                    <a:pt x="8" y="244"/>
                  </a:cubicBezTo>
                  <a:cubicBezTo>
                    <a:pt x="25" y="331"/>
                    <a:pt x="203" y="307"/>
                    <a:pt x="232" y="308"/>
                  </a:cubicBezTo>
                  <a:cubicBezTo>
                    <a:pt x="280" y="324"/>
                    <a:pt x="310" y="354"/>
                    <a:pt x="344" y="38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2146" y="2181"/>
              <a:ext cx="158" cy="376"/>
            </a:xfrm>
            <a:custGeom>
              <a:avLst/>
              <a:gdLst>
                <a:gd name="T0" fmla="*/ 22 w 158"/>
                <a:gd name="T1" fmla="*/ 0 h 376"/>
                <a:gd name="T2" fmla="*/ 30 w 158"/>
                <a:gd name="T3" fmla="*/ 168 h 376"/>
                <a:gd name="T4" fmla="*/ 102 w 158"/>
                <a:gd name="T5" fmla="*/ 224 h 376"/>
                <a:gd name="T6" fmla="*/ 126 w 158"/>
                <a:gd name="T7" fmla="*/ 240 h 376"/>
                <a:gd name="T8" fmla="*/ 142 w 158"/>
                <a:gd name="T9" fmla="*/ 264 h 376"/>
                <a:gd name="T10" fmla="*/ 158 w 158"/>
                <a:gd name="T11" fmla="*/ 312 h 376"/>
                <a:gd name="T12" fmla="*/ 150 w 158"/>
                <a:gd name="T13" fmla="*/ 376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376"/>
                <a:gd name="T23" fmla="*/ 158 w 158"/>
                <a:gd name="T24" fmla="*/ 376 h 3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376">
                  <a:moveTo>
                    <a:pt x="22" y="0"/>
                  </a:moveTo>
                  <a:cubicBezTo>
                    <a:pt x="16" y="49"/>
                    <a:pt x="0" y="123"/>
                    <a:pt x="30" y="168"/>
                  </a:cubicBezTo>
                  <a:cubicBezTo>
                    <a:pt x="45" y="191"/>
                    <a:pt x="83" y="211"/>
                    <a:pt x="102" y="224"/>
                  </a:cubicBezTo>
                  <a:cubicBezTo>
                    <a:pt x="110" y="229"/>
                    <a:pt x="126" y="240"/>
                    <a:pt x="126" y="240"/>
                  </a:cubicBezTo>
                  <a:cubicBezTo>
                    <a:pt x="131" y="248"/>
                    <a:pt x="138" y="255"/>
                    <a:pt x="142" y="264"/>
                  </a:cubicBezTo>
                  <a:cubicBezTo>
                    <a:pt x="149" y="279"/>
                    <a:pt x="158" y="312"/>
                    <a:pt x="158" y="312"/>
                  </a:cubicBezTo>
                  <a:cubicBezTo>
                    <a:pt x="155" y="333"/>
                    <a:pt x="150" y="376"/>
                    <a:pt x="150" y="37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2336" y="2197"/>
              <a:ext cx="296" cy="352"/>
            </a:xfrm>
            <a:custGeom>
              <a:avLst/>
              <a:gdLst>
                <a:gd name="T0" fmla="*/ 296 w 296"/>
                <a:gd name="T1" fmla="*/ 0 h 352"/>
                <a:gd name="T2" fmla="*/ 200 w 296"/>
                <a:gd name="T3" fmla="*/ 56 h 352"/>
                <a:gd name="T4" fmla="*/ 8 w 296"/>
                <a:gd name="T5" fmla="*/ 104 h 352"/>
                <a:gd name="T6" fmla="*/ 32 w 296"/>
                <a:gd name="T7" fmla="*/ 200 h 352"/>
                <a:gd name="T8" fmla="*/ 40 w 296"/>
                <a:gd name="T9" fmla="*/ 224 h 352"/>
                <a:gd name="T10" fmla="*/ 0 w 296"/>
                <a:gd name="T11" fmla="*/ 352 h 3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352"/>
                <a:gd name="T20" fmla="*/ 296 w 296"/>
                <a:gd name="T21" fmla="*/ 352 h 3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352">
                  <a:moveTo>
                    <a:pt x="296" y="0"/>
                  </a:moveTo>
                  <a:cubicBezTo>
                    <a:pt x="237" y="59"/>
                    <a:pt x="270" y="44"/>
                    <a:pt x="200" y="56"/>
                  </a:cubicBezTo>
                  <a:cubicBezTo>
                    <a:pt x="121" y="50"/>
                    <a:pt x="38" y="15"/>
                    <a:pt x="8" y="104"/>
                  </a:cubicBezTo>
                  <a:cubicBezTo>
                    <a:pt x="19" y="169"/>
                    <a:pt x="11" y="137"/>
                    <a:pt x="32" y="200"/>
                  </a:cubicBezTo>
                  <a:cubicBezTo>
                    <a:pt x="35" y="208"/>
                    <a:pt x="40" y="224"/>
                    <a:pt x="40" y="224"/>
                  </a:cubicBezTo>
                  <a:cubicBezTo>
                    <a:pt x="32" y="323"/>
                    <a:pt x="49" y="303"/>
                    <a:pt x="0" y="3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2328" y="2349"/>
              <a:ext cx="392" cy="242"/>
            </a:xfrm>
            <a:custGeom>
              <a:avLst/>
              <a:gdLst>
                <a:gd name="T0" fmla="*/ 392 w 392"/>
                <a:gd name="T1" fmla="*/ 0 h 242"/>
                <a:gd name="T2" fmla="*/ 272 w 392"/>
                <a:gd name="T3" fmla="*/ 24 h 242"/>
                <a:gd name="T4" fmla="*/ 208 w 392"/>
                <a:gd name="T5" fmla="*/ 88 h 242"/>
                <a:gd name="T6" fmla="*/ 104 w 392"/>
                <a:gd name="T7" fmla="*/ 240 h 242"/>
                <a:gd name="T8" fmla="*/ 0 w 392"/>
                <a:gd name="T9" fmla="*/ 24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242"/>
                <a:gd name="T17" fmla="*/ 392 w 392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242">
                  <a:moveTo>
                    <a:pt x="392" y="0"/>
                  </a:moveTo>
                  <a:cubicBezTo>
                    <a:pt x="353" y="13"/>
                    <a:pt x="313" y="18"/>
                    <a:pt x="272" y="24"/>
                  </a:cubicBezTo>
                  <a:cubicBezTo>
                    <a:pt x="247" y="41"/>
                    <a:pt x="221" y="59"/>
                    <a:pt x="208" y="88"/>
                  </a:cubicBezTo>
                  <a:cubicBezTo>
                    <a:pt x="188" y="134"/>
                    <a:pt x="171" y="236"/>
                    <a:pt x="104" y="240"/>
                  </a:cubicBezTo>
                  <a:cubicBezTo>
                    <a:pt x="69" y="242"/>
                    <a:pt x="35" y="240"/>
                    <a:pt x="0" y="24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2328" y="2629"/>
              <a:ext cx="416" cy="248"/>
            </a:xfrm>
            <a:custGeom>
              <a:avLst/>
              <a:gdLst>
                <a:gd name="T0" fmla="*/ 416 w 416"/>
                <a:gd name="T1" fmla="*/ 248 h 248"/>
                <a:gd name="T2" fmla="*/ 376 w 416"/>
                <a:gd name="T3" fmla="*/ 136 h 248"/>
                <a:gd name="T4" fmla="*/ 336 w 416"/>
                <a:gd name="T5" fmla="*/ 40 h 248"/>
                <a:gd name="T6" fmla="*/ 312 w 416"/>
                <a:gd name="T7" fmla="*/ 16 h 248"/>
                <a:gd name="T8" fmla="*/ 264 w 416"/>
                <a:gd name="T9" fmla="*/ 0 h 248"/>
                <a:gd name="T10" fmla="*/ 184 w 416"/>
                <a:gd name="T11" fmla="*/ 16 h 248"/>
                <a:gd name="T12" fmla="*/ 136 w 416"/>
                <a:gd name="T13" fmla="*/ 32 h 248"/>
                <a:gd name="T14" fmla="*/ 112 w 416"/>
                <a:gd name="T15" fmla="*/ 40 h 248"/>
                <a:gd name="T16" fmla="*/ 0 w 416"/>
                <a:gd name="T17" fmla="*/ 0 h 2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6"/>
                <a:gd name="T28" fmla="*/ 0 h 248"/>
                <a:gd name="T29" fmla="*/ 416 w 416"/>
                <a:gd name="T30" fmla="*/ 248 h 2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6" h="248">
                  <a:moveTo>
                    <a:pt x="416" y="248"/>
                  </a:moveTo>
                  <a:cubicBezTo>
                    <a:pt x="407" y="205"/>
                    <a:pt x="393" y="174"/>
                    <a:pt x="376" y="136"/>
                  </a:cubicBezTo>
                  <a:cubicBezTo>
                    <a:pt x="361" y="102"/>
                    <a:pt x="360" y="69"/>
                    <a:pt x="336" y="40"/>
                  </a:cubicBezTo>
                  <a:cubicBezTo>
                    <a:pt x="329" y="31"/>
                    <a:pt x="322" y="21"/>
                    <a:pt x="312" y="16"/>
                  </a:cubicBezTo>
                  <a:cubicBezTo>
                    <a:pt x="297" y="8"/>
                    <a:pt x="264" y="0"/>
                    <a:pt x="264" y="0"/>
                  </a:cubicBezTo>
                  <a:cubicBezTo>
                    <a:pt x="232" y="5"/>
                    <a:pt x="214" y="7"/>
                    <a:pt x="184" y="16"/>
                  </a:cubicBezTo>
                  <a:cubicBezTo>
                    <a:pt x="168" y="21"/>
                    <a:pt x="152" y="27"/>
                    <a:pt x="136" y="32"/>
                  </a:cubicBezTo>
                  <a:cubicBezTo>
                    <a:pt x="128" y="35"/>
                    <a:pt x="112" y="40"/>
                    <a:pt x="112" y="40"/>
                  </a:cubicBezTo>
                  <a:cubicBezTo>
                    <a:pt x="96" y="39"/>
                    <a:pt x="0" y="50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2296" y="2637"/>
              <a:ext cx="368" cy="328"/>
            </a:xfrm>
            <a:custGeom>
              <a:avLst/>
              <a:gdLst>
                <a:gd name="T0" fmla="*/ 368 w 368"/>
                <a:gd name="T1" fmla="*/ 328 h 328"/>
                <a:gd name="T2" fmla="*/ 0 w 368"/>
                <a:gd name="T3" fmla="*/ 0 h 328"/>
                <a:gd name="T4" fmla="*/ 0 60000 65536"/>
                <a:gd name="T5" fmla="*/ 0 60000 65536"/>
                <a:gd name="T6" fmla="*/ 0 w 368"/>
                <a:gd name="T7" fmla="*/ 0 h 328"/>
                <a:gd name="T8" fmla="*/ 368 w 368"/>
                <a:gd name="T9" fmla="*/ 328 h 3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8" h="328">
                  <a:moveTo>
                    <a:pt x="368" y="328"/>
                  </a:moveTo>
                  <a:cubicBezTo>
                    <a:pt x="198" y="300"/>
                    <a:pt x="0" y="19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2880" y="2216"/>
              <a:ext cx="344" cy="333"/>
            </a:xfrm>
            <a:custGeom>
              <a:avLst/>
              <a:gdLst>
                <a:gd name="T0" fmla="*/ 0 w 344"/>
                <a:gd name="T1" fmla="*/ 13 h 333"/>
                <a:gd name="T2" fmla="*/ 104 w 344"/>
                <a:gd name="T3" fmla="*/ 29 h 333"/>
                <a:gd name="T4" fmla="*/ 296 w 344"/>
                <a:gd name="T5" fmla="*/ 189 h 333"/>
                <a:gd name="T6" fmla="*/ 336 w 344"/>
                <a:gd name="T7" fmla="*/ 285 h 333"/>
                <a:gd name="T8" fmla="*/ 344 w 344"/>
                <a:gd name="T9" fmla="*/ 333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333"/>
                <a:gd name="T17" fmla="*/ 344 w 344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333">
                  <a:moveTo>
                    <a:pt x="0" y="13"/>
                  </a:moveTo>
                  <a:cubicBezTo>
                    <a:pt x="39" y="0"/>
                    <a:pt x="65" y="16"/>
                    <a:pt x="104" y="29"/>
                  </a:cubicBezTo>
                  <a:cubicBezTo>
                    <a:pt x="184" y="56"/>
                    <a:pt x="238" y="131"/>
                    <a:pt x="296" y="189"/>
                  </a:cubicBezTo>
                  <a:cubicBezTo>
                    <a:pt x="321" y="214"/>
                    <a:pt x="325" y="253"/>
                    <a:pt x="336" y="285"/>
                  </a:cubicBezTo>
                  <a:cubicBezTo>
                    <a:pt x="341" y="300"/>
                    <a:pt x="344" y="333"/>
                    <a:pt x="344" y="3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2992" y="2157"/>
              <a:ext cx="358" cy="400"/>
            </a:xfrm>
            <a:custGeom>
              <a:avLst/>
              <a:gdLst>
                <a:gd name="T0" fmla="*/ 0 w 358"/>
                <a:gd name="T1" fmla="*/ 0 h 400"/>
                <a:gd name="T2" fmla="*/ 168 w 358"/>
                <a:gd name="T3" fmla="*/ 88 h 400"/>
                <a:gd name="T4" fmla="*/ 216 w 358"/>
                <a:gd name="T5" fmla="*/ 112 h 400"/>
                <a:gd name="T6" fmla="*/ 264 w 358"/>
                <a:gd name="T7" fmla="*/ 152 h 400"/>
                <a:gd name="T8" fmla="*/ 336 w 358"/>
                <a:gd name="T9" fmla="*/ 272 h 400"/>
                <a:gd name="T10" fmla="*/ 272 w 358"/>
                <a:gd name="T11" fmla="*/ 400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"/>
                <a:gd name="T19" fmla="*/ 0 h 400"/>
                <a:gd name="T20" fmla="*/ 358 w 358"/>
                <a:gd name="T21" fmla="*/ 400 h 4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" h="400">
                  <a:moveTo>
                    <a:pt x="0" y="0"/>
                  </a:moveTo>
                  <a:cubicBezTo>
                    <a:pt x="54" y="40"/>
                    <a:pt x="109" y="58"/>
                    <a:pt x="168" y="88"/>
                  </a:cubicBezTo>
                  <a:cubicBezTo>
                    <a:pt x="230" y="119"/>
                    <a:pt x="156" y="92"/>
                    <a:pt x="216" y="112"/>
                  </a:cubicBezTo>
                  <a:cubicBezTo>
                    <a:pt x="231" y="127"/>
                    <a:pt x="250" y="136"/>
                    <a:pt x="264" y="152"/>
                  </a:cubicBezTo>
                  <a:cubicBezTo>
                    <a:pt x="297" y="190"/>
                    <a:pt x="309" y="232"/>
                    <a:pt x="336" y="272"/>
                  </a:cubicBezTo>
                  <a:cubicBezTo>
                    <a:pt x="358" y="358"/>
                    <a:pt x="337" y="367"/>
                    <a:pt x="272" y="4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232" y="2205"/>
              <a:ext cx="312" cy="368"/>
            </a:xfrm>
            <a:custGeom>
              <a:avLst/>
              <a:gdLst>
                <a:gd name="T0" fmla="*/ 312 w 312"/>
                <a:gd name="T1" fmla="*/ 0 h 368"/>
                <a:gd name="T2" fmla="*/ 216 w 312"/>
                <a:gd name="T3" fmla="*/ 208 h 368"/>
                <a:gd name="T4" fmla="*/ 168 w 312"/>
                <a:gd name="T5" fmla="*/ 304 h 368"/>
                <a:gd name="T6" fmla="*/ 0 w 312"/>
                <a:gd name="T7" fmla="*/ 368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"/>
                <a:gd name="T13" fmla="*/ 0 h 368"/>
                <a:gd name="T14" fmla="*/ 312 w 312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" h="368">
                  <a:moveTo>
                    <a:pt x="312" y="0"/>
                  </a:moveTo>
                  <a:cubicBezTo>
                    <a:pt x="298" y="82"/>
                    <a:pt x="269" y="145"/>
                    <a:pt x="216" y="208"/>
                  </a:cubicBezTo>
                  <a:cubicBezTo>
                    <a:pt x="192" y="236"/>
                    <a:pt x="196" y="279"/>
                    <a:pt x="168" y="304"/>
                  </a:cubicBezTo>
                  <a:cubicBezTo>
                    <a:pt x="130" y="337"/>
                    <a:pt x="49" y="368"/>
                    <a:pt x="0" y="3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3224" y="2592"/>
              <a:ext cx="512" cy="181"/>
            </a:xfrm>
            <a:custGeom>
              <a:avLst/>
              <a:gdLst>
                <a:gd name="T0" fmla="*/ 512 w 512"/>
                <a:gd name="T1" fmla="*/ 181 h 181"/>
                <a:gd name="T2" fmla="*/ 408 w 512"/>
                <a:gd name="T3" fmla="*/ 69 h 181"/>
                <a:gd name="T4" fmla="*/ 312 w 512"/>
                <a:gd name="T5" fmla="*/ 29 h 181"/>
                <a:gd name="T6" fmla="*/ 0 w 512"/>
                <a:gd name="T7" fmla="*/ 5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2"/>
                <a:gd name="T13" fmla="*/ 0 h 181"/>
                <a:gd name="T14" fmla="*/ 512 w 512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2" h="181">
                  <a:moveTo>
                    <a:pt x="512" y="181"/>
                  </a:moveTo>
                  <a:cubicBezTo>
                    <a:pt x="475" y="156"/>
                    <a:pt x="452" y="84"/>
                    <a:pt x="408" y="69"/>
                  </a:cubicBezTo>
                  <a:cubicBezTo>
                    <a:pt x="374" y="58"/>
                    <a:pt x="347" y="41"/>
                    <a:pt x="312" y="29"/>
                  </a:cubicBezTo>
                  <a:cubicBezTo>
                    <a:pt x="224" y="0"/>
                    <a:pt x="92" y="5"/>
                    <a:pt x="0" y="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3184" y="2612"/>
              <a:ext cx="480" cy="449"/>
            </a:xfrm>
            <a:custGeom>
              <a:avLst/>
              <a:gdLst>
                <a:gd name="T0" fmla="*/ 464 w 480"/>
                <a:gd name="T1" fmla="*/ 449 h 449"/>
                <a:gd name="T2" fmla="*/ 400 w 480"/>
                <a:gd name="T3" fmla="*/ 353 h 449"/>
                <a:gd name="T4" fmla="*/ 160 w 480"/>
                <a:gd name="T5" fmla="*/ 169 h 449"/>
                <a:gd name="T6" fmla="*/ 144 w 480"/>
                <a:gd name="T7" fmla="*/ 105 h 449"/>
                <a:gd name="T8" fmla="*/ 0 w 480"/>
                <a:gd name="T9" fmla="*/ 17 h 449"/>
                <a:gd name="T10" fmla="*/ 32 w 480"/>
                <a:gd name="T11" fmla="*/ 1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49"/>
                <a:gd name="T20" fmla="*/ 480 w 480"/>
                <a:gd name="T21" fmla="*/ 449 h 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49">
                  <a:moveTo>
                    <a:pt x="464" y="449"/>
                  </a:moveTo>
                  <a:cubicBezTo>
                    <a:pt x="480" y="402"/>
                    <a:pt x="436" y="378"/>
                    <a:pt x="400" y="353"/>
                  </a:cubicBezTo>
                  <a:cubicBezTo>
                    <a:pt x="316" y="294"/>
                    <a:pt x="220" y="259"/>
                    <a:pt x="160" y="169"/>
                  </a:cubicBezTo>
                  <a:cubicBezTo>
                    <a:pt x="159" y="163"/>
                    <a:pt x="151" y="116"/>
                    <a:pt x="144" y="105"/>
                  </a:cubicBezTo>
                  <a:cubicBezTo>
                    <a:pt x="113" y="58"/>
                    <a:pt x="44" y="47"/>
                    <a:pt x="0" y="17"/>
                  </a:cubicBezTo>
                  <a:cubicBezTo>
                    <a:pt x="26" y="0"/>
                    <a:pt x="14" y="1"/>
                    <a:pt x="32" y="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2896" y="2597"/>
              <a:ext cx="280" cy="488"/>
            </a:xfrm>
            <a:custGeom>
              <a:avLst/>
              <a:gdLst>
                <a:gd name="T0" fmla="*/ 0 w 280"/>
                <a:gd name="T1" fmla="*/ 488 h 488"/>
                <a:gd name="T2" fmla="*/ 112 w 280"/>
                <a:gd name="T3" fmla="*/ 256 h 488"/>
                <a:gd name="T4" fmla="*/ 112 w 280"/>
                <a:gd name="T5" fmla="*/ 168 h 488"/>
                <a:gd name="T6" fmla="*/ 256 w 280"/>
                <a:gd name="T7" fmla="*/ 40 h 488"/>
                <a:gd name="T8" fmla="*/ 280 w 280"/>
                <a:gd name="T9" fmla="*/ 0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488"/>
                <a:gd name="T17" fmla="*/ 280 w 280"/>
                <a:gd name="T18" fmla="*/ 488 h 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488">
                  <a:moveTo>
                    <a:pt x="0" y="488"/>
                  </a:moveTo>
                  <a:cubicBezTo>
                    <a:pt x="74" y="414"/>
                    <a:pt x="99" y="362"/>
                    <a:pt x="112" y="256"/>
                  </a:cubicBezTo>
                  <a:cubicBezTo>
                    <a:pt x="105" y="216"/>
                    <a:pt x="98" y="206"/>
                    <a:pt x="112" y="168"/>
                  </a:cubicBezTo>
                  <a:cubicBezTo>
                    <a:pt x="127" y="127"/>
                    <a:pt x="219" y="65"/>
                    <a:pt x="256" y="40"/>
                  </a:cubicBezTo>
                  <a:cubicBezTo>
                    <a:pt x="275" y="11"/>
                    <a:pt x="268" y="25"/>
                    <a:pt x="28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2835" y="2581"/>
              <a:ext cx="341" cy="19"/>
            </a:xfrm>
            <a:custGeom>
              <a:avLst/>
              <a:gdLst>
                <a:gd name="T0" fmla="*/ 37 w 341"/>
                <a:gd name="T1" fmla="*/ 0 h 19"/>
                <a:gd name="T2" fmla="*/ 189 w 341"/>
                <a:gd name="T3" fmla="*/ 0 h 19"/>
                <a:gd name="T4" fmla="*/ 341 w 341"/>
                <a:gd name="T5" fmla="*/ 8 h 19"/>
                <a:gd name="T6" fmla="*/ 0 60000 65536"/>
                <a:gd name="T7" fmla="*/ 0 60000 65536"/>
                <a:gd name="T8" fmla="*/ 0 60000 65536"/>
                <a:gd name="T9" fmla="*/ 0 w 341"/>
                <a:gd name="T10" fmla="*/ 0 h 19"/>
                <a:gd name="T11" fmla="*/ 341 w 34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19">
                  <a:moveTo>
                    <a:pt x="37" y="0"/>
                  </a:moveTo>
                  <a:cubicBezTo>
                    <a:pt x="188" y="19"/>
                    <a:pt x="0" y="0"/>
                    <a:pt x="189" y="0"/>
                  </a:cubicBezTo>
                  <a:cubicBezTo>
                    <a:pt x="240" y="0"/>
                    <a:pt x="290" y="8"/>
                    <a:pt x="341" y="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Rectangle 111"/>
          <p:cNvSpPr>
            <a:spLocks noChangeArrowheads="1"/>
          </p:cNvSpPr>
          <p:nvPr/>
        </p:nvSpPr>
        <p:spPr bwMode="auto">
          <a:xfrm>
            <a:off x="120650" y="6524625"/>
            <a:ext cx="262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0" dirty="0"/>
              <a:t>Slide by Y. </a:t>
            </a:r>
            <a:r>
              <a:rPr lang="en-US" altLang="en-US" sz="1400" b="0" dirty="0" err="1"/>
              <a:t>Ukrainitz</a:t>
            </a:r>
            <a:r>
              <a:rPr lang="en-US" altLang="en-US" sz="1400" b="0" dirty="0"/>
              <a:t> &amp; B. </a:t>
            </a:r>
            <a:r>
              <a:rPr lang="en-US" altLang="en-US" sz="1400" b="0" dirty="0" err="1"/>
              <a:t>Sarel</a:t>
            </a:r>
            <a:endParaRPr lang="en-US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8912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Shift Clustering /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52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Find Features (color, gradients, texture…)</a:t>
            </a:r>
          </a:p>
          <a:p>
            <a:r>
              <a:rPr lang="en-US" dirty="0" smtClean="0"/>
              <a:t>Initialize windows at individual feature points</a:t>
            </a:r>
          </a:p>
          <a:p>
            <a:r>
              <a:rPr lang="en-US" dirty="0" smtClean="0"/>
              <a:t>Perform mean shift for each window until convergence</a:t>
            </a:r>
          </a:p>
          <a:p>
            <a:r>
              <a:rPr lang="en-US" dirty="0" smtClean="0"/>
              <a:t>Merge windows that end near the same ‘peak’ or mode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"/>
          <a:stretch>
            <a:fillRect/>
          </a:stretch>
        </p:blipFill>
        <p:spPr bwMode="auto">
          <a:xfrm>
            <a:off x="4419600" y="2667000"/>
            <a:ext cx="4395532" cy="37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4" b="13559"/>
          <a:stretch>
            <a:fillRect/>
          </a:stretch>
        </p:blipFill>
        <p:spPr bwMode="auto">
          <a:xfrm>
            <a:off x="410721" y="3200401"/>
            <a:ext cx="345141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96200" y="6477000"/>
            <a:ext cx="1265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S</a:t>
            </a:r>
            <a:r>
              <a:rPr lang="en-US" sz="1100" dirty="0"/>
              <a:t>.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634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Mean Shift Results</a:t>
            </a:r>
            <a:endParaRPr lang="en-US" dirty="0"/>
          </a:p>
        </p:txBody>
      </p:sp>
      <p:pic>
        <p:nvPicPr>
          <p:cNvPr id="4" name="Picture 3" descr="negoiu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752850"/>
            <a:ext cx="372745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mp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177925"/>
            <a:ext cx="3733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mpus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143000"/>
            <a:ext cx="3733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egoi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752850"/>
            <a:ext cx="3729038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73354" y="6535479"/>
            <a:ext cx="42386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http://www.caip.rutgers.edu/~</a:t>
            </a:r>
            <a:r>
              <a:rPr lang="en-US" sz="1100" dirty="0" smtClean="0"/>
              <a:t>comanici/MSPAMI/msPamiResults.html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314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Shift Results </a:t>
            </a:r>
            <a:r>
              <a:rPr lang="en-US" sz="1800" i="1" dirty="0" smtClean="0"/>
              <a:t>(c1)</a:t>
            </a:r>
            <a:endParaRPr lang="en-US" sz="1800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5438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2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Shift Results </a:t>
            </a:r>
            <a:r>
              <a:rPr lang="en-US" sz="1800" i="1" dirty="0" smtClean="0"/>
              <a:t>(c2)</a:t>
            </a:r>
            <a:endParaRPr lang="en-US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50862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55626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Segmentation methods touch on and use many previous topics</a:t>
            </a:r>
          </a:p>
          <a:p>
            <a:pPr lvl="1"/>
            <a:r>
              <a:rPr lang="en-US" dirty="0" smtClean="0"/>
              <a:t>Representation Methods</a:t>
            </a:r>
          </a:p>
          <a:p>
            <a:pPr lvl="1"/>
            <a:r>
              <a:rPr lang="en-US" dirty="0" smtClean="0"/>
              <a:t>Manipulation Methods</a:t>
            </a:r>
          </a:p>
          <a:p>
            <a:pPr lvl="1"/>
            <a:r>
              <a:rPr lang="en-US" dirty="0" smtClean="0"/>
              <a:t>Human Perception and 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Mean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Does not assume spherical clusters</a:t>
            </a:r>
          </a:p>
          <a:p>
            <a:pPr lvl="1"/>
            <a:r>
              <a:rPr lang="en-US" dirty="0" smtClean="0"/>
              <a:t>Takes a single parameter (window size)</a:t>
            </a:r>
          </a:p>
          <a:p>
            <a:pPr lvl="1"/>
            <a:r>
              <a:rPr lang="en-US" dirty="0" smtClean="0"/>
              <a:t>Finds variable number of nodes</a:t>
            </a:r>
          </a:p>
          <a:p>
            <a:pPr lvl="1"/>
            <a:r>
              <a:rPr lang="en-US" dirty="0" smtClean="0"/>
              <a:t>Robust outliers</a:t>
            </a:r>
          </a:p>
          <a:p>
            <a:pPr lvl="1"/>
            <a:endParaRPr lang="en-US" dirty="0"/>
          </a:p>
          <a:p>
            <a:r>
              <a:rPr lang="en-US" dirty="0" smtClean="0"/>
              <a:t>Bad</a:t>
            </a:r>
          </a:p>
          <a:p>
            <a:pPr lvl="1"/>
            <a:r>
              <a:rPr lang="en-US" dirty="0" smtClean="0"/>
              <a:t>Output depends on window size</a:t>
            </a:r>
          </a:p>
          <a:p>
            <a:pPr lvl="1"/>
            <a:r>
              <a:rPr lang="en-US" dirty="0" smtClean="0"/>
              <a:t>Computationally expensive</a:t>
            </a:r>
          </a:p>
          <a:p>
            <a:pPr lvl="1"/>
            <a:r>
              <a:rPr lang="en-US" dirty="0" smtClean="0"/>
              <a:t>Does not scale well with dimension of feature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 Mean Shift Clustering/Segmentation?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Much of the content derived/based on slides </a:t>
            </a:r>
            <a:br>
              <a:rPr lang="en-US" sz="2000" dirty="0"/>
            </a:br>
            <a:r>
              <a:rPr lang="en-US" sz="2000" dirty="0"/>
              <a:t>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/>
              <a:t>Some layout and presentation style derived/based </a:t>
            </a:r>
            <a:br>
              <a:rPr lang="en-US" sz="2000" dirty="0"/>
            </a:br>
            <a:r>
              <a:rPr lang="en-US" sz="2000" dirty="0"/>
              <a:t>on presentations by</a:t>
            </a:r>
          </a:p>
          <a:p>
            <a:pPr lvl="1"/>
            <a:r>
              <a:rPr lang="en-US" sz="1800" dirty="0"/>
              <a:t>Donald House, Texas A&amp;M University, 1999</a:t>
            </a:r>
          </a:p>
          <a:p>
            <a:pPr lvl="1"/>
            <a:r>
              <a:rPr lang="en-US" sz="1800" dirty="0" err="1" smtClean="0"/>
              <a:t>Sventlana</a:t>
            </a:r>
            <a:r>
              <a:rPr lang="en-US" sz="1800" dirty="0" smtClean="0"/>
              <a:t> </a:t>
            </a:r>
            <a:r>
              <a:rPr lang="en-US" sz="1800" dirty="0" err="1" smtClean="0"/>
              <a:t>Lazebnik</a:t>
            </a:r>
            <a:r>
              <a:rPr lang="en-US" sz="1800" dirty="0" smtClean="0"/>
              <a:t>, UNC, 2010</a:t>
            </a:r>
          </a:p>
          <a:p>
            <a:pPr lvl="1"/>
            <a:r>
              <a:rPr lang="en-US" sz="1800" dirty="0" smtClean="0"/>
              <a:t>Noah </a:t>
            </a:r>
            <a:r>
              <a:rPr lang="en-US" sz="1800" dirty="0" err="1" smtClean="0"/>
              <a:t>Snavely</a:t>
            </a:r>
            <a:r>
              <a:rPr lang="en-US" sz="1800" dirty="0" smtClean="0"/>
              <a:t>, Cornell University, 2012</a:t>
            </a:r>
          </a:p>
          <a:p>
            <a:pPr lvl="1"/>
            <a:r>
              <a:rPr lang="en-US" sz="1800" dirty="0" smtClean="0"/>
              <a:t>Xin </a:t>
            </a:r>
            <a:r>
              <a:rPr lang="en-US" sz="1800" dirty="0"/>
              <a:t>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/>
              <a:t>Wolberg</a:t>
            </a:r>
            <a:r>
              <a:rPr lang="en-US" sz="1800" dirty="0"/>
              <a:t>, City College of New York, 2015</a:t>
            </a:r>
          </a:p>
          <a:p>
            <a:pPr lvl="1"/>
            <a:r>
              <a:rPr lang="en-US" sz="1800" dirty="0"/>
              <a:t>Yao Wang and Zhu Liu, NYU-Poly, </a:t>
            </a:r>
            <a:r>
              <a:rPr lang="en-US" sz="1800" dirty="0" smtClean="0"/>
              <a:t>2015</a:t>
            </a:r>
            <a:endParaRPr lang="en-US" sz="1800" dirty="0"/>
          </a:p>
        </p:txBody>
      </p:sp>
      <p:pic>
        <p:nvPicPr>
          <p:cNvPr id="5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400"/>
            <a:ext cx="1471613" cy="8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16029"/>
              </p:ext>
            </p:extLst>
          </p:nvPr>
        </p:nvGraphicFramePr>
        <p:xfrm>
          <a:off x="6553200" y="3723822"/>
          <a:ext cx="23209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" name="Image" r:id="rId4" imgW="7606349" imgH="9739683" progId="Photoshop.Image.8">
                  <p:embed/>
                </p:oleObj>
              </mc:Choice>
              <mc:Fallback>
                <p:oleObj name="Image" r:id="rId4" imgW="7606349" imgH="9739683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723822"/>
                        <a:ext cx="23209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28906"/>
              </p:ext>
            </p:extLst>
          </p:nvPr>
        </p:nvGraphicFramePr>
        <p:xfrm>
          <a:off x="6553200" y="381000"/>
          <a:ext cx="23431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" name="Image" r:id="rId6" imgW="5066667" imgH="6260317" progId="Photoshop.Image.8">
                  <p:embed/>
                </p:oleObj>
              </mc:Choice>
              <mc:Fallback>
                <p:oleObj name="Image" r:id="rId6" imgW="5066667" imgH="6260317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1000"/>
                        <a:ext cx="234315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43001"/>
            <a:ext cx="8229600" cy="1600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Group similar looking pixels together</a:t>
            </a:r>
            <a:br>
              <a:rPr lang="en-US" smtClean="0"/>
            </a:br>
            <a:r>
              <a:rPr lang="en-US" smtClean="0"/>
              <a:t>for efficiency of additional processing</a:t>
            </a:r>
          </a:p>
          <a:p>
            <a:pPr lvl="2"/>
            <a:r>
              <a:rPr lang="en-US" smtClean="0"/>
              <a:t>Superpixels</a:t>
            </a:r>
          </a:p>
          <a:p>
            <a:pPr lvl="3"/>
            <a:r>
              <a:rPr lang="en-US" i="1" smtClean="0"/>
              <a:t>Learning a classification model for segmentation</a:t>
            </a:r>
            <a:r>
              <a:rPr lang="en-US" smtClean="0"/>
              <a:t>, Ren and Malik, ICCV 2003.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2700337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2" y="2744788"/>
            <a:ext cx="27432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371600"/>
          </a:xfrm>
        </p:spPr>
        <p:txBody>
          <a:bodyPr/>
          <a:lstStyle/>
          <a:p>
            <a:r>
              <a:rPr lang="en-US" dirty="0" smtClean="0"/>
              <a:t>Separate image into coherent objects</a:t>
            </a:r>
          </a:p>
          <a:p>
            <a:pPr lvl="2"/>
            <a:r>
              <a:rPr lang="en-US" dirty="0" smtClean="0"/>
              <a:t>Berkeley segmentation database</a:t>
            </a:r>
          </a:p>
          <a:p>
            <a:pPr lvl="3"/>
            <a:r>
              <a:rPr lang="en-US" sz="1400" dirty="0"/>
              <a:t>http://www.eecs.berkeley.edu/Research/Projects/CS/vision/grouping/segbench/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2465477"/>
            <a:ext cx="2662237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65477"/>
            <a:ext cx="26670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90"/>
            <a:ext cx="26670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90"/>
            <a:ext cx="26670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761456" y="63375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1800" dirty="0"/>
              <a:t>image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196870" y="6341379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1800" dirty="0" smtClean="0"/>
              <a:t>segmentation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5490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66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Human minds ‘group’ things</a:t>
            </a:r>
          </a:p>
          <a:p>
            <a:pPr lvl="1"/>
            <a:r>
              <a:rPr lang="en-US" dirty="0" smtClean="0"/>
              <a:t>Our perception is affected by this behavior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601912"/>
            <a:ext cx="39624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5450" y="3119437"/>
            <a:ext cx="235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2000" b="0"/>
              <a:t>subjective contours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00850" y="3074987"/>
            <a:ext cx="124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2000" b="0"/>
              <a:t>occlusion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89625" y="5208587"/>
            <a:ext cx="252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2000" b="0"/>
              <a:t>familiar configuration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6510010"/>
            <a:ext cx="2973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smtClean="0"/>
              <a:t>en.wikipedia.org/wiki/Gestalt_psychology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5977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Find the dog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16" y="914400"/>
            <a:ext cx="574992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6510010"/>
            <a:ext cx="2973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smtClean="0"/>
              <a:t>en.wikipedia.org/wiki/Gestalt_psychology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4743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 Factors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188244"/>
            <a:ext cx="46688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1112044"/>
            <a:ext cx="328295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5867400"/>
            <a:ext cx="4605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These factors are intuitively obvious to humans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BUT are difficult to code into a computer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7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286000"/>
            <a:ext cx="6329363" cy="384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via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Concept:</a:t>
            </a:r>
          </a:p>
          <a:p>
            <a:pPr lvl="1"/>
            <a:r>
              <a:rPr lang="en-US" dirty="0" smtClean="0"/>
              <a:t>Cluster similar pixels/features together</a:t>
            </a:r>
          </a:p>
          <a:p>
            <a:pPr lvl="2"/>
            <a:r>
              <a:rPr lang="en-US" dirty="0" smtClean="0"/>
              <a:t>Color being an obvious choice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477000"/>
            <a:ext cx="1311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K. </a:t>
            </a:r>
            <a:r>
              <a:rPr lang="en-US" sz="1100" dirty="0" err="1" smtClean="0"/>
              <a:t>Grauman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40267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7156</TotalTime>
  <Words>753</Words>
  <Application>Microsoft Office PowerPoint</Application>
  <PresentationFormat>On-screen Show (4:3)</PresentationFormat>
  <Paragraphs>226</Paragraphs>
  <Slides>34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Image</vt:lpstr>
      <vt:lpstr>Digital Image Processing</vt:lpstr>
      <vt:lpstr>Lecture Objectives</vt:lpstr>
      <vt:lpstr>Segmentation Relation</vt:lpstr>
      <vt:lpstr>Segmentation Goals</vt:lpstr>
      <vt:lpstr>Segmentation Goals</vt:lpstr>
      <vt:lpstr>Gestalt Psychology</vt:lpstr>
      <vt:lpstr>Emergence</vt:lpstr>
      <vt:lpstr>Gestalt Factors</vt:lpstr>
      <vt:lpstr>Segmentation via Clustering</vt:lpstr>
      <vt:lpstr>K-Means Clustering</vt:lpstr>
      <vt:lpstr>Segmentation via Clustering</vt:lpstr>
      <vt:lpstr>Cluster Color AND Location</vt:lpstr>
      <vt:lpstr>Summary: K-means Segmentation</vt:lpstr>
      <vt:lpstr>Summary: K-means Segmentation</vt:lpstr>
      <vt:lpstr>Questions So Far?</vt:lpstr>
      <vt:lpstr>Mean Shift Clustering</vt:lpstr>
      <vt:lpstr>Mean Shift Algorithm</vt:lpstr>
      <vt:lpstr>Mean shift</vt:lpstr>
      <vt:lpstr>Mean shift</vt:lpstr>
      <vt:lpstr>Mean shift</vt:lpstr>
      <vt:lpstr>Mean shift</vt:lpstr>
      <vt:lpstr>Mean shift</vt:lpstr>
      <vt:lpstr>Mean shift</vt:lpstr>
      <vt:lpstr>Mean shift</vt:lpstr>
      <vt:lpstr>Mean Shift Clustering</vt:lpstr>
      <vt:lpstr>Mean Shift Clustering / Segmentation</vt:lpstr>
      <vt:lpstr>Example: Mean Shift Results</vt:lpstr>
      <vt:lpstr>Mean Shift Results (c1)</vt:lpstr>
      <vt:lpstr>Mean Shift Results (c2)</vt:lpstr>
      <vt:lpstr>Summary: Mean Shift</vt:lpstr>
      <vt:lpstr>Questions So Far?</vt:lpstr>
      <vt:lpstr>More Questions?</vt:lpstr>
      <vt:lpstr>Extra Reference Stuff Follows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1090</cp:revision>
  <dcterms:created xsi:type="dcterms:W3CDTF">2006-08-16T00:00:00Z</dcterms:created>
  <dcterms:modified xsi:type="dcterms:W3CDTF">2015-11-08T23:02:36Z</dcterms:modified>
</cp:coreProperties>
</file>