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1" r:id="rId3"/>
    <p:sldId id="433" r:id="rId4"/>
    <p:sldId id="434" r:id="rId5"/>
    <p:sldId id="435" r:id="rId6"/>
    <p:sldId id="436" r:id="rId7"/>
    <p:sldId id="437" r:id="rId8"/>
    <p:sldId id="439" r:id="rId9"/>
    <p:sldId id="440" r:id="rId10"/>
    <p:sldId id="441" r:id="rId11"/>
    <p:sldId id="438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50" r:id="rId20"/>
    <p:sldId id="449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9" r:id="rId29"/>
    <p:sldId id="460" r:id="rId30"/>
    <p:sldId id="461" r:id="rId31"/>
    <p:sldId id="462" r:id="rId32"/>
    <p:sldId id="306" r:id="rId33"/>
    <p:sldId id="364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79" d="100"/>
          <a:sy n="79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9D6B9CB-919F-46C2-BC9C-2431FA4D94EA}" type="slidenum">
              <a:rPr lang="en-US" altLang="en-US" sz="1100" b="0"/>
              <a:pPr/>
              <a:t>23</a:t>
            </a:fld>
            <a:endParaRPr lang="en-US" altLang="en-US" sz="1100" b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D3C3243-2555-4A13-A9FD-E8B2E62C1F49}" type="slidenum">
              <a:rPr lang="en-US" altLang="en-US" sz="1100" b="0"/>
              <a:pPr/>
              <a:t>28</a:t>
            </a:fld>
            <a:endParaRPr lang="en-US" altLang="en-US" sz="1100" b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004BB-FB61-492B-B34B-B6B2C0F06F48}" type="slidenum">
              <a:rPr lang="en-US" altLang="en-US" sz="1100" b="0"/>
              <a:pPr/>
              <a:t>29</a:t>
            </a:fld>
            <a:endParaRPr lang="en-US" altLang="en-US" sz="11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48CCA2D-F1FE-4320-97BD-5B4952F164EE}" type="slidenum">
              <a:rPr lang="en-US" altLang="en-US" sz="1100" b="0"/>
              <a:pPr/>
              <a:t>30</a:t>
            </a:fld>
            <a:endParaRPr lang="en-US" altLang="en-US" sz="11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0C707D-2F62-4B39-B91F-4114AC8E06E9}" type="slidenum">
              <a:rPr lang="en-US" altLang="en-US" sz="1100" b="0"/>
              <a:pPr/>
              <a:t>31</a:t>
            </a:fld>
            <a:endParaRPr lang="en-US" altLang="en-US" sz="1100" b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65933-2568-4D12-BCAD-94C490F4A5A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5D48A-FBED-4B46-9640-CF48605CE50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A84D758-38F3-4A8B-B1A3-F2440F1232F1}" type="slidenum">
              <a:rPr lang="en-US" altLang="en-US" sz="1100" b="0"/>
              <a:pPr/>
              <a:t>17</a:t>
            </a:fld>
            <a:endParaRPr lang="en-US" altLang="en-US" sz="1100" b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8D5853E-931A-4F69-B8B5-78FC735FD096}" type="slidenum">
              <a:rPr lang="en-US" altLang="en-US" sz="1100" b="0"/>
              <a:pPr/>
              <a:t>18</a:t>
            </a:fld>
            <a:endParaRPr lang="en-US" altLang="en-US" sz="1100" b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40159CC-375A-467F-BF75-788F668629D0}" type="slidenum">
              <a:rPr lang="en-US" altLang="en-US" sz="1100" b="0"/>
              <a:pPr/>
              <a:t>19</a:t>
            </a:fld>
            <a:endParaRPr lang="en-US" altLang="en-US" sz="1100" b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FB3646-7658-4D94-A108-CE074172A30B}" type="slidenum">
              <a:rPr lang="en-US" altLang="en-US" sz="1100" b="0"/>
              <a:pPr/>
              <a:t>20</a:t>
            </a:fld>
            <a:endParaRPr lang="en-US" altLang="en-US" sz="1100" b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6646A3-0ACC-455A-8D96-C6E97B9BDBC5}" type="slidenum">
              <a:rPr lang="en-US" altLang="en-US" sz="1100" b="0"/>
              <a:pPr/>
              <a:t>21</a:t>
            </a:fld>
            <a:endParaRPr lang="en-US" altLang="en-US" sz="1100" b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ECC1E1-2AEB-4EE1-83AA-7C9FE873C4C1}" type="slidenum">
              <a:rPr lang="en-US" altLang="en-US" sz="1100" b="0"/>
              <a:pPr/>
              <a:t>22</a:t>
            </a:fld>
            <a:endParaRPr lang="en-US" altLang="en-US" sz="1100" b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F24307-2091-499B-85A5-3FEA784BB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61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jshi/papers/pami_ncu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navely\work\teaching\12Fa-CS4670\lectures\lec31\nmovie.mpg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jshi/papers/pami_ncut.pdf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7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603891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Segmentation via Graphs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presentations by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Sventlana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Lazebnik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Noah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Snavely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783154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982507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468954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532313" y="4180810"/>
            <a:ext cx="1182687" cy="680767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6388" y="2783155"/>
            <a:ext cx="3371850" cy="6858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6388" y="5065223"/>
            <a:ext cx="3371850" cy="62213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864" y="4149721"/>
            <a:ext cx="1695449" cy="915502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9264" y="3468955"/>
            <a:ext cx="3065461" cy="56964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792839">
            <a:off x="7459912" y="55265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Neighboring pixels should generally have the same labels</a:t>
            </a:r>
          </a:p>
          <a:p>
            <a:pPr lvl="1"/>
            <a:r>
              <a:rPr lang="en-US" altLang="en-US" smtClean="0"/>
              <a:t>Unless the pixels have very different intensities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1864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04800"/>
            <a:ext cx="2209800" cy="914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81000"/>
            <a:ext cx="2209800" cy="8382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6369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318000" y="5029200"/>
            <a:ext cx="3835400" cy="369888"/>
            <a:chOff x="3907972" y="5193268"/>
            <a:chExt cx="3836025" cy="369332"/>
          </a:xfrm>
        </p:grpSpPr>
        <p:pic>
          <p:nvPicPr>
            <p:cNvPr id="379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972" y="5233004"/>
              <a:ext cx="590550" cy="31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4" name="TextBox 9"/>
            <p:cNvSpPr txBox="1">
              <a:spLocks noChangeArrowheads="1"/>
            </p:cNvSpPr>
            <p:nvPr/>
          </p:nvSpPr>
          <p:spPr bwMode="auto">
            <a:xfrm>
              <a:off x="4495800" y="5193268"/>
              <a:ext cx="32481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: similarity in intensity of </a:t>
              </a:r>
              <a:r>
                <a:rPr lang="en-US" altLang="en-US" i="1">
                  <a:solidFill>
                    <a:srgbClr val="000000"/>
                  </a:solidFill>
                </a:rPr>
                <a:t>p</a:t>
              </a:r>
              <a:r>
                <a:rPr lang="en-US" altLang="en-US">
                  <a:solidFill>
                    <a:srgbClr val="000000"/>
                  </a:solidFill>
                </a:rPr>
                <a:t> and </a:t>
              </a:r>
              <a:r>
                <a:rPr lang="en-US" altLang="en-US" i="1">
                  <a:solidFill>
                    <a:srgbClr val="000000"/>
                  </a:solidFill>
                </a:rPr>
                <a:t>q</a:t>
              </a:r>
            </a:p>
          </p:txBody>
        </p:sp>
      </p:grp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432175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560513" y="4521200"/>
            <a:ext cx="2249487" cy="1498600"/>
            <a:chOff x="1560909" y="4520460"/>
            <a:chExt cx="2249091" cy="1499340"/>
          </a:xfrm>
        </p:grpSpPr>
        <p:sp>
          <p:nvSpPr>
            <p:cNvPr id="11" name="Oval 10"/>
            <p:cNvSpPr/>
            <p:nvPr/>
          </p:nvSpPr>
          <p:spPr>
            <a:xfrm>
              <a:off x="1560909" y="4520460"/>
              <a:ext cx="92059" cy="92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719631" y="4520460"/>
              <a:ext cx="92059" cy="92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7909" name="Group 19"/>
            <p:cNvGrpSpPr>
              <a:grpSpLocks/>
            </p:cNvGrpSpPr>
            <p:nvPr/>
          </p:nvGrpSpPr>
          <p:grpSpPr bwMode="auto">
            <a:xfrm>
              <a:off x="2475309" y="5641688"/>
              <a:ext cx="1334691" cy="378112"/>
              <a:chOff x="2362200" y="5486400"/>
              <a:chExt cx="1334691" cy="378112"/>
            </a:xfrm>
          </p:grpSpPr>
          <p:pic>
            <p:nvPicPr>
              <p:cNvPr id="379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5562600"/>
                <a:ext cx="559425" cy="30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2" name="TextBox 18"/>
              <p:cNvSpPr txBox="1">
                <a:spLocks noChangeArrowheads="1"/>
              </p:cNvSpPr>
              <p:nvPr/>
            </p:nvSpPr>
            <p:spPr bwMode="auto">
              <a:xfrm>
                <a:off x="2882244" y="5486400"/>
                <a:ext cx="8146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=  10.0</a:t>
                </a: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rot="16200000" flipV="1">
              <a:off x="1700227" y="4663754"/>
              <a:ext cx="1067327" cy="1041217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1027113" y="4978400"/>
            <a:ext cx="1217612" cy="1346200"/>
            <a:chOff x="1027509" y="4977661"/>
            <a:chExt cx="1217671" cy="1346939"/>
          </a:xfrm>
        </p:grpSpPr>
        <p:grpSp>
          <p:nvGrpSpPr>
            <p:cNvPr id="37900" name="Group 16"/>
            <p:cNvGrpSpPr>
              <a:grpSpLocks/>
            </p:cNvGrpSpPr>
            <p:nvPr/>
          </p:nvGrpSpPr>
          <p:grpSpPr bwMode="auto">
            <a:xfrm rot="5400000">
              <a:off x="1176897" y="5056871"/>
              <a:ext cx="250834" cy="92413"/>
              <a:chOff x="1219200" y="4724400"/>
              <a:chExt cx="250834" cy="924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19201" y="4724721"/>
                <a:ext cx="92126" cy="92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78038" y="4724721"/>
                <a:ext cx="92126" cy="92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01" name="Group 22"/>
            <p:cNvGrpSpPr>
              <a:grpSpLocks/>
            </p:cNvGrpSpPr>
            <p:nvPr/>
          </p:nvGrpSpPr>
          <p:grpSpPr bwMode="auto">
            <a:xfrm>
              <a:off x="1027509" y="5946488"/>
              <a:ext cx="1217671" cy="378112"/>
              <a:chOff x="2362200" y="5486400"/>
              <a:chExt cx="1217671" cy="378112"/>
            </a:xfrm>
          </p:grpSpPr>
          <p:pic>
            <p:nvPicPr>
              <p:cNvPr id="3790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5562600"/>
                <a:ext cx="559425" cy="30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04" name="TextBox 24"/>
              <p:cNvSpPr txBox="1">
                <a:spLocks noChangeArrowheads="1"/>
              </p:cNvSpPr>
              <p:nvPr/>
            </p:nvSpPr>
            <p:spPr bwMode="auto">
              <a:xfrm>
                <a:off x="2882244" y="5486400"/>
                <a:ext cx="6976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=  0.1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rot="16200000" flipV="1">
              <a:off x="1217847" y="5451072"/>
              <a:ext cx="686176" cy="304815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543800" y="6553200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44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with max flow / min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all is in place</a:t>
            </a:r>
          </a:p>
          <a:p>
            <a:endParaRPr lang="en-US" dirty="0"/>
          </a:p>
          <a:p>
            <a:r>
              <a:rPr lang="en-US" dirty="0" smtClean="0"/>
              <a:t>We can solve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using max flow / min cut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56" y="3048000"/>
            <a:ext cx="5849144" cy="68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6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min cut problem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90800"/>
          </a:xfrm>
        </p:spPr>
        <p:txBody>
          <a:bodyPr/>
          <a:lstStyle/>
          <a:p>
            <a:r>
              <a:rPr lang="en-US" altLang="en-US" smtClean="0"/>
              <a:t>Given a weighted graph </a:t>
            </a:r>
            <a:r>
              <a:rPr lang="en-US" altLang="en-US" i="1" smtClean="0"/>
              <a:t>G</a:t>
            </a:r>
            <a:r>
              <a:rPr lang="en-US" altLang="en-US" smtClean="0"/>
              <a:t> with source and sink nodes (</a:t>
            </a:r>
            <a:r>
              <a:rPr lang="en-US" altLang="en-US" i="1" smtClean="0"/>
              <a:t>s</a:t>
            </a:r>
            <a:r>
              <a:rPr lang="en-US" altLang="en-US" smtClean="0"/>
              <a:t> and </a:t>
            </a:r>
            <a:r>
              <a:rPr lang="en-US" altLang="en-US" i="1" smtClean="0"/>
              <a:t>t</a:t>
            </a:r>
            <a:r>
              <a:rPr lang="en-US" altLang="en-US" smtClean="0"/>
              <a:t>), partition the nodes into two sets, </a:t>
            </a:r>
            <a:r>
              <a:rPr lang="en-US" altLang="en-US" i="1" smtClean="0"/>
              <a:t>S</a:t>
            </a:r>
            <a:r>
              <a:rPr lang="en-US" altLang="en-US" smtClean="0"/>
              <a:t> and </a:t>
            </a:r>
            <a:r>
              <a:rPr lang="en-US" altLang="en-US" i="1" smtClean="0"/>
              <a:t>T</a:t>
            </a:r>
            <a:r>
              <a:rPr lang="en-US" altLang="en-US" smtClean="0"/>
              <a:t> such that the sum of edge weights spanning the partition is minimized </a:t>
            </a:r>
          </a:p>
          <a:p>
            <a:pPr lvl="1"/>
            <a:r>
              <a:rPr lang="en-US" altLang="en-US" smtClean="0"/>
              <a:t>and </a:t>
            </a:r>
            <a:r>
              <a:rPr lang="en-US" altLang="en-US" i="1" smtClean="0"/>
              <a:t>s</a:t>
            </a:r>
            <a:r>
              <a:rPr lang="en-US" altLang="en-US" smtClean="0"/>
              <a:t>    </a:t>
            </a:r>
            <a:r>
              <a:rPr lang="en-US" altLang="en-US" i="1" smtClean="0"/>
              <a:t>S </a:t>
            </a:r>
            <a:r>
              <a:rPr lang="en-US" altLang="en-US" smtClean="0"/>
              <a:t>and </a:t>
            </a:r>
            <a:r>
              <a:rPr lang="en-US" altLang="en-US" i="1" smtClean="0"/>
              <a:t>t </a:t>
            </a:r>
            <a:r>
              <a:rPr lang="en-US" altLang="en-US" smtClean="0"/>
              <a:t>   </a:t>
            </a:r>
            <a:r>
              <a:rPr lang="en-US" altLang="en-US" i="1" smtClean="0"/>
              <a:t>T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1165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6183313"/>
            <a:ext cx="1762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83313"/>
            <a:ext cx="1762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3800" y="6553200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6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886200"/>
            <a:ext cx="955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3826" name="Freeform 100"/>
          <p:cNvSpPr>
            <a:spLocks/>
          </p:cNvSpPr>
          <p:nvPr/>
        </p:nvSpPr>
        <p:spPr bwMode="auto">
          <a:xfrm>
            <a:off x="3886200" y="2401888"/>
            <a:ext cx="2438400" cy="1651000"/>
          </a:xfrm>
          <a:custGeom>
            <a:avLst/>
            <a:gdLst>
              <a:gd name="T0" fmla="*/ 2147483647 w 1536"/>
              <a:gd name="T1" fmla="*/ 0 h 1040"/>
              <a:gd name="T2" fmla="*/ 2147483647 w 1536"/>
              <a:gd name="T3" fmla="*/ 2147483647 h 1040"/>
              <a:gd name="T4" fmla="*/ 2147483647 w 1536"/>
              <a:gd name="T5" fmla="*/ 2147483647 h 1040"/>
              <a:gd name="T6" fmla="*/ 2147483647 w 1536"/>
              <a:gd name="T7" fmla="*/ 2147483647 h 1040"/>
              <a:gd name="T8" fmla="*/ 0 w 1536"/>
              <a:gd name="T9" fmla="*/ 2147483647 h 1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040"/>
              <a:gd name="T17" fmla="*/ 1536 w 1536"/>
              <a:gd name="T18" fmla="*/ 1040 h 1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040">
                <a:moveTo>
                  <a:pt x="1536" y="0"/>
                </a:moveTo>
                <a:cubicBezTo>
                  <a:pt x="1468" y="276"/>
                  <a:pt x="1400" y="552"/>
                  <a:pt x="1296" y="720"/>
                </a:cubicBezTo>
                <a:cubicBezTo>
                  <a:pt x="1192" y="888"/>
                  <a:pt x="1096" y="976"/>
                  <a:pt x="912" y="1008"/>
                </a:cubicBezTo>
                <a:cubicBezTo>
                  <a:pt x="728" y="1040"/>
                  <a:pt x="344" y="968"/>
                  <a:pt x="192" y="912"/>
                </a:cubicBezTo>
                <a:cubicBezTo>
                  <a:pt x="40" y="856"/>
                  <a:pt x="20" y="764"/>
                  <a:pt x="0" y="67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27" name="Line 97"/>
          <p:cNvSpPr>
            <a:spLocks noChangeShapeType="1"/>
          </p:cNvSpPr>
          <p:nvPr/>
        </p:nvSpPr>
        <p:spPr bwMode="auto">
          <a:xfrm flipV="1">
            <a:off x="1600200" y="1411288"/>
            <a:ext cx="1246188" cy="990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50888"/>
          </a:xfrm>
        </p:spPr>
        <p:txBody>
          <a:bodyPr/>
          <a:lstStyle/>
          <a:p>
            <a:r>
              <a:rPr lang="en-US" altLang="zh-CN" dirty="0" smtClean="0"/>
              <a:t>Segmentation by min cut</a:t>
            </a:r>
          </a:p>
        </p:txBody>
      </p:sp>
      <p:sp>
        <p:nvSpPr>
          <p:cNvPr id="16138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114800"/>
            <a:ext cx="7772400" cy="2438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Graph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node for each pixel, link between </a:t>
            </a:r>
            <a:r>
              <a:rPr lang="en-US" altLang="zh-CN" dirty="0" smtClean="0"/>
              <a:t>adjacent </a:t>
            </a:r>
            <a:r>
              <a:rPr lang="en-US" altLang="zh-CN" dirty="0"/>
              <a:t>pixels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specify a few pixels as foreground and background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create an infinite cost link from each </a:t>
            </a:r>
            <a:r>
              <a:rPr lang="en-US" altLang="zh-CN" dirty="0" err="1"/>
              <a:t>bg</a:t>
            </a:r>
            <a:r>
              <a:rPr lang="en-US" altLang="zh-CN" dirty="0"/>
              <a:t> pixel to the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</a:t>
            </a:r>
            <a:r>
              <a:rPr lang="en-US" altLang="zh-CN" dirty="0"/>
              <a:t>node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create an infinite cost link from each </a:t>
            </a:r>
            <a:r>
              <a:rPr lang="en-US" altLang="zh-CN" dirty="0" err="1"/>
              <a:t>fg</a:t>
            </a:r>
            <a:r>
              <a:rPr lang="en-US" altLang="zh-CN" dirty="0"/>
              <a:t> pixel to the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node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 smtClean="0"/>
              <a:t>create finite cost links from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t </a:t>
            </a:r>
            <a:r>
              <a:rPr lang="en-US" altLang="zh-CN" dirty="0" smtClean="0"/>
              <a:t>to each other node</a:t>
            </a:r>
            <a:endParaRPr lang="en-US" altLang="zh-CN" i="1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compute min cut that separates s from t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/>
              <a:t>The min-cut max-flow theorem [Ford and Fulkerson 1956</a:t>
            </a:r>
            <a:r>
              <a:rPr lang="en-US" altLang="zh-CN" dirty="0" smtClean="0"/>
              <a:t>]</a:t>
            </a:r>
            <a:endParaRPr lang="en-US" altLang="zh-CN" dirty="0"/>
          </a:p>
        </p:txBody>
      </p:sp>
      <p:sp>
        <p:nvSpPr>
          <p:cNvPr id="40967" name="Line 73"/>
          <p:cNvSpPr>
            <a:spLocks noChangeShapeType="1"/>
          </p:cNvSpPr>
          <p:nvPr/>
        </p:nvSpPr>
        <p:spPr bwMode="auto">
          <a:xfrm flipV="1">
            <a:off x="3913188" y="141128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4"/>
          <p:cNvSpPr>
            <a:spLocks noChangeShapeType="1"/>
          </p:cNvSpPr>
          <p:nvPr/>
        </p:nvSpPr>
        <p:spPr bwMode="auto">
          <a:xfrm flipV="1">
            <a:off x="3913188" y="14112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75"/>
          <p:cNvSpPr>
            <a:spLocks noChangeShapeType="1"/>
          </p:cNvSpPr>
          <p:nvPr/>
        </p:nvSpPr>
        <p:spPr bwMode="auto">
          <a:xfrm>
            <a:off x="3913188" y="24018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76"/>
          <p:cNvSpPr>
            <a:spLocks noChangeShapeType="1"/>
          </p:cNvSpPr>
          <p:nvPr/>
        </p:nvSpPr>
        <p:spPr bwMode="auto">
          <a:xfrm>
            <a:off x="3913188" y="24018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77"/>
          <p:cNvSpPr>
            <a:spLocks noChangeShapeType="1"/>
          </p:cNvSpPr>
          <p:nvPr/>
        </p:nvSpPr>
        <p:spPr bwMode="auto">
          <a:xfrm>
            <a:off x="3913188" y="240188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78"/>
          <p:cNvSpPr>
            <a:spLocks noChangeShapeType="1"/>
          </p:cNvSpPr>
          <p:nvPr/>
        </p:nvSpPr>
        <p:spPr bwMode="auto">
          <a:xfrm flipH="1">
            <a:off x="2846388" y="24018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79"/>
          <p:cNvSpPr>
            <a:spLocks noChangeShapeType="1"/>
          </p:cNvSpPr>
          <p:nvPr/>
        </p:nvSpPr>
        <p:spPr bwMode="auto">
          <a:xfrm flipH="1">
            <a:off x="2846388" y="24018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80"/>
          <p:cNvSpPr>
            <a:spLocks noChangeShapeType="1"/>
          </p:cNvSpPr>
          <p:nvPr/>
        </p:nvSpPr>
        <p:spPr bwMode="auto">
          <a:xfrm flipH="1" flipV="1">
            <a:off x="2846388" y="14112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Oval 81"/>
          <p:cNvSpPr>
            <a:spLocks noChangeArrowheads="1"/>
          </p:cNvSpPr>
          <p:nvPr/>
        </p:nvSpPr>
        <p:spPr bwMode="auto">
          <a:xfrm>
            <a:off x="2617788" y="11826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6" name="Oval 82"/>
          <p:cNvSpPr>
            <a:spLocks noChangeArrowheads="1"/>
          </p:cNvSpPr>
          <p:nvPr/>
        </p:nvSpPr>
        <p:spPr bwMode="auto">
          <a:xfrm>
            <a:off x="2617788" y="21732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7" name="Oval 83"/>
          <p:cNvSpPr>
            <a:spLocks noChangeArrowheads="1"/>
          </p:cNvSpPr>
          <p:nvPr/>
        </p:nvSpPr>
        <p:spPr bwMode="auto">
          <a:xfrm>
            <a:off x="3684588" y="21732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8" name="Oval 84"/>
          <p:cNvSpPr>
            <a:spLocks noChangeArrowheads="1"/>
          </p:cNvSpPr>
          <p:nvPr/>
        </p:nvSpPr>
        <p:spPr bwMode="auto">
          <a:xfrm>
            <a:off x="4751388" y="11826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9" name="Oval 85"/>
          <p:cNvSpPr>
            <a:spLocks noChangeArrowheads="1"/>
          </p:cNvSpPr>
          <p:nvPr/>
        </p:nvSpPr>
        <p:spPr bwMode="auto">
          <a:xfrm>
            <a:off x="4751388" y="21732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0" name="Oval 86"/>
          <p:cNvSpPr>
            <a:spLocks noChangeArrowheads="1"/>
          </p:cNvSpPr>
          <p:nvPr/>
        </p:nvSpPr>
        <p:spPr bwMode="auto">
          <a:xfrm>
            <a:off x="2617788" y="31638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1" name="Oval 87"/>
          <p:cNvSpPr>
            <a:spLocks noChangeArrowheads="1"/>
          </p:cNvSpPr>
          <p:nvPr/>
        </p:nvSpPr>
        <p:spPr bwMode="auto">
          <a:xfrm>
            <a:off x="3684588" y="31638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2" name="Oval 88"/>
          <p:cNvSpPr>
            <a:spLocks noChangeArrowheads="1"/>
          </p:cNvSpPr>
          <p:nvPr/>
        </p:nvSpPr>
        <p:spPr bwMode="auto">
          <a:xfrm>
            <a:off x="4751388" y="31638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3" name="Oval 89"/>
          <p:cNvSpPr>
            <a:spLocks noChangeArrowheads="1"/>
          </p:cNvSpPr>
          <p:nvPr/>
        </p:nvSpPr>
        <p:spPr bwMode="auto">
          <a:xfrm>
            <a:off x="3684588" y="11826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4" name="Oval 93"/>
          <p:cNvSpPr>
            <a:spLocks noChangeArrowheads="1"/>
          </p:cNvSpPr>
          <p:nvPr/>
        </p:nvSpPr>
        <p:spPr bwMode="auto">
          <a:xfrm>
            <a:off x="1428750" y="2249488"/>
            <a:ext cx="304800" cy="304800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5" name="Text Box 94"/>
          <p:cNvSpPr txBox="1">
            <a:spLocks noChangeArrowheads="1"/>
          </p:cNvSpPr>
          <p:nvPr/>
        </p:nvSpPr>
        <p:spPr bwMode="auto">
          <a:xfrm>
            <a:off x="1066800" y="22098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40986" name="Oval 95"/>
          <p:cNvSpPr>
            <a:spLocks noChangeArrowheads="1"/>
          </p:cNvSpPr>
          <p:nvPr/>
        </p:nvSpPr>
        <p:spPr bwMode="auto">
          <a:xfrm>
            <a:off x="6172200" y="2249488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7" name="Text Box 96"/>
          <p:cNvSpPr txBox="1">
            <a:spLocks noChangeArrowheads="1"/>
          </p:cNvSpPr>
          <p:nvPr/>
        </p:nvSpPr>
        <p:spPr bwMode="auto">
          <a:xfrm>
            <a:off x="6334125" y="2478088"/>
            <a:ext cx="1760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s </a:t>
            </a:r>
            <a:r>
              <a:rPr lang="en-US" altLang="zh-CN">
                <a:solidFill>
                  <a:srgbClr val="FF0000"/>
                </a:solidFill>
              </a:rPr>
              <a:t>(“foreground”)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13852" name="Freeform 101"/>
          <p:cNvSpPr>
            <a:spLocks/>
          </p:cNvSpPr>
          <p:nvPr/>
        </p:nvSpPr>
        <p:spPr bwMode="auto">
          <a:xfrm>
            <a:off x="1143000" y="903288"/>
            <a:ext cx="5257800" cy="2349500"/>
          </a:xfrm>
          <a:custGeom>
            <a:avLst/>
            <a:gdLst>
              <a:gd name="T0" fmla="*/ 0 w 3312"/>
              <a:gd name="T1" fmla="*/ 2336800 h 1480"/>
              <a:gd name="T2" fmla="*/ 1143000 w 3312"/>
              <a:gd name="T3" fmla="*/ 2260600 h 1480"/>
              <a:gd name="T4" fmla="*/ 2057400 w 3312"/>
              <a:gd name="T5" fmla="*/ 1803400 h 1480"/>
              <a:gd name="T6" fmla="*/ 2286000 w 3312"/>
              <a:gd name="T7" fmla="*/ 1041400 h 1480"/>
              <a:gd name="T8" fmla="*/ 2971800 w 3312"/>
              <a:gd name="T9" fmla="*/ 889000 h 1480"/>
              <a:gd name="T10" fmla="*/ 3505200 w 3312"/>
              <a:gd name="T11" fmla="*/ 127000 h 1480"/>
              <a:gd name="T12" fmla="*/ 5257800 w 3312"/>
              <a:gd name="T13" fmla="*/ 127000 h 1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12"/>
              <a:gd name="T22" fmla="*/ 0 h 1480"/>
              <a:gd name="T23" fmla="*/ 3312 w 3312"/>
              <a:gd name="T24" fmla="*/ 1480 h 1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12" h="1480">
                <a:moveTo>
                  <a:pt x="0" y="1472"/>
                </a:moveTo>
                <a:cubicBezTo>
                  <a:pt x="252" y="1476"/>
                  <a:pt x="504" y="1480"/>
                  <a:pt x="720" y="1424"/>
                </a:cubicBezTo>
                <a:cubicBezTo>
                  <a:pt x="936" y="1368"/>
                  <a:pt x="1176" y="1264"/>
                  <a:pt x="1296" y="1136"/>
                </a:cubicBezTo>
                <a:cubicBezTo>
                  <a:pt x="1416" y="1008"/>
                  <a:pt x="1344" y="752"/>
                  <a:pt x="1440" y="656"/>
                </a:cubicBezTo>
                <a:cubicBezTo>
                  <a:pt x="1536" y="560"/>
                  <a:pt x="1744" y="656"/>
                  <a:pt x="1872" y="560"/>
                </a:cubicBezTo>
                <a:cubicBezTo>
                  <a:pt x="2000" y="464"/>
                  <a:pt x="1968" y="160"/>
                  <a:pt x="2208" y="80"/>
                </a:cubicBezTo>
                <a:cubicBezTo>
                  <a:pt x="2448" y="0"/>
                  <a:pt x="2880" y="40"/>
                  <a:pt x="3312" y="8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53" name="Text Box 102"/>
          <p:cNvSpPr txBox="1">
            <a:spLocks noChangeArrowheads="1"/>
          </p:cNvSpPr>
          <p:nvPr/>
        </p:nvSpPr>
        <p:spPr bwMode="auto">
          <a:xfrm>
            <a:off x="6019800" y="954088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000000"/>
                </a:solidFill>
              </a:rPr>
              <a:t>min cut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819400" y="1411288"/>
            <a:ext cx="1981200" cy="1905000"/>
            <a:chOff x="1776" y="960"/>
            <a:chExt cx="1248" cy="1200"/>
          </a:xfrm>
        </p:grpSpPr>
        <p:sp>
          <p:nvSpPr>
            <p:cNvPr id="40997" name="Line 30"/>
            <p:cNvSpPr>
              <a:spLocks noChangeShapeType="1"/>
            </p:cNvSpPr>
            <p:nvPr/>
          </p:nvSpPr>
          <p:spPr bwMode="auto">
            <a:xfrm>
              <a:off x="2592" y="1584"/>
              <a:ext cx="432" cy="0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1"/>
            <p:cNvSpPr>
              <a:spLocks noChangeShapeType="1"/>
            </p:cNvSpPr>
            <p:nvPr/>
          </p:nvSpPr>
          <p:spPr bwMode="auto">
            <a:xfrm>
              <a:off x="2496" y="1680"/>
              <a:ext cx="0" cy="432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32"/>
            <p:cNvSpPr>
              <a:spLocks noChangeShapeType="1"/>
            </p:cNvSpPr>
            <p:nvPr/>
          </p:nvSpPr>
          <p:spPr bwMode="auto">
            <a:xfrm flipH="1">
              <a:off x="1824" y="1632"/>
              <a:ext cx="576" cy="528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33"/>
            <p:cNvSpPr>
              <a:spLocks noChangeShapeType="1"/>
            </p:cNvSpPr>
            <p:nvPr/>
          </p:nvSpPr>
          <p:spPr bwMode="auto">
            <a:xfrm flipV="1">
              <a:off x="1920" y="960"/>
              <a:ext cx="432" cy="0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34"/>
            <p:cNvSpPr>
              <a:spLocks noChangeShapeType="1"/>
            </p:cNvSpPr>
            <p:nvPr/>
          </p:nvSpPr>
          <p:spPr bwMode="auto">
            <a:xfrm>
              <a:off x="1776" y="1056"/>
              <a:ext cx="0" cy="480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35"/>
            <p:cNvSpPr>
              <a:spLocks noChangeShapeType="1"/>
            </p:cNvSpPr>
            <p:nvPr/>
          </p:nvSpPr>
          <p:spPr bwMode="auto">
            <a:xfrm>
              <a:off x="1872" y="1056"/>
              <a:ext cx="480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36"/>
            <p:cNvSpPr>
              <a:spLocks noChangeShapeType="1"/>
            </p:cNvSpPr>
            <p:nvPr/>
          </p:nvSpPr>
          <p:spPr bwMode="auto">
            <a:xfrm>
              <a:off x="2448" y="1104"/>
              <a:ext cx="0" cy="3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37"/>
            <p:cNvSpPr>
              <a:spLocks noChangeShapeType="1"/>
            </p:cNvSpPr>
            <p:nvPr/>
          </p:nvSpPr>
          <p:spPr bwMode="auto">
            <a:xfrm flipH="1">
              <a:off x="1920" y="1584"/>
              <a:ext cx="38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92513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9888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reeform 40"/>
          <p:cNvSpPr>
            <a:spLocks/>
          </p:cNvSpPr>
          <p:nvPr/>
        </p:nvSpPr>
        <p:spPr bwMode="auto">
          <a:xfrm>
            <a:off x="5127625" y="2435225"/>
            <a:ext cx="1044575" cy="750888"/>
          </a:xfrm>
          <a:custGeom>
            <a:avLst/>
            <a:gdLst>
              <a:gd name="T0" fmla="*/ 1045029 w 1045029"/>
              <a:gd name="T1" fmla="*/ 0 h 751114"/>
              <a:gd name="T2" fmla="*/ 446315 w 1045029"/>
              <a:gd name="T3" fmla="*/ 293914 h 751114"/>
              <a:gd name="T4" fmla="*/ 0 w 1045029"/>
              <a:gd name="T5" fmla="*/ 751114 h 751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5029" h="751114">
                <a:moveTo>
                  <a:pt x="1045029" y="0"/>
                </a:moveTo>
                <a:cubicBezTo>
                  <a:pt x="832757" y="84364"/>
                  <a:pt x="620486" y="168728"/>
                  <a:pt x="446315" y="293914"/>
                </a:cubicBezTo>
                <a:cubicBezTo>
                  <a:pt x="272144" y="419100"/>
                  <a:pt x="136072" y="585107"/>
                  <a:pt x="0" y="751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1643063" y="2543175"/>
            <a:ext cx="3332162" cy="1774825"/>
          </a:xfrm>
          <a:custGeom>
            <a:avLst/>
            <a:gdLst>
              <a:gd name="T0" fmla="*/ 0 w 3331028"/>
              <a:gd name="T1" fmla="*/ 0 h 1774371"/>
              <a:gd name="T2" fmla="*/ 1262743 w 3331028"/>
              <a:gd name="T3" fmla="*/ 1524000 h 1774371"/>
              <a:gd name="T4" fmla="*/ 2950028 w 3331028"/>
              <a:gd name="T5" fmla="*/ 1502229 h 1774371"/>
              <a:gd name="T6" fmla="*/ 3331028 w 3331028"/>
              <a:gd name="T7" fmla="*/ 1077686 h 1774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31028" h="1774371">
                <a:moveTo>
                  <a:pt x="0" y="0"/>
                </a:moveTo>
                <a:cubicBezTo>
                  <a:pt x="385536" y="700314"/>
                  <a:pt x="771072" y="1273629"/>
                  <a:pt x="1262743" y="1524000"/>
                </a:cubicBezTo>
                <a:cubicBezTo>
                  <a:pt x="1754414" y="1774371"/>
                  <a:pt x="2605314" y="1576615"/>
                  <a:pt x="2950028" y="1502229"/>
                </a:cubicBezTo>
                <a:cubicBezTo>
                  <a:pt x="3294742" y="1427843"/>
                  <a:pt x="3312885" y="1316264"/>
                  <a:pt x="3331028" y="1077686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06688"/>
            <a:ext cx="981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6" name="Text Box 94"/>
          <p:cNvSpPr txBox="1">
            <a:spLocks noChangeArrowheads="1"/>
          </p:cNvSpPr>
          <p:nvPr/>
        </p:nvSpPr>
        <p:spPr bwMode="auto">
          <a:xfrm>
            <a:off x="355600" y="2590800"/>
            <a:ext cx="162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3333FF"/>
                </a:solidFill>
              </a:rPr>
              <a:t>(“background”)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229" y="6553200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96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1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1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1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26" grpId="0" animBg="1"/>
      <p:bldP spid="1613827" grpId="0" animBg="1"/>
      <p:bldP spid="1613852" grpId="0" animBg="1"/>
      <p:bldP spid="1613853" grpId="0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886200"/>
            <a:ext cx="955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Freeform 100"/>
          <p:cNvSpPr>
            <a:spLocks/>
          </p:cNvSpPr>
          <p:nvPr/>
        </p:nvSpPr>
        <p:spPr bwMode="auto">
          <a:xfrm>
            <a:off x="3886200" y="2401888"/>
            <a:ext cx="2438400" cy="1651000"/>
          </a:xfrm>
          <a:custGeom>
            <a:avLst/>
            <a:gdLst>
              <a:gd name="T0" fmla="*/ 2147483647 w 1536"/>
              <a:gd name="T1" fmla="*/ 0 h 1040"/>
              <a:gd name="T2" fmla="*/ 2147483647 w 1536"/>
              <a:gd name="T3" fmla="*/ 2147483647 h 1040"/>
              <a:gd name="T4" fmla="*/ 2147483647 w 1536"/>
              <a:gd name="T5" fmla="*/ 2147483647 h 1040"/>
              <a:gd name="T6" fmla="*/ 2147483647 w 1536"/>
              <a:gd name="T7" fmla="*/ 2147483647 h 1040"/>
              <a:gd name="T8" fmla="*/ 0 w 1536"/>
              <a:gd name="T9" fmla="*/ 2147483647 h 1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040"/>
              <a:gd name="T17" fmla="*/ 1536 w 1536"/>
              <a:gd name="T18" fmla="*/ 1040 h 1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040">
                <a:moveTo>
                  <a:pt x="1536" y="0"/>
                </a:moveTo>
                <a:cubicBezTo>
                  <a:pt x="1468" y="276"/>
                  <a:pt x="1400" y="552"/>
                  <a:pt x="1296" y="720"/>
                </a:cubicBezTo>
                <a:cubicBezTo>
                  <a:pt x="1192" y="888"/>
                  <a:pt x="1096" y="976"/>
                  <a:pt x="912" y="1008"/>
                </a:cubicBezTo>
                <a:cubicBezTo>
                  <a:pt x="728" y="1040"/>
                  <a:pt x="344" y="968"/>
                  <a:pt x="192" y="912"/>
                </a:cubicBezTo>
                <a:cubicBezTo>
                  <a:pt x="40" y="856"/>
                  <a:pt x="20" y="764"/>
                  <a:pt x="0" y="67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97"/>
          <p:cNvSpPr>
            <a:spLocks noChangeShapeType="1"/>
          </p:cNvSpPr>
          <p:nvPr/>
        </p:nvSpPr>
        <p:spPr bwMode="auto">
          <a:xfrm flipV="1">
            <a:off x="1600200" y="1411288"/>
            <a:ext cx="1246188" cy="990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73"/>
          <p:cNvSpPr>
            <a:spLocks noChangeShapeType="1"/>
          </p:cNvSpPr>
          <p:nvPr/>
        </p:nvSpPr>
        <p:spPr bwMode="auto">
          <a:xfrm flipV="1">
            <a:off x="3913188" y="141128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4"/>
          <p:cNvSpPr>
            <a:spLocks noChangeShapeType="1"/>
          </p:cNvSpPr>
          <p:nvPr/>
        </p:nvSpPr>
        <p:spPr bwMode="auto">
          <a:xfrm flipV="1">
            <a:off x="3913188" y="14112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75"/>
          <p:cNvSpPr>
            <a:spLocks noChangeShapeType="1"/>
          </p:cNvSpPr>
          <p:nvPr/>
        </p:nvSpPr>
        <p:spPr bwMode="auto">
          <a:xfrm>
            <a:off x="3913188" y="24018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76"/>
          <p:cNvSpPr>
            <a:spLocks noChangeShapeType="1"/>
          </p:cNvSpPr>
          <p:nvPr/>
        </p:nvSpPr>
        <p:spPr bwMode="auto">
          <a:xfrm>
            <a:off x="3913188" y="24018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77"/>
          <p:cNvSpPr>
            <a:spLocks noChangeShapeType="1"/>
          </p:cNvSpPr>
          <p:nvPr/>
        </p:nvSpPr>
        <p:spPr bwMode="auto">
          <a:xfrm>
            <a:off x="3913188" y="240188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78"/>
          <p:cNvSpPr>
            <a:spLocks noChangeShapeType="1"/>
          </p:cNvSpPr>
          <p:nvPr/>
        </p:nvSpPr>
        <p:spPr bwMode="auto">
          <a:xfrm flipH="1">
            <a:off x="2846388" y="24018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79"/>
          <p:cNvSpPr>
            <a:spLocks noChangeShapeType="1"/>
          </p:cNvSpPr>
          <p:nvPr/>
        </p:nvSpPr>
        <p:spPr bwMode="auto">
          <a:xfrm flipH="1">
            <a:off x="2846388" y="24018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80"/>
          <p:cNvSpPr>
            <a:spLocks noChangeShapeType="1"/>
          </p:cNvSpPr>
          <p:nvPr/>
        </p:nvSpPr>
        <p:spPr bwMode="auto">
          <a:xfrm flipH="1" flipV="1">
            <a:off x="2846388" y="14112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Oval 81"/>
          <p:cNvSpPr>
            <a:spLocks noChangeArrowheads="1"/>
          </p:cNvSpPr>
          <p:nvPr/>
        </p:nvSpPr>
        <p:spPr bwMode="auto">
          <a:xfrm>
            <a:off x="2617788" y="11826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Oval 82"/>
          <p:cNvSpPr>
            <a:spLocks noChangeArrowheads="1"/>
          </p:cNvSpPr>
          <p:nvPr/>
        </p:nvSpPr>
        <p:spPr bwMode="auto">
          <a:xfrm>
            <a:off x="2617788" y="21732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0" name="Oval 83"/>
          <p:cNvSpPr>
            <a:spLocks noChangeArrowheads="1"/>
          </p:cNvSpPr>
          <p:nvPr/>
        </p:nvSpPr>
        <p:spPr bwMode="auto">
          <a:xfrm>
            <a:off x="3684588" y="21732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1" name="Oval 84"/>
          <p:cNvSpPr>
            <a:spLocks noChangeArrowheads="1"/>
          </p:cNvSpPr>
          <p:nvPr/>
        </p:nvSpPr>
        <p:spPr bwMode="auto">
          <a:xfrm>
            <a:off x="4751388" y="11826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2" name="Oval 85"/>
          <p:cNvSpPr>
            <a:spLocks noChangeArrowheads="1"/>
          </p:cNvSpPr>
          <p:nvPr/>
        </p:nvSpPr>
        <p:spPr bwMode="auto">
          <a:xfrm>
            <a:off x="4751388" y="21732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3" name="Oval 86"/>
          <p:cNvSpPr>
            <a:spLocks noChangeArrowheads="1"/>
          </p:cNvSpPr>
          <p:nvPr/>
        </p:nvSpPr>
        <p:spPr bwMode="auto">
          <a:xfrm>
            <a:off x="2617788" y="31638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4" name="Oval 87"/>
          <p:cNvSpPr>
            <a:spLocks noChangeArrowheads="1"/>
          </p:cNvSpPr>
          <p:nvPr/>
        </p:nvSpPr>
        <p:spPr bwMode="auto">
          <a:xfrm>
            <a:off x="3684588" y="31638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5" name="Oval 88"/>
          <p:cNvSpPr>
            <a:spLocks noChangeArrowheads="1"/>
          </p:cNvSpPr>
          <p:nvPr/>
        </p:nvSpPr>
        <p:spPr bwMode="auto">
          <a:xfrm>
            <a:off x="4751388" y="3163888"/>
            <a:ext cx="457200" cy="457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6" name="Oval 89"/>
          <p:cNvSpPr>
            <a:spLocks noChangeArrowheads="1"/>
          </p:cNvSpPr>
          <p:nvPr/>
        </p:nvSpPr>
        <p:spPr bwMode="auto">
          <a:xfrm>
            <a:off x="3684588" y="11826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7" name="Oval 93"/>
          <p:cNvSpPr>
            <a:spLocks noChangeArrowheads="1"/>
          </p:cNvSpPr>
          <p:nvPr/>
        </p:nvSpPr>
        <p:spPr bwMode="auto">
          <a:xfrm>
            <a:off x="1428750" y="2249488"/>
            <a:ext cx="304800" cy="304800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8" name="Text Box 94"/>
          <p:cNvSpPr txBox="1">
            <a:spLocks noChangeArrowheads="1"/>
          </p:cNvSpPr>
          <p:nvPr/>
        </p:nvSpPr>
        <p:spPr bwMode="auto">
          <a:xfrm>
            <a:off x="1447800" y="255428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800080"/>
                </a:solidFill>
              </a:rPr>
              <a:t>t</a:t>
            </a:r>
          </a:p>
        </p:txBody>
      </p:sp>
      <p:sp>
        <p:nvSpPr>
          <p:cNvPr id="42009" name="Oval 95"/>
          <p:cNvSpPr>
            <a:spLocks noChangeArrowheads="1"/>
          </p:cNvSpPr>
          <p:nvPr/>
        </p:nvSpPr>
        <p:spPr bwMode="auto">
          <a:xfrm>
            <a:off x="6172200" y="2249488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0" name="Text Box 96"/>
          <p:cNvSpPr txBox="1">
            <a:spLocks noChangeArrowheads="1"/>
          </p:cNvSpPr>
          <p:nvPr/>
        </p:nvSpPr>
        <p:spPr bwMode="auto">
          <a:xfrm>
            <a:off x="6334125" y="2478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42011" name="Group 103"/>
          <p:cNvGrpSpPr>
            <a:grpSpLocks/>
          </p:cNvGrpSpPr>
          <p:nvPr/>
        </p:nvGrpSpPr>
        <p:grpSpPr bwMode="auto">
          <a:xfrm>
            <a:off x="1143000" y="903288"/>
            <a:ext cx="6043613" cy="2349500"/>
            <a:chOff x="720" y="640"/>
            <a:chExt cx="3807" cy="1480"/>
          </a:xfrm>
        </p:grpSpPr>
        <p:sp>
          <p:nvSpPr>
            <p:cNvPr id="42028" name="Freeform 101"/>
            <p:cNvSpPr>
              <a:spLocks/>
            </p:cNvSpPr>
            <p:nvPr/>
          </p:nvSpPr>
          <p:spPr bwMode="auto">
            <a:xfrm>
              <a:off x="720" y="640"/>
              <a:ext cx="3312" cy="1480"/>
            </a:xfrm>
            <a:custGeom>
              <a:avLst/>
              <a:gdLst>
                <a:gd name="T0" fmla="*/ 0 w 3312"/>
                <a:gd name="T1" fmla="*/ 1472 h 1480"/>
                <a:gd name="T2" fmla="*/ 720 w 3312"/>
                <a:gd name="T3" fmla="*/ 1424 h 1480"/>
                <a:gd name="T4" fmla="*/ 1296 w 3312"/>
                <a:gd name="T5" fmla="*/ 1136 h 1480"/>
                <a:gd name="T6" fmla="*/ 1440 w 3312"/>
                <a:gd name="T7" fmla="*/ 656 h 1480"/>
                <a:gd name="T8" fmla="*/ 1872 w 3312"/>
                <a:gd name="T9" fmla="*/ 560 h 1480"/>
                <a:gd name="T10" fmla="*/ 2208 w 3312"/>
                <a:gd name="T11" fmla="*/ 80 h 1480"/>
                <a:gd name="T12" fmla="*/ 3312 w 3312"/>
                <a:gd name="T13" fmla="*/ 80 h 1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2"/>
                <a:gd name="T22" fmla="*/ 0 h 1480"/>
                <a:gd name="T23" fmla="*/ 3312 w 3312"/>
                <a:gd name="T24" fmla="*/ 1480 h 1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2" h="1480">
                  <a:moveTo>
                    <a:pt x="0" y="1472"/>
                  </a:moveTo>
                  <a:cubicBezTo>
                    <a:pt x="252" y="1476"/>
                    <a:pt x="504" y="1480"/>
                    <a:pt x="720" y="1424"/>
                  </a:cubicBezTo>
                  <a:cubicBezTo>
                    <a:pt x="936" y="1368"/>
                    <a:pt x="1176" y="1264"/>
                    <a:pt x="1296" y="1136"/>
                  </a:cubicBezTo>
                  <a:cubicBezTo>
                    <a:pt x="1416" y="1008"/>
                    <a:pt x="1344" y="752"/>
                    <a:pt x="1440" y="656"/>
                  </a:cubicBezTo>
                  <a:cubicBezTo>
                    <a:pt x="1536" y="560"/>
                    <a:pt x="1744" y="656"/>
                    <a:pt x="1872" y="560"/>
                  </a:cubicBezTo>
                  <a:cubicBezTo>
                    <a:pt x="2000" y="464"/>
                    <a:pt x="1968" y="160"/>
                    <a:pt x="2208" y="80"/>
                  </a:cubicBezTo>
                  <a:cubicBezTo>
                    <a:pt x="2448" y="0"/>
                    <a:pt x="2880" y="40"/>
                    <a:pt x="3312" y="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Text Box 102"/>
            <p:cNvSpPr txBox="1">
              <a:spLocks noChangeArrowheads="1"/>
            </p:cNvSpPr>
            <p:nvPr/>
          </p:nvSpPr>
          <p:spPr bwMode="auto">
            <a:xfrm>
              <a:off x="3792" y="672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altLang="zh-CN" sz="2400">
                  <a:solidFill>
                    <a:srgbClr val="000000"/>
                  </a:solidFill>
                </a:rPr>
                <a:t>min cut</a:t>
              </a:r>
            </a:p>
          </p:txBody>
        </p:sp>
      </p:grpSp>
      <p:grpSp>
        <p:nvGrpSpPr>
          <p:cNvPr id="42012" name="Group 38"/>
          <p:cNvGrpSpPr>
            <a:grpSpLocks/>
          </p:cNvGrpSpPr>
          <p:nvPr/>
        </p:nvGrpSpPr>
        <p:grpSpPr bwMode="auto">
          <a:xfrm>
            <a:off x="2819400" y="1411288"/>
            <a:ext cx="1981200" cy="1905000"/>
            <a:chOff x="1776" y="960"/>
            <a:chExt cx="1248" cy="1200"/>
          </a:xfrm>
        </p:grpSpPr>
        <p:sp>
          <p:nvSpPr>
            <p:cNvPr id="42020" name="Line 30"/>
            <p:cNvSpPr>
              <a:spLocks noChangeShapeType="1"/>
            </p:cNvSpPr>
            <p:nvPr/>
          </p:nvSpPr>
          <p:spPr bwMode="auto">
            <a:xfrm>
              <a:off x="2592" y="1584"/>
              <a:ext cx="432" cy="0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31"/>
            <p:cNvSpPr>
              <a:spLocks noChangeShapeType="1"/>
            </p:cNvSpPr>
            <p:nvPr/>
          </p:nvSpPr>
          <p:spPr bwMode="auto">
            <a:xfrm>
              <a:off x="2496" y="1680"/>
              <a:ext cx="0" cy="432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2"/>
            <p:cNvSpPr>
              <a:spLocks noChangeShapeType="1"/>
            </p:cNvSpPr>
            <p:nvPr/>
          </p:nvSpPr>
          <p:spPr bwMode="auto">
            <a:xfrm flipH="1">
              <a:off x="1824" y="1632"/>
              <a:ext cx="576" cy="528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33"/>
            <p:cNvSpPr>
              <a:spLocks noChangeShapeType="1"/>
            </p:cNvSpPr>
            <p:nvPr/>
          </p:nvSpPr>
          <p:spPr bwMode="auto">
            <a:xfrm flipV="1">
              <a:off x="1920" y="960"/>
              <a:ext cx="432" cy="0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34"/>
            <p:cNvSpPr>
              <a:spLocks noChangeShapeType="1"/>
            </p:cNvSpPr>
            <p:nvPr/>
          </p:nvSpPr>
          <p:spPr bwMode="auto">
            <a:xfrm>
              <a:off x="1776" y="1056"/>
              <a:ext cx="0" cy="480"/>
            </a:xfrm>
            <a:prstGeom prst="line">
              <a:avLst/>
            </a:prstGeom>
            <a:noFill/>
            <a:ln w="152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35"/>
            <p:cNvSpPr>
              <a:spLocks noChangeShapeType="1"/>
            </p:cNvSpPr>
            <p:nvPr/>
          </p:nvSpPr>
          <p:spPr bwMode="auto">
            <a:xfrm>
              <a:off x="1872" y="1056"/>
              <a:ext cx="480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36"/>
            <p:cNvSpPr>
              <a:spLocks noChangeShapeType="1"/>
            </p:cNvSpPr>
            <p:nvPr/>
          </p:nvSpPr>
          <p:spPr bwMode="auto">
            <a:xfrm>
              <a:off x="2448" y="1104"/>
              <a:ext cx="0" cy="3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37"/>
            <p:cNvSpPr>
              <a:spLocks noChangeShapeType="1"/>
            </p:cNvSpPr>
            <p:nvPr/>
          </p:nvSpPr>
          <p:spPr bwMode="auto">
            <a:xfrm flipH="1">
              <a:off x="1920" y="1584"/>
              <a:ext cx="38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92513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9888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Freeform 40"/>
          <p:cNvSpPr>
            <a:spLocks/>
          </p:cNvSpPr>
          <p:nvPr/>
        </p:nvSpPr>
        <p:spPr bwMode="auto">
          <a:xfrm>
            <a:off x="5127625" y="2435225"/>
            <a:ext cx="1044575" cy="750888"/>
          </a:xfrm>
          <a:custGeom>
            <a:avLst/>
            <a:gdLst>
              <a:gd name="T0" fmla="*/ 1045029 w 1045029"/>
              <a:gd name="T1" fmla="*/ 0 h 751114"/>
              <a:gd name="T2" fmla="*/ 446315 w 1045029"/>
              <a:gd name="T3" fmla="*/ 293914 h 751114"/>
              <a:gd name="T4" fmla="*/ 0 w 1045029"/>
              <a:gd name="T5" fmla="*/ 751114 h 751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5029" h="751114">
                <a:moveTo>
                  <a:pt x="1045029" y="0"/>
                </a:moveTo>
                <a:cubicBezTo>
                  <a:pt x="832757" y="84364"/>
                  <a:pt x="620486" y="168728"/>
                  <a:pt x="446315" y="293914"/>
                </a:cubicBezTo>
                <a:cubicBezTo>
                  <a:pt x="272144" y="419100"/>
                  <a:pt x="136072" y="585107"/>
                  <a:pt x="0" y="751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Freeform 41"/>
          <p:cNvSpPr>
            <a:spLocks/>
          </p:cNvSpPr>
          <p:nvPr/>
        </p:nvSpPr>
        <p:spPr bwMode="auto">
          <a:xfrm>
            <a:off x="1643063" y="2543175"/>
            <a:ext cx="3332162" cy="1774825"/>
          </a:xfrm>
          <a:custGeom>
            <a:avLst/>
            <a:gdLst>
              <a:gd name="T0" fmla="*/ 0 w 3331028"/>
              <a:gd name="T1" fmla="*/ 0 h 1774371"/>
              <a:gd name="T2" fmla="*/ 1262743 w 3331028"/>
              <a:gd name="T3" fmla="*/ 1524000 h 1774371"/>
              <a:gd name="T4" fmla="*/ 2950028 w 3331028"/>
              <a:gd name="T5" fmla="*/ 1502229 h 1774371"/>
              <a:gd name="T6" fmla="*/ 3331028 w 3331028"/>
              <a:gd name="T7" fmla="*/ 1077686 h 1774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31028" h="1774371">
                <a:moveTo>
                  <a:pt x="0" y="0"/>
                </a:moveTo>
                <a:cubicBezTo>
                  <a:pt x="385536" y="700314"/>
                  <a:pt x="771072" y="1273629"/>
                  <a:pt x="1262743" y="1524000"/>
                </a:cubicBezTo>
                <a:cubicBezTo>
                  <a:pt x="1754414" y="1774371"/>
                  <a:pt x="2605314" y="1576615"/>
                  <a:pt x="2950028" y="1502229"/>
                </a:cubicBezTo>
                <a:cubicBezTo>
                  <a:pt x="3294742" y="1427843"/>
                  <a:pt x="3312885" y="1316264"/>
                  <a:pt x="3331028" y="1077686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06688"/>
            <a:ext cx="981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371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The partitions 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formed by the min cut give the optimal foreground and background segmentation</a:t>
            </a:r>
          </a:p>
          <a:p>
            <a:r>
              <a:rPr lang="en-US" altLang="en-US" sz="2800" dirty="0"/>
              <a:t>i</a:t>
            </a:r>
            <a:r>
              <a:rPr lang="en-US" altLang="en-US" sz="2800" dirty="0" smtClean="0"/>
              <a:t>.e., the resulting labels minimize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5999"/>
            <a:ext cx="50911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50888"/>
          </a:xfrm>
        </p:spPr>
        <p:txBody>
          <a:bodyPr/>
          <a:lstStyle/>
          <a:p>
            <a:r>
              <a:rPr lang="en-US" altLang="zh-CN" dirty="0" smtClean="0"/>
              <a:t>Segmentation by min cut</a:t>
            </a:r>
          </a:p>
        </p:txBody>
      </p:sp>
    </p:spTree>
    <p:extLst>
      <p:ext uri="{BB962C8B-B14F-4D97-AF65-F5344CB8AC3E}">
        <p14:creationId xmlns:p14="http://schemas.microsoft.com/office/powerpoint/2010/main" val="86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/ </a:t>
            </a:r>
            <a:r>
              <a:rPr lang="en-US" dirty="0"/>
              <a:t>M</a:t>
            </a:r>
            <a:r>
              <a:rPr lang="en-US" dirty="0" smtClean="0"/>
              <a:t>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38563" cy="5181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Grabcut</a:t>
            </a:r>
            <a:endParaRPr lang="en-US" dirty="0" smtClean="0"/>
          </a:p>
          <a:p>
            <a:pPr lvl="1"/>
            <a:r>
              <a:rPr lang="en-US" dirty="0" err="1" smtClean="0"/>
              <a:t>Rother</a:t>
            </a:r>
            <a:r>
              <a:rPr lang="en-US" dirty="0" smtClean="0"/>
              <a:t> et. al., SIGGRAPH 2004</a:t>
            </a:r>
          </a:p>
          <a:p>
            <a:pPr lvl="1"/>
            <a:endParaRPr lang="en-US" dirty="0"/>
          </a:p>
          <a:p>
            <a:r>
              <a:rPr lang="fr-FR" dirty="0"/>
              <a:t>Intelligent </a:t>
            </a:r>
            <a:r>
              <a:rPr lang="fr-FR" dirty="0" err="1" smtClean="0"/>
              <a:t>Scissors</a:t>
            </a:r>
            <a:endParaRPr lang="fr-FR" dirty="0" smtClean="0"/>
          </a:p>
          <a:p>
            <a:pPr lvl="1"/>
            <a:r>
              <a:rPr lang="fr-FR" dirty="0" smtClean="0"/>
              <a:t>Mortensen </a:t>
            </a:r>
            <a:r>
              <a:rPr lang="fr-FR" dirty="0"/>
              <a:t>et. al, SIGGRAPH 1995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r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94" y="1143000"/>
            <a:ext cx="1154113" cy="9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60" y="2547161"/>
            <a:ext cx="345049" cy="8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53_53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67" y="1219786"/>
            <a:ext cx="11541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94078" y="2312504"/>
            <a:ext cx="914400" cy="1294331"/>
            <a:chOff x="4216" y="952"/>
            <a:chExt cx="914" cy="1219"/>
          </a:xfrm>
        </p:grpSpPr>
        <p:pic>
          <p:nvPicPr>
            <p:cNvPr id="9" name="Picture 8" descr="IMG_3872_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Freeform 7"/>
          <p:cNvSpPr>
            <a:spLocks/>
          </p:cNvSpPr>
          <p:nvPr/>
        </p:nvSpPr>
        <p:spPr bwMode="auto">
          <a:xfrm>
            <a:off x="5235542" y="1097548"/>
            <a:ext cx="995329" cy="992188"/>
          </a:xfrm>
          <a:custGeom>
            <a:avLst/>
            <a:gdLst>
              <a:gd name="T0" fmla="*/ 2147483647 w 1356"/>
              <a:gd name="T1" fmla="*/ 2147483647 h 1242"/>
              <a:gd name="T2" fmla="*/ 2147483647 w 1356"/>
              <a:gd name="T3" fmla="*/ 2147483647 h 1242"/>
              <a:gd name="T4" fmla="*/ 2147483647 w 1356"/>
              <a:gd name="T5" fmla="*/ 2147483647 h 1242"/>
              <a:gd name="T6" fmla="*/ 2147483647 w 1356"/>
              <a:gd name="T7" fmla="*/ 2147483647 h 1242"/>
              <a:gd name="T8" fmla="*/ 2147483647 w 1356"/>
              <a:gd name="T9" fmla="*/ 2147483647 h 1242"/>
              <a:gd name="T10" fmla="*/ 2147483647 w 1356"/>
              <a:gd name="T11" fmla="*/ 0 h 1242"/>
              <a:gd name="T12" fmla="*/ 2147483647 w 1356"/>
              <a:gd name="T13" fmla="*/ 2147483647 h 1242"/>
              <a:gd name="T14" fmla="*/ 2147483647 w 1356"/>
              <a:gd name="T15" fmla="*/ 2147483647 h 1242"/>
              <a:gd name="T16" fmla="*/ 2147483647 w 1356"/>
              <a:gd name="T17" fmla="*/ 2147483647 h 1242"/>
              <a:gd name="T18" fmla="*/ 2147483647 w 1356"/>
              <a:gd name="T19" fmla="*/ 2147483647 h 1242"/>
              <a:gd name="T20" fmla="*/ 2147483647 w 1356"/>
              <a:gd name="T21" fmla="*/ 2147483647 h 1242"/>
              <a:gd name="T22" fmla="*/ 2147483647 w 1356"/>
              <a:gd name="T23" fmla="*/ 2147483647 h 1242"/>
              <a:gd name="T24" fmla="*/ 2147483647 w 1356"/>
              <a:gd name="T25" fmla="*/ 2147483647 h 1242"/>
              <a:gd name="T26" fmla="*/ 2147483647 w 1356"/>
              <a:gd name="T27" fmla="*/ 2147483647 h 1242"/>
              <a:gd name="T28" fmla="*/ 2147483647 w 1356"/>
              <a:gd name="T29" fmla="*/ 2147483647 h 1242"/>
              <a:gd name="T30" fmla="*/ 2147483647 w 1356"/>
              <a:gd name="T31" fmla="*/ 2147483647 h 1242"/>
              <a:gd name="T32" fmla="*/ 2147483647 w 1356"/>
              <a:gd name="T33" fmla="*/ 2147483647 h 1242"/>
              <a:gd name="T34" fmla="*/ 2147483647 w 1356"/>
              <a:gd name="T35" fmla="*/ 2147483647 h 1242"/>
              <a:gd name="T36" fmla="*/ 2147483647 w 1356"/>
              <a:gd name="T37" fmla="*/ 2147483647 h 1242"/>
              <a:gd name="T38" fmla="*/ 2147483647 w 1356"/>
              <a:gd name="T39" fmla="*/ 2147483647 h 1242"/>
              <a:gd name="T40" fmla="*/ 2147483647 w 1356"/>
              <a:gd name="T41" fmla="*/ 2147483647 h 1242"/>
              <a:gd name="T42" fmla="*/ 2147483647 w 1356"/>
              <a:gd name="T43" fmla="*/ 2147483647 h 1242"/>
              <a:gd name="T44" fmla="*/ 2147483647 w 1356"/>
              <a:gd name="T45" fmla="*/ 2147483647 h 1242"/>
              <a:gd name="T46" fmla="*/ 2147483647 w 1356"/>
              <a:gd name="T47" fmla="*/ 2147483647 h 1242"/>
              <a:gd name="T48" fmla="*/ 2147483647 w 1356"/>
              <a:gd name="T49" fmla="*/ 2147483647 h 1242"/>
              <a:gd name="T50" fmla="*/ 2147483647 w 1356"/>
              <a:gd name="T51" fmla="*/ 2147483647 h 1242"/>
              <a:gd name="T52" fmla="*/ 2147483647 w 1356"/>
              <a:gd name="T53" fmla="*/ 2147483647 h 1242"/>
              <a:gd name="T54" fmla="*/ 2147483647 w 1356"/>
              <a:gd name="T55" fmla="*/ 2147483647 h 1242"/>
              <a:gd name="T56" fmla="*/ 2147483647 w 1356"/>
              <a:gd name="T57" fmla="*/ 2147483647 h 1242"/>
              <a:gd name="T58" fmla="*/ 2147483647 w 1356"/>
              <a:gd name="T59" fmla="*/ 2147483647 h 1242"/>
              <a:gd name="T60" fmla="*/ 0 w 1356"/>
              <a:gd name="T61" fmla="*/ 2147483647 h 1242"/>
              <a:gd name="T62" fmla="*/ 2147483647 w 1356"/>
              <a:gd name="T63" fmla="*/ 2147483647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41680" y="4038600"/>
            <a:ext cx="1257300" cy="898525"/>
            <a:chOff x="0" y="0"/>
            <a:chExt cx="2400" cy="1670"/>
          </a:xfrm>
        </p:grpSpPr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79" y="381"/>
              <a:ext cx="1556" cy="876"/>
            </a:xfrm>
            <a:custGeom>
              <a:avLst/>
              <a:gdLst>
                <a:gd name="T0" fmla="*/ 1250 w 21600"/>
                <a:gd name="T1" fmla="*/ 816 h 21600"/>
                <a:gd name="T2" fmla="*/ 1227 w 21600"/>
                <a:gd name="T3" fmla="*/ 464 h 21600"/>
                <a:gd name="T4" fmla="*/ 1302 w 21600"/>
                <a:gd name="T5" fmla="*/ 494 h 21600"/>
                <a:gd name="T6" fmla="*/ 1347 w 21600"/>
                <a:gd name="T7" fmla="*/ 524 h 21600"/>
                <a:gd name="T8" fmla="*/ 1481 w 21600"/>
                <a:gd name="T9" fmla="*/ 584 h 21600"/>
                <a:gd name="T10" fmla="*/ 1526 w 21600"/>
                <a:gd name="T11" fmla="*/ 562 h 21600"/>
                <a:gd name="T12" fmla="*/ 1556 w 21600"/>
                <a:gd name="T13" fmla="*/ 457 h 21600"/>
                <a:gd name="T14" fmla="*/ 1541 w 21600"/>
                <a:gd name="T15" fmla="*/ 270 h 21600"/>
                <a:gd name="T16" fmla="*/ 1362 w 21600"/>
                <a:gd name="T17" fmla="*/ 210 h 21600"/>
                <a:gd name="T18" fmla="*/ 1115 w 21600"/>
                <a:gd name="T19" fmla="*/ 128 h 21600"/>
                <a:gd name="T20" fmla="*/ 636 w 21600"/>
                <a:gd name="T21" fmla="*/ 0 h 21600"/>
                <a:gd name="T22" fmla="*/ 232 w 21600"/>
                <a:gd name="T23" fmla="*/ 60 h 21600"/>
                <a:gd name="T24" fmla="*/ 142 w 21600"/>
                <a:gd name="T25" fmla="*/ 270 h 21600"/>
                <a:gd name="T26" fmla="*/ 127 w 21600"/>
                <a:gd name="T27" fmla="*/ 464 h 21600"/>
                <a:gd name="T28" fmla="*/ 45 w 21600"/>
                <a:gd name="T29" fmla="*/ 636 h 21600"/>
                <a:gd name="T30" fmla="*/ 30 w 21600"/>
                <a:gd name="T31" fmla="*/ 584 h 21600"/>
                <a:gd name="T32" fmla="*/ 38 w 21600"/>
                <a:gd name="T33" fmla="*/ 689 h 21600"/>
                <a:gd name="T34" fmla="*/ 135 w 21600"/>
                <a:gd name="T35" fmla="*/ 651 h 21600"/>
                <a:gd name="T36" fmla="*/ 180 w 21600"/>
                <a:gd name="T37" fmla="*/ 584 h 21600"/>
                <a:gd name="T38" fmla="*/ 217 w 21600"/>
                <a:gd name="T39" fmla="*/ 375 h 21600"/>
                <a:gd name="T40" fmla="*/ 240 w 21600"/>
                <a:gd name="T41" fmla="*/ 292 h 21600"/>
                <a:gd name="T42" fmla="*/ 292 w 21600"/>
                <a:gd name="T43" fmla="*/ 487 h 21600"/>
                <a:gd name="T44" fmla="*/ 255 w 21600"/>
                <a:gd name="T45" fmla="*/ 606 h 21600"/>
                <a:gd name="T46" fmla="*/ 427 w 21600"/>
                <a:gd name="T47" fmla="*/ 831 h 21600"/>
                <a:gd name="T48" fmla="*/ 442 w 21600"/>
                <a:gd name="T49" fmla="*/ 763 h 21600"/>
                <a:gd name="T50" fmla="*/ 472 w 21600"/>
                <a:gd name="T51" fmla="*/ 562 h 21600"/>
                <a:gd name="T52" fmla="*/ 539 w 21600"/>
                <a:gd name="T53" fmla="*/ 427 h 21600"/>
                <a:gd name="T54" fmla="*/ 651 w 21600"/>
                <a:gd name="T55" fmla="*/ 404 h 21600"/>
                <a:gd name="T56" fmla="*/ 808 w 21600"/>
                <a:gd name="T57" fmla="*/ 502 h 21600"/>
                <a:gd name="T58" fmla="*/ 868 w 21600"/>
                <a:gd name="T59" fmla="*/ 591 h 21600"/>
                <a:gd name="T60" fmla="*/ 905 w 21600"/>
                <a:gd name="T61" fmla="*/ 749 h 21600"/>
                <a:gd name="T62" fmla="*/ 875 w 21600"/>
                <a:gd name="T63" fmla="*/ 816 h 21600"/>
                <a:gd name="T64" fmla="*/ 1063 w 21600"/>
                <a:gd name="T65" fmla="*/ 734 h 21600"/>
                <a:gd name="T66" fmla="*/ 1115 w 21600"/>
                <a:gd name="T67" fmla="*/ 771 h 21600"/>
                <a:gd name="T68" fmla="*/ 1257 w 21600"/>
                <a:gd name="T69" fmla="*/ 876 h 21600"/>
                <a:gd name="T70" fmla="*/ 1227 w 21600"/>
                <a:gd name="T71" fmla="*/ 778 h 21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600" h="21600">
                  <a:moveTo>
                    <a:pt x="18074" y="21033"/>
                  </a:moveTo>
                  <a:cubicBezTo>
                    <a:pt x="17921" y="20293"/>
                    <a:pt x="17755" y="20342"/>
                    <a:pt x="17352" y="20121"/>
                  </a:cubicBezTo>
                  <a:cubicBezTo>
                    <a:pt x="17033" y="19233"/>
                    <a:pt x="16950" y="18222"/>
                    <a:pt x="16616" y="17359"/>
                  </a:cubicBezTo>
                  <a:cubicBezTo>
                    <a:pt x="16686" y="14918"/>
                    <a:pt x="16672" y="13537"/>
                    <a:pt x="17033" y="11441"/>
                  </a:cubicBezTo>
                  <a:cubicBezTo>
                    <a:pt x="17311" y="11515"/>
                    <a:pt x="17602" y="11466"/>
                    <a:pt x="17866" y="11638"/>
                  </a:cubicBezTo>
                  <a:cubicBezTo>
                    <a:pt x="17977" y="11712"/>
                    <a:pt x="17977" y="12033"/>
                    <a:pt x="18074" y="12181"/>
                  </a:cubicBezTo>
                  <a:lnTo>
                    <a:pt x="18699" y="12921"/>
                  </a:lnTo>
                  <a:cubicBezTo>
                    <a:pt x="19240" y="13266"/>
                    <a:pt x="18921" y="13019"/>
                    <a:pt x="19629" y="13858"/>
                  </a:cubicBezTo>
                  <a:cubicBezTo>
                    <a:pt x="19906" y="14178"/>
                    <a:pt x="20253" y="14203"/>
                    <a:pt x="20559" y="14400"/>
                  </a:cubicBezTo>
                  <a:cubicBezTo>
                    <a:pt x="20670" y="14277"/>
                    <a:pt x="20767" y="14129"/>
                    <a:pt x="20878" y="14030"/>
                  </a:cubicBezTo>
                  <a:cubicBezTo>
                    <a:pt x="20975" y="13956"/>
                    <a:pt x="21114" y="13981"/>
                    <a:pt x="21184" y="13858"/>
                  </a:cubicBezTo>
                  <a:cubicBezTo>
                    <a:pt x="21281" y="13685"/>
                    <a:pt x="21392" y="12427"/>
                    <a:pt x="21392" y="12378"/>
                  </a:cubicBezTo>
                  <a:cubicBezTo>
                    <a:pt x="21447" y="12008"/>
                    <a:pt x="21600" y="11268"/>
                    <a:pt x="21600" y="11268"/>
                  </a:cubicBezTo>
                  <a:cubicBezTo>
                    <a:pt x="21489" y="10405"/>
                    <a:pt x="21406" y="10085"/>
                    <a:pt x="20975" y="9592"/>
                  </a:cubicBezTo>
                  <a:cubicBezTo>
                    <a:pt x="21059" y="8236"/>
                    <a:pt x="21003" y="7668"/>
                    <a:pt x="21392" y="6658"/>
                  </a:cubicBezTo>
                  <a:cubicBezTo>
                    <a:pt x="20948" y="5449"/>
                    <a:pt x="20406" y="5844"/>
                    <a:pt x="19532" y="5721"/>
                  </a:cubicBezTo>
                  <a:cubicBezTo>
                    <a:pt x="18504" y="5178"/>
                    <a:pt x="19948" y="6016"/>
                    <a:pt x="18907" y="5178"/>
                  </a:cubicBezTo>
                  <a:cubicBezTo>
                    <a:pt x="18227" y="4636"/>
                    <a:pt x="17435" y="4315"/>
                    <a:pt x="16728" y="3896"/>
                  </a:cubicBezTo>
                  <a:cubicBezTo>
                    <a:pt x="16339" y="3674"/>
                    <a:pt x="15881" y="3230"/>
                    <a:pt x="15478" y="3156"/>
                  </a:cubicBezTo>
                  <a:cubicBezTo>
                    <a:pt x="14187" y="2910"/>
                    <a:pt x="12979" y="2367"/>
                    <a:pt x="11744" y="1677"/>
                  </a:cubicBezTo>
                  <a:cubicBezTo>
                    <a:pt x="10911" y="715"/>
                    <a:pt x="9801" y="370"/>
                    <a:pt x="8829" y="0"/>
                  </a:cubicBezTo>
                  <a:cubicBezTo>
                    <a:pt x="5650" y="419"/>
                    <a:pt x="6955" y="197"/>
                    <a:pt x="4886" y="567"/>
                  </a:cubicBezTo>
                  <a:cubicBezTo>
                    <a:pt x="4317" y="814"/>
                    <a:pt x="3776" y="1184"/>
                    <a:pt x="3221" y="1479"/>
                  </a:cubicBezTo>
                  <a:cubicBezTo>
                    <a:pt x="2707" y="2096"/>
                    <a:pt x="2721" y="2860"/>
                    <a:pt x="2388" y="3699"/>
                  </a:cubicBezTo>
                  <a:cubicBezTo>
                    <a:pt x="2263" y="4710"/>
                    <a:pt x="2166" y="5696"/>
                    <a:pt x="1971" y="6658"/>
                  </a:cubicBezTo>
                  <a:cubicBezTo>
                    <a:pt x="2082" y="7792"/>
                    <a:pt x="2041" y="7890"/>
                    <a:pt x="1874" y="8877"/>
                  </a:cubicBezTo>
                  <a:cubicBezTo>
                    <a:pt x="1971" y="9888"/>
                    <a:pt x="1957" y="10479"/>
                    <a:pt x="1763" y="11441"/>
                  </a:cubicBezTo>
                  <a:cubicBezTo>
                    <a:pt x="2013" y="12699"/>
                    <a:pt x="1596" y="15090"/>
                    <a:pt x="944" y="15879"/>
                  </a:cubicBezTo>
                  <a:cubicBezTo>
                    <a:pt x="833" y="15805"/>
                    <a:pt x="652" y="15879"/>
                    <a:pt x="625" y="15682"/>
                  </a:cubicBezTo>
                  <a:cubicBezTo>
                    <a:pt x="597" y="15460"/>
                    <a:pt x="805" y="15362"/>
                    <a:pt x="833" y="15140"/>
                  </a:cubicBezTo>
                  <a:cubicBezTo>
                    <a:pt x="902" y="14499"/>
                    <a:pt x="652" y="14523"/>
                    <a:pt x="416" y="14400"/>
                  </a:cubicBezTo>
                  <a:cubicBezTo>
                    <a:pt x="194" y="14671"/>
                    <a:pt x="0" y="14745"/>
                    <a:pt x="0" y="15312"/>
                  </a:cubicBezTo>
                  <a:cubicBezTo>
                    <a:pt x="0" y="15953"/>
                    <a:pt x="528" y="16989"/>
                    <a:pt x="528" y="16989"/>
                  </a:cubicBezTo>
                  <a:cubicBezTo>
                    <a:pt x="944" y="16890"/>
                    <a:pt x="1471" y="17137"/>
                    <a:pt x="1763" y="16619"/>
                  </a:cubicBezTo>
                  <a:cubicBezTo>
                    <a:pt x="1846" y="16471"/>
                    <a:pt x="1819" y="16225"/>
                    <a:pt x="1874" y="16052"/>
                  </a:cubicBezTo>
                  <a:cubicBezTo>
                    <a:pt x="1999" y="15658"/>
                    <a:pt x="2152" y="15312"/>
                    <a:pt x="2290" y="14942"/>
                  </a:cubicBezTo>
                  <a:cubicBezTo>
                    <a:pt x="2360" y="14770"/>
                    <a:pt x="2499" y="14400"/>
                    <a:pt x="2499" y="14400"/>
                  </a:cubicBezTo>
                  <a:cubicBezTo>
                    <a:pt x="2651" y="13611"/>
                    <a:pt x="2749" y="12797"/>
                    <a:pt x="2915" y="12008"/>
                  </a:cubicBezTo>
                  <a:cubicBezTo>
                    <a:pt x="2943" y="11096"/>
                    <a:pt x="2957" y="10159"/>
                    <a:pt x="3012" y="9247"/>
                  </a:cubicBezTo>
                  <a:cubicBezTo>
                    <a:pt x="3026" y="8926"/>
                    <a:pt x="3082" y="8605"/>
                    <a:pt x="3123" y="8310"/>
                  </a:cubicBezTo>
                  <a:cubicBezTo>
                    <a:pt x="3179" y="7940"/>
                    <a:pt x="3332" y="7200"/>
                    <a:pt x="3332" y="7200"/>
                  </a:cubicBezTo>
                  <a:cubicBezTo>
                    <a:pt x="4109" y="7693"/>
                    <a:pt x="3512" y="8877"/>
                    <a:pt x="4262" y="9789"/>
                  </a:cubicBezTo>
                  <a:cubicBezTo>
                    <a:pt x="4387" y="10479"/>
                    <a:pt x="4248" y="11342"/>
                    <a:pt x="4053" y="12008"/>
                  </a:cubicBezTo>
                  <a:cubicBezTo>
                    <a:pt x="3929" y="12403"/>
                    <a:pt x="3637" y="13118"/>
                    <a:pt x="3637" y="13118"/>
                  </a:cubicBezTo>
                  <a:cubicBezTo>
                    <a:pt x="3540" y="13660"/>
                    <a:pt x="3276" y="14400"/>
                    <a:pt x="3540" y="14942"/>
                  </a:cubicBezTo>
                  <a:cubicBezTo>
                    <a:pt x="3706" y="15263"/>
                    <a:pt x="4151" y="15682"/>
                    <a:pt x="4151" y="15682"/>
                  </a:cubicBezTo>
                  <a:cubicBezTo>
                    <a:pt x="4553" y="17827"/>
                    <a:pt x="4581" y="19652"/>
                    <a:pt x="5928" y="20490"/>
                  </a:cubicBezTo>
                  <a:cubicBezTo>
                    <a:pt x="6163" y="20416"/>
                    <a:pt x="6427" y="20490"/>
                    <a:pt x="6649" y="20293"/>
                  </a:cubicBezTo>
                  <a:cubicBezTo>
                    <a:pt x="7149" y="19849"/>
                    <a:pt x="6275" y="18986"/>
                    <a:pt x="6136" y="18814"/>
                  </a:cubicBezTo>
                  <a:cubicBezTo>
                    <a:pt x="5872" y="18123"/>
                    <a:pt x="5775" y="17408"/>
                    <a:pt x="5608" y="16619"/>
                  </a:cubicBezTo>
                  <a:cubicBezTo>
                    <a:pt x="5816" y="15485"/>
                    <a:pt x="6066" y="14696"/>
                    <a:pt x="6552" y="13858"/>
                  </a:cubicBezTo>
                  <a:cubicBezTo>
                    <a:pt x="6677" y="13118"/>
                    <a:pt x="6969" y="12847"/>
                    <a:pt x="7163" y="12181"/>
                  </a:cubicBezTo>
                  <a:cubicBezTo>
                    <a:pt x="7288" y="11762"/>
                    <a:pt x="7288" y="10849"/>
                    <a:pt x="7482" y="10529"/>
                  </a:cubicBezTo>
                  <a:cubicBezTo>
                    <a:pt x="7829" y="9912"/>
                    <a:pt x="8024" y="9838"/>
                    <a:pt x="8412" y="9592"/>
                  </a:cubicBezTo>
                  <a:cubicBezTo>
                    <a:pt x="8621" y="9715"/>
                    <a:pt x="8829" y="9838"/>
                    <a:pt x="9037" y="9962"/>
                  </a:cubicBezTo>
                  <a:cubicBezTo>
                    <a:pt x="9148" y="10036"/>
                    <a:pt x="9356" y="10159"/>
                    <a:pt x="9356" y="10159"/>
                  </a:cubicBezTo>
                  <a:cubicBezTo>
                    <a:pt x="9925" y="11170"/>
                    <a:pt x="10578" y="11614"/>
                    <a:pt x="11216" y="12378"/>
                  </a:cubicBezTo>
                  <a:cubicBezTo>
                    <a:pt x="11702" y="13660"/>
                    <a:pt x="11494" y="13118"/>
                    <a:pt x="11841" y="14030"/>
                  </a:cubicBezTo>
                  <a:cubicBezTo>
                    <a:pt x="11911" y="14203"/>
                    <a:pt x="12049" y="14573"/>
                    <a:pt x="12049" y="14573"/>
                  </a:cubicBezTo>
                  <a:cubicBezTo>
                    <a:pt x="12133" y="15534"/>
                    <a:pt x="12160" y="16003"/>
                    <a:pt x="12466" y="16792"/>
                  </a:cubicBezTo>
                  <a:cubicBezTo>
                    <a:pt x="12591" y="17507"/>
                    <a:pt x="12702" y="17753"/>
                    <a:pt x="12563" y="18468"/>
                  </a:cubicBezTo>
                  <a:cubicBezTo>
                    <a:pt x="12035" y="18222"/>
                    <a:pt x="11744" y="18173"/>
                    <a:pt x="11425" y="19011"/>
                  </a:cubicBezTo>
                  <a:cubicBezTo>
                    <a:pt x="11577" y="19726"/>
                    <a:pt x="11744" y="19874"/>
                    <a:pt x="12147" y="20121"/>
                  </a:cubicBezTo>
                  <a:cubicBezTo>
                    <a:pt x="13035" y="19973"/>
                    <a:pt x="13562" y="20170"/>
                    <a:pt x="14340" y="19751"/>
                  </a:cubicBezTo>
                  <a:cubicBezTo>
                    <a:pt x="14451" y="19110"/>
                    <a:pt x="14548" y="18641"/>
                    <a:pt x="14756" y="18099"/>
                  </a:cubicBezTo>
                  <a:cubicBezTo>
                    <a:pt x="14951" y="16989"/>
                    <a:pt x="14479" y="17162"/>
                    <a:pt x="15062" y="16792"/>
                  </a:cubicBezTo>
                  <a:cubicBezTo>
                    <a:pt x="15325" y="17482"/>
                    <a:pt x="15353" y="18222"/>
                    <a:pt x="15478" y="19011"/>
                  </a:cubicBezTo>
                  <a:cubicBezTo>
                    <a:pt x="15520" y="19258"/>
                    <a:pt x="15478" y="19553"/>
                    <a:pt x="15575" y="19751"/>
                  </a:cubicBezTo>
                  <a:cubicBezTo>
                    <a:pt x="15978" y="20589"/>
                    <a:pt x="16866" y="21230"/>
                    <a:pt x="17449" y="21600"/>
                  </a:cubicBezTo>
                  <a:cubicBezTo>
                    <a:pt x="17547" y="21526"/>
                    <a:pt x="17671" y="21551"/>
                    <a:pt x="17755" y="21403"/>
                  </a:cubicBezTo>
                  <a:cubicBezTo>
                    <a:pt x="18268" y="20490"/>
                    <a:pt x="17241" y="19874"/>
                    <a:pt x="17033" y="19184"/>
                  </a:cubicBezTo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9" y="4263878"/>
            <a:ext cx="855822" cy="48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4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Automatic </a:t>
            </a:r>
            <a:r>
              <a:rPr lang="en-US" sz="2800" dirty="0" smtClean="0"/>
              <a:t>[Shi and Malik]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Fully connected graph</a:t>
            </a:r>
          </a:p>
          <a:p>
            <a:pPr lvl="1"/>
            <a:r>
              <a:rPr lang="en-US" dirty="0" smtClean="0"/>
              <a:t>Node for every pixel</a:t>
            </a:r>
          </a:p>
          <a:p>
            <a:pPr lvl="1"/>
            <a:r>
              <a:rPr lang="en-US" dirty="0" smtClean="0"/>
              <a:t>Edge between every pair of pixels</a:t>
            </a:r>
          </a:p>
          <a:p>
            <a:pPr lvl="2"/>
            <a:r>
              <a:rPr lang="en-US" dirty="0" smtClean="0"/>
              <a:t>or every pair of sufficiently close pixels</a:t>
            </a:r>
          </a:p>
          <a:p>
            <a:pPr lvl="2"/>
            <a:r>
              <a:rPr lang="en-US" dirty="0" smtClean="0"/>
              <a:t>Each edge is weighted by the similarity (affinity) of the two nodes</a:t>
            </a:r>
          </a:p>
          <a:p>
            <a:pPr lvl="2"/>
            <a:r>
              <a:rPr lang="en-US" dirty="0" smtClean="0"/>
              <a:t>Similarity is inversely proportional to difference in color and position</a:t>
            </a:r>
            <a:endParaRPr lang="en-US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p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895600" y="1965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en-US" sz="2000" b="1" baseline="-25000">
                <a:solidFill>
                  <a:srgbClr val="FF0000"/>
                </a:solidFill>
                <a:latin typeface="Arial" charset="0"/>
              </a:rPr>
              <a:t>pq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4" descr="tiger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8" name="AutoShape 48"/>
            <p:cNvCxnSpPr>
              <a:cxnSpLocks noChangeShapeType="1"/>
              <a:stCxn id="46" idx="0"/>
              <a:endCxn id="4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Comic Sans MS" pitchFamily="66" charset="0"/>
              </a:rPr>
              <a:t>c</a:t>
            </a:r>
            <a:endParaRPr lang="en-US" altLang="en-US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Segmentation by graph partitioning</a:t>
            </a:r>
          </a:p>
        </p:txBody>
      </p:sp>
      <p:sp>
        <p:nvSpPr>
          <p:cNvPr id="14295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4495800"/>
            <a:ext cx="7848600" cy="20574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en-US" smtClean="0"/>
              <a:t>Break Graph into Segments</a:t>
            </a:r>
          </a:p>
          <a:p>
            <a:pPr lvl="1"/>
            <a:r>
              <a:rPr lang="en-US" altLang="en-US" smtClean="0"/>
              <a:t>Delete links that cross between segments</a:t>
            </a:r>
          </a:p>
          <a:p>
            <a:pPr lvl="1"/>
            <a:r>
              <a:rPr lang="en-US" altLang="en-US" smtClean="0"/>
              <a:t>Easiest to break links that have low affinity</a:t>
            </a:r>
          </a:p>
          <a:p>
            <a:pPr lvl="2"/>
            <a:r>
              <a:rPr lang="en-US" altLang="en-US" smtClean="0"/>
              <a:t>similar pixels should be in the same segments</a:t>
            </a:r>
          </a:p>
          <a:p>
            <a:pPr lvl="2"/>
            <a:r>
              <a:rPr lang="en-US" altLang="en-US" smtClean="0"/>
              <a:t>dissimilar pixels should be in different segments</a:t>
            </a:r>
          </a:p>
          <a:p>
            <a:pPr lvl="1"/>
            <a:endParaRPr lang="en-US" altLang="en-US" smtClean="0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87" name="Picture 24" descr="tiger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Rectangle 25"/>
          <p:cNvSpPr>
            <a:spLocks noChangeArrowheads="1"/>
          </p:cNvSpPr>
          <p:nvPr/>
        </p:nvSpPr>
        <p:spPr bwMode="auto">
          <a:xfrm>
            <a:off x="5486400" y="1133475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9" name="Freeform 26"/>
          <p:cNvSpPr>
            <a:spLocks/>
          </p:cNvSpPr>
          <p:nvPr/>
        </p:nvSpPr>
        <p:spPr bwMode="auto">
          <a:xfrm>
            <a:off x="5730875" y="1279525"/>
            <a:ext cx="1458913" cy="2957513"/>
          </a:xfrm>
          <a:custGeom>
            <a:avLst/>
            <a:gdLst>
              <a:gd name="T0" fmla="*/ 2147483647 w 919"/>
              <a:gd name="T1" fmla="*/ 0 h 1863"/>
              <a:gd name="T2" fmla="*/ 2147483647 w 919"/>
              <a:gd name="T3" fmla="*/ 2147483647 h 1863"/>
              <a:gd name="T4" fmla="*/ 2147483647 w 919"/>
              <a:gd name="T5" fmla="*/ 2147483647 h 1863"/>
              <a:gd name="T6" fmla="*/ 2147483647 w 919"/>
              <a:gd name="T7" fmla="*/ 2147483647 h 1863"/>
              <a:gd name="T8" fmla="*/ 2147483647 w 919"/>
              <a:gd name="T9" fmla="*/ 2147483647 h 1863"/>
              <a:gd name="T10" fmla="*/ 2147483647 w 919"/>
              <a:gd name="T11" fmla="*/ 2147483647 h 1863"/>
              <a:gd name="T12" fmla="*/ 2147483647 w 919"/>
              <a:gd name="T13" fmla="*/ 2147483647 h 1863"/>
              <a:gd name="T14" fmla="*/ 2147483647 w 919"/>
              <a:gd name="T15" fmla="*/ 2147483647 h 1863"/>
              <a:gd name="T16" fmla="*/ 2147483647 w 919"/>
              <a:gd name="T17" fmla="*/ 2147483647 h 1863"/>
              <a:gd name="T18" fmla="*/ 2147483647 w 919"/>
              <a:gd name="T19" fmla="*/ 2147483647 h 1863"/>
              <a:gd name="T20" fmla="*/ 2147483647 w 919"/>
              <a:gd name="T21" fmla="*/ 2147483647 h 1863"/>
              <a:gd name="T22" fmla="*/ 2147483647 w 919"/>
              <a:gd name="T23" fmla="*/ 2147483647 h 1863"/>
              <a:gd name="T24" fmla="*/ 2147483647 w 919"/>
              <a:gd name="T25" fmla="*/ 2147483647 h 1863"/>
              <a:gd name="T26" fmla="*/ 2147483647 w 919"/>
              <a:gd name="T27" fmla="*/ 2147483647 h 1863"/>
              <a:gd name="T28" fmla="*/ 2147483647 w 919"/>
              <a:gd name="T29" fmla="*/ 2147483647 h 1863"/>
              <a:gd name="T30" fmla="*/ 2147483647 w 919"/>
              <a:gd name="T31" fmla="*/ 2147483647 h 1863"/>
              <a:gd name="T32" fmla="*/ 2147483647 w 919"/>
              <a:gd name="T33" fmla="*/ 2147483647 h 1863"/>
              <a:gd name="T34" fmla="*/ 2147483647 w 919"/>
              <a:gd name="T35" fmla="*/ 2147483647 h 1863"/>
              <a:gd name="T36" fmla="*/ 2147483647 w 919"/>
              <a:gd name="T37" fmla="*/ 2147483647 h 1863"/>
              <a:gd name="T38" fmla="*/ 2147483647 w 919"/>
              <a:gd name="T39" fmla="*/ 2147483647 h 1863"/>
              <a:gd name="T40" fmla="*/ 2147483647 w 919"/>
              <a:gd name="T41" fmla="*/ 2147483647 h 1863"/>
              <a:gd name="T42" fmla="*/ 2147483647 w 919"/>
              <a:gd name="T43" fmla="*/ 2147483647 h 1863"/>
              <a:gd name="T44" fmla="*/ 2147483647 w 919"/>
              <a:gd name="T45" fmla="*/ 2147483647 h 1863"/>
              <a:gd name="T46" fmla="*/ 2147483647 w 919"/>
              <a:gd name="T47" fmla="*/ 2147483647 h 1863"/>
              <a:gd name="T48" fmla="*/ 2147483647 w 919"/>
              <a:gd name="T49" fmla="*/ 2147483647 h 1863"/>
              <a:gd name="T50" fmla="*/ 2147483647 w 919"/>
              <a:gd name="T51" fmla="*/ 2147483647 h 1863"/>
              <a:gd name="T52" fmla="*/ 2147483647 w 919"/>
              <a:gd name="T53" fmla="*/ 2147483647 h 1863"/>
              <a:gd name="T54" fmla="*/ 2147483647 w 919"/>
              <a:gd name="T55" fmla="*/ 2147483647 h 1863"/>
              <a:gd name="T56" fmla="*/ 2147483647 w 919"/>
              <a:gd name="T57" fmla="*/ 2147483647 h 1863"/>
              <a:gd name="T58" fmla="*/ 2147483647 w 919"/>
              <a:gd name="T59" fmla="*/ 2147483647 h 1863"/>
              <a:gd name="T60" fmla="*/ 2147483647 w 919"/>
              <a:gd name="T61" fmla="*/ 2147483647 h 1863"/>
              <a:gd name="T62" fmla="*/ 2147483647 w 919"/>
              <a:gd name="T63" fmla="*/ 2147483647 h 1863"/>
              <a:gd name="T64" fmla="*/ 2147483647 w 919"/>
              <a:gd name="T65" fmla="*/ 2147483647 h 1863"/>
              <a:gd name="T66" fmla="*/ 2147483647 w 919"/>
              <a:gd name="T67" fmla="*/ 2147483647 h 1863"/>
              <a:gd name="T68" fmla="*/ 2147483647 w 919"/>
              <a:gd name="T69" fmla="*/ 2147483647 h 1863"/>
              <a:gd name="T70" fmla="*/ 2147483647 w 919"/>
              <a:gd name="T71" fmla="*/ 2147483647 h 1863"/>
              <a:gd name="T72" fmla="*/ 2147483647 w 919"/>
              <a:gd name="T73" fmla="*/ 2147483647 h 18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19"/>
              <a:gd name="T112" fmla="*/ 0 h 1863"/>
              <a:gd name="T113" fmla="*/ 919 w 919"/>
              <a:gd name="T114" fmla="*/ 1863 h 18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19" h="1863">
                <a:moveTo>
                  <a:pt x="6" y="0"/>
                </a:moveTo>
                <a:cubicBezTo>
                  <a:pt x="34" y="74"/>
                  <a:pt x="0" y="52"/>
                  <a:pt x="128" y="58"/>
                </a:cubicBezTo>
                <a:cubicBezTo>
                  <a:pt x="167" y="63"/>
                  <a:pt x="199" y="74"/>
                  <a:pt x="235" y="85"/>
                </a:cubicBezTo>
                <a:cubicBezTo>
                  <a:pt x="268" y="107"/>
                  <a:pt x="292" y="142"/>
                  <a:pt x="314" y="175"/>
                </a:cubicBezTo>
                <a:cubicBezTo>
                  <a:pt x="318" y="180"/>
                  <a:pt x="321" y="186"/>
                  <a:pt x="325" y="191"/>
                </a:cubicBezTo>
                <a:cubicBezTo>
                  <a:pt x="328" y="196"/>
                  <a:pt x="332" y="202"/>
                  <a:pt x="335" y="207"/>
                </a:cubicBezTo>
                <a:cubicBezTo>
                  <a:pt x="339" y="212"/>
                  <a:pt x="346" y="223"/>
                  <a:pt x="346" y="223"/>
                </a:cubicBezTo>
                <a:cubicBezTo>
                  <a:pt x="380" y="331"/>
                  <a:pt x="371" y="445"/>
                  <a:pt x="309" y="536"/>
                </a:cubicBezTo>
                <a:cubicBezTo>
                  <a:pt x="304" y="552"/>
                  <a:pt x="296" y="570"/>
                  <a:pt x="288" y="584"/>
                </a:cubicBezTo>
                <a:cubicBezTo>
                  <a:pt x="282" y="595"/>
                  <a:pt x="266" y="616"/>
                  <a:pt x="266" y="616"/>
                </a:cubicBezTo>
                <a:cubicBezTo>
                  <a:pt x="256" y="649"/>
                  <a:pt x="235" y="677"/>
                  <a:pt x="224" y="711"/>
                </a:cubicBezTo>
                <a:cubicBezTo>
                  <a:pt x="218" y="787"/>
                  <a:pt x="212" y="839"/>
                  <a:pt x="219" y="918"/>
                </a:cubicBezTo>
                <a:cubicBezTo>
                  <a:pt x="221" y="943"/>
                  <a:pt x="236" y="937"/>
                  <a:pt x="245" y="966"/>
                </a:cubicBezTo>
                <a:cubicBezTo>
                  <a:pt x="255" y="998"/>
                  <a:pt x="269" y="1035"/>
                  <a:pt x="288" y="1062"/>
                </a:cubicBezTo>
                <a:cubicBezTo>
                  <a:pt x="299" y="1097"/>
                  <a:pt x="310" y="1167"/>
                  <a:pt x="282" y="1194"/>
                </a:cubicBezTo>
                <a:cubicBezTo>
                  <a:pt x="259" y="1217"/>
                  <a:pt x="232" y="1221"/>
                  <a:pt x="203" y="1232"/>
                </a:cubicBezTo>
                <a:cubicBezTo>
                  <a:pt x="203" y="1232"/>
                  <a:pt x="182" y="1259"/>
                  <a:pt x="187" y="1264"/>
                </a:cubicBezTo>
                <a:cubicBezTo>
                  <a:pt x="193" y="1270"/>
                  <a:pt x="235" y="1277"/>
                  <a:pt x="245" y="1279"/>
                </a:cubicBezTo>
                <a:cubicBezTo>
                  <a:pt x="298" y="1277"/>
                  <a:pt x="352" y="1285"/>
                  <a:pt x="404" y="1274"/>
                </a:cubicBezTo>
                <a:cubicBezTo>
                  <a:pt x="417" y="1271"/>
                  <a:pt x="426" y="1242"/>
                  <a:pt x="426" y="1242"/>
                </a:cubicBezTo>
                <a:cubicBezTo>
                  <a:pt x="434" y="1174"/>
                  <a:pt x="435" y="1117"/>
                  <a:pt x="415" y="1051"/>
                </a:cubicBezTo>
                <a:cubicBezTo>
                  <a:pt x="442" y="1042"/>
                  <a:pt x="434" y="1057"/>
                  <a:pt x="458" y="1072"/>
                </a:cubicBezTo>
                <a:cubicBezTo>
                  <a:pt x="473" y="1096"/>
                  <a:pt x="474" y="1130"/>
                  <a:pt x="489" y="1152"/>
                </a:cubicBezTo>
                <a:cubicBezTo>
                  <a:pt x="500" y="1168"/>
                  <a:pt x="532" y="1189"/>
                  <a:pt x="532" y="1189"/>
                </a:cubicBezTo>
                <a:lnTo>
                  <a:pt x="558" y="1237"/>
                </a:lnTo>
                <a:cubicBezTo>
                  <a:pt x="558" y="1237"/>
                  <a:pt x="558" y="1237"/>
                  <a:pt x="558" y="1237"/>
                </a:cubicBezTo>
                <a:cubicBezTo>
                  <a:pt x="566" y="1259"/>
                  <a:pt x="570" y="1277"/>
                  <a:pt x="574" y="1301"/>
                </a:cubicBezTo>
                <a:cubicBezTo>
                  <a:pt x="578" y="1352"/>
                  <a:pt x="577" y="1380"/>
                  <a:pt x="590" y="1423"/>
                </a:cubicBezTo>
                <a:cubicBezTo>
                  <a:pt x="593" y="1434"/>
                  <a:pt x="596" y="1445"/>
                  <a:pt x="601" y="1455"/>
                </a:cubicBezTo>
                <a:cubicBezTo>
                  <a:pt x="607" y="1466"/>
                  <a:pt x="622" y="1486"/>
                  <a:pt x="622" y="1486"/>
                </a:cubicBezTo>
                <a:cubicBezTo>
                  <a:pt x="629" y="1508"/>
                  <a:pt x="641" y="1531"/>
                  <a:pt x="654" y="1550"/>
                </a:cubicBezTo>
                <a:cubicBezTo>
                  <a:pt x="661" y="1572"/>
                  <a:pt x="673" y="1595"/>
                  <a:pt x="686" y="1614"/>
                </a:cubicBezTo>
                <a:cubicBezTo>
                  <a:pt x="695" y="1642"/>
                  <a:pt x="688" y="1626"/>
                  <a:pt x="712" y="1662"/>
                </a:cubicBezTo>
                <a:cubicBezTo>
                  <a:pt x="716" y="1667"/>
                  <a:pt x="723" y="1678"/>
                  <a:pt x="723" y="1678"/>
                </a:cubicBezTo>
                <a:cubicBezTo>
                  <a:pt x="730" y="1702"/>
                  <a:pt x="746" y="1720"/>
                  <a:pt x="760" y="1741"/>
                </a:cubicBezTo>
                <a:cubicBezTo>
                  <a:pt x="791" y="1788"/>
                  <a:pt x="825" y="1845"/>
                  <a:pt x="882" y="1863"/>
                </a:cubicBezTo>
                <a:cubicBezTo>
                  <a:pt x="919" y="1851"/>
                  <a:pt x="909" y="1779"/>
                  <a:pt x="909" y="1752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Freeform 27"/>
          <p:cNvSpPr>
            <a:spLocks/>
          </p:cNvSpPr>
          <p:nvPr/>
        </p:nvSpPr>
        <p:spPr bwMode="auto">
          <a:xfrm>
            <a:off x="7050088" y="3521075"/>
            <a:ext cx="806450" cy="725488"/>
          </a:xfrm>
          <a:custGeom>
            <a:avLst/>
            <a:gdLst>
              <a:gd name="T0" fmla="*/ 2147483647 w 508"/>
              <a:gd name="T1" fmla="*/ 2147483647 h 457"/>
              <a:gd name="T2" fmla="*/ 2147483647 w 508"/>
              <a:gd name="T3" fmla="*/ 2147483647 h 457"/>
              <a:gd name="T4" fmla="*/ 2147483647 w 508"/>
              <a:gd name="T5" fmla="*/ 2147483647 h 457"/>
              <a:gd name="T6" fmla="*/ 2147483647 w 508"/>
              <a:gd name="T7" fmla="*/ 2147483647 h 457"/>
              <a:gd name="T8" fmla="*/ 2147483647 w 508"/>
              <a:gd name="T9" fmla="*/ 2147483647 h 457"/>
              <a:gd name="T10" fmla="*/ 2147483647 w 508"/>
              <a:gd name="T11" fmla="*/ 0 h 457"/>
              <a:gd name="T12" fmla="*/ 2147483647 w 508"/>
              <a:gd name="T13" fmla="*/ 2147483647 h 457"/>
              <a:gd name="T14" fmla="*/ 2147483647 w 508"/>
              <a:gd name="T15" fmla="*/ 2147483647 h 457"/>
              <a:gd name="T16" fmla="*/ 2147483647 w 508"/>
              <a:gd name="T17" fmla="*/ 2147483647 h 457"/>
              <a:gd name="T18" fmla="*/ 2147483647 w 508"/>
              <a:gd name="T19" fmla="*/ 2147483647 h 457"/>
              <a:gd name="T20" fmla="*/ 2147483647 w 508"/>
              <a:gd name="T21" fmla="*/ 2147483647 h 457"/>
              <a:gd name="T22" fmla="*/ 2147483647 w 508"/>
              <a:gd name="T23" fmla="*/ 2147483647 h 457"/>
              <a:gd name="T24" fmla="*/ 2147483647 w 508"/>
              <a:gd name="T25" fmla="*/ 2147483647 h 457"/>
              <a:gd name="T26" fmla="*/ 2147483647 w 508"/>
              <a:gd name="T27" fmla="*/ 2147483647 h 457"/>
              <a:gd name="T28" fmla="*/ 2147483647 w 508"/>
              <a:gd name="T29" fmla="*/ 2147483647 h 457"/>
              <a:gd name="T30" fmla="*/ 2147483647 w 508"/>
              <a:gd name="T31" fmla="*/ 2147483647 h 457"/>
              <a:gd name="T32" fmla="*/ 2147483647 w 508"/>
              <a:gd name="T33" fmla="*/ 2147483647 h 457"/>
              <a:gd name="T34" fmla="*/ 2147483647 w 508"/>
              <a:gd name="T35" fmla="*/ 2147483647 h 457"/>
              <a:gd name="T36" fmla="*/ 2147483647 w 508"/>
              <a:gd name="T37" fmla="*/ 2147483647 h 457"/>
              <a:gd name="T38" fmla="*/ 2147483647 w 508"/>
              <a:gd name="T39" fmla="*/ 2147483647 h 457"/>
              <a:gd name="T40" fmla="*/ 2147483647 w 508"/>
              <a:gd name="T41" fmla="*/ 2147483647 h 457"/>
              <a:gd name="T42" fmla="*/ 2147483647 w 508"/>
              <a:gd name="T43" fmla="*/ 2147483647 h 457"/>
              <a:gd name="T44" fmla="*/ 2147483647 w 508"/>
              <a:gd name="T45" fmla="*/ 2147483647 h 4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8"/>
              <a:gd name="T70" fmla="*/ 0 h 457"/>
              <a:gd name="T71" fmla="*/ 508 w 508"/>
              <a:gd name="T72" fmla="*/ 457 h 4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8" h="457">
                <a:moveTo>
                  <a:pt x="73" y="324"/>
                </a:moveTo>
                <a:cubicBezTo>
                  <a:pt x="62" y="317"/>
                  <a:pt x="52" y="310"/>
                  <a:pt x="41" y="303"/>
                </a:cubicBezTo>
                <a:cubicBezTo>
                  <a:pt x="30" y="296"/>
                  <a:pt x="19" y="271"/>
                  <a:pt x="19" y="271"/>
                </a:cubicBezTo>
                <a:cubicBezTo>
                  <a:pt x="4" y="222"/>
                  <a:pt x="0" y="165"/>
                  <a:pt x="46" y="133"/>
                </a:cubicBezTo>
                <a:cubicBezTo>
                  <a:pt x="67" y="101"/>
                  <a:pt x="88" y="69"/>
                  <a:pt x="110" y="37"/>
                </a:cubicBezTo>
                <a:cubicBezTo>
                  <a:pt x="124" y="16"/>
                  <a:pt x="167" y="7"/>
                  <a:pt x="189" y="0"/>
                </a:cubicBezTo>
                <a:cubicBezTo>
                  <a:pt x="242" y="4"/>
                  <a:pt x="250" y="0"/>
                  <a:pt x="290" y="11"/>
                </a:cubicBezTo>
                <a:cubicBezTo>
                  <a:pt x="301" y="14"/>
                  <a:pt x="322" y="21"/>
                  <a:pt x="322" y="21"/>
                </a:cubicBezTo>
                <a:cubicBezTo>
                  <a:pt x="333" y="28"/>
                  <a:pt x="343" y="36"/>
                  <a:pt x="354" y="43"/>
                </a:cubicBezTo>
                <a:cubicBezTo>
                  <a:pt x="359" y="46"/>
                  <a:pt x="370" y="53"/>
                  <a:pt x="370" y="53"/>
                </a:cubicBezTo>
                <a:cubicBezTo>
                  <a:pt x="388" y="80"/>
                  <a:pt x="417" y="94"/>
                  <a:pt x="444" y="112"/>
                </a:cubicBezTo>
                <a:cubicBezTo>
                  <a:pt x="455" y="119"/>
                  <a:pt x="476" y="133"/>
                  <a:pt x="476" y="133"/>
                </a:cubicBezTo>
                <a:cubicBezTo>
                  <a:pt x="486" y="183"/>
                  <a:pt x="497" y="232"/>
                  <a:pt x="508" y="282"/>
                </a:cubicBezTo>
                <a:cubicBezTo>
                  <a:pt x="506" y="301"/>
                  <a:pt x="507" y="321"/>
                  <a:pt x="503" y="340"/>
                </a:cubicBezTo>
                <a:cubicBezTo>
                  <a:pt x="499" y="357"/>
                  <a:pt x="486" y="357"/>
                  <a:pt x="476" y="367"/>
                </a:cubicBezTo>
                <a:cubicBezTo>
                  <a:pt x="457" y="386"/>
                  <a:pt x="446" y="409"/>
                  <a:pt x="423" y="425"/>
                </a:cubicBezTo>
                <a:cubicBezTo>
                  <a:pt x="414" y="453"/>
                  <a:pt x="394" y="448"/>
                  <a:pt x="370" y="457"/>
                </a:cubicBezTo>
                <a:cubicBezTo>
                  <a:pt x="352" y="455"/>
                  <a:pt x="334" y="454"/>
                  <a:pt x="317" y="451"/>
                </a:cubicBezTo>
                <a:cubicBezTo>
                  <a:pt x="306" y="449"/>
                  <a:pt x="296" y="444"/>
                  <a:pt x="285" y="441"/>
                </a:cubicBezTo>
                <a:cubicBezTo>
                  <a:pt x="280" y="439"/>
                  <a:pt x="269" y="436"/>
                  <a:pt x="269" y="436"/>
                </a:cubicBezTo>
                <a:cubicBezTo>
                  <a:pt x="250" y="423"/>
                  <a:pt x="227" y="411"/>
                  <a:pt x="205" y="404"/>
                </a:cubicBezTo>
                <a:cubicBezTo>
                  <a:pt x="186" y="391"/>
                  <a:pt x="164" y="379"/>
                  <a:pt x="142" y="372"/>
                </a:cubicBezTo>
                <a:cubicBezTo>
                  <a:pt x="104" y="346"/>
                  <a:pt x="103" y="362"/>
                  <a:pt x="73" y="324"/>
                </a:cubicBezTo>
                <a:close/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Freeform 28"/>
          <p:cNvSpPr>
            <a:spLocks/>
          </p:cNvSpPr>
          <p:nvPr/>
        </p:nvSpPr>
        <p:spPr bwMode="auto">
          <a:xfrm>
            <a:off x="5749925" y="1236663"/>
            <a:ext cx="1735138" cy="2284412"/>
          </a:xfrm>
          <a:custGeom>
            <a:avLst/>
            <a:gdLst>
              <a:gd name="T0" fmla="*/ 0 w 1093"/>
              <a:gd name="T1" fmla="*/ 0 h 1439"/>
              <a:gd name="T2" fmla="*/ 2147483647 w 1093"/>
              <a:gd name="T3" fmla="*/ 2147483647 h 1439"/>
              <a:gd name="T4" fmla="*/ 2147483647 w 1093"/>
              <a:gd name="T5" fmla="*/ 2147483647 h 1439"/>
              <a:gd name="T6" fmla="*/ 2147483647 w 1093"/>
              <a:gd name="T7" fmla="*/ 2147483647 h 1439"/>
              <a:gd name="T8" fmla="*/ 2147483647 w 1093"/>
              <a:gd name="T9" fmla="*/ 2147483647 h 1439"/>
              <a:gd name="T10" fmla="*/ 2147483647 w 1093"/>
              <a:gd name="T11" fmla="*/ 2147483647 h 1439"/>
              <a:gd name="T12" fmla="*/ 2147483647 w 1093"/>
              <a:gd name="T13" fmla="*/ 2147483647 h 1439"/>
              <a:gd name="T14" fmla="*/ 2147483647 w 1093"/>
              <a:gd name="T15" fmla="*/ 2147483647 h 1439"/>
              <a:gd name="T16" fmla="*/ 2147483647 w 1093"/>
              <a:gd name="T17" fmla="*/ 2147483647 h 1439"/>
              <a:gd name="T18" fmla="*/ 2147483647 w 1093"/>
              <a:gd name="T19" fmla="*/ 2147483647 h 1439"/>
              <a:gd name="T20" fmla="*/ 2147483647 w 1093"/>
              <a:gd name="T21" fmla="*/ 2147483647 h 1439"/>
              <a:gd name="T22" fmla="*/ 2147483647 w 1093"/>
              <a:gd name="T23" fmla="*/ 2147483647 h 1439"/>
              <a:gd name="T24" fmla="*/ 2147483647 w 1093"/>
              <a:gd name="T25" fmla="*/ 2147483647 h 1439"/>
              <a:gd name="T26" fmla="*/ 2147483647 w 1093"/>
              <a:gd name="T27" fmla="*/ 2147483647 h 1439"/>
              <a:gd name="T28" fmla="*/ 2147483647 w 1093"/>
              <a:gd name="T29" fmla="*/ 2147483647 h 1439"/>
              <a:gd name="T30" fmla="*/ 2147483647 w 1093"/>
              <a:gd name="T31" fmla="*/ 2147483647 h 1439"/>
              <a:gd name="T32" fmla="*/ 2147483647 w 1093"/>
              <a:gd name="T33" fmla="*/ 2147483647 h 1439"/>
              <a:gd name="T34" fmla="*/ 2147483647 w 1093"/>
              <a:gd name="T35" fmla="*/ 2147483647 h 1439"/>
              <a:gd name="T36" fmla="*/ 2147483647 w 1093"/>
              <a:gd name="T37" fmla="*/ 2147483647 h 1439"/>
              <a:gd name="T38" fmla="*/ 2147483647 w 1093"/>
              <a:gd name="T39" fmla="*/ 2147483647 h 1439"/>
              <a:gd name="T40" fmla="*/ 2147483647 w 1093"/>
              <a:gd name="T41" fmla="*/ 2147483647 h 1439"/>
              <a:gd name="T42" fmla="*/ 2147483647 w 1093"/>
              <a:gd name="T43" fmla="*/ 2147483647 h 1439"/>
              <a:gd name="T44" fmla="*/ 2147483647 w 1093"/>
              <a:gd name="T45" fmla="*/ 2147483647 h 1439"/>
              <a:gd name="T46" fmla="*/ 2147483647 w 1093"/>
              <a:gd name="T47" fmla="*/ 2147483647 h 1439"/>
              <a:gd name="T48" fmla="*/ 2147483647 w 1093"/>
              <a:gd name="T49" fmla="*/ 2147483647 h 1439"/>
              <a:gd name="T50" fmla="*/ 2147483647 w 1093"/>
              <a:gd name="T51" fmla="*/ 2147483647 h 1439"/>
              <a:gd name="T52" fmla="*/ 2147483647 w 1093"/>
              <a:gd name="T53" fmla="*/ 2147483647 h 1439"/>
              <a:gd name="T54" fmla="*/ 2147483647 w 1093"/>
              <a:gd name="T55" fmla="*/ 2147483647 h 14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1439"/>
              <a:gd name="T86" fmla="*/ 1093 w 1093"/>
              <a:gd name="T87" fmla="*/ 1439 h 14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1439">
                <a:moveTo>
                  <a:pt x="0" y="0"/>
                </a:moveTo>
                <a:cubicBezTo>
                  <a:pt x="60" y="17"/>
                  <a:pt x="123" y="18"/>
                  <a:pt x="185" y="22"/>
                </a:cubicBezTo>
                <a:cubicBezTo>
                  <a:pt x="216" y="29"/>
                  <a:pt x="242" y="39"/>
                  <a:pt x="270" y="53"/>
                </a:cubicBezTo>
                <a:cubicBezTo>
                  <a:pt x="285" y="61"/>
                  <a:pt x="318" y="69"/>
                  <a:pt x="318" y="69"/>
                </a:cubicBezTo>
                <a:cubicBezTo>
                  <a:pt x="329" y="76"/>
                  <a:pt x="339" y="84"/>
                  <a:pt x="350" y="91"/>
                </a:cubicBezTo>
                <a:cubicBezTo>
                  <a:pt x="365" y="102"/>
                  <a:pt x="372" y="122"/>
                  <a:pt x="387" y="133"/>
                </a:cubicBezTo>
                <a:cubicBezTo>
                  <a:pt x="395" y="159"/>
                  <a:pt x="409" y="189"/>
                  <a:pt x="424" y="213"/>
                </a:cubicBezTo>
                <a:cubicBezTo>
                  <a:pt x="432" y="256"/>
                  <a:pt x="438" y="298"/>
                  <a:pt x="451" y="340"/>
                </a:cubicBezTo>
                <a:cubicBezTo>
                  <a:pt x="454" y="351"/>
                  <a:pt x="450" y="369"/>
                  <a:pt x="461" y="372"/>
                </a:cubicBezTo>
                <a:cubicBezTo>
                  <a:pt x="484" y="379"/>
                  <a:pt x="472" y="376"/>
                  <a:pt x="499" y="383"/>
                </a:cubicBezTo>
                <a:cubicBezTo>
                  <a:pt x="535" y="377"/>
                  <a:pt x="548" y="371"/>
                  <a:pt x="584" y="377"/>
                </a:cubicBezTo>
                <a:cubicBezTo>
                  <a:pt x="604" y="385"/>
                  <a:pt x="608" y="398"/>
                  <a:pt x="626" y="409"/>
                </a:cubicBezTo>
                <a:cubicBezTo>
                  <a:pt x="654" y="449"/>
                  <a:pt x="671" y="487"/>
                  <a:pt x="716" y="515"/>
                </a:cubicBezTo>
                <a:cubicBezTo>
                  <a:pt x="732" y="539"/>
                  <a:pt x="744" y="559"/>
                  <a:pt x="764" y="579"/>
                </a:cubicBezTo>
                <a:cubicBezTo>
                  <a:pt x="776" y="617"/>
                  <a:pt x="759" y="574"/>
                  <a:pt x="785" y="606"/>
                </a:cubicBezTo>
                <a:cubicBezTo>
                  <a:pt x="802" y="626"/>
                  <a:pt x="808" y="661"/>
                  <a:pt x="817" y="685"/>
                </a:cubicBezTo>
                <a:cubicBezTo>
                  <a:pt x="827" y="711"/>
                  <a:pt x="821" y="696"/>
                  <a:pt x="833" y="733"/>
                </a:cubicBezTo>
                <a:cubicBezTo>
                  <a:pt x="835" y="738"/>
                  <a:pt x="838" y="749"/>
                  <a:pt x="838" y="749"/>
                </a:cubicBezTo>
                <a:cubicBezTo>
                  <a:pt x="845" y="801"/>
                  <a:pt x="829" y="920"/>
                  <a:pt x="870" y="945"/>
                </a:cubicBezTo>
                <a:cubicBezTo>
                  <a:pt x="884" y="965"/>
                  <a:pt x="908" y="980"/>
                  <a:pt x="929" y="993"/>
                </a:cubicBezTo>
                <a:cubicBezTo>
                  <a:pt x="932" y="998"/>
                  <a:pt x="935" y="1004"/>
                  <a:pt x="939" y="1009"/>
                </a:cubicBezTo>
                <a:cubicBezTo>
                  <a:pt x="943" y="1014"/>
                  <a:pt x="951" y="1015"/>
                  <a:pt x="955" y="1020"/>
                </a:cubicBezTo>
                <a:cubicBezTo>
                  <a:pt x="975" y="1045"/>
                  <a:pt x="943" y="1030"/>
                  <a:pt x="977" y="1041"/>
                </a:cubicBezTo>
                <a:cubicBezTo>
                  <a:pt x="980" y="1046"/>
                  <a:pt x="981" y="1055"/>
                  <a:pt x="987" y="1057"/>
                </a:cubicBezTo>
                <a:cubicBezTo>
                  <a:pt x="1004" y="1063"/>
                  <a:pt x="1034" y="1045"/>
                  <a:pt x="1040" y="1062"/>
                </a:cubicBezTo>
                <a:cubicBezTo>
                  <a:pt x="1058" y="1114"/>
                  <a:pt x="1043" y="1172"/>
                  <a:pt x="1046" y="1227"/>
                </a:cubicBezTo>
                <a:cubicBezTo>
                  <a:pt x="1047" y="1245"/>
                  <a:pt x="1072" y="1275"/>
                  <a:pt x="1072" y="1275"/>
                </a:cubicBezTo>
                <a:cubicBezTo>
                  <a:pt x="1091" y="1337"/>
                  <a:pt x="1093" y="1370"/>
                  <a:pt x="1093" y="1439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Freeform 29"/>
          <p:cNvSpPr>
            <a:spLocks/>
          </p:cNvSpPr>
          <p:nvPr/>
        </p:nvSpPr>
        <p:spPr bwMode="auto">
          <a:xfrm>
            <a:off x="7485063" y="2973388"/>
            <a:ext cx="523875" cy="481012"/>
          </a:xfrm>
          <a:custGeom>
            <a:avLst/>
            <a:gdLst>
              <a:gd name="T0" fmla="*/ 0 w 330"/>
              <a:gd name="T1" fmla="*/ 2147483647 h 303"/>
              <a:gd name="T2" fmla="*/ 2147483647 w 330"/>
              <a:gd name="T3" fmla="*/ 2147483647 h 303"/>
              <a:gd name="T4" fmla="*/ 2147483647 w 330"/>
              <a:gd name="T5" fmla="*/ 2147483647 h 303"/>
              <a:gd name="T6" fmla="*/ 2147483647 w 330"/>
              <a:gd name="T7" fmla="*/ 0 h 303"/>
              <a:gd name="T8" fmla="*/ 2147483647 w 330"/>
              <a:gd name="T9" fmla="*/ 2147483647 h 303"/>
              <a:gd name="T10" fmla="*/ 2147483647 w 330"/>
              <a:gd name="T11" fmla="*/ 2147483647 h 303"/>
              <a:gd name="T12" fmla="*/ 2147483647 w 330"/>
              <a:gd name="T13" fmla="*/ 2147483647 h 303"/>
              <a:gd name="T14" fmla="*/ 2147483647 w 330"/>
              <a:gd name="T15" fmla="*/ 2147483647 h 303"/>
              <a:gd name="T16" fmla="*/ 2147483647 w 33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0"/>
              <a:gd name="T28" fmla="*/ 0 h 303"/>
              <a:gd name="T29" fmla="*/ 330 w 33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0" h="303">
                <a:moveTo>
                  <a:pt x="0" y="271"/>
                </a:moveTo>
                <a:cubicBezTo>
                  <a:pt x="31" y="264"/>
                  <a:pt x="63" y="267"/>
                  <a:pt x="91" y="250"/>
                </a:cubicBezTo>
                <a:cubicBezTo>
                  <a:pt x="101" y="234"/>
                  <a:pt x="106" y="220"/>
                  <a:pt x="112" y="202"/>
                </a:cubicBezTo>
                <a:cubicBezTo>
                  <a:pt x="106" y="131"/>
                  <a:pt x="77" y="26"/>
                  <a:pt x="160" y="0"/>
                </a:cubicBezTo>
                <a:cubicBezTo>
                  <a:pt x="182" y="15"/>
                  <a:pt x="182" y="34"/>
                  <a:pt x="191" y="58"/>
                </a:cubicBezTo>
                <a:cubicBezTo>
                  <a:pt x="212" y="113"/>
                  <a:pt x="219" y="176"/>
                  <a:pt x="245" y="228"/>
                </a:cubicBezTo>
                <a:cubicBezTo>
                  <a:pt x="257" y="251"/>
                  <a:pt x="260" y="248"/>
                  <a:pt x="287" y="266"/>
                </a:cubicBezTo>
                <a:cubicBezTo>
                  <a:pt x="292" y="270"/>
                  <a:pt x="293" y="277"/>
                  <a:pt x="298" y="281"/>
                </a:cubicBezTo>
                <a:cubicBezTo>
                  <a:pt x="308" y="289"/>
                  <a:pt x="330" y="303"/>
                  <a:pt x="330" y="303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Freeform 30"/>
          <p:cNvSpPr>
            <a:spLocks/>
          </p:cNvSpPr>
          <p:nvPr/>
        </p:nvSpPr>
        <p:spPr bwMode="auto">
          <a:xfrm>
            <a:off x="5521325" y="3189288"/>
            <a:ext cx="506413" cy="1192212"/>
          </a:xfrm>
          <a:custGeom>
            <a:avLst/>
            <a:gdLst>
              <a:gd name="T0" fmla="*/ 0 w 319"/>
              <a:gd name="T1" fmla="*/ 2147483647 h 751"/>
              <a:gd name="T2" fmla="*/ 2147483647 w 319"/>
              <a:gd name="T3" fmla="*/ 2147483647 h 751"/>
              <a:gd name="T4" fmla="*/ 2147483647 w 319"/>
              <a:gd name="T5" fmla="*/ 2147483647 h 751"/>
              <a:gd name="T6" fmla="*/ 2147483647 w 319"/>
              <a:gd name="T7" fmla="*/ 2147483647 h 751"/>
              <a:gd name="T8" fmla="*/ 2147483647 w 319"/>
              <a:gd name="T9" fmla="*/ 2147483647 h 751"/>
              <a:gd name="T10" fmla="*/ 2147483647 w 319"/>
              <a:gd name="T11" fmla="*/ 2147483647 h 751"/>
              <a:gd name="T12" fmla="*/ 2147483647 w 319"/>
              <a:gd name="T13" fmla="*/ 2147483647 h 751"/>
              <a:gd name="T14" fmla="*/ 2147483647 w 319"/>
              <a:gd name="T15" fmla="*/ 2147483647 h 751"/>
              <a:gd name="T16" fmla="*/ 2147483647 w 319"/>
              <a:gd name="T17" fmla="*/ 2147483647 h 751"/>
              <a:gd name="T18" fmla="*/ 2147483647 w 319"/>
              <a:gd name="T19" fmla="*/ 2147483647 h 751"/>
              <a:gd name="T20" fmla="*/ 2147483647 w 319"/>
              <a:gd name="T21" fmla="*/ 2147483647 h 751"/>
              <a:gd name="T22" fmla="*/ 2147483647 w 319"/>
              <a:gd name="T23" fmla="*/ 2147483647 h 7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9"/>
              <a:gd name="T37" fmla="*/ 0 h 751"/>
              <a:gd name="T38" fmla="*/ 319 w 319"/>
              <a:gd name="T39" fmla="*/ 751 h 7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9" h="751">
                <a:moveTo>
                  <a:pt x="0" y="751"/>
                </a:moveTo>
                <a:cubicBezTo>
                  <a:pt x="26" y="741"/>
                  <a:pt x="39" y="736"/>
                  <a:pt x="64" y="719"/>
                </a:cubicBezTo>
                <a:cubicBezTo>
                  <a:pt x="69" y="715"/>
                  <a:pt x="80" y="708"/>
                  <a:pt x="80" y="708"/>
                </a:cubicBezTo>
                <a:cubicBezTo>
                  <a:pt x="91" y="690"/>
                  <a:pt x="89" y="695"/>
                  <a:pt x="96" y="676"/>
                </a:cubicBezTo>
                <a:cubicBezTo>
                  <a:pt x="99" y="666"/>
                  <a:pt x="106" y="645"/>
                  <a:pt x="106" y="645"/>
                </a:cubicBezTo>
                <a:cubicBezTo>
                  <a:pt x="120" y="459"/>
                  <a:pt x="106" y="682"/>
                  <a:pt x="106" y="347"/>
                </a:cubicBezTo>
                <a:cubicBezTo>
                  <a:pt x="106" y="287"/>
                  <a:pt x="99" y="252"/>
                  <a:pt x="128" y="209"/>
                </a:cubicBezTo>
                <a:cubicBezTo>
                  <a:pt x="138" y="177"/>
                  <a:pt x="149" y="147"/>
                  <a:pt x="154" y="114"/>
                </a:cubicBezTo>
                <a:cubicBezTo>
                  <a:pt x="152" y="82"/>
                  <a:pt x="152" y="50"/>
                  <a:pt x="149" y="18"/>
                </a:cubicBezTo>
                <a:cubicBezTo>
                  <a:pt x="149" y="12"/>
                  <a:pt x="139" y="4"/>
                  <a:pt x="144" y="2"/>
                </a:cubicBezTo>
                <a:cubicBezTo>
                  <a:pt x="148" y="0"/>
                  <a:pt x="181" y="36"/>
                  <a:pt x="186" y="39"/>
                </a:cubicBezTo>
                <a:cubicBezTo>
                  <a:pt x="201" y="87"/>
                  <a:pt x="281" y="82"/>
                  <a:pt x="319" y="82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Freeform 31"/>
          <p:cNvSpPr>
            <a:spLocks/>
          </p:cNvSpPr>
          <p:nvPr/>
        </p:nvSpPr>
        <p:spPr bwMode="auto">
          <a:xfrm>
            <a:off x="7080250" y="2038350"/>
            <a:ext cx="903288" cy="354013"/>
          </a:xfrm>
          <a:custGeom>
            <a:avLst/>
            <a:gdLst>
              <a:gd name="T0" fmla="*/ 0 w 569"/>
              <a:gd name="T1" fmla="*/ 2147483647 h 223"/>
              <a:gd name="T2" fmla="*/ 2147483647 w 569"/>
              <a:gd name="T3" fmla="*/ 2147483647 h 223"/>
              <a:gd name="T4" fmla="*/ 2147483647 w 569"/>
              <a:gd name="T5" fmla="*/ 2147483647 h 223"/>
              <a:gd name="T6" fmla="*/ 2147483647 w 569"/>
              <a:gd name="T7" fmla="*/ 2147483647 h 223"/>
              <a:gd name="T8" fmla="*/ 2147483647 w 569"/>
              <a:gd name="T9" fmla="*/ 2147483647 h 223"/>
              <a:gd name="T10" fmla="*/ 2147483647 w 569"/>
              <a:gd name="T11" fmla="*/ 2147483647 h 223"/>
              <a:gd name="T12" fmla="*/ 2147483647 w 569"/>
              <a:gd name="T13" fmla="*/ 2147483647 h 223"/>
              <a:gd name="T14" fmla="*/ 2147483647 w 569"/>
              <a:gd name="T15" fmla="*/ 2147483647 h 223"/>
              <a:gd name="T16" fmla="*/ 2147483647 w 569"/>
              <a:gd name="T17" fmla="*/ 2147483647 h 223"/>
              <a:gd name="T18" fmla="*/ 2147483647 w 569"/>
              <a:gd name="T19" fmla="*/ 0 h 2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9"/>
              <a:gd name="T31" fmla="*/ 0 h 223"/>
              <a:gd name="T32" fmla="*/ 569 w 569"/>
              <a:gd name="T33" fmla="*/ 223 h 2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9" h="223">
                <a:moveTo>
                  <a:pt x="0" y="223"/>
                </a:moveTo>
                <a:cubicBezTo>
                  <a:pt x="55" y="221"/>
                  <a:pt x="110" y="221"/>
                  <a:pt x="165" y="217"/>
                </a:cubicBezTo>
                <a:cubicBezTo>
                  <a:pt x="197" y="214"/>
                  <a:pt x="259" y="181"/>
                  <a:pt x="292" y="170"/>
                </a:cubicBezTo>
                <a:cubicBezTo>
                  <a:pt x="321" y="161"/>
                  <a:pt x="346" y="151"/>
                  <a:pt x="372" y="138"/>
                </a:cubicBezTo>
                <a:cubicBezTo>
                  <a:pt x="387" y="130"/>
                  <a:pt x="420" y="122"/>
                  <a:pt x="420" y="122"/>
                </a:cubicBezTo>
                <a:cubicBezTo>
                  <a:pt x="425" y="117"/>
                  <a:pt x="430" y="110"/>
                  <a:pt x="436" y="106"/>
                </a:cubicBezTo>
                <a:cubicBezTo>
                  <a:pt x="441" y="103"/>
                  <a:pt x="448" y="105"/>
                  <a:pt x="452" y="101"/>
                </a:cubicBezTo>
                <a:cubicBezTo>
                  <a:pt x="457" y="97"/>
                  <a:pt x="457" y="89"/>
                  <a:pt x="462" y="85"/>
                </a:cubicBezTo>
                <a:cubicBezTo>
                  <a:pt x="483" y="66"/>
                  <a:pt x="514" y="46"/>
                  <a:pt x="542" y="37"/>
                </a:cubicBezTo>
                <a:cubicBezTo>
                  <a:pt x="564" y="3"/>
                  <a:pt x="553" y="13"/>
                  <a:pt x="569" y="0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Freeform 32"/>
          <p:cNvSpPr>
            <a:spLocks/>
          </p:cNvSpPr>
          <p:nvPr/>
        </p:nvSpPr>
        <p:spPr bwMode="auto">
          <a:xfrm>
            <a:off x="5580063" y="2476500"/>
            <a:ext cx="488950" cy="698500"/>
          </a:xfrm>
          <a:custGeom>
            <a:avLst/>
            <a:gdLst>
              <a:gd name="T0" fmla="*/ 2147483647 w 308"/>
              <a:gd name="T1" fmla="*/ 2147483647 h 440"/>
              <a:gd name="T2" fmla="*/ 2147483647 w 308"/>
              <a:gd name="T3" fmla="*/ 2147483647 h 440"/>
              <a:gd name="T4" fmla="*/ 2147483647 w 308"/>
              <a:gd name="T5" fmla="*/ 2147483647 h 440"/>
              <a:gd name="T6" fmla="*/ 2147483647 w 308"/>
              <a:gd name="T7" fmla="*/ 2147483647 h 440"/>
              <a:gd name="T8" fmla="*/ 2147483647 w 308"/>
              <a:gd name="T9" fmla="*/ 2147483647 h 440"/>
              <a:gd name="T10" fmla="*/ 2147483647 w 308"/>
              <a:gd name="T11" fmla="*/ 2147483647 h 440"/>
              <a:gd name="T12" fmla="*/ 2147483647 w 308"/>
              <a:gd name="T13" fmla="*/ 2147483647 h 440"/>
              <a:gd name="T14" fmla="*/ 0 w 308"/>
              <a:gd name="T15" fmla="*/ 2147483647 h 440"/>
              <a:gd name="T16" fmla="*/ 2147483647 w 308"/>
              <a:gd name="T17" fmla="*/ 2147483647 h 440"/>
              <a:gd name="T18" fmla="*/ 2147483647 w 308"/>
              <a:gd name="T19" fmla="*/ 2147483647 h 440"/>
              <a:gd name="T20" fmla="*/ 2147483647 w 308"/>
              <a:gd name="T21" fmla="*/ 2147483647 h 440"/>
              <a:gd name="T22" fmla="*/ 2147483647 w 308"/>
              <a:gd name="T23" fmla="*/ 2147483647 h 440"/>
              <a:gd name="T24" fmla="*/ 2147483647 w 308"/>
              <a:gd name="T25" fmla="*/ 2147483647 h 440"/>
              <a:gd name="T26" fmla="*/ 2147483647 w 308"/>
              <a:gd name="T27" fmla="*/ 0 h 4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8"/>
              <a:gd name="T43" fmla="*/ 0 h 440"/>
              <a:gd name="T44" fmla="*/ 308 w 308"/>
              <a:gd name="T45" fmla="*/ 440 h 4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8" h="440">
                <a:moveTo>
                  <a:pt x="107" y="440"/>
                </a:moveTo>
                <a:cubicBezTo>
                  <a:pt x="90" y="397"/>
                  <a:pt x="75" y="359"/>
                  <a:pt x="64" y="313"/>
                </a:cubicBezTo>
                <a:cubicBezTo>
                  <a:pt x="62" y="318"/>
                  <a:pt x="60" y="324"/>
                  <a:pt x="59" y="329"/>
                </a:cubicBezTo>
                <a:cubicBezTo>
                  <a:pt x="57" y="338"/>
                  <a:pt x="62" y="359"/>
                  <a:pt x="53" y="356"/>
                </a:cubicBezTo>
                <a:cubicBezTo>
                  <a:pt x="42" y="353"/>
                  <a:pt x="49" y="333"/>
                  <a:pt x="43" y="324"/>
                </a:cubicBezTo>
                <a:cubicBezTo>
                  <a:pt x="19" y="287"/>
                  <a:pt x="26" y="304"/>
                  <a:pt x="16" y="276"/>
                </a:cubicBezTo>
                <a:cubicBezTo>
                  <a:pt x="14" y="264"/>
                  <a:pt x="13" y="251"/>
                  <a:pt x="11" y="239"/>
                </a:cubicBezTo>
                <a:cubicBezTo>
                  <a:pt x="8" y="219"/>
                  <a:pt x="0" y="180"/>
                  <a:pt x="0" y="180"/>
                </a:cubicBezTo>
                <a:cubicBezTo>
                  <a:pt x="7" y="145"/>
                  <a:pt x="6" y="143"/>
                  <a:pt x="38" y="133"/>
                </a:cubicBezTo>
                <a:cubicBezTo>
                  <a:pt x="48" y="126"/>
                  <a:pt x="59" y="118"/>
                  <a:pt x="69" y="111"/>
                </a:cubicBezTo>
                <a:cubicBezTo>
                  <a:pt x="78" y="105"/>
                  <a:pt x="101" y="101"/>
                  <a:pt x="101" y="101"/>
                </a:cubicBezTo>
                <a:cubicBezTo>
                  <a:pt x="138" y="76"/>
                  <a:pt x="168" y="69"/>
                  <a:pt x="213" y="64"/>
                </a:cubicBezTo>
                <a:cubicBezTo>
                  <a:pt x="238" y="55"/>
                  <a:pt x="252" y="35"/>
                  <a:pt x="276" y="26"/>
                </a:cubicBezTo>
                <a:cubicBezTo>
                  <a:pt x="291" y="4"/>
                  <a:pt x="293" y="15"/>
                  <a:pt x="308" y="0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Freeform 33"/>
          <p:cNvSpPr>
            <a:spLocks/>
          </p:cNvSpPr>
          <p:nvPr/>
        </p:nvSpPr>
        <p:spPr bwMode="auto">
          <a:xfrm>
            <a:off x="6297613" y="1177925"/>
            <a:ext cx="1701800" cy="203200"/>
          </a:xfrm>
          <a:custGeom>
            <a:avLst/>
            <a:gdLst>
              <a:gd name="T0" fmla="*/ 0 w 1072"/>
              <a:gd name="T1" fmla="*/ 2147483647 h 128"/>
              <a:gd name="T2" fmla="*/ 2147483647 w 1072"/>
              <a:gd name="T3" fmla="*/ 2147483647 h 128"/>
              <a:gd name="T4" fmla="*/ 2147483647 w 1072"/>
              <a:gd name="T5" fmla="*/ 2147483647 h 128"/>
              <a:gd name="T6" fmla="*/ 2147483647 w 1072"/>
              <a:gd name="T7" fmla="*/ 2147483647 h 128"/>
              <a:gd name="T8" fmla="*/ 2147483647 w 1072"/>
              <a:gd name="T9" fmla="*/ 2147483647 h 128"/>
              <a:gd name="T10" fmla="*/ 2147483647 w 1072"/>
              <a:gd name="T11" fmla="*/ 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2"/>
              <a:gd name="T19" fmla="*/ 0 h 128"/>
              <a:gd name="T20" fmla="*/ 1072 w 1072"/>
              <a:gd name="T21" fmla="*/ 128 h 1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2" h="128">
                <a:moveTo>
                  <a:pt x="0" y="128"/>
                </a:moveTo>
                <a:cubicBezTo>
                  <a:pt x="113" y="126"/>
                  <a:pt x="226" y="125"/>
                  <a:pt x="339" y="122"/>
                </a:cubicBezTo>
                <a:cubicBezTo>
                  <a:pt x="374" y="121"/>
                  <a:pt x="406" y="103"/>
                  <a:pt x="440" y="101"/>
                </a:cubicBezTo>
                <a:cubicBezTo>
                  <a:pt x="548" y="94"/>
                  <a:pt x="655" y="88"/>
                  <a:pt x="764" y="85"/>
                </a:cubicBezTo>
                <a:cubicBezTo>
                  <a:pt x="816" y="81"/>
                  <a:pt x="870" y="77"/>
                  <a:pt x="918" y="53"/>
                </a:cubicBezTo>
                <a:cubicBezTo>
                  <a:pt x="966" y="29"/>
                  <a:pt x="1016" y="0"/>
                  <a:pt x="1072" y="0"/>
                </a:cubicBezTo>
              </a:path>
            </a:pathLst>
          </a:cu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8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9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/>
              <a:t>A</a:t>
            </a:r>
          </a:p>
        </p:txBody>
      </p:sp>
      <p:sp>
        <p:nvSpPr>
          <p:cNvPr id="36900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/>
              <a:t>B</a:t>
            </a:r>
          </a:p>
        </p:txBody>
      </p:sp>
      <p:sp>
        <p:nvSpPr>
          <p:cNvPr id="36901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/>
              <a:t>C</a:t>
            </a:r>
          </a:p>
        </p:txBody>
      </p:sp>
      <p:sp>
        <p:nvSpPr>
          <p:cNvPr id="36902" name="Text Box 44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Source: S. Seitz</a:t>
            </a:r>
          </a:p>
        </p:txBody>
      </p:sp>
      <p:grpSp>
        <p:nvGrpSpPr>
          <p:cNvPr id="36903" name="Group 45"/>
          <p:cNvGrpSpPr>
            <a:grpSpLocks/>
          </p:cNvGrpSpPr>
          <p:nvPr/>
        </p:nvGrpSpPr>
        <p:grpSpPr bwMode="auto">
          <a:xfrm>
            <a:off x="6248400" y="1828800"/>
            <a:ext cx="1371600" cy="1295400"/>
            <a:chOff x="3936" y="1152"/>
            <a:chExt cx="864" cy="816"/>
          </a:xfrm>
        </p:grpSpPr>
        <p:grpSp>
          <p:nvGrpSpPr>
            <p:cNvPr id="36904" name="Group 46"/>
            <p:cNvGrpSpPr>
              <a:grpSpLocks/>
            </p:cNvGrpSpPr>
            <p:nvPr/>
          </p:nvGrpSpPr>
          <p:grpSpPr bwMode="auto">
            <a:xfrm>
              <a:off x="4044" y="1386"/>
              <a:ext cx="288" cy="336"/>
              <a:chOff x="2592" y="1488"/>
              <a:chExt cx="288" cy="336"/>
            </a:xfrm>
          </p:grpSpPr>
          <p:sp>
            <p:nvSpPr>
              <p:cNvPr id="36908" name="Rectangle 47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09" name="Rectangle 48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36910" name="AutoShape 49"/>
              <p:cNvCxnSpPr>
                <a:cxnSpLocks noChangeShapeType="1"/>
                <a:stCxn id="36908" idx="0"/>
                <a:endCxn id="36909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905" name="Text Box 50"/>
            <p:cNvSpPr txBox="1">
              <a:spLocks noChangeArrowheads="1"/>
            </p:cNvSpPr>
            <p:nvPr/>
          </p:nvSpPr>
          <p:spPr bwMode="auto">
            <a:xfrm>
              <a:off x="4176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  <a:r>
                <a:rPr lang="en-US" altLang="en-US" b="0" baseline="-25000">
                  <a:solidFill>
                    <a:srgbClr val="FFFF00"/>
                  </a:solidFill>
                  <a:latin typeface="Comic Sans MS" pitchFamily="66" charset="0"/>
                </a:rPr>
                <a:t>ij</a:t>
              </a:r>
            </a:p>
          </p:txBody>
        </p:sp>
        <p:sp>
          <p:nvSpPr>
            <p:cNvPr id="36906" name="Text Box 51"/>
            <p:cNvSpPr txBox="1">
              <a:spLocks noChangeArrowheads="1"/>
            </p:cNvSpPr>
            <p:nvPr/>
          </p:nvSpPr>
          <p:spPr bwMode="auto">
            <a:xfrm>
              <a:off x="3936" y="168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  <a:latin typeface="Comic Sans MS" pitchFamily="66" charset="0"/>
                </a:rPr>
                <a:t>i</a:t>
              </a:r>
              <a:endParaRPr lang="en-US" altLang="en-US" b="0" baseline="-250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36907" name="Text Box 52"/>
            <p:cNvSpPr txBox="1">
              <a:spLocks noChangeArrowheads="1"/>
            </p:cNvSpPr>
            <p:nvPr/>
          </p:nvSpPr>
          <p:spPr bwMode="auto">
            <a:xfrm>
              <a:off x="4416" y="11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  <a:latin typeface="Comic Sans MS" pitchFamily="66" charset="0"/>
                </a:rPr>
                <a:t>j</a:t>
              </a:r>
              <a:endParaRPr lang="en-US" altLang="en-US" b="0" baseline="-250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6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Measuring affinity</a:t>
            </a:r>
          </a:p>
        </p:txBody>
      </p:sp>
      <p:sp>
        <p:nvSpPr>
          <p:cNvPr id="3076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Suppose we represent each pixel by a feature vector </a:t>
            </a:r>
            <a:r>
              <a:rPr lang="en-US" altLang="en-US" b="1" smtClean="0"/>
              <a:t>x</a:t>
            </a:r>
            <a:r>
              <a:rPr lang="en-US" altLang="en-US" smtClean="0"/>
              <a:t>, and define a distance function appropriate for this feature representation</a:t>
            </a:r>
          </a:p>
          <a:p>
            <a:pPr>
              <a:buFontTx/>
              <a:buChar char="•"/>
            </a:pPr>
            <a:r>
              <a:rPr lang="en-US" altLang="en-US" smtClean="0"/>
              <a:t>Then we can convert the distance between two feature vectors into an affinity with the help of a generalized Gaussian kernel: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2278063" y="4452938"/>
          <a:ext cx="41322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452938"/>
                        <a:ext cx="41322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4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Scale affects affinity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Small </a:t>
            </a:r>
            <a:r>
              <a:rPr lang="el-GR" altLang="en-US" smtClean="0">
                <a:cs typeface="Arial" charset="0"/>
              </a:rPr>
              <a:t>σ</a:t>
            </a:r>
            <a:r>
              <a:rPr lang="en-US" altLang="en-US" smtClean="0">
                <a:cs typeface="Arial" charset="0"/>
              </a:rPr>
              <a:t>: group only nearby points</a:t>
            </a:r>
          </a:p>
          <a:p>
            <a:pPr>
              <a:buFontTx/>
              <a:buChar char="•"/>
            </a:pPr>
            <a:r>
              <a:rPr lang="en-US" altLang="en-US" smtClean="0">
                <a:cs typeface="Arial" charset="0"/>
              </a:rPr>
              <a:t>Large </a:t>
            </a:r>
            <a:r>
              <a:rPr lang="el-GR" altLang="en-US" smtClean="0">
                <a:cs typeface="Arial" charset="0"/>
              </a:rPr>
              <a:t>σ</a:t>
            </a:r>
            <a:r>
              <a:rPr lang="en-US" altLang="en-US" smtClean="0">
                <a:cs typeface="Arial" charset="0"/>
              </a:rPr>
              <a:t>: group far-away points</a:t>
            </a:r>
            <a:endParaRPr lang="el-GR" altLang="en-US" smtClean="0">
              <a:cs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08225"/>
            <a:ext cx="5562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2766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Image Manipulation and Enhancement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Interpolation</a:t>
            </a:r>
          </a:p>
          <a:p>
            <a:pPr lvl="2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Morphing</a:t>
            </a:r>
          </a:p>
          <a:p>
            <a:pPr lvl="1"/>
            <a:r>
              <a:rPr lang="en-US" dirty="0" smtClean="0"/>
              <a:t>Image Compression</a:t>
            </a:r>
          </a:p>
          <a:p>
            <a:pPr lvl="1"/>
            <a:r>
              <a:rPr lang="en-US" dirty="0" smtClean="0"/>
              <a:t>Image Analysis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2"/>
            <a:r>
              <a:rPr lang="en-US" dirty="0" smtClean="0"/>
              <a:t>Smart Scissors</a:t>
            </a:r>
          </a:p>
          <a:p>
            <a:pPr lvl="2"/>
            <a:r>
              <a:rPr lang="en-US" dirty="0" smtClean="0"/>
              <a:t>Stereo Image processing</a:t>
            </a:r>
          </a:p>
          <a:p>
            <a:pPr lvl="2"/>
            <a:r>
              <a:rPr lang="en-US" dirty="0" smtClean="0"/>
              <a:t>Segmentation</a:t>
            </a:r>
            <a:endParaRPr lang="en-US" dirty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Segmentation - Graph Based</a:t>
            </a:r>
            <a:endParaRPr lang="en-US" dirty="0"/>
          </a:p>
        </p:txBody>
      </p:sp>
      <p:pic>
        <p:nvPicPr>
          <p:cNvPr id="4" name="Picture 3" descr="http://vision.ece.ucsb.edu/segmentation/edgeflow/images/lizard_ed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165600"/>
            <a:ext cx="3048000" cy="20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0472" y="6306050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cut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en-US" dirty="0" smtClean="0"/>
              <a:t>Set of edges whose removal makes a graph disconnected</a:t>
            </a:r>
          </a:p>
          <a:p>
            <a:pPr>
              <a:buFontTx/>
              <a:buChar char="•"/>
            </a:pPr>
            <a:r>
              <a:rPr lang="en-US" altLang="en-US" dirty="0" smtClean="0"/>
              <a:t>Cost of a cut: sum of weights of cut edges</a:t>
            </a:r>
          </a:p>
          <a:p>
            <a:pPr>
              <a:buFontTx/>
              <a:buChar char="•"/>
            </a:pPr>
            <a:r>
              <a:rPr lang="en-US" altLang="en-US" dirty="0" smtClean="0"/>
              <a:t>Any </a:t>
            </a:r>
            <a:r>
              <a:rPr lang="en-US" altLang="en-US" dirty="0" smtClean="0"/>
              <a:t>graph cut gives us a segmentation</a:t>
            </a:r>
          </a:p>
          <a:p>
            <a:endParaRPr lang="en-US" altLang="en-US" dirty="0"/>
          </a:p>
          <a:p>
            <a:r>
              <a:rPr lang="en-US" altLang="en-US" b="1" dirty="0" smtClean="0">
                <a:solidFill>
                  <a:srgbClr val="C00000"/>
                </a:solidFill>
              </a:rPr>
              <a:t>Find a minimum cut</a:t>
            </a: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</a:rPr>
              <a:t>Gives us a “good” segmentation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38930" name="AutoShape 18"/>
          <p:cNvCxnSpPr>
            <a:cxnSpLocks noChangeShapeType="1"/>
            <a:stCxn id="38916" idx="5"/>
            <a:endCxn id="38926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19"/>
          <p:cNvCxnSpPr>
            <a:cxnSpLocks noChangeShapeType="1"/>
            <a:stCxn id="38918" idx="6"/>
            <a:endCxn id="38926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AutoShape 20"/>
          <p:cNvCxnSpPr>
            <a:cxnSpLocks noChangeShapeType="1"/>
            <a:stCxn id="38918" idx="5"/>
            <a:endCxn id="38923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AutoShape 21"/>
          <p:cNvCxnSpPr>
            <a:cxnSpLocks noChangeShapeType="1"/>
            <a:stCxn id="38916" idx="3"/>
            <a:endCxn id="38918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AutoShape 22"/>
          <p:cNvCxnSpPr>
            <a:cxnSpLocks noChangeShapeType="1"/>
            <a:stCxn id="38926" idx="4"/>
            <a:endCxn id="38923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AutoShape 23"/>
          <p:cNvCxnSpPr>
            <a:cxnSpLocks noChangeShapeType="1"/>
            <a:stCxn id="38926" idx="7"/>
            <a:endCxn id="38917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AutoShape 24"/>
          <p:cNvCxnSpPr>
            <a:cxnSpLocks noChangeShapeType="1"/>
            <a:stCxn id="38926" idx="5"/>
            <a:endCxn id="38919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7" name="AutoShape 25"/>
          <p:cNvCxnSpPr>
            <a:cxnSpLocks noChangeShapeType="1"/>
            <a:stCxn id="38923" idx="6"/>
            <a:endCxn id="38919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26"/>
          <p:cNvCxnSpPr>
            <a:cxnSpLocks noChangeShapeType="1"/>
            <a:stCxn id="38916" idx="7"/>
            <a:endCxn id="38924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AutoShape 27"/>
          <p:cNvCxnSpPr>
            <a:cxnSpLocks noChangeShapeType="1"/>
            <a:stCxn id="38924" idx="5"/>
            <a:endCxn id="38917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AutoShape 28"/>
          <p:cNvCxnSpPr>
            <a:cxnSpLocks noChangeShapeType="1"/>
            <a:stCxn id="38919" idx="7"/>
            <a:endCxn id="38920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AutoShape 29"/>
          <p:cNvCxnSpPr>
            <a:cxnSpLocks noChangeShapeType="1"/>
            <a:stCxn id="38924" idx="6"/>
            <a:endCxn id="38920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2" name="AutoShape 30"/>
          <p:cNvCxnSpPr>
            <a:cxnSpLocks noChangeShapeType="1"/>
            <a:stCxn id="38926" idx="6"/>
            <a:endCxn id="38920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3" name="AutoShape 31"/>
          <p:cNvCxnSpPr>
            <a:cxnSpLocks noChangeShapeType="1"/>
            <a:stCxn id="38921" idx="4"/>
            <a:endCxn id="38928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4" name="AutoShape 32"/>
          <p:cNvCxnSpPr>
            <a:cxnSpLocks noChangeShapeType="1"/>
            <a:stCxn id="38921" idx="7"/>
            <a:endCxn id="38927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5" name="AutoShape 33"/>
          <p:cNvCxnSpPr>
            <a:cxnSpLocks noChangeShapeType="1"/>
            <a:stCxn id="38927" idx="4"/>
            <a:endCxn id="38922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6" name="AutoShape 34"/>
          <p:cNvCxnSpPr>
            <a:cxnSpLocks noChangeShapeType="1"/>
            <a:stCxn id="38928" idx="6"/>
            <a:endCxn id="38922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7" name="AutoShape 35"/>
          <p:cNvCxnSpPr>
            <a:cxnSpLocks noChangeShapeType="1"/>
            <a:stCxn id="38927" idx="5"/>
            <a:endCxn id="38925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8" name="AutoShape 36"/>
          <p:cNvCxnSpPr>
            <a:cxnSpLocks noChangeShapeType="1"/>
            <a:stCxn id="38921" idx="5"/>
            <a:endCxn id="38922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9" name="AutoShape 37"/>
          <p:cNvCxnSpPr>
            <a:cxnSpLocks noChangeShapeType="1"/>
            <a:stCxn id="38925" idx="3"/>
            <a:endCxn id="38928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0" name="AutoShape 38"/>
          <p:cNvCxnSpPr>
            <a:cxnSpLocks noChangeShapeType="1"/>
            <a:stCxn id="38925" idx="4"/>
            <a:endCxn id="38929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1" name="AutoShape 39"/>
          <p:cNvCxnSpPr>
            <a:cxnSpLocks noChangeShapeType="1"/>
            <a:stCxn id="38928" idx="5"/>
            <a:endCxn id="38929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2" name="AutoShape 40"/>
          <p:cNvCxnSpPr>
            <a:cxnSpLocks noChangeShapeType="1"/>
            <a:stCxn id="38920" idx="6"/>
            <a:endCxn id="38921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3" name="AutoShape 41"/>
          <p:cNvCxnSpPr>
            <a:cxnSpLocks noChangeShapeType="1"/>
            <a:stCxn id="38919" idx="5"/>
            <a:endCxn id="38929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4" name="AutoShape 42"/>
          <p:cNvCxnSpPr>
            <a:cxnSpLocks noChangeShapeType="1"/>
            <a:stCxn id="38924" idx="7"/>
            <a:endCxn id="38921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5" name="AutoShape 43"/>
          <p:cNvCxnSpPr>
            <a:cxnSpLocks noChangeShapeType="1"/>
            <a:stCxn id="38920" idx="5"/>
            <a:endCxn id="38928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8958" name="Text Box 48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1591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Minimum Cut</a:t>
            </a:r>
            <a:endParaRPr lang="en-US" altLang="en-US" dirty="0" smtClean="0"/>
          </a:p>
        </p:txBody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143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Tx/>
              <a:buChar char="•"/>
            </a:pPr>
            <a:r>
              <a:rPr lang="en-US" altLang="en-US" dirty="0" smtClean="0"/>
              <a:t>We can do segmentation by finding the </a:t>
            </a:r>
            <a:r>
              <a:rPr lang="en-US" altLang="en-US" i="1" dirty="0" smtClean="0"/>
              <a:t>minimum cut</a:t>
            </a:r>
            <a:r>
              <a:rPr lang="en-US" altLang="en-US" dirty="0" smtClean="0"/>
              <a:t> in a graph</a:t>
            </a:r>
          </a:p>
          <a:p>
            <a:pPr marL="1027113" lvl="1" indent="-455613"/>
            <a:r>
              <a:rPr lang="en-US" altLang="en-US" dirty="0" smtClean="0"/>
              <a:t>Efficient algorithms exist for doing this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3282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349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26531" y="5648325"/>
            <a:ext cx="339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Minimum cut example</a:t>
            </a:r>
          </a:p>
        </p:txBody>
      </p:sp>
    </p:spTree>
    <p:extLst>
      <p:ext uri="{BB962C8B-B14F-4D97-AF65-F5344CB8AC3E}">
        <p14:creationId xmlns:p14="http://schemas.microsoft.com/office/powerpoint/2010/main" val="3407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499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Minimum Cut</a:t>
            </a:r>
            <a:endParaRPr lang="en-US" altLang="en-US" dirty="0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349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60750"/>
            <a:ext cx="3276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430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•"/>
            </a:pPr>
            <a:r>
              <a:rPr lang="en-US" altLang="en-US" smtClean="0"/>
              <a:t>We can do segmentation by finding the </a:t>
            </a:r>
            <a:r>
              <a:rPr lang="en-US" altLang="en-US" i="1" smtClean="0"/>
              <a:t>minimum cut</a:t>
            </a:r>
            <a:r>
              <a:rPr lang="en-US" altLang="en-US" smtClean="0"/>
              <a:t> in a graph</a:t>
            </a:r>
          </a:p>
          <a:p>
            <a:pPr marL="1027113" lvl="1" indent="-455613"/>
            <a:r>
              <a:rPr lang="en-US" altLang="en-US" smtClean="0"/>
              <a:t>Efficient algorithms exist for doing this</a:t>
            </a:r>
            <a:endParaRPr lang="en-US" altLang="en-US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26531" y="5648325"/>
            <a:ext cx="339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Minimum cut example</a:t>
            </a:r>
          </a:p>
        </p:txBody>
      </p:sp>
    </p:spTree>
    <p:extLst>
      <p:ext uri="{BB962C8B-B14F-4D97-AF65-F5344CB8AC3E}">
        <p14:creationId xmlns:p14="http://schemas.microsoft.com/office/powerpoint/2010/main" val="18748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Normalized cut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Drawback: minimum cut tends to cut off very small, isolated components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274763" y="2174875"/>
            <a:ext cx="7516812" cy="2473325"/>
            <a:chOff x="803" y="1937"/>
            <a:chExt cx="4735" cy="1822"/>
          </a:xfrm>
        </p:grpSpPr>
        <p:sp>
          <p:nvSpPr>
            <p:cNvPr id="41990" name="Oval 5"/>
            <p:cNvSpPr>
              <a:spLocks noChangeArrowheads="1"/>
            </p:cNvSpPr>
            <p:nvPr/>
          </p:nvSpPr>
          <p:spPr bwMode="auto">
            <a:xfrm>
              <a:off x="1197" y="2222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1" name="Oval 6"/>
            <p:cNvSpPr>
              <a:spLocks noChangeArrowheads="1"/>
            </p:cNvSpPr>
            <p:nvPr/>
          </p:nvSpPr>
          <p:spPr bwMode="auto">
            <a:xfrm>
              <a:off x="1182" y="2528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2" name="Oval 7"/>
            <p:cNvSpPr>
              <a:spLocks noChangeArrowheads="1"/>
            </p:cNvSpPr>
            <p:nvPr/>
          </p:nvSpPr>
          <p:spPr bwMode="auto">
            <a:xfrm>
              <a:off x="1164" y="2878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3" name="Oval 8"/>
            <p:cNvSpPr>
              <a:spLocks noChangeArrowheads="1"/>
            </p:cNvSpPr>
            <p:nvPr/>
          </p:nvSpPr>
          <p:spPr bwMode="auto">
            <a:xfrm>
              <a:off x="1485" y="2540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4" name="Oval 9"/>
            <p:cNvSpPr>
              <a:spLocks noChangeArrowheads="1"/>
            </p:cNvSpPr>
            <p:nvPr/>
          </p:nvSpPr>
          <p:spPr bwMode="auto">
            <a:xfrm>
              <a:off x="1469" y="2883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5" name="Oval 10"/>
            <p:cNvSpPr>
              <a:spLocks noChangeArrowheads="1"/>
            </p:cNvSpPr>
            <p:nvPr/>
          </p:nvSpPr>
          <p:spPr bwMode="auto">
            <a:xfrm>
              <a:off x="1768" y="2238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6" name="Oval 11"/>
            <p:cNvSpPr>
              <a:spLocks noChangeArrowheads="1"/>
            </p:cNvSpPr>
            <p:nvPr/>
          </p:nvSpPr>
          <p:spPr bwMode="auto">
            <a:xfrm>
              <a:off x="1496" y="2237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7" name="Oval 12"/>
            <p:cNvSpPr>
              <a:spLocks noChangeArrowheads="1"/>
            </p:cNvSpPr>
            <p:nvPr/>
          </p:nvSpPr>
          <p:spPr bwMode="auto">
            <a:xfrm>
              <a:off x="2238" y="2685"/>
              <a:ext cx="164" cy="19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8" name="Oval 13"/>
            <p:cNvSpPr>
              <a:spLocks noChangeArrowheads="1"/>
            </p:cNvSpPr>
            <p:nvPr/>
          </p:nvSpPr>
          <p:spPr bwMode="auto">
            <a:xfrm>
              <a:off x="1766" y="2550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9" name="Oval 14"/>
            <p:cNvSpPr>
              <a:spLocks noChangeArrowheads="1"/>
            </p:cNvSpPr>
            <p:nvPr/>
          </p:nvSpPr>
          <p:spPr bwMode="auto">
            <a:xfrm>
              <a:off x="2334" y="3155"/>
              <a:ext cx="164" cy="19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>
              <a:off x="1765" y="2885"/>
              <a:ext cx="164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1" name="Oval 16"/>
            <p:cNvSpPr>
              <a:spLocks noChangeArrowheads="1"/>
            </p:cNvSpPr>
            <p:nvPr/>
          </p:nvSpPr>
          <p:spPr bwMode="auto">
            <a:xfrm>
              <a:off x="2848" y="2180"/>
              <a:ext cx="164" cy="19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2" name="Oval 17"/>
            <p:cNvSpPr>
              <a:spLocks noChangeArrowheads="1"/>
            </p:cNvSpPr>
            <p:nvPr/>
          </p:nvSpPr>
          <p:spPr bwMode="auto">
            <a:xfrm>
              <a:off x="2937" y="3130"/>
              <a:ext cx="164" cy="19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3" name="Oval 18"/>
            <p:cNvSpPr>
              <a:spLocks noChangeArrowheads="1"/>
            </p:cNvSpPr>
            <p:nvPr/>
          </p:nvSpPr>
          <p:spPr bwMode="auto">
            <a:xfrm>
              <a:off x="3242" y="2552"/>
              <a:ext cx="164" cy="19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4" name="Oval 19"/>
            <p:cNvSpPr>
              <a:spLocks noChangeArrowheads="1"/>
            </p:cNvSpPr>
            <p:nvPr/>
          </p:nvSpPr>
          <p:spPr bwMode="auto">
            <a:xfrm>
              <a:off x="2306" y="2184"/>
              <a:ext cx="164" cy="19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 flipH="1">
              <a:off x="2116" y="1937"/>
              <a:ext cx="1" cy="16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21"/>
            <p:cNvSpPr>
              <a:spLocks/>
            </p:cNvSpPr>
            <p:nvPr/>
          </p:nvSpPr>
          <p:spPr bwMode="auto">
            <a:xfrm>
              <a:off x="2893" y="2005"/>
              <a:ext cx="1132" cy="1025"/>
            </a:xfrm>
            <a:custGeom>
              <a:avLst/>
              <a:gdLst>
                <a:gd name="T0" fmla="*/ 720 w 1132"/>
                <a:gd name="T1" fmla="*/ 0 h 1025"/>
                <a:gd name="T2" fmla="*/ 69 w 1132"/>
                <a:gd name="T3" fmla="*/ 606 h 1025"/>
                <a:gd name="T4" fmla="*/ 1132 w 1132"/>
                <a:gd name="T5" fmla="*/ 1025 h 1025"/>
                <a:gd name="T6" fmla="*/ 0 60000 65536"/>
                <a:gd name="T7" fmla="*/ 0 60000 65536"/>
                <a:gd name="T8" fmla="*/ 0 60000 65536"/>
                <a:gd name="T9" fmla="*/ 0 w 1132"/>
                <a:gd name="T10" fmla="*/ 0 h 1025"/>
                <a:gd name="T11" fmla="*/ 1132 w 1132"/>
                <a:gd name="T12" fmla="*/ 1025 h 1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2" h="1025">
                  <a:moveTo>
                    <a:pt x="720" y="0"/>
                  </a:moveTo>
                  <a:cubicBezTo>
                    <a:pt x="360" y="217"/>
                    <a:pt x="0" y="435"/>
                    <a:pt x="69" y="606"/>
                  </a:cubicBezTo>
                  <a:cubicBezTo>
                    <a:pt x="138" y="777"/>
                    <a:pt x="635" y="901"/>
                    <a:pt x="1132" y="102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22"/>
            <p:cNvSpPr>
              <a:spLocks/>
            </p:cNvSpPr>
            <p:nvPr/>
          </p:nvSpPr>
          <p:spPr bwMode="auto">
            <a:xfrm>
              <a:off x="2659" y="2834"/>
              <a:ext cx="1380" cy="816"/>
            </a:xfrm>
            <a:custGeom>
              <a:avLst/>
              <a:gdLst>
                <a:gd name="T0" fmla="*/ 1380 w 1380"/>
                <a:gd name="T1" fmla="*/ 585 h 816"/>
                <a:gd name="T2" fmla="*/ 199 w 1380"/>
                <a:gd name="T3" fmla="*/ 39 h 816"/>
                <a:gd name="T4" fmla="*/ 184 w 1380"/>
                <a:gd name="T5" fmla="*/ 816 h 816"/>
                <a:gd name="T6" fmla="*/ 0 60000 65536"/>
                <a:gd name="T7" fmla="*/ 0 60000 65536"/>
                <a:gd name="T8" fmla="*/ 0 60000 65536"/>
                <a:gd name="T9" fmla="*/ 0 w 1380"/>
                <a:gd name="T10" fmla="*/ 0 h 816"/>
                <a:gd name="T11" fmla="*/ 1380 w 138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0" h="816">
                  <a:moveTo>
                    <a:pt x="1380" y="585"/>
                  </a:moveTo>
                  <a:cubicBezTo>
                    <a:pt x="889" y="292"/>
                    <a:pt x="398" y="0"/>
                    <a:pt x="199" y="39"/>
                  </a:cubicBezTo>
                  <a:cubicBezTo>
                    <a:pt x="0" y="78"/>
                    <a:pt x="92" y="447"/>
                    <a:pt x="184" y="81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 flipV="1">
              <a:off x="1242" y="3157"/>
              <a:ext cx="83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Text Box 24"/>
            <p:cNvSpPr txBox="1">
              <a:spLocks noChangeArrowheads="1"/>
            </p:cNvSpPr>
            <p:nvPr/>
          </p:nvSpPr>
          <p:spPr bwMode="auto">
            <a:xfrm>
              <a:off x="803" y="3422"/>
              <a:ext cx="82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0">
                  <a:latin typeface="Times New Roman" pitchFamily="18" charset="0"/>
                </a:rPr>
                <a:t>Ideal Cut</a:t>
              </a:r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 flipH="1" flipV="1">
              <a:off x="3523" y="2147"/>
              <a:ext cx="868" cy="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 flipH="1">
              <a:off x="3957" y="2603"/>
              <a:ext cx="442" cy="74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Text Box 27"/>
            <p:cNvSpPr txBox="1">
              <a:spLocks noChangeArrowheads="1"/>
            </p:cNvSpPr>
            <p:nvPr/>
          </p:nvSpPr>
          <p:spPr bwMode="auto">
            <a:xfrm>
              <a:off x="4415" y="2404"/>
              <a:ext cx="1123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0">
                  <a:latin typeface="Times New Roman" pitchFamily="18" charset="0"/>
                </a:rPr>
                <a:t>Cuts with </a:t>
              </a:r>
            </a:p>
            <a:p>
              <a:r>
                <a:rPr lang="en-US" altLang="en-US" b="0">
                  <a:latin typeface="Times New Roman" pitchFamily="18" charset="0"/>
                </a:rPr>
                <a:t>lesser weight</a:t>
              </a:r>
            </a:p>
            <a:p>
              <a:r>
                <a:rPr lang="en-US" altLang="en-US" b="0">
                  <a:latin typeface="Times New Roman" pitchFamily="18" charset="0"/>
                </a:rPr>
                <a:t>than the </a:t>
              </a:r>
            </a:p>
            <a:p>
              <a:r>
                <a:rPr lang="en-US" altLang="en-US" b="0">
                  <a:latin typeface="Times New Roman" pitchFamily="18" charset="0"/>
                </a:rPr>
                <a:t>ideal cut</a:t>
              </a:r>
            </a:p>
          </p:txBody>
        </p:sp>
      </p:grpSp>
      <p:sp>
        <p:nvSpPr>
          <p:cNvPr id="41989" name="Rectangle 28"/>
          <p:cNvSpPr>
            <a:spLocks noChangeArrowheads="1"/>
          </p:cNvSpPr>
          <p:nvPr/>
        </p:nvSpPr>
        <p:spPr bwMode="auto">
          <a:xfrm>
            <a:off x="4922838" y="6613525"/>
            <a:ext cx="4221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0"/>
              <a:t>* Slide from Khurram Hassan-Shafique </a:t>
            </a:r>
            <a:r>
              <a:rPr lang="en-US" altLang="en-US" sz="1000" b="0">
                <a:solidFill>
                  <a:schemeClr val="tx2"/>
                </a:solidFill>
              </a:rPr>
              <a:t>CAP5415 Computer Vision 2003</a:t>
            </a:r>
          </a:p>
        </p:txBody>
      </p:sp>
    </p:spTree>
    <p:extLst>
      <p:ext uri="{BB962C8B-B14F-4D97-AF65-F5344CB8AC3E}">
        <p14:creationId xmlns:p14="http://schemas.microsoft.com/office/powerpoint/2010/main" val="29127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Normalized Cuts</a:t>
            </a:r>
            <a:endParaRPr lang="en-US" altLang="en-US" dirty="0" smtClean="0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9169" name="AutoShape 17"/>
          <p:cNvCxnSpPr>
            <a:cxnSpLocks noChangeShapeType="1"/>
            <a:stCxn id="49155" idx="5"/>
            <a:endCxn id="49165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AutoShape 18"/>
          <p:cNvCxnSpPr>
            <a:cxnSpLocks noChangeShapeType="1"/>
            <a:stCxn id="49157" idx="6"/>
            <a:endCxn id="49165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1" name="AutoShape 19"/>
          <p:cNvCxnSpPr>
            <a:cxnSpLocks noChangeShapeType="1"/>
            <a:stCxn id="49157" idx="5"/>
            <a:endCxn id="49162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2" name="AutoShape 20"/>
          <p:cNvCxnSpPr>
            <a:cxnSpLocks noChangeShapeType="1"/>
            <a:stCxn id="49155" idx="3"/>
            <a:endCxn id="49157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3" name="AutoShape 21"/>
          <p:cNvCxnSpPr>
            <a:cxnSpLocks noChangeShapeType="1"/>
            <a:stCxn id="49165" idx="4"/>
            <a:endCxn id="49162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4" name="AutoShape 22"/>
          <p:cNvCxnSpPr>
            <a:cxnSpLocks noChangeShapeType="1"/>
            <a:stCxn id="49165" idx="7"/>
            <a:endCxn id="49156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5" name="AutoShape 23"/>
          <p:cNvCxnSpPr>
            <a:cxnSpLocks noChangeShapeType="1"/>
            <a:stCxn id="49165" idx="5"/>
            <a:endCxn id="49158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6" name="AutoShape 24"/>
          <p:cNvCxnSpPr>
            <a:cxnSpLocks noChangeShapeType="1"/>
            <a:stCxn id="49162" idx="6"/>
            <a:endCxn id="49158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7" name="AutoShape 25"/>
          <p:cNvCxnSpPr>
            <a:cxnSpLocks noChangeShapeType="1"/>
            <a:stCxn id="49155" idx="7"/>
            <a:endCxn id="49163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8" name="AutoShape 26"/>
          <p:cNvCxnSpPr>
            <a:cxnSpLocks noChangeShapeType="1"/>
            <a:stCxn id="49163" idx="5"/>
            <a:endCxn id="49156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9" name="AutoShape 27"/>
          <p:cNvCxnSpPr>
            <a:cxnSpLocks noChangeShapeType="1"/>
            <a:stCxn id="49158" idx="7"/>
            <a:endCxn id="49159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0" name="AutoShape 28"/>
          <p:cNvCxnSpPr>
            <a:cxnSpLocks noChangeShapeType="1"/>
            <a:stCxn id="49163" idx="6"/>
            <a:endCxn id="49159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1" name="AutoShape 29"/>
          <p:cNvCxnSpPr>
            <a:cxnSpLocks noChangeShapeType="1"/>
            <a:stCxn id="49165" idx="6"/>
            <a:endCxn id="49159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2" name="AutoShape 30"/>
          <p:cNvCxnSpPr>
            <a:cxnSpLocks noChangeShapeType="1"/>
            <a:stCxn id="49160" idx="4"/>
            <a:endCxn id="49167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  <a:stCxn id="49160" idx="7"/>
            <a:endCxn id="49166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  <a:stCxn id="49166" idx="4"/>
            <a:endCxn id="49161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33"/>
          <p:cNvCxnSpPr>
            <a:cxnSpLocks noChangeShapeType="1"/>
            <a:stCxn id="49167" idx="6"/>
            <a:endCxn id="49161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6" name="AutoShape 34"/>
          <p:cNvCxnSpPr>
            <a:cxnSpLocks noChangeShapeType="1"/>
            <a:stCxn id="49166" idx="5"/>
            <a:endCxn id="49164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7" name="AutoShape 35"/>
          <p:cNvCxnSpPr>
            <a:cxnSpLocks noChangeShapeType="1"/>
            <a:stCxn id="49160" idx="5"/>
            <a:endCxn id="49161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8" name="AutoShape 36"/>
          <p:cNvCxnSpPr>
            <a:cxnSpLocks noChangeShapeType="1"/>
            <a:stCxn id="49164" idx="3"/>
            <a:endCxn id="49167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9" name="AutoShape 37"/>
          <p:cNvCxnSpPr>
            <a:cxnSpLocks noChangeShapeType="1"/>
            <a:stCxn id="49164" idx="4"/>
            <a:endCxn id="49168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0" name="AutoShape 38"/>
          <p:cNvCxnSpPr>
            <a:cxnSpLocks noChangeShapeType="1"/>
            <a:stCxn id="49167" idx="5"/>
            <a:endCxn id="49168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1" name="AutoShape 39"/>
          <p:cNvCxnSpPr>
            <a:cxnSpLocks noChangeShapeType="1"/>
            <a:stCxn id="49159" idx="6"/>
            <a:endCxn id="49160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2" name="AutoShape 40"/>
          <p:cNvCxnSpPr>
            <a:cxnSpLocks noChangeShapeType="1"/>
            <a:stCxn id="49158" idx="5"/>
            <a:endCxn id="49168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3" name="AutoShape 41"/>
          <p:cNvCxnSpPr>
            <a:cxnSpLocks noChangeShapeType="1"/>
            <a:stCxn id="49163" idx="7"/>
            <a:endCxn id="49160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4" name="AutoShape 42"/>
          <p:cNvCxnSpPr>
            <a:cxnSpLocks noChangeShapeType="1"/>
            <a:stCxn id="49159" idx="5"/>
            <a:endCxn id="49167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3333CC"/>
                </a:solidFill>
                <a:latin typeface="Arial" charset="0"/>
              </a:rPr>
              <a:t>A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808080"/>
                </a:solidFill>
                <a:latin typeface="Arial" charset="0"/>
              </a:rPr>
              <a:t>B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685800" y="3200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Normalized Cut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a cut penalizes large segments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fix by normalizing for size of segments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Arial" charset="0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Arial" charset="0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Arial" charset="0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volume(A) = sum of costs of all edges that touch A</a:t>
            </a:r>
          </a:p>
        </p:txBody>
      </p:sp>
      <p:pic>
        <p:nvPicPr>
          <p:cNvPr id="29742" name="Picture 4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525963"/>
            <a:ext cx="4498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3655219" y="6384925"/>
            <a:ext cx="5226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0" dirty="0"/>
              <a:t>J. Shi and J. Malik. Normalized cuts and image segmentation. PAMI 2000</a:t>
            </a:r>
          </a:p>
        </p:txBody>
      </p:sp>
    </p:spTree>
    <p:extLst>
      <p:ext uri="{BB962C8B-B14F-4D97-AF65-F5344CB8AC3E}">
        <p14:creationId xmlns:p14="http://schemas.microsoft.com/office/powerpoint/2010/main" val="1562327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Interpretation as a Dynamical System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Treat the links as springs and shake the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elasticity proportional to cost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vibration “modes” correspond to segments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can compute these by solving an eigenvector problem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hlinkClick r:id="rId3"/>
              </a:rPr>
              <a:t>http://www.cis.upenn.edu/~jshi/papers/pami_ncut.pdf</a:t>
            </a:r>
            <a:r>
              <a:rPr lang="en-US" altLang="en-US" sz="1400" smtClean="0"/>
              <a:t> </a:t>
            </a:r>
          </a:p>
        </p:txBody>
      </p:sp>
      <p:pic>
        <p:nvPicPr>
          <p:cNvPr id="50180" name="Picture 5" descr="alumi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81200"/>
            <a:ext cx="2806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movie.mpg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716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5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Interpretation as a Dynamical System</a:t>
            </a:r>
          </a:p>
        </p:txBody>
      </p:sp>
      <p:pic>
        <p:nvPicPr>
          <p:cNvPr id="51203" name="Picture 4" descr="balus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981200"/>
            <a:ext cx="3467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Treat the links as springs and shake the system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elasticity proportional to cost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vibration “modes” correspond to segments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can compute these by solving an eigenvector problem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>
                <a:hlinkClick r:id="rId3"/>
              </a:rPr>
              <a:t>http://www.cis.upenn.edu/~jshi/papers/pami_ncut.pdf</a:t>
            </a:r>
            <a:r>
              <a:rPr lang="en-US" altLang="en-US" sz="1400" smtClean="0"/>
              <a:t> </a:t>
            </a:r>
          </a:p>
        </p:txBody>
      </p:sp>
      <p:pic>
        <p:nvPicPr>
          <p:cNvPr id="6" name="balus_movie.mpg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317625"/>
            <a:ext cx="4311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5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Image Segmentation</a:t>
            </a:r>
          </a:p>
        </p:txBody>
      </p:sp>
      <p:pic>
        <p:nvPicPr>
          <p:cNvPr id="52227" name="Picture 3" descr="color+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01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Details: Normalized </a:t>
            </a:r>
            <a:r>
              <a:rPr lang="en-US" altLang="en-US" dirty="0" smtClean="0"/>
              <a:t>cut</a:t>
            </a:r>
          </a:p>
        </p:txBody>
      </p:sp>
      <p:sp>
        <p:nvSpPr>
          <p:cNvPr id="5124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altLang="en-US" smtClean="0"/>
              <a:t>Let </a:t>
            </a:r>
            <a:r>
              <a:rPr lang="en-US" altLang="en-US" i="1" smtClean="0"/>
              <a:t>W</a:t>
            </a:r>
            <a:r>
              <a:rPr lang="en-US" altLang="en-US" smtClean="0"/>
              <a:t> be the adjacency matrix of the graph</a:t>
            </a:r>
          </a:p>
          <a:p>
            <a:pPr>
              <a:buFontTx/>
              <a:buChar char="•"/>
            </a:pPr>
            <a:r>
              <a:rPr lang="en-US" altLang="en-US" smtClean="0"/>
              <a:t>Let </a:t>
            </a:r>
            <a:r>
              <a:rPr lang="en-US" altLang="en-US" i="1" smtClean="0"/>
              <a:t>D</a:t>
            </a:r>
            <a:r>
              <a:rPr lang="en-US" altLang="en-US" smtClean="0"/>
              <a:t> be the diagonal matrix with diagonal entries </a:t>
            </a:r>
            <a:r>
              <a:rPr lang="en-US" altLang="en-US" i="1" smtClean="0"/>
              <a:t>D</a:t>
            </a:r>
            <a:r>
              <a:rPr lang="en-US" altLang="en-US" smtClean="0"/>
              <a:t>(</a:t>
            </a:r>
            <a:r>
              <a:rPr lang="en-US" altLang="en-US" i="1" smtClean="0"/>
              <a:t>i, i</a:t>
            </a:r>
            <a:r>
              <a:rPr lang="en-US" altLang="en-US" smtClean="0"/>
              <a:t>) = </a:t>
            </a:r>
            <a:r>
              <a:rPr lang="el-GR" altLang="en-US" smtClean="0"/>
              <a:t>Σ</a:t>
            </a:r>
            <a:r>
              <a:rPr lang="en-US" altLang="en-US" i="1" baseline="-14000" smtClean="0"/>
              <a:t>j </a:t>
            </a:r>
            <a:r>
              <a:rPr lang="en-US" altLang="en-US" i="1" smtClean="0"/>
              <a:t>W</a:t>
            </a:r>
            <a:r>
              <a:rPr lang="en-US" altLang="en-US" smtClean="0"/>
              <a:t>(</a:t>
            </a:r>
            <a:r>
              <a:rPr lang="en-US" altLang="en-US" i="1" smtClean="0"/>
              <a:t>i</a:t>
            </a:r>
            <a:r>
              <a:rPr lang="en-US" altLang="en-US" smtClean="0"/>
              <a:t>, </a:t>
            </a:r>
            <a:r>
              <a:rPr lang="en-US" altLang="en-US" i="1" smtClean="0"/>
              <a:t>j</a:t>
            </a:r>
            <a:r>
              <a:rPr lang="en-US" altLang="en-US" smtClean="0"/>
              <a:t>) </a:t>
            </a:r>
          </a:p>
          <a:p>
            <a:pPr>
              <a:buFontTx/>
              <a:buChar char="•"/>
            </a:pPr>
            <a:r>
              <a:rPr lang="en-US" altLang="en-US" smtClean="0"/>
              <a:t>Then the</a:t>
            </a:r>
            <a:r>
              <a:rPr lang="en-US" altLang="en-US" i="1" smtClean="0"/>
              <a:t> </a:t>
            </a:r>
            <a:r>
              <a:rPr lang="en-US" altLang="en-US" smtClean="0"/>
              <a:t>normalized cut cost can be written as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where </a:t>
            </a:r>
            <a:r>
              <a:rPr lang="en-US" altLang="en-US" i="1" smtClean="0"/>
              <a:t>y</a:t>
            </a:r>
            <a:r>
              <a:rPr lang="en-US" altLang="en-US" smtClean="0"/>
              <a:t> is an indicator vector whose value should be 1 in the </a:t>
            </a:r>
            <a:r>
              <a:rPr lang="en-US" altLang="en-US" i="1" smtClean="0"/>
              <a:t>i</a:t>
            </a:r>
            <a:r>
              <a:rPr lang="en-US" altLang="en-US" smtClean="0"/>
              <a:t>th position if the </a:t>
            </a:r>
            <a:r>
              <a:rPr lang="en-US" altLang="en-US" i="1" smtClean="0"/>
              <a:t>i</a:t>
            </a:r>
            <a:r>
              <a:rPr lang="en-US" altLang="en-US" smtClean="0"/>
              <a:t>th feature point belongs to A and a negative constant otherwise</a:t>
            </a:r>
          </a:p>
        </p:txBody>
      </p:sp>
      <p:sp>
        <p:nvSpPr>
          <p:cNvPr id="5125" name="Text Box 50"/>
          <p:cNvSpPr txBox="1">
            <a:spLocks noChangeArrowheads="1"/>
          </p:cNvSpPr>
          <p:nvPr/>
        </p:nvSpPr>
        <p:spPr bwMode="auto">
          <a:xfrm>
            <a:off x="3505200" y="6405417"/>
            <a:ext cx="5426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0" dirty="0"/>
              <a:t>J. Shi and J. Malik. Normalized cuts and image segmentation. PAMI 2000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200400" y="2819400"/>
          <a:ext cx="24050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825480" imgH="444240" progId="Equation.3">
                  <p:embed/>
                </p:oleObj>
              </mc:Choice>
              <mc:Fallback>
                <p:oleObj name="Equation" r:id="rId4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9400"/>
                        <a:ext cx="24050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7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Normalized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562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en-US" dirty="0" smtClean="0"/>
              <a:t>Finding the exact minimum of the normalized cut cost is NP-complete, but if we </a:t>
            </a:r>
            <a:r>
              <a:rPr lang="en-US" altLang="en-US" i="1" dirty="0" smtClean="0"/>
              <a:t>relax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to take on arbitrary values, then we can minimize the relaxed cost by solving the </a:t>
            </a:r>
            <a:r>
              <a:rPr lang="en-US" altLang="en-US" i="1" dirty="0" smtClean="0"/>
              <a:t>generalized eigenvalue problem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− </a:t>
            </a:r>
            <a:r>
              <a:rPr lang="en-US" altLang="en-US" i="1" dirty="0" smtClean="0"/>
              <a:t>W</a:t>
            </a:r>
            <a:r>
              <a:rPr lang="en-US" altLang="en-US" dirty="0" smtClean="0"/>
              <a:t>)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=</a:t>
            </a:r>
            <a:r>
              <a:rPr lang="en-US" altLang="en-US" i="1" dirty="0" smtClean="0"/>
              <a:t> </a:t>
            </a:r>
            <a:r>
              <a:rPr lang="el-GR" altLang="en-US" i="1" dirty="0" smtClean="0"/>
              <a:t>λ</a:t>
            </a:r>
            <a:r>
              <a:rPr lang="en-US" altLang="en-US" i="1" dirty="0" err="1" smtClean="0"/>
              <a:t>Dy</a:t>
            </a:r>
            <a:r>
              <a:rPr lang="en-US" altLang="en-US" dirty="0" smtClean="0"/>
              <a:t> 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solution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is given by the generalized eigenvector corresponding to the second smallest eigenvalue</a:t>
            </a:r>
          </a:p>
          <a:p>
            <a:pPr>
              <a:buFontTx/>
              <a:buChar char="•"/>
            </a:pPr>
            <a:r>
              <a:rPr lang="en-US" altLang="en-US" dirty="0" err="1" smtClean="0"/>
              <a:t>Intutitively</a:t>
            </a:r>
            <a:r>
              <a:rPr lang="en-US" altLang="en-US" dirty="0" smtClean="0"/>
              <a:t>, the </a:t>
            </a:r>
            <a:r>
              <a:rPr lang="en-US" altLang="en-US" i="1" dirty="0" err="1" smtClean="0"/>
              <a:t>i</a:t>
            </a:r>
            <a:r>
              <a:rPr lang="en-US" altLang="en-US" dirty="0" err="1" smtClean="0"/>
              <a:t>th</a:t>
            </a:r>
            <a:r>
              <a:rPr lang="en-US" altLang="en-US" dirty="0" smtClean="0"/>
              <a:t> entry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can be viewed as a “soft” indication of the component membership of the </a:t>
            </a:r>
            <a:r>
              <a:rPr lang="en-US" altLang="en-US" i="1" dirty="0" err="1" smtClean="0"/>
              <a:t>i</a:t>
            </a:r>
            <a:r>
              <a:rPr lang="en-US" altLang="en-US" dirty="0" err="1" smtClean="0"/>
              <a:t>th</a:t>
            </a:r>
            <a:r>
              <a:rPr lang="en-US" altLang="en-US" dirty="0" smtClean="0"/>
              <a:t> feature</a:t>
            </a:r>
          </a:p>
          <a:p>
            <a:pPr lvl="1"/>
            <a:r>
              <a:rPr lang="en-US" altLang="en-US" dirty="0" smtClean="0"/>
              <a:t>Can use 0 or median value of the entries as the splitting point (threshold), or find threshold that minimizes the </a:t>
            </a:r>
            <a:r>
              <a:rPr lang="en-US" altLang="en-US" dirty="0" err="1" smtClean="0"/>
              <a:t>Ncut</a:t>
            </a:r>
            <a:r>
              <a:rPr lang="en-US" altLang="en-US" dirty="0" smtClean="0"/>
              <a:t> cost</a:t>
            </a:r>
          </a:p>
        </p:txBody>
      </p:sp>
    </p:spTree>
    <p:extLst>
      <p:ext uri="{BB962C8B-B14F-4D97-AF65-F5344CB8AC3E}">
        <p14:creationId xmlns:p14="http://schemas.microsoft.com/office/powerpoint/2010/main" val="34252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220200" cy="68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Image Segmentation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12472"/>
            <a:ext cx="4114800" cy="3428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 similar looking pixels together for efficiency of additional processing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Separate </a:t>
            </a:r>
            <a:r>
              <a:rPr lang="en-US" sz="2400" dirty="0"/>
              <a:t>image into coherent </a:t>
            </a:r>
            <a:r>
              <a:rPr lang="en-US" sz="2400" dirty="0" smtClean="0"/>
              <a:t>objects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522411"/>
            <a:ext cx="1494135" cy="18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5178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51" y="4342133"/>
            <a:ext cx="1600200" cy="106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4343400"/>
            <a:ext cx="1603062" cy="10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86" y="5562600"/>
            <a:ext cx="1603063" cy="10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1603063" cy="10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Normalized cut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dirty="0" smtClean="0"/>
              <a:t>Represent the image as a weighted graph </a:t>
            </a:r>
            <a:br>
              <a:rPr lang="en-US" altLang="en-US" dirty="0" smtClean="0"/>
            </a:br>
            <a:r>
              <a:rPr lang="en-US" altLang="en-US" i="1" dirty="0" smtClean="0"/>
              <a:t>G</a:t>
            </a:r>
            <a:r>
              <a:rPr lang="en-US" altLang="en-US" dirty="0" smtClean="0"/>
              <a:t> = (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), compute the weight of each edge, and summarize the information in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W</a:t>
            </a:r>
            <a:endParaRPr lang="en-US" altLang="en-US" dirty="0" smtClean="0"/>
          </a:p>
          <a:p>
            <a:pPr marL="514350" indent="-514350">
              <a:buFontTx/>
              <a:buAutoNum type="arabicPeriod"/>
            </a:pPr>
            <a:r>
              <a:rPr lang="en-US" altLang="en-US" dirty="0" smtClean="0"/>
              <a:t>Solve (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− </a:t>
            </a:r>
            <a:r>
              <a:rPr lang="en-US" altLang="en-US" i="1" dirty="0" smtClean="0"/>
              <a:t>W</a:t>
            </a:r>
            <a:r>
              <a:rPr lang="en-US" altLang="en-US" dirty="0" smtClean="0"/>
              <a:t>)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= </a:t>
            </a:r>
            <a:r>
              <a:rPr lang="en-US" altLang="en-US" i="1" dirty="0" err="1" smtClean="0"/>
              <a:t>λDy</a:t>
            </a:r>
            <a:r>
              <a:rPr lang="en-US" altLang="en-US" dirty="0" smtClean="0"/>
              <a:t> for the eigenvector with the second smallest eigenvalue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 smtClean="0"/>
              <a:t>Use the entries of the eigenvector to bipartition the graph</a:t>
            </a:r>
          </a:p>
          <a:p>
            <a:pPr marL="514350" indent="-514350"/>
            <a:endParaRPr lang="en-US" altLang="en-US" dirty="0" smtClean="0"/>
          </a:p>
          <a:p>
            <a:pPr marL="514350" indent="-514350"/>
            <a:r>
              <a:rPr lang="en-US" altLang="en-US" dirty="0" smtClean="0"/>
              <a:t>To find more than two clusters:</a:t>
            </a:r>
          </a:p>
          <a:p>
            <a:pPr marL="514350" indent="-514350">
              <a:buFontTx/>
              <a:buChar char="•"/>
            </a:pPr>
            <a:r>
              <a:rPr lang="en-US" altLang="en-US" dirty="0" smtClean="0"/>
              <a:t>	Recursively bipartition the graph</a:t>
            </a:r>
          </a:p>
          <a:p>
            <a:pPr marL="514350" indent="-514350">
              <a:buFontTx/>
              <a:buChar char="•"/>
            </a:pPr>
            <a:r>
              <a:rPr lang="en-US" altLang="en-US" dirty="0" smtClean="0"/>
              <a:t>	Run k-means clustering on values of </a:t>
            </a:r>
            <a:br>
              <a:rPr lang="en-US" altLang="en-US" dirty="0" smtClean="0"/>
            </a:br>
            <a:r>
              <a:rPr lang="en-US" altLang="en-US" dirty="0" smtClean="0"/>
              <a:t>    several eigenvectors</a:t>
            </a:r>
          </a:p>
        </p:txBody>
      </p:sp>
    </p:spTree>
    <p:extLst>
      <p:ext uri="{BB962C8B-B14F-4D97-AF65-F5344CB8AC3E}">
        <p14:creationId xmlns:p14="http://schemas.microsoft.com/office/powerpoint/2010/main" val="12174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9175"/>
            <a:ext cx="835501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result</a:t>
            </a:r>
          </a:p>
        </p:txBody>
      </p:sp>
    </p:spTree>
    <p:extLst>
      <p:ext uri="{BB962C8B-B14F-4D97-AF65-F5344CB8AC3E}">
        <p14:creationId xmlns:p14="http://schemas.microsoft.com/office/powerpoint/2010/main" val="26127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 err="1" smtClean="0"/>
              <a:t>Sventlana</a:t>
            </a:r>
            <a:r>
              <a:rPr lang="en-US" sz="1800" dirty="0" smtClean="0"/>
              <a:t> </a:t>
            </a:r>
            <a:r>
              <a:rPr lang="en-US" sz="1800" dirty="0" err="1" smtClean="0"/>
              <a:t>Lazebnik</a:t>
            </a:r>
            <a:r>
              <a:rPr lang="en-US" sz="1800" dirty="0" smtClean="0"/>
              <a:t>, UNC, 2010</a:t>
            </a:r>
          </a:p>
          <a:p>
            <a:pPr lvl="1"/>
            <a:r>
              <a:rPr lang="en-US" sz="1800" dirty="0" smtClean="0"/>
              <a:t>Noah </a:t>
            </a:r>
            <a:r>
              <a:rPr lang="en-US" sz="1800" dirty="0" err="1" smtClean="0"/>
              <a:t>Snavely</a:t>
            </a:r>
            <a:r>
              <a:rPr lang="en-US" sz="1800" dirty="0" smtClean="0"/>
              <a:t>, Cornell University, 2012</a:t>
            </a:r>
          </a:p>
          <a:p>
            <a:pPr lvl="1"/>
            <a:r>
              <a:rPr lang="en-US" sz="1800" dirty="0" smtClean="0"/>
              <a:t>Xin </a:t>
            </a:r>
            <a:r>
              <a:rPr lang="en-US" sz="1800" dirty="0"/>
              <a:t>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220200" cy="68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Stereo as a Minimization </a:t>
            </a:r>
            <a:r>
              <a:rPr lang="en-US" dirty="0" err="1" smtClean="0"/>
              <a:t>Prob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44713"/>
            <a:ext cx="66436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 rot="16200000">
            <a:off x="3365500" y="1962151"/>
            <a:ext cx="739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3800">
                <a:cs typeface="Times New Roman" pitchFamily="18" charset="0"/>
              </a:rPr>
              <a:t>{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6130925" y="1962151"/>
            <a:ext cx="739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3800">
                <a:cs typeface="Times New Roman" pitchFamily="18" charset="0"/>
              </a:rPr>
              <a:t>{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54350" y="3243263"/>
            <a:ext cx="154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400"/>
              <a:t>match cost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470525" y="3232151"/>
            <a:ext cx="227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400"/>
              <a:t>smoothness cost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3900" y="3994151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lvl="2" algn="ctr"/>
            <a:r>
              <a:rPr lang="en-US" altLang="en-US" sz="2000"/>
              <a:t>Want each pixel to find a good match in the other image</a:t>
            </a:r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 flipV="1">
            <a:off x="3413125" y="3705226"/>
            <a:ext cx="412750" cy="288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62500" y="4005263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lvl="2" algn="ctr"/>
            <a:r>
              <a:rPr lang="en-US" altLang="en-US" sz="2000"/>
              <a:t>Adjacent pixels should (usually) move about the same amount</a:t>
            </a:r>
          </a:p>
        </p:txBody>
      </p:sp>
      <p:cxnSp>
        <p:nvCxnSpPr>
          <p:cNvPr id="12" name="Straight Arrow Connector 11"/>
          <p:cNvCxnSpPr>
            <a:endCxn id="8" idx="2"/>
          </p:cNvCxnSpPr>
          <p:nvPr/>
        </p:nvCxnSpPr>
        <p:spPr>
          <a:xfrm rot="10800000">
            <a:off x="6607175" y="3694113"/>
            <a:ext cx="311150" cy="300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Related: Binary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Separate an image into foreground and 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7938"/>
            <a:ext cx="2438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7938"/>
            <a:ext cx="2438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7938"/>
            <a:ext cx="24384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3800" y="6471193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676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Related: Binary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Separate an image into foreground and background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7938"/>
            <a:ext cx="2438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10632"/>
            <a:ext cx="25146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4539734"/>
            <a:ext cx="572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sketches some strokes on foreground and 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4843" y="5228847"/>
            <a:ext cx="601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do we classify the rest of the pixels based on those lines?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6471193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53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Segmentation as Min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133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Define a labeling, L: </a:t>
            </a:r>
          </a:p>
          <a:p>
            <a:pPr lvl="1"/>
            <a:r>
              <a:rPr lang="en-US" dirty="0" smtClean="0"/>
              <a:t>as an assignment of each pixel with a 0 or 1 label</a:t>
            </a:r>
          </a:p>
          <a:p>
            <a:pPr lvl="2"/>
            <a:r>
              <a:rPr lang="en-US" dirty="0" smtClean="0"/>
              <a:t>background or foreground</a:t>
            </a:r>
          </a:p>
          <a:p>
            <a:pPr lvl="2"/>
            <a:endParaRPr lang="en-US" dirty="0"/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Find the labeling that minimizes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18" y="3383872"/>
            <a:ext cx="4475163" cy="5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770787" y="4159204"/>
            <a:ext cx="1321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match cost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333997" y="4159204"/>
            <a:ext cx="1930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smoothness cost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5283284" y="3422688"/>
            <a:ext cx="406232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7011674" y="3294497"/>
            <a:ext cx="406232" cy="13231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0431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01218" y="5634261"/>
            <a:ext cx="508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Goal: establish a function to measure how</a:t>
            </a:r>
          </a:p>
          <a:p>
            <a:r>
              <a:rPr lang="en-US" i="1" dirty="0" smtClean="0"/>
              <a:t>similar a pixel is to the foreground (or background)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958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85058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57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107113"/>
            <a:ext cx="15700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1028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79625"/>
            <a:ext cx="56769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1864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14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15363" idx="0"/>
          </p:cNvCxnSpPr>
          <p:nvPr/>
        </p:nvCxnSpPr>
        <p:spPr>
          <a:xfrm rot="16200000" flipV="1">
            <a:off x="942975" y="2867025"/>
            <a:ext cx="685800" cy="742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5363" idx="0"/>
          </p:cNvCxnSpPr>
          <p:nvPr/>
        </p:nvCxnSpPr>
        <p:spPr>
          <a:xfrm rot="16200000" flipV="1">
            <a:off x="1247775" y="3171825"/>
            <a:ext cx="609600" cy="2095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70088" y="5595938"/>
            <a:ext cx="424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: “distance” from pixel to background pixels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2150" y="6183313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: “distance” from pixel to foreground pixels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V="1">
            <a:off x="6091238" y="5494417"/>
            <a:ext cx="4507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600" dirty="0">
                <a:solidFill>
                  <a:srgbClr val="000000"/>
                </a:solidFill>
                <a:cs typeface="Times New Roman" pitchFamily="18" charset="0"/>
              </a:rPr>
              <a:t>{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64313" y="5678488"/>
            <a:ext cx="243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usually computed by creating a color model from user-labeled pixels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5400" y="304800"/>
            <a:ext cx="2209800" cy="914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1600" y="304800"/>
            <a:ext cx="2590800" cy="914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6471193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1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3713"/>
            <a:ext cx="2813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08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1864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304800"/>
            <a:ext cx="2209800" cy="914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304800"/>
            <a:ext cx="2590800" cy="914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84913"/>
            <a:ext cx="15700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90650"/>
            <a:ext cx="2819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429000"/>
            <a:ext cx="157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718" y="6520190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Noah </a:t>
            </a:r>
            <a:r>
              <a:rPr lang="en-US" sz="1100" dirty="0" err="1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3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1144</Words>
  <Application>Microsoft Office PowerPoint</Application>
  <PresentationFormat>On-screen Show (4:3)</PresentationFormat>
  <Paragraphs>241</Paragraphs>
  <Slides>34</Slides>
  <Notes>14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Image</vt:lpstr>
      <vt:lpstr>Microsoft Equation 3.0</vt:lpstr>
      <vt:lpstr>Digital Image Processing</vt:lpstr>
      <vt:lpstr>Lecture Objectives</vt:lpstr>
      <vt:lpstr>Recall: Image Segmentation</vt:lpstr>
      <vt:lpstr>Recall: Stereo as a Minimization Prob</vt:lpstr>
      <vt:lpstr>Related: Binary Segmentation</vt:lpstr>
      <vt:lpstr>Related: Binary Segmentation</vt:lpstr>
      <vt:lpstr>Binary Segmentation as Min Energy</vt:lpstr>
      <vt:lpstr>PowerPoint Presentation</vt:lpstr>
      <vt:lpstr>PowerPoint Presentation</vt:lpstr>
      <vt:lpstr>PowerPoint Presentation</vt:lpstr>
      <vt:lpstr>Solve with max flow / min cut</vt:lpstr>
      <vt:lpstr>Graph min cut problem</vt:lpstr>
      <vt:lpstr>Segmentation by min cut</vt:lpstr>
      <vt:lpstr>Segmentation by min cut</vt:lpstr>
      <vt:lpstr>Related / More info</vt:lpstr>
      <vt:lpstr>Fully Automatic [Shi and Malik]</vt:lpstr>
      <vt:lpstr>Segmentation by graph partitioning</vt:lpstr>
      <vt:lpstr>Measuring affinity</vt:lpstr>
      <vt:lpstr>Scale affects affinity</vt:lpstr>
      <vt:lpstr>Graph cut</vt:lpstr>
      <vt:lpstr>Example: Minimum Cut</vt:lpstr>
      <vt:lpstr>Example: Minimum Cut</vt:lpstr>
      <vt:lpstr>Normalized cut</vt:lpstr>
      <vt:lpstr>Normalized Cuts</vt:lpstr>
      <vt:lpstr>Interpretation as a Dynamical System</vt:lpstr>
      <vt:lpstr>Interpretation as a Dynamical System</vt:lpstr>
      <vt:lpstr>Color Image Segmentation</vt:lpstr>
      <vt:lpstr>More Details: Normalized cut</vt:lpstr>
      <vt:lpstr>Normalized cut</vt:lpstr>
      <vt:lpstr>Normalized cut algorithm</vt:lpstr>
      <vt:lpstr>Example result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1109</cp:revision>
  <dcterms:created xsi:type="dcterms:W3CDTF">2006-08-16T00:00:00Z</dcterms:created>
  <dcterms:modified xsi:type="dcterms:W3CDTF">2015-11-12T19:37:39Z</dcterms:modified>
</cp:coreProperties>
</file>