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31" r:id="rId3"/>
    <p:sldId id="376" r:id="rId4"/>
    <p:sldId id="448" r:id="rId5"/>
    <p:sldId id="402" r:id="rId6"/>
    <p:sldId id="403" r:id="rId7"/>
    <p:sldId id="404" r:id="rId8"/>
    <p:sldId id="400" r:id="rId9"/>
    <p:sldId id="408" r:id="rId10"/>
    <p:sldId id="407" r:id="rId11"/>
    <p:sldId id="405" r:id="rId12"/>
    <p:sldId id="409" r:id="rId13"/>
    <p:sldId id="406" r:id="rId14"/>
    <p:sldId id="410" r:id="rId15"/>
    <p:sldId id="411" r:id="rId16"/>
    <p:sldId id="412" r:id="rId17"/>
    <p:sldId id="413" r:id="rId18"/>
    <p:sldId id="414" r:id="rId19"/>
    <p:sldId id="398" r:id="rId20"/>
    <p:sldId id="423" r:id="rId21"/>
    <p:sldId id="425" r:id="rId22"/>
    <p:sldId id="424" r:id="rId23"/>
    <p:sldId id="427" r:id="rId24"/>
    <p:sldId id="428" r:id="rId25"/>
    <p:sldId id="429" r:id="rId26"/>
    <p:sldId id="434" r:id="rId27"/>
    <p:sldId id="435" r:id="rId28"/>
    <p:sldId id="430" r:id="rId29"/>
    <p:sldId id="436" r:id="rId30"/>
    <p:sldId id="437" r:id="rId31"/>
    <p:sldId id="438" r:id="rId32"/>
    <p:sldId id="439" r:id="rId33"/>
    <p:sldId id="440" r:id="rId34"/>
    <p:sldId id="431" r:id="rId35"/>
    <p:sldId id="441" r:id="rId36"/>
    <p:sldId id="442" r:id="rId37"/>
    <p:sldId id="432" r:id="rId38"/>
    <p:sldId id="443" r:id="rId39"/>
    <p:sldId id="444" r:id="rId40"/>
    <p:sldId id="445" r:id="rId41"/>
    <p:sldId id="433" r:id="rId42"/>
    <p:sldId id="446" r:id="rId43"/>
    <p:sldId id="447" r:id="rId44"/>
    <p:sldId id="306" r:id="rId45"/>
    <p:sldId id="364" r:id="rId46"/>
    <p:sldId id="32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DD"/>
    <a:srgbClr val="FFFFCC"/>
    <a:srgbClr val="E3DE00"/>
    <a:srgbClr val="FBCFAB"/>
    <a:srgbClr val="ACB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965" autoAdjust="0"/>
  </p:normalViewPr>
  <p:slideViewPr>
    <p:cSldViewPr>
      <p:cViewPr varScale="1">
        <p:scale>
          <a:sx n="80" d="100"/>
          <a:sy n="80" d="100"/>
        </p:scale>
        <p:origin x="-7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80ABE-452A-4AFD-9D76-50CDA118E67B}" type="datetimeFigureOut">
              <a:rPr lang="en-US" smtClean="0"/>
              <a:t>9/14/2015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8015B-B547-4095-B1BD-E46E72669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8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08015B-B547-4095-B1BD-E46E726697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5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825" y="6518787"/>
            <a:ext cx="937846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5791200" y="5791200"/>
            <a:ext cx="3276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Brent M. Dingle, Ph.D.	               	2015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Game Design and Development Program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Mathematics, Statistics and Computer Science</a:t>
            </a:r>
          </a:p>
          <a:p>
            <a:pPr algn="l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University of Wisconsin - Stout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AutoShape 2" descr="https://encrypted-tbn3.gstatic.com/images?q=tbn:ANd9GcTZMvsu5eXlNdCDN0pTONDpdW8dInFA5n1yfNOv7swtSOdJgMh9"/>
          <p:cNvSpPr>
            <a:spLocks noChangeAspect="1" noChangeArrowheads="1"/>
          </p:cNvSpPr>
          <p:nvPr/>
        </p:nvSpPr>
        <p:spPr bwMode="auto">
          <a:xfrm>
            <a:off x="63500" y="-136525"/>
            <a:ext cx="599122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251460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HTML5 – Canvas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JavaScript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Pixels</a:t>
            </a: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41" y="5181600"/>
            <a:ext cx="2298089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0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Noise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5943600" cy="914399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Use context’s function: </a:t>
            </a:r>
            <a:r>
              <a:rPr lang="en-US" b="1" i="1" dirty="0" err="1" smtClean="0"/>
              <a:t>createImageData</a:t>
            </a:r>
            <a:r>
              <a:rPr lang="en-US" b="1" i="1" dirty="0" smtClean="0"/>
              <a:t>()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Create a new function: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SetPixel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()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context’s function: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putImageData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14401"/>
            <a:ext cx="1962150" cy="148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378" y="2069303"/>
            <a:ext cx="1550489" cy="369332"/>
          </a:xfrm>
          <a:prstGeom prst="rect">
            <a:avLst/>
          </a:prstGeom>
          <a:solidFill>
            <a:srgbClr val="EFEFD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createImage.js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6267" y="2438635"/>
            <a:ext cx="4472763" cy="267765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/>
              <a:t>var</a:t>
            </a:r>
            <a:r>
              <a:rPr lang="en-US" sz="1400" dirty="0"/>
              <a:t> </a:t>
            </a:r>
            <a:r>
              <a:rPr lang="en-US" sz="1400" dirty="0" err="1"/>
              <a:t>theProgram</a:t>
            </a:r>
            <a:r>
              <a:rPr lang="en-US" sz="1400" dirty="0"/>
              <a:t> = </a:t>
            </a:r>
            <a:r>
              <a:rPr lang="en-US" sz="1400" dirty="0" smtClean="0"/>
              <a:t>{</a:t>
            </a:r>
          </a:p>
          <a:p>
            <a:r>
              <a:rPr lang="en-US" sz="1400" dirty="0"/>
              <a:t> Main: function() </a:t>
            </a:r>
            <a:r>
              <a:rPr lang="en-US" sz="1400" dirty="0" smtClean="0"/>
              <a:t>{</a:t>
            </a:r>
            <a:endParaRPr lang="en-US" sz="1400" dirty="0"/>
          </a:p>
          <a:p>
            <a:r>
              <a:rPr lang="en-US" sz="1400" dirty="0" smtClean="0"/>
              <a:t>        </a:t>
            </a:r>
            <a:r>
              <a:rPr lang="en-US" sz="1400" dirty="0" err="1" smtClean="0"/>
              <a:t>theCanvas</a:t>
            </a:r>
            <a:r>
              <a:rPr lang="en-US" sz="1400" dirty="0" smtClean="0"/>
              <a:t> = </a:t>
            </a:r>
            <a:r>
              <a:rPr lang="en-US" sz="1400" dirty="0" err="1" smtClean="0"/>
              <a:t>document.getElementById</a:t>
            </a:r>
            <a:r>
              <a:rPr lang="en-US" sz="1400" dirty="0" smtClean="0"/>
              <a:t>("</a:t>
            </a:r>
            <a:r>
              <a:rPr lang="en-US" sz="1400" dirty="0" err="1" smtClean="0"/>
              <a:t>myCanvas</a:t>
            </a:r>
            <a:r>
              <a:rPr lang="en-US" sz="1400" dirty="0" smtClean="0"/>
              <a:t>");</a:t>
            </a:r>
          </a:p>
          <a:p>
            <a:r>
              <a:rPr lang="en-US" sz="1400" dirty="0" smtClean="0"/>
              <a:t>        </a:t>
            </a:r>
            <a:r>
              <a:rPr lang="en-US" sz="1400" dirty="0" err="1"/>
              <a:t>ctx</a:t>
            </a:r>
            <a:r>
              <a:rPr lang="en-US" sz="1400" dirty="0"/>
              <a:t> = </a:t>
            </a:r>
            <a:r>
              <a:rPr lang="en-US" sz="1400" dirty="0" err="1"/>
              <a:t>theCanvas.getContext</a:t>
            </a:r>
            <a:r>
              <a:rPr lang="en-US" sz="1400" dirty="0"/>
              <a:t>("2d");</a:t>
            </a:r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// Get the size of the canvas as declared in the HTML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var</a:t>
            </a:r>
            <a:r>
              <a:rPr lang="en-US" sz="1400" dirty="0"/>
              <a:t> width = </a:t>
            </a:r>
            <a:r>
              <a:rPr lang="en-US" sz="1400" dirty="0" err="1"/>
              <a:t>theCanvas.width</a:t>
            </a:r>
            <a:r>
              <a:rPr lang="en-US" sz="1400" dirty="0"/>
              <a:t>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var</a:t>
            </a:r>
            <a:r>
              <a:rPr lang="en-US" sz="1400" dirty="0"/>
              <a:t> height = </a:t>
            </a:r>
            <a:r>
              <a:rPr lang="en-US" sz="1400" dirty="0" err="1"/>
              <a:t>theCanvas.height</a:t>
            </a:r>
            <a:r>
              <a:rPr lang="en-US" sz="1400" dirty="0"/>
              <a:t>;</a:t>
            </a:r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// Create an array of pixels the same size as the canvas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</a:t>
            </a:r>
            <a:r>
              <a:rPr lang="en-US" sz="1400" dirty="0"/>
              <a:t> = </a:t>
            </a:r>
            <a:r>
              <a:rPr lang="en-US" sz="1400" dirty="0" err="1"/>
              <a:t>ctx.createImageData</a:t>
            </a:r>
            <a:r>
              <a:rPr lang="en-US" sz="1400" dirty="0"/>
              <a:t>(width, height);</a:t>
            </a:r>
          </a:p>
          <a:p>
            <a:r>
              <a:rPr lang="en-US" sz="1400" dirty="0"/>
              <a:t>       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81000" y="3482082"/>
            <a:ext cx="4648200" cy="880156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55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Noise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5943600" cy="914399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Use context’s function: </a:t>
            </a:r>
            <a:r>
              <a:rPr lang="en-US" b="1" i="1" dirty="0" err="1" smtClean="0"/>
              <a:t>createImageData</a:t>
            </a:r>
            <a:r>
              <a:rPr lang="en-US" b="1" i="1" dirty="0" smtClean="0"/>
              <a:t>()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Create a new function: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SetPixel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()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context’s function: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putImageData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14401"/>
            <a:ext cx="1962150" cy="148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378" y="2069303"/>
            <a:ext cx="1550489" cy="369332"/>
          </a:xfrm>
          <a:prstGeom prst="rect">
            <a:avLst/>
          </a:prstGeom>
          <a:solidFill>
            <a:srgbClr val="EFEFD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createImage.js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6267" y="2438635"/>
            <a:ext cx="4472763" cy="267765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/>
              <a:t>var</a:t>
            </a:r>
            <a:r>
              <a:rPr lang="en-US" sz="1400" dirty="0"/>
              <a:t> </a:t>
            </a:r>
            <a:r>
              <a:rPr lang="en-US" sz="1400" dirty="0" err="1"/>
              <a:t>theProgram</a:t>
            </a:r>
            <a:r>
              <a:rPr lang="en-US" sz="1400" dirty="0"/>
              <a:t> = </a:t>
            </a:r>
            <a:r>
              <a:rPr lang="en-US" sz="1400" dirty="0" smtClean="0"/>
              <a:t>{</a:t>
            </a:r>
          </a:p>
          <a:p>
            <a:r>
              <a:rPr lang="en-US" sz="1400" dirty="0"/>
              <a:t> Main: function() </a:t>
            </a:r>
            <a:r>
              <a:rPr lang="en-US" sz="1400" dirty="0" smtClean="0"/>
              <a:t>{</a:t>
            </a:r>
            <a:endParaRPr lang="en-US" sz="1400" dirty="0"/>
          </a:p>
          <a:p>
            <a:r>
              <a:rPr lang="en-US" sz="1400" dirty="0" smtClean="0"/>
              <a:t>        </a:t>
            </a:r>
            <a:r>
              <a:rPr lang="en-US" sz="1400" dirty="0" err="1" smtClean="0"/>
              <a:t>theCanvas</a:t>
            </a:r>
            <a:r>
              <a:rPr lang="en-US" sz="1400" dirty="0" smtClean="0"/>
              <a:t> = </a:t>
            </a:r>
            <a:r>
              <a:rPr lang="en-US" sz="1400" dirty="0" err="1" smtClean="0"/>
              <a:t>document.getElementById</a:t>
            </a:r>
            <a:r>
              <a:rPr lang="en-US" sz="1400" dirty="0" smtClean="0"/>
              <a:t>("</a:t>
            </a:r>
            <a:r>
              <a:rPr lang="en-US" sz="1400" dirty="0" err="1" smtClean="0"/>
              <a:t>myCanvas</a:t>
            </a:r>
            <a:r>
              <a:rPr lang="en-US" sz="1400" dirty="0" smtClean="0"/>
              <a:t>");</a:t>
            </a:r>
          </a:p>
          <a:p>
            <a:r>
              <a:rPr lang="en-US" sz="1400" dirty="0" smtClean="0"/>
              <a:t>        </a:t>
            </a:r>
            <a:r>
              <a:rPr lang="en-US" sz="1400" dirty="0" err="1"/>
              <a:t>ctx</a:t>
            </a:r>
            <a:r>
              <a:rPr lang="en-US" sz="1400" dirty="0"/>
              <a:t> = </a:t>
            </a:r>
            <a:r>
              <a:rPr lang="en-US" sz="1400" dirty="0" err="1"/>
              <a:t>theCanvas.getContext</a:t>
            </a:r>
            <a:r>
              <a:rPr lang="en-US" sz="1400" dirty="0"/>
              <a:t>("2d");</a:t>
            </a:r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// Get the size of the canvas as declared in the HTML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var</a:t>
            </a:r>
            <a:r>
              <a:rPr lang="en-US" sz="1400" dirty="0"/>
              <a:t> width = </a:t>
            </a:r>
            <a:r>
              <a:rPr lang="en-US" sz="1400" dirty="0" err="1"/>
              <a:t>theCanvas.width</a:t>
            </a:r>
            <a:r>
              <a:rPr lang="en-US" sz="1400" dirty="0"/>
              <a:t>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var</a:t>
            </a:r>
            <a:r>
              <a:rPr lang="en-US" sz="1400" dirty="0"/>
              <a:t> height = </a:t>
            </a:r>
            <a:r>
              <a:rPr lang="en-US" sz="1400" dirty="0" err="1"/>
              <a:t>theCanvas.height</a:t>
            </a:r>
            <a:r>
              <a:rPr lang="en-US" sz="1400" dirty="0"/>
              <a:t>;</a:t>
            </a:r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// Create an array of pixels the same size as the canvas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</a:t>
            </a:r>
            <a:r>
              <a:rPr lang="en-US" sz="1400" dirty="0"/>
              <a:t> = </a:t>
            </a:r>
            <a:r>
              <a:rPr lang="en-US" sz="1400" dirty="0" err="1"/>
              <a:t>ctx.createImageData</a:t>
            </a:r>
            <a:r>
              <a:rPr lang="en-US" sz="1400" dirty="0"/>
              <a:t>(width, height);</a:t>
            </a:r>
          </a:p>
          <a:p>
            <a:r>
              <a:rPr lang="en-US" sz="1400" dirty="0"/>
              <a:t>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4077" y="3192687"/>
            <a:ext cx="4388473" cy="116955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Note </a:t>
            </a:r>
            <a:r>
              <a:rPr lang="en-US" sz="1400" dirty="0"/>
              <a:t>the following</a:t>
            </a:r>
          </a:p>
          <a:p>
            <a:r>
              <a:rPr lang="en-US" sz="1400" dirty="0" err="1" smtClean="0"/>
              <a:t>imageData.width</a:t>
            </a:r>
            <a:r>
              <a:rPr lang="en-US" sz="1400" dirty="0" smtClean="0"/>
              <a:t>  </a:t>
            </a:r>
            <a:r>
              <a:rPr lang="en-US" sz="1400" dirty="0" smtClean="0">
                <a:sym typeface="Wingdings" panose="05000000000000000000" pitchFamily="2" charset="2"/>
              </a:rPr>
              <a:t></a:t>
            </a:r>
            <a:r>
              <a:rPr lang="en-US" sz="1400" dirty="0" smtClean="0"/>
              <a:t> </a:t>
            </a:r>
            <a:r>
              <a:rPr lang="en-US" sz="1400" dirty="0"/>
              <a:t>width of the image data in PIXELS</a:t>
            </a:r>
          </a:p>
          <a:p>
            <a:r>
              <a:rPr lang="en-US" sz="1400" dirty="0" err="1" smtClean="0"/>
              <a:t>imageData.height</a:t>
            </a:r>
            <a:r>
              <a:rPr lang="en-US" sz="1400" dirty="0" smtClean="0"/>
              <a:t>  </a:t>
            </a:r>
            <a:r>
              <a:rPr lang="en-US" sz="1400" dirty="0" smtClean="0">
                <a:sym typeface="Wingdings" panose="05000000000000000000" pitchFamily="2" charset="2"/>
              </a:rPr>
              <a:t></a:t>
            </a:r>
            <a:r>
              <a:rPr lang="en-US" sz="1400" dirty="0" smtClean="0"/>
              <a:t>height </a:t>
            </a:r>
            <a:r>
              <a:rPr lang="en-US" sz="1400" dirty="0"/>
              <a:t>of the image </a:t>
            </a:r>
            <a:r>
              <a:rPr lang="en-US" sz="1400" dirty="0" err="1"/>
              <a:t>daa</a:t>
            </a:r>
            <a:r>
              <a:rPr lang="en-US" sz="1400" dirty="0"/>
              <a:t> in PIXELS</a:t>
            </a:r>
          </a:p>
          <a:p>
            <a:r>
              <a:rPr lang="en-US" sz="1400" dirty="0" err="1" smtClean="0"/>
              <a:t>imageData.data</a:t>
            </a:r>
            <a:r>
              <a:rPr lang="en-US" sz="1400" dirty="0" smtClean="0"/>
              <a:t> </a:t>
            </a:r>
            <a:r>
              <a:rPr lang="en-US" sz="1400" dirty="0" smtClean="0">
                <a:sym typeface="Wingdings" panose="05000000000000000000" pitchFamily="2" charset="2"/>
              </a:rPr>
              <a:t> </a:t>
            </a:r>
            <a:r>
              <a:rPr lang="en-US" sz="1400" dirty="0" smtClean="0"/>
              <a:t>pixel </a:t>
            </a:r>
            <a:r>
              <a:rPr lang="en-US" sz="1400" dirty="0"/>
              <a:t>data array of (width * height * 4</a:t>
            </a:r>
            <a:r>
              <a:rPr lang="en-US" sz="1400" dirty="0" smtClean="0"/>
              <a:t>)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                         elements</a:t>
            </a:r>
            <a:endParaRPr lang="en-US" sz="1400" dirty="0"/>
          </a:p>
        </p:txBody>
      </p:sp>
      <p:sp>
        <p:nvSpPr>
          <p:cNvPr id="4" name="Rounded Rectangle 3"/>
          <p:cNvSpPr/>
          <p:nvPr/>
        </p:nvSpPr>
        <p:spPr>
          <a:xfrm>
            <a:off x="533400" y="4362238"/>
            <a:ext cx="4419600" cy="590762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851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Noise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5943600" cy="9143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 context’s function: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createImageData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()</a:t>
            </a:r>
          </a:p>
          <a:p>
            <a:r>
              <a:rPr lang="en-US" b="1" dirty="0" smtClean="0"/>
              <a:t>Create a new function: </a:t>
            </a:r>
            <a:r>
              <a:rPr lang="en-US" b="1" i="1" dirty="0" err="1" smtClean="0"/>
              <a:t>SetPixel</a:t>
            </a:r>
            <a:r>
              <a:rPr lang="en-US" b="1" i="1" dirty="0" smtClean="0"/>
              <a:t>()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context’s function: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putImageData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()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14401"/>
            <a:ext cx="1962150" cy="148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378" y="2069303"/>
            <a:ext cx="1550489" cy="369332"/>
          </a:xfrm>
          <a:prstGeom prst="rect">
            <a:avLst/>
          </a:prstGeom>
          <a:solidFill>
            <a:srgbClr val="EFEFD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createImage.js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6267" y="2438635"/>
            <a:ext cx="4472763" cy="267765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/>
              <a:t>var</a:t>
            </a:r>
            <a:r>
              <a:rPr lang="en-US" sz="1400" dirty="0"/>
              <a:t> </a:t>
            </a:r>
            <a:r>
              <a:rPr lang="en-US" sz="1400" dirty="0" err="1"/>
              <a:t>theProgram</a:t>
            </a:r>
            <a:r>
              <a:rPr lang="en-US" sz="1400" dirty="0"/>
              <a:t> = </a:t>
            </a:r>
            <a:r>
              <a:rPr lang="en-US" sz="1400" dirty="0" smtClean="0"/>
              <a:t>{</a:t>
            </a:r>
          </a:p>
          <a:p>
            <a:r>
              <a:rPr lang="en-US" sz="1400" dirty="0"/>
              <a:t> Main: function() </a:t>
            </a:r>
            <a:r>
              <a:rPr lang="en-US" sz="1400" dirty="0" smtClean="0"/>
              <a:t>{</a:t>
            </a:r>
            <a:endParaRPr lang="en-US" sz="1400" dirty="0"/>
          </a:p>
          <a:p>
            <a:r>
              <a:rPr lang="en-US" sz="1400" dirty="0" smtClean="0"/>
              <a:t>        </a:t>
            </a:r>
            <a:r>
              <a:rPr lang="en-US" sz="1400" dirty="0" err="1" smtClean="0"/>
              <a:t>theCanvas</a:t>
            </a:r>
            <a:r>
              <a:rPr lang="en-US" sz="1400" dirty="0" smtClean="0"/>
              <a:t> = </a:t>
            </a:r>
            <a:r>
              <a:rPr lang="en-US" sz="1400" dirty="0" err="1" smtClean="0"/>
              <a:t>document.getElementById</a:t>
            </a:r>
            <a:r>
              <a:rPr lang="en-US" sz="1400" dirty="0" smtClean="0"/>
              <a:t>("</a:t>
            </a:r>
            <a:r>
              <a:rPr lang="en-US" sz="1400" dirty="0" err="1" smtClean="0"/>
              <a:t>myCanvas</a:t>
            </a:r>
            <a:r>
              <a:rPr lang="en-US" sz="1400" dirty="0" smtClean="0"/>
              <a:t>");</a:t>
            </a:r>
          </a:p>
          <a:p>
            <a:r>
              <a:rPr lang="en-US" sz="1400" dirty="0" smtClean="0"/>
              <a:t>        </a:t>
            </a:r>
            <a:r>
              <a:rPr lang="en-US" sz="1400" dirty="0" err="1"/>
              <a:t>ctx</a:t>
            </a:r>
            <a:r>
              <a:rPr lang="en-US" sz="1400" dirty="0"/>
              <a:t> = </a:t>
            </a:r>
            <a:r>
              <a:rPr lang="en-US" sz="1400" dirty="0" err="1"/>
              <a:t>theCanvas.getContext</a:t>
            </a:r>
            <a:r>
              <a:rPr lang="en-US" sz="1400" dirty="0"/>
              <a:t>("2d");</a:t>
            </a:r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// Get the size of the canvas as declared in the HTML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var</a:t>
            </a:r>
            <a:r>
              <a:rPr lang="en-US" sz="1400" dirty="0"/>
              <a:t> width = </a:t>
            </a:r>
            <a:r>
              <a:rPr lang="en-US" sz="1400" dirty="0" err="1"/>
              <a:t>theCanvas.width</a:t>
            </a:r>
            <a:r>
              <a:rPr lang="en-US" sz="1400" dirty="0"/>
              <a:t>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var</a:t>
            </a:r>
            <a:r>
              <a:rPr lang="en-US" sz="1400" dirty="0"/>
              <a:t> height = </a:t>
            </a:r>
            <a:r>
              <a:rPr lang="en-US" sz="1400" dirty="0" err="1"/>
              <a:t>theCanvas.height</a:t>
            </a:r>
            <a:r>
              <a:rPr lang="en-US" sz="1400" dirty="0"/>
              <a:t>;</a:t>
            </a:r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// Create an array of pixels the same size as the canvas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</a:t>
            </a:r>
            <a:r>
              <a:rPr lang="en-US" sz="1400" dirty="0"/>
              <a:t> = </a:t>
            </a:r>
            <a:r>
              <a:rPr lang="en-US" sz="1400" dirty="0" err="1"/>
              <a:t>ctx.createImageData</a:t>
            </a:r>
            <a:r>
              <a:rPr lang="en-US" sz="1400" dirty="0"/>
              <a:t>(width, height);</a:t>
            </a:r>
          </a:p>
          <a:p>
            <a:r>
              <a:rPr lang="en-US" sz="1400" dirty="0"/>
              <a:t>     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45546" y="3138507"/>
            <a:ext cx="3929826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SetPixel</a:t>
            </a:r>
            <a:r>
              <a:rPr lang="en-US" sz="1400" dirty="0" smtClean="0"/>
              <a:t> Function</a:t>
            </a:r>
            <a:endParaRPr lang="en-US" sz="1400" dirty="0"/>
          </a:p>
          <a:p>
            <a:r>
              <a:rPr lang="en-US" sz="1400" dirty="0" smtClean="0"/>
              <a:t>    (</a:t>
            </a:r>
            <a:r>
              <a:rPr lang="en-US" sz="1400" dirty="0"/>
              <a:t>x, y) is image coordinate</a:t>
            </a:r>
          </a:p>
          <a:p>
            <a:r>
              <a:rPr lang="en-US" sz="1400" dirty="0"/>
              <a:t>    </a:t>
            </a:r>
            <a:r>
              <a:rPr lang="en-US" sz="1400" dirty="0" smtClean="0"/>
              <a:t> r </a:t>
            </a:r>
            <a:r>
              <a:rPr lang="en-US" sz="1400" dirty="0"/>
              <a:t>= red, g = green, b = blue, a = alpha </a:t>
            </a:r>
          </a:p>
          <a:p>
            <a:r>
              <a:rPr lang="en-US" sz="1400" dirty="0"/>
              <a:t>     </a:t>
            </a:r>
            <a:r>
              <a:rPr lang="en-US" sz="1400" dirty="0" smtClean="0"/>
              <a:t>for </a:t>
            </a:r>
            <a:r>
              <a:rPr lang="en-US" sz="1400" dirty="0"/>
              <a:t>alpha --&gt; 255 is opaque and 0 is transparent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6800" y="990600"/>
            <a:ext cx="3502305" cy="181588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err="1"/>
              <a:t>SetPixel</a:t>
            </a:r>
            <a:r>
              <a:rPr lang="en-US" sz="1400" dirty="0"/>
              <a:t>: function(</a:t>
            </a:r>
            <a:r>
              <a:rPr lang="en-US" sz="1400" dirty="0" err="1"/>
              <a:t>imageData</a:t>
            </a:r>
            <a:r>
              <a:rPr lang="en-US" sz="1400" dirty="0"/>
              <a:t>, x, y, r, g, b, a)</a:t>
            </a:r>
          </a:p>
          <a:p>
            <a:r>
              <a:rPr lang="en-US" sz="1400" dirty="0"/>
              <a:t>    {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var</a:t>
            </a:r>
            <a:r>
              <a:rPr lang="en-US" sz="1400" dirty="0"/>
              <a:t> index = (x + y * </a:t>
            </a:r>
            <a:r>
              <a:rPr lang="en-US" sz="1400" dirty="0" err="1"/>
              <a:t>imageData.width</a:t>
            </a:r>
            <a:r>
              <a:rPr lang="en-US" sz="1400" dirty="0"/>
              <a:t>) * 4;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+ 0] = r;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+ 1] = g;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+ 2] = b;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+ 3] = a;</a:t>
            </a:r>
          </a:p>
          <a:p>
            <a:r>
              <a:rPr lang="en-US" sz="1400" dirty="0"/>
              <a:t>    },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59030" y="839385"/>
            <a:ext cx="4178722" cy="2284815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248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Noise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5943600" cy="9143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 context’s function: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createImageData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()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Create a new function: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SetPixel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()</a:t>
            </a:r>
          </a:p>
          <a:p>
            <a:r>
              <a:rPr lang="en-US" b="1" dirty="0" smtClean="0"/>
              <a:t>Use </a:t>
            </a:r>
            <a:r>
              <a:rPr lang="en-US" b="1" dirty="0"/>
              <a:t>context’s function: </a:t>
            </a:r>
            <a:r>
              <a:rPr lang="en-US" b="1" i="1" dirty="0" err="1" smtClean="0"/>
              <a:t>putImageData</a:t>
            </a:r>
            <a:r>
              <a:rPr lang="en-US" b="1" i="1" dirty="0" smtClean="0"/>
              <a:t>()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14401"/>
            <a:ext cx="1962150" cy="148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378" y="2069303"/>
            <a:ext cx="1550489" cy="369332"/>
          </a:xfrm>
          <a:prstGeom prst="rect">
            <a:avLst/>
          </a:prstGeom>
          <a:solidFill>
            <a:srgbClr val="EFEFD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createImage.js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6022" y="2438635"/>
            <a:ext cx="4472763" cy="267765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/>
              <a:t>var</a:t>
            </a:r>
            <a:r>
              <a:rPr lang="en-US" sz="1400" dirty="0"/>
              <a:t> </a:t>
            </a:r>
            <a:r>
              <a:rPr lang="en-US" sz="1400" dirty="0" err="1"/>
              <a:t>theProgram</a:t>
            </a:r>
            <a:r>
              <a:rPr lang="en-US" sz="1400" dirty="0"/>
              <a:t> = </a:t>
            </a:r>
            <a:r>
              <a:rPr lang="en-US" sz="1400" dirty="0" smtClean="0"/>
              <a:t>{</a:t>
            </a:r>
          </a:p>
          <a:p>
            <a:r>
              <a:rPr lang="en-US" sz="1400" dirty="0"/>
              <a:t> Main: function() </a:t>
            </a:r>
            <a:r>
              <a:rPr lang="en-US" sz="1400" dirty="0" smtClean="0"/>
              <a:t>{</a:t>
            </a:r>
            <a:endParaRPr lang="en-US" sz="1400" dirty="0"/>
          </a:p>
          <a:p>
            <a:r>
              <a:rPr lang="en-US" sz="1400" dirty="0" smtClean="0"/>
              <a:t>        </a:t>
            </a:r>
            <a:r>
              <a:rPr lang="en-US" sz="1400" dirty="0" err="1" smtClean="0"/>
              <a:t>theCanvas</a:t>
            </a:r>
            <a:r>
              <a:rPr lang="en-US" sz="1400" dirty="0" smtClean="0"/>
              <a:t> = </a:t>
            </a:r>
            <a:r>
              <a:rPr lang="en-US" sz="1400" dirty="0" err="1" smtClean="0"/>
              <a:t>document.getElementById</a:t>
            </a:r>
            <a:r>
              <a:rPr lang="en-US" sz="1400" dirty="0" smtClean="0"/>
              <a:t>("</a:t>
            </a:r>
            <a:r>
              <a:rPr lang="en-US" sz="1400" dirty="0" err="1" smtClean="0"/>
              <a:t>myCanvas</a:t>
            </a:r>
            <a:r>
              <a:rPr lang="en-US" sz="1400" dirty="0" smtClean="0"/>
              <a:t>");</a:t>
            </a:r>
          </a:p>
          <a:p>
            <a:r>
              <a:rPr lang="en-US" sz="1400" dirty="0" smtClean="0"/>
              <a:t>        </a:t>
            </a:r>
            <a:r>
              <a:rPr lang="en-US" sz="1400" dirty="0" err="1"/>
              <a:t>ctx</a:t>
            </a:r>
            <a:r>
              <a:rPr lang="en-US" sz="1400" dirty="0"/>
              <a:t> = </a:t>
            </a:r>
            <a:r>
              <a:rPr lang="en-US" sz="1400" dirty="0" err="1"/>
              <a:t>theCanvas.getContext</a:t>
            </a:r>
            <a:r>
              <a:rPr lang="en-US" sz="1400" dirty="0"/>
              <a:t>("2d");</a:t>
            </a:r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// Get the size of the canvas as declared in the HTML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var</a:t>
            </a:r>
            <a:r>
              <a:rPr lang="en-US" sz="1400" dirty="0"/>
              <a:t> width = </a:t>
            </a:r>
            <a:r>
              <a:rPr lang="en-US" sz="1400" dirty="0" err="1"/>
              <a:t>theCanvas.width</a:t>
            </a:r>
            <a:r>
              <a:rPr lang="en-US" sz="1400" dirty="0"/>
              <a:t>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var</a:t>
            </a:r>
            <a:r>
              <a:rPr lang="en-US" sz="1400" dirty="0"/>
              <a:t> height = </a:t>
            </a:r>
            <a:r>
              <a:rPr lang="en-US" sz="1400" dirty="0" err="1"/>
              <a:t>theCanvas.height</a:t>
            </a:r>
            <a:r>
              <a:rPr lang="en-US" sz="1400" dirty="0"/>
              <a:t>;</a:t>
            </a:r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// Create an array of pixels the same size as the canvas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</a:t>
            </a:r>
            <a:r>
              <a:rPr lang="en-US" sz="1400" dirty="0"/>
              <a:t> = </a:t>
            </a:r>
            <a:r>
              <a:rPr lang="en-US" sz="1400" dirty="0" err="1"/>
              <a:t>ctx.createImageData</a:t>
            </a:r>
            <a:r>
              <a:rPr lang="en-US" sz="1400" dirty="0"/>
              <a:t>(width, height);</a:t>
            </a:r>
          </a:p>
          <a:p>
            <a:r>
              <a:rPr lang="en-US" sz="1400" dirty="0"/>
              <a:t>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3095" y="2996559"/>
            <a:ext cx="4329455" cy="332398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// </a:t>
            </a:r>
            <a:r>
              <a:rPr lang="en-US" sz="1400" dirty="0"/>
              <a:t>Draw random dots</a:t>
            </a:r>
          </a:p>
          <a:p>
            <a:r>
              <a:rPr lang="en-US" sz="1400" dirty="0"/>
              <a:t>        for (</a:t>
            </a:r>
            <a:r>
              <a:rPr lang="en-US" sz="1400" dirty="0" err="1"/>
              <a:t>var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= 0; </a:t>
            </a:r>
            <a:r>
              <a:rPr lang="en-US" sz="1400" dirty="0" err="1"/>
              <a:t>i</a:t>
            </a:r>
            <a:r>
              <a:rPr lang="en-US" sz="1400" dirty="0"/>
              <a:t> &lt; 15000; </a:t>
            </a:r>
            <a:r>
              <a:rPr lang="en-US" sz="1400" dirty="0" err="1"/>
              <a:t>i</a:t>
            </a:r>
            <a:r>
              <a:rPr lang="en-US" sz="1400" dirty="0"/>
              <a:t>++)  // 15000 is arbitrary</a:t>
            </a:r>
          </a:p>
          <a:p>
            <a:r>
              <a:rPr lang="en-US" sz="1400" dirty="0"/>
              <a:t>        {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x = </a:t>
            </a:r>
            <a:r>
              <a:rPr lang="en-US" sz="1400" dirty="0" err="1"/>
              <a:t>Math.random</a:t>
            </a:r>
            <a:r>
              <a:rPr lang="en-US" sz="1400" dirty="0"/>
              <a:t>() * width | 0;   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y = </a:t>
            </a:r>
            <a:r>
              <a:rPr lang="en-US" sz="1400" dirty="0" err="1"/>
              <a:t>Math.random</a:t>
            </a:r>
            <a:r>
              <a:rPr lang="en-US" sz="1400" dirty="0"/>
              <a:t>() * height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r = </a:t>
            </a:r>
            <a:r>
              <a:rPr lang="en-US" sz="1400" dirty="0" err="1"/>
              <a:t>Math.random</a:t>
            </a:r>
            <a:r>
              <a:rPr lang="en-US" sz="1400" dirty="0"/>
              <a:t>() * 256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g = </a:t>
            </a:r>
            <a:r>
              <a:rPr lang="en-US" sz="1400" dirty="0" err="1"/>
              <a:t>Math.random</a:t>
            </a:r>
            <a:r>
              <a:rPr lang="en-US" sz="1400" dirty="0"/>
              <a:t>() * 256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b = </a:t>
            </a:r>
            <a:r>
              <a:rPr lang="en-US" sz="1400" dirty="0" err="1"/>
              <a:t>Math.random</a:t>
            </a:r>
            <a:r>
              <a:rPr lang="en-US" sz="1400" dirty="0"/>
              <a:t>() * 256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theProgram.SetPixel</a:t>
            </a:r>
            <a:r>
              <a:rPr lang="en-US" sz="1400" dirty="0"/>
              <a:t>(</a:t>
            </a:r>
            <a:r>
              <a:rPr lang="en-US" sz="1400" dirty="0" err="1"/>
              <a:t>imageData</a:t>
            </a:r>
            <a:r>
              <a:rPr lang="en-US" sz="1400" dirty="0"/>
              <a:t>, x, y, r, g, b, 255);  </a:t>
            </a:r>
          </a:p>
          <a:p>
            <a:r>
              <a:rPr lang="en-US" sz="1400" dirty="0"/>
              <a:t>        }</a:t>
            </a:r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// Put the image data onto the canvas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ctx.putImageData</a:t>
            </a:r>
            <a:r>
              <a:rPr lang="en-US" sz="1400" dirty="0"/>
              <a:t>(</a:t>
            </a:r>
            <a:r>
              <a:rPr lang="en-US" sz="1400" dirty="0" err="1"/>
              <a:t>imageData</a:t>
            </a:r>
            <a:r>
              <a:rPr lang="en-US" sz="1400" dirty="0"/>
              <a:t>, 0, 0);   </a:t>
            </a:r>
          </a:p>
          <a:p>
            <a:r>
              <a:rPr lang="en-US" sz="1400" dirty="0"/>
              <a:t>    },</a:t>
            </a:r>
            <a:endParaRPr lang="en-US" sz="1400" dirty="0" smtClean="0"/>
          </a:p>
          <a:p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990600"/>
            <a:ext cx="3502305" cy="181588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err="1"/>
              <a:t>SetPixel</a:t>
            </a:r>
            <a:r>
              <a:rPr lang="en-US" sz="1400" dirty="0"/>
              <a:t>: function(</a:t>
            </a:r>
            <a:r>
              <a:rPr lang="en-US" sz="1400" dirty="0" err="1"/>
              <a:t>imageData</a:t>
            </a:r>
            <a:r>
              <a:rPr lang="en-US" sz="1400" dirty="0"/>
              <a:t>, x, y, r, g, b, a)</a:t>
            </a:r>
          </a:p>
          <a:p>
            <a:r>
              <a:rPr lang="en-US" sz="1400" dirty="0"/>
              <a:t>    {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var</a:t>
            </a:r>
            <a:r>
              <a:rPr lang="en-US" sz="1400" dirty="0"/>
              <a:t> index = (x + y * </a:t>
            </a:r>
            <a:r>
              <a:rPr lang="en-US" sz="1400" dirty="0" err="1"/>
              <a:t>imageData.width</a:t>
            </a:r>
            <a:r>
              <a:rPr lang="en-US" sz="1400" dirty="0"/>
              <a:t>) * 4;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+ 0] = r;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+ 1] = g;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+ 2] = b;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+ 3] = a;</a:t>
            </a:r>
          </a:p>
          <a:p>
            <a:r>
              <a:rPr lang="en-US" sz="1400" dirty="0"/>
              <a:t>    },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267200" y="2895600"/>
            <a:ext cx="4554617" cy="881863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9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Noise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5943600" cy="9143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 context’s function: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createImageData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()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Create a new function: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SetPixel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()</a:t>
            </a:r>
          </a:p>
          <a:p>
            <a:r>
              <a:rPr lang="en-US" b="1" dirty="0" smtClean="0"/>
              <a:t>Use </a:t>
            </a:r>
            <a:r>
              <a:rPr lang="en-US" b="1" dirty="0"/>
              <a:t>context’s function: </a:t>
            </a:r>
            <a:r>
              <a:rPr lang="en-US" b="1" i="1" dirty="0" err="1" smtClean="0"/>
              <a:t>putImageData</a:t>
            </a:r>
            <a:r>
              <a:rPr lang="en-US" b="1" i="1" dirty="0" smtClean="0"/>
              <a:t>()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14401"/>
            <a:ext cx="1962150" cy="148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378" y="2069303"/>
            <a:ext cx="1550489" cy="369332"/>
          </a:xfrm>
          <a:prstGeom prst="rect">
            <a:avLst/>
          </a:prstGeom>
          <a:solidFill>
            <a:srgbClr val="EFEFD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createImage.js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6022" y="2438635"/>
            <a:ext cx="4472763" cy="267765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/>
              <a:t>var</a:t>
            </a:r>
            <a:r>
              <a:rPr lang="en-US" sz="1400" dirty="0"/>
              <a:t> </a:t>
            </a:r>
            <a:r>
              <a:rPr lang="en-US" sz="1400" dirty="0" err="1"/>
              <a:t>theProgram</a:t>
            </a:r>
            <a:r>
              <a:rPr lang="en-US" sz="1400" dirty="0"/>
              <a:t> = </a:t>
            </a:r>
            <a:r>
              <a:rPr lang="en-US" sz="1400" dirty="0" smtClean="0"/>
              <a:t>{</a:t>
            </a:r>
          </a:p>
          <a:p>
            <a:r>
              <a:rPr lang="en-US" sz="1400" dirty="0"/>
              <a:t> Main: function() </a:t>
            </a:r>
            <a:r>
              <a:rPr lang="en-US" sz="1400" dirty="0" smtClean="0"/>
              <a:t>{</a:t>
            </a:r>
            <a:endParaRPr lang="en-US" sz="1400" dirty="0"/>
          </a:p>
          <a:p>
            <a:r>
              <a:rPr lang="en-US" sz="1400" dirty="0" smtClean="0"/>
              <a:t>        </a:t>
            </a:r>
            <a:r>
              <a:rPr lang="en-US" sz="1400" dirty="0" err="1" smtClean="0"/>
              <a:t>theCanvas</a:t>
            </a:r>
            <a:r>
              <a:rPr lang="en-US" sz="1400" dirty="0" smtClean="0"/>
              <a:t> = </a:t>
            </a:r>
            <a:r>
              <a:rPr lang="en-US" sz="1400" dirty="0" err="1" smtClean="0"/>
              <a:t>document.getElementById</a:t>
            </a:r>
            <a:r>
              <a:rPr lang="en-US" sz="1400" dirty="0" smtClean="0"/>
              <a:t>("</a:t>
            </a:r>
            <a:r>
              <a:rPr lang="en-US" sz="1400" dirty="0" err="1" smtClean="0"/>
              <a:t>myCanvas</a:t>
            </a:r>
            <a:r>
              <a:rPr lang="en-US" sz="1400" dirty="0" smtClean="0"/>
              <a:t>");</a:t>
            </a:r>
          </a:p>
          <a:p>
            <a:r>
              <a:rPr lang="en-US" sz="1400" dirty="0" smtClean="0"/>
              <a:t>        </a:t>
            </a:r>
            <a:r>
              <a:rPr lang="en-US" sz="1400" dirty="0" err="1"/>
              <a:t>ctx</a:t>
            </a:r>
            <a:r>
              <a:rPr lang="en-US" sz="1400" dirty="0"/>
              <a:t> = </a:t>
            </a:r>
            <a:r>
              <a:rPr lang="en-US" sz="1400" dirty="0" err="1"/>
              <a:t>theCanvas.getContext</a:t>
            </a:r>
            <a:r>
              <a:rPr lang="en-US" sz="1400" dirty="0"/>
              <a:t>("2d");</a:t>
            </a:r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// Get the size of the canvas as declared in the HTML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var</a:t>
            </a:r>
            <a:r>
              <a:rPr lang="en-US" sz="1400" dirty="0"/>
              <a:t> width = </a:t>
            </a:r>
            <a:r>
              <a:rPr lang="en-US" sz="1400" dirty="0" err="1"/>
              <a:t>theCanvas.width</a:t>
            </a:r>
            <a:r>
              <a:rPr lang="en-US" sz="1400" dirty="0"/>
              <a:t>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var</a:t>
            </a:r>
            <a:r>
              <a:rPr lang="en-US" sz="1400" dirty="0"/>
              <a:t> height = </a:t>
            </a:r>
            <a:r>
              <a:rPr lang="en-US" sz="1400" dirty="0" err="1"/>
              <a:t>theCanvas.height</a:t>
            </a:r>
            <a:r>
              <a:rPr lang="en-US" sz="1400" dirty="0"/>
              <a:t>;</a:t>
            </a:r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// Create an array of pixels the same size as the canvas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</a:t>
            </a:r>
            <a:r>
              <a:rPr lang="en-US" sz="1400" dirty="0"/>
              <a:t> = </a:t>
            </a:r>
            <a:r>
              <a:rPr lang="en-US" sz="1400" dirty="0" err="1"/>
              <a:t>ctx.createImageData</a:t>
            </a:r>
            <a:r>
              <a:rPr lang="en-US" sz="1400" dirty="0"/>
              <a:t>(width, height);</a:t>
            </a:r>
          </a:p>
          <a:p>
            <a:r>
              <a:rPr lang="en-US" sz="1400" dirty="0"/>
              <a:t>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3095" y="2996559"/>
            <a:ext cx="4329455" cy="332398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// </a:t>
            </a:r>
            <a:r>
              <a:rPr lang="en-US" sz="1400" dirty="0"/>
              <a:t>Draw random dots</a:t>
            </a:r>
          </a:p>
          <a:p>
            <a:r>
              <a:rPr lang="en-US" sz="1400" dirty="0"/>
              <a:t>        for (</a:t>
            </a:r>
            <a:r>
              <a:rPr lang="en-US" sz="1400" dirty="0" err="1"/>
              <a:t>var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= 0; </a:t>
            </a:r>
            <a:r>
              <a:rPr lang="en-US" sz="1400" dirty="0" err="1"/>
              <a:t>i</a:t>
            </a:r>
            <a:r>
              <a:rPr lang="en-US" sz="1400" dirty="0"/>
              <a:t> &lt; 15000; </a:t>
            </a:r>
            <a:r>
              <a:rPr lang="en-US" sz="1400" dirty="0" err="1"/>
              <a:t>i</a:t>
            </a:r>
            <a:r>
              <a:rPr lang="en-US" sz="1400" dirty="0"/>
              <a:t>++)  // 15000 is arbitrary</a:t>
            </a:r>
          </a:p>
          <a:p>
            <a:r>
              <a:rPr lang="en-US" sz="1400" dirty="0"/>
              <a:t>        {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x = </a:t>
            </a:r>
            <a:r>
              <a:rPr lang="en-US" sz="1400" dirty="0" err="1"/>
              <a:t>Math.random</a:t>
            </a:r>
            <a:r>
              <a:rPr lang="en-US" sz="1400" dirty="0"/>
              <a:t>() * width | 0;   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y = </a:t>
            </a:r>
            <a:r>
              <a:rPr lang="en-US" sz="1400" dirty="0" err="1"/>
              <a:t>Math.random</a:t>
            </a:r>
            <a:r>
              <a:rPr lang="en-US" sz="1400" dirty="0"/>
              <a:t>() * height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r = </a:t>
            </a:r>
            <a:r>
              <a:rPr lang="en-US" sz="1400" dirty="0" err="1"/>
              <a:t>Math.random</a:t>
            </a:r>
            <a:r>
              <a:rPr lang="en-US" sz="1400" dirty="0"/>
              <a:t>() * 256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g = </a:t>
            </a:r>
            <a:r>
              <a:rPr lang="en-US" sz="1400" dirty="0" err="1"/>
              <a:t>Math.random</a:t>
            </a:r>
            <a:r>
              <a:rPr lang="en-US" sz="1400" dirty="0"/>
              <a:t>() * 256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b = </a:t>
            </a:r>
            <a:r>
              <a:rPr lang="en-US" sz="1400" dirty="0" err="1"/>
              <a:t>Math.random</a:t>
            </a:r>
            <a:r>
              <a:rPr lang="en-US" sz="1400" dirty="0"/>
              <a:t>() * 256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theProgram.SetPixel</a:t>
            </a:r>
            <a:r>
              <a:rPr lang="en-US" sz="1400" dirty="0"/>
              <a:t>(</a:t>
            </a:r>
            <a:r>
              <a:rPr lang="en-US" sz="1400" dirty="0" err="1"/>
              <a:t>imageData</a:t>
            </a:r>
            <a:r>
              <a:rPr lang="en-US" sz="1400" dirty="0"/>
              <a:t>, x, y, r, g, b, 255);  </a:t>
            </a:r>
          </a:p>
          <a:p>
            <a:r>
              <a:rPr lang="en-US" sz="1400" dirty="0"/>
              <a:t>        }</a:t>
            </a:r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// Put the image data onto the canvas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ctx.putImageData</a:t>
            </a:r>
            <a:r>
              <a:rPr lang="en-US" sz="1400" dirty="0"/>
              <a:t>(</a:t>
            </a:r>
            <a:r>
              <a:rPr lang="en-US" sz="1400" dirty="0" err="1"/>
              <a:t>imageData</a:t>
            </a:r>
            <a:r>
              <a:rPr lang="en-US" sz="1400" dirty="0"/>
              <a:t>, 0, 0);   </a:t>
            </a:r>
          </a:p>
          <a:p>
            <a:r>
              <a:rPr lang="en-US" sz="1400" dirty="0"/>
              <a:t>    },</a:t>
            </a:r>
            <a:endParaRPr lang="en-US" sz="1400" dirty="0" smtClean="0"/>
          </a:p>
          <a:p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1600201" y="3503711"/>
            <a:ext cx="3276600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“ | 0 ”  is to </a:t>
            </a:r>
            <a:r>
              <a:rPr lang="en-US" sz="1400" dirty="0"/>
              <a:t>truncate to </a:t>
            </a:r>
            <a:r>
              <a:rPr lang="en-US" sz="1400" dirty="0" smtClean="0"/>
              <a:t>integer </a:t>
            </a:r>
            <a:r>
              <a:rPr lang="en-US" sz="1400" dirty="0"/>
              <a:t>value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0" y="990600"/>
            <a:ext cx="3502305" cy="181588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err="1"/>
              <a:t>SetPixel</a:t>
            </a:r>
            <a:r>
              <a:rPr lang="en-US" sz="1400" dirty="0"/>
              <a:t>: function(</a:t>
            </a:r>
            <a:r>
              <a:rPr lang="en-US" sz="1400" dirty="0" err="1"/>
              <a:t>imageData</a:t>
            </a:r>
            <a:r>
              <a:rPr lang="en-US" sz="1400" dirty="0"/>
              <a:t>, x, y, r, g, b, a)</a:t>
            </a:r>
          </a:p>
          <a:p>
            <a:r>
              <a:rPr lang="en-US" sz="1400" dirty="0"/>
              <a:t>    {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var</a:t>
            </a:r>
            <a:r>
              <a:rPr lang="en-US" sz="1400" dirty="0"/>
              <a:t> index = (x + y * </a:t>
            </a:r>
            <a:r>
              <a:rPr lang="en-US" sz="1400" dirty="0" err="1"/>
              <a:t>imageData.width</a:t>
            </a:r>
            <a:r>
              <a:rPr lang="en-US" sz="1400" dirty="0"/>
              <a:t>) * 4;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+ 0] = r;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+ 1] = g;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+ 2] = b;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+ 3] = a;</a:t>
            </a:r>
          </a:p>
          <a:p>
            <a:r>
              <a:rPr lang="en-US" sz="1400" dirty="0"/>
              <a:t>    },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681607" y="3657600"/>
            <a:ext cx="4178722" cy="1142408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76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Noise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5943600" cy="9143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 context’s function: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createImageData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()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Create a new function: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SetPixel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()</a:t>
            </a:r>
          </a:p>
          <a:p>
            <a:r>
              <a:rPr lang="en-US" b="1" dirty="0" smtClean="0"/>
              <a:t>Use </a:t>
            </a:r>
            <a:r>
              <a:rPr lang="en-US" b="1" dirty="0"/>
              <a:t>context’s function: </a:t>
            </a:r>
            <a:r>
              <a:rPr lang="en-US" b="1" i="1" dirty="0" err="1" smtClean="0"/>
              <a:t>putImageData</a:t>
            </a:r>
            <a:r>
              <a:rPr lang="en-US" b="1" i="1" dirty="0" smtClean="0"/>
              <a:t>()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14401"/>
            <a:ext cx="1962150" cy="148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378" y="2069303"/>
            <a:ext cx="1550489" cy="369332"/>
          </a:xfrm>
          <a:prstGeom prst="rect">
            <a:avLst/>
          </a:prstGeom>
          <a:solidFill>
            <a:srgbClr val="EFEFD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createImage.js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6022" y="2438635"/>
            <a:ext cx="4472763" cy="267765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/>
              <a:t>var</a:t>
            </a:r>
            <a:r>
              <a:rPr lang="en-US" sz="1400" dirty="0"/>
              <a:t> </a:t>
            </a:r>
            <a:r>
              <a:rPr lang="en-US" sz="1400" dirty="0" err="1"/>
              <a:t>theProgram</a:t>
            </a:r>
            <a:r>
              <a:rPr lang="en-US" sz="1400" dirty="0"/>
              <a:t> = </a:t>
            </a:r>
            <a:r>
              <a:rPr lang="en-US" sz="1400" dirty="0" smtClean="0"/>
              <a:t>{</a:t>
            </a:r>
          </a:p>
          <a:p>
            <a:r>
              <a:rPr lang="en-US" sz="1400" dirty="0"/>
              <a:t> Main: function() </a:t>
            </a:r>
            <a:r>
              <a:rPr lang="en-US" sz="1400" dirty="0" smtClean="0"/>
              <a:t>{</a:t>
            </a:r>
            <a:endParaRPr lang="en-US" sz="1400" dirty="0"/>
          </a:p>
          <a:p>
            <a:r>
              <a:rPr lang="en-US" sz="1400" dirty="0" smtClean="0"/>
              <a:t>        </a:t>
            </a:r>
            <a:r>
              <a:rPr lang="en-US" sz="1400" dirty="0" err="1" smtClean="0"/>
              <a:t>theCanvas</a:t>
            </a:r>
            <a:r>
              <a:rPr lang="en-US" sz="1400" dirty="0" smtClean="0"/>
              <a:t> = </a:t>
            </a:r>
            <a:r>
              <a:rPr lang="en-US" sz="1400" dirty="0" err="1" smtClean="0"/>
              <a:t>document.getElementById</a:t>
            </a:r>
            <a:r>
              <a:rPr lang="en-US" sz="1400" dirty="0" smtClean="0"/>
              <a:t>("</a:t>
            </a:r>
            <a:r>
              <a:rPr lang="en-US" sz="1400" dirty="0" err="1" smtClean="0"/>
              <a:t>myCanvas</a:t>
            </a:r>
            <a:r>
              <a:rPr lang="en-US" sz="1400" dirty="0" smtClean="0"/>
              <a:t>");</a:t>
            </a:r>
          </a:p>
          <a:p>
            <a:r>
              <a:rPr lang="en-US" sz="1400" dirty="0" smtClean="0"/>
              <a:t>        </a:t>
            </a:r>
            <a:r>
              <a:rPr lang="en-US" sz="1400" dirty="0" err="1"/>
              <a:t>ctx</a:t>
            </a:r>
            <a:r>
              <a:rPr lang="en-US" sz="1400" dirty="0"/>
              <a:t> = </a:t>
            </a:r>
            <a:r>
              <a:rPr lang="en-US" sz="1400" dirty="0" err="1"/>
              <a:t>theCanvas.getContext</a:t>
            </a:r>
            <a:r>
              <a:rPr lang="en-US" sz="1400" dirty="0"/>
              <a:t>("2d");</a:t>
            </a:r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// Get the size of the canvas as declared in the HTML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var</a:t>
            </a:r>
            <a:r>
              <a:rPr lang="en-US" sz="1400" dirty="0"/>
              <a:t> width = </a:t>
            </a:r>
            <a:r>
              <a:rPr lang="en-US" sz="1400" dirty="0" err="1"/>
              <a:t>theCanvas.width</a:t>
            </a:r>
            <a:r>
              <a:rPr lang="en-US" sz="1400" dirty="0"/>
              <a:t>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var</a:t>
            </a:r>
            <a:r>
              <a:rPr lang="en-US" sz="1400" dirty="0"/>
              <a:t> height = </a:t>
            </a:r>
            <a:r>
              <a:rPr lang="en-US" sz="1400" dirty="0" err="1"/>
              <a:t>theCanvas.height</a:t>
            </a:r>
            <a:r>
              <a:rPr lang="en-US" sz="1400" dirty="0"/>
              <a:t>;</a:t>
            </a:r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// Create an array of pixels the same size as the canvas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</a:t>
            </a:r>
            <a:r>
              <a:rPr lang="en-US" sz="1400" dirty="0"/>
              <a:t> = </a:t>
            </a:r>
            <a:r>
              <a:rPr lang="en-US" sz="1400" dirty="0" err="1"/>
              <a:t>ctx.createImageData</a:t>
            </a:r>
            <a:r>
              <a:rPr lang="en-US" sz="1400" dirty="0"/>
              <a:t>(width, height);</a:t>
            </a:r>
          </a:p>
          <a:p>
            <a:r>
              <a:rPr lang="en-US" sz="1400" dirty="0"/>
              <a:t>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3095" y="2996559"/>
            <a:ext cx="4329455" cy="332398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// </a:t>
            </a:r>
            <a:r>
              <a:rPr lang="en-US" sz="1400" dirty="0"/>
              <a:t>Draw random dots</a:t>
            </a:r>
          </a:p>
          <a:p>
            <a:r>
              <a:rPr lang="en-US" sz="1400" dirty="0"/>
              <a:t>        for (</a:t>
            </a:r>
            <a:r>
              <a:rPr lang="en-US" sz="1400" dirty="0" err="1"/>
              <a:t>var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= 0; </a:t>
            </a:r>
            <a:r>
              <a:rPr lang="en-US" sz="1400" dirty="0" err="1"/>
              <a:t>i</a:t>
            </a:r>
            <a:r>
              <a:rPr lang="en-US" sz="1400" dirty="0"/>
              <a:t> &lt; 15000; </a:t>
            </a:r>
            <a:r>
              <a:rPr lang="en-US" sz="1400" dirty="0" err="1"/>
              <a:t>i</a:t>
            </a:r>
            <a:r>
              <a:rPr lang="en-US" sz="1400" dirty="0"/>
              <a:t>++)  // 15000 is arbitrary</a:t>
            </a:r>
          </a:p>
          <a:p>
            <a:r>
              <a:rPr lang="en-US" sz="1400" dirty="0"/>
              <a:t>        {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x = </a:t>
            </a:r>
            <a:r>
              <a:rPr lang="en-US" sz="1400" dirty="0" err="1"/>
              <a:t>Math.random</a:t>
            </a:r>
            <a:r>
              <a:rPr lang="en-US" sz="1400" dirty="0"/>
              <a:t>() * width | 0;   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y = </a:t>
            </a:r>
            <a:r>
              <a:rPr lang="en-US" sz="1400" dirty="0" err="1"/>
              <a:t>Math.random</a:t>
            </a:r>
            <a:r>
              <a:rPr lang="en-US" sz="1400" dirty="0"/>
              <a:t>() * height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r = </a:t>
            </a:r>
            <a:r>
              <a:rPr lang="en-US" sz="1400" dirty="0" err="1"/>
              <a:t>Math.random</a:t>
            </a:r>
            <a:r>
              <a:rPr lang="en-US" sz="1400" dirty="0"/>
              <a:t>() * 256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g = </a:t>
            </a:r>
            <a:r>
              <a:rPr lang="en-US" sz="1400" dirty="0" err="1"/>
              <a:t>Math.random</a:t>
            </a:r>
            <a:r>
              <a:rPr lang="en-US" sz="1400" dirty="0"/>
              <a:t>() * 256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b = </a:t>
            </a:r>
            <a:r>
              <a:rPr lang="en-US" sz="1400" dirty="0" err="1"/>
              <a:t>Math.random</a:t>
            </a:r>
            <a:r>
              <a:rPr lang="en-US" sz="1400" dirty="0"/>
              <a:t>() * 256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theProgram.SetPixel</a:t>
            </a:r>
            <a:r>
              <a:rPr lang="en-US" sz="1400" dirty="0"/>
              <a:t>(</a:t>
            </a:r>
            <a:r>
              <a:rPr lang="en-US" sz="1400" dirty="0" err="1"/>
              <a:t>imageData</a:t>
            </a:r>
            <a:r>
              <a:rPr lang="en-US" sz="1400" dirty="0"/>
              <a:t>, x, y, r, g, b, 255);  </a:t>
            </a:r>
          </a:p>
          <a:p>
            <a:r>
              <a:rPr lang="en-US" sz="1400" dirty="0"/>
              <a:t>        }</a:t>
            </a:r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// Put the image data onto the canvas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ctx.putImageData</a:t>
            </a:r>
            <a:r>
              <a:rPr lang="en-US" sz="1400" dirty="0"/>
              <a:t>(</a:t>
            </a:r>
            <a:r>
              <a:rPr lang="en-US" sz="1400" dirty="0" err="1"/>
              <a:t>imageData</a:t>
            </a:r>
            <a:r>
              <a:rPr lang="en-US" sz="1400" dirty="0"/>
              <a:t>, 0, 0);   </a:t>
            </a:r>
          </a:p>
          <a:p>
            <a:r>
              <a:rPr lang="en-US" sz="1400" dirty="0"/>
              <a:t>    },</a:t>
            </a:r>
            <a:endParaRPr lang="en-US" sz="1400" dirty="0" smtClean="0"/>
          </a:p>
          <a:p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614435" y="5057024"/>
            <a:ext cx="2987507" cy="30777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255 </a:t>
            </a:r>
            <a:r>
              <a:rPr lang="en-US" sz="1400" dirty="0"/>
              <a:t>is opaque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0" y="990600"/>
            <a:ext cx="3502305" cy="181588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err="1"/>
              <a:t>SetPixel</a:t>
            </a:r>
            <a:r>
              <a:rPr lang="en-US" sz="1400" dirty="0"/>
              <a:t>: function(</a:t>
            </a:r>
            <a:r>
              <a:rPr lang="en-US" sz="1400" dirty="0" err="1"/>
              <a:t>imageData</a:t>
            </a:r>
            <a:r>
              <a:rPr lang="en-US" sz="1400" dirty="0"/>
              <a:t>, x, y, r, g, b, a)</a:t>
            </a:r>
          </a:p>
          <a:p>
            <a:r>
              <a:rPr lang="en-US" sz="1400" dirty="0"/>
              <a:t>    {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var</a:t>
            </a:r>
            <a:r>
              <a:rPr lang="en-US" sz="1400" dirty="0"/>
              <a:t> index = (x + y * </a:t>
            </a:r>
            <a:r>
              <a:rPr lang="en-US" sz="1400" dirty="0" err="1"/>
              <a:t>imageData.width</a:t>
            </a:r>
            <a:r>
              <a:rPr lang="en-US" sz="1400" dirty="0"/>
              <a:t>) * 4;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+ 0] = r;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+ 1] = g;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+ 2] = b;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+ 3] = a;</a:t>
            </a:r>
          </a:p>
          <a:p>
            <a:r>
              <a:rPr lang="en-US" sz="1400" dirty="0"/>
              <a:t>    },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114800" y="4658551"/>
            <a:ext cx="4799151" cy="457739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776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Noise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5943600" cy="9143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Use context’s function: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createImageData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()</a:t>
            </a:r>
          </a:p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Create a new function: </a:t>
            </a:r>
            <a:r>
              <a:rPr lang="en-US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SetPixel</a:t>
            </a:r>
            <a:r>
              <a:rPr lang="en-US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()</a:t>
            </a:r>
          </a:p>
          <a:p>
            <a:r>
              <a:rPr lang="en-US" b="1" dirty="0" smtClean="0"/>
              <a:t>Use </a:t>
            </a:r>
            <a:r>
              <a:rPr lang="en-US" b="1" dirty="0"/>
              <a:t>context’s function: </a:t>
            </a:r>
            <a:r>
              <a:rPr lang="en-US" b="1" i="1" dirty="0" err="1" smtClean="0"/>
              <a:t>putImageData</a:t>
            </a:r>
            <a:r>
              <a:rPr lang="en-US" b="1" i="1" dirty="0" smtClean="0"/>
              <a:t>()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14401"/>
            <a:ext cx="1962150" cy="148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378" y="2069303"/>
            <a:ext cx="1550489" cy="369332"/>
          </a:xfrm>
          <a:prstGeom prst="rect">
            <a:avLst/>
          </a:prstGeom>
          <a:solidFill>
            <a:srgbClr val="EFEFD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createImage.js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6022" y="2438635"/>
            <a:ext cx="4472763" cy="267765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/>
              <a:t>var</a:t>
            </a:r>
            <a:r>
              <a:rPr lang="en-US" sz="1400" dirty="0"/>
              <a:t> </a:t>
            </a:r>
            <a:r>
              <a:rPr lang="en-US" sz="1400" dirty="0" err="1"/>
              <a:t>theProgram</a:t>
            </a:r>
            <a:r>
              <a:rPr lang="en-US" sz="1400" dirty="0"/>
              <a:t> = </a:t>
            </a:r>
            <a:r>
              <a:rPr lang="en-US" sz="1400" dirty="0" smtClean="0"/>
              <a:t>{</a:t>
            </a:r>
          </a:p>
          <a:p>
            <a:r>
              <a:rPr lang="en-US" sz="1400" dirty="0"/>
              <a:t> Main: function() </a:t>
            </a:r>
            <a:r>
              <a:rPr lang="en-US" sz="1400" dirty="0" smtClean="0"/>
              <a:t>{</a:t>
            </a:r>
            <a:endParaRPr lang="en-US" sz="1400" dirty="0"/>
          </a:p>
          <a:p>
            <a:r>
              <a:rPr lang="en-US" sz="1400" dirty="0" smtClean="0"/>
              <a:t>        </a:t>
            </a:r>
            <a:r>
              <a:rPr lang="en-US" sz="1400" dirty="0" err="1" smtClean="0"/>
              <a:t>theCanvas</a:t>
            </a:r>
            <a:r>
              <a:rPr lang="en-US" sz="1400" dirty="0" smtClean="0"/>
              <a:t> = </a:t>
            </a:r>
            <a:r>
              <a:rPr lang="en-US" sz="1400" dirty="0" err="1" smtClean="0"/>
              <a:t>document.getElementById</a:t>
            </a:r>
            <a:r>
              <a:rPr lang="en-US" sz="1400" dirty="0" smtClean="0"/>
              <a:t>("</a:t>
            </a:r>
            <a:r>
              <a:rPr lang="en-US" sz="1400" dirty="0" err="1" smtClean="0"/>
              <a:t>myCanvas</a:t>
            </a:r>
            <a:r>
              <a:rPr lang="en-US" sz="1400" dirty="0" smtClean="0"/>
              <a:t>");</a:t>
            </a:r>
          </a:p>
          <a:p>
            <a:r>
              <a:rPr lang="en-US" sz="1400" dirty="0" smtClean="0"/>
              <a:t>        </a:t>
            </a:r>
            <a:r>
              <a:rPr lang="en-US" sz="1400" dirty="0" err="1"/>
              <a:t>ctx</a:t>
            </a:r>
            <a:r>
              <a:rPr lang="en-US" sz="1400" dirty="0"/>
              <a:t> = </a:t>
            </a:r>
            <a:r>
              <a:rPr lang="en-US" sz="1400" dirty="0" err="1"/>
              <a:t>theCanvas.getContext</a:t>
            </a:r>
            <a:r>
              <a:rPr lang="en-US" sz="1400" dirty="0"/>
              <a:t>("2d");</a:t>
            </a:r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// Get the size of the canvas as declared in the HTML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var</a:t>
            </a:r>
            <a:r>
              <a:rPr lang="en-US" sz="1400" dirty="0"/>
              <a:t> width = </a:t>
            </a:r>
            <a:r>
              <a:rPr lang="en-US" sz="1400" dirty="0" err="1"/>
              <a:t>theCanvas.width</a:t>
            </a:r>
            <a:r>
              <a:rPr lang="en-US" sz="1400" dirty="0"/>
              <a:t>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var</a:t>
            </a:r>
            <a:r>
              <a:rPr lang="en-US" sz="1400" dirty="0"/>
              <a:t> height = </a:t>
            </a:r>
            <a:r>
              <a:rPr lang="en-US" sz="1400" dirty="0" err="1"/>
              <a:t>theCanvas.height</a:t>
            </a:r>
            <a:r>
              <a:rPr lang="en-US" sz="1400" dirty="0"/>
              <a:t>;</a:t>
            </a:r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// Create an array of pixels the same size as the canvas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</a:t>
            </a:r>
            <a:r>
              <a:rPr lang="en-US" sz="1400" dirty="0"/>
              <a:t> = </a:t>
            </a:r>
            <a:r>
              <a:rPr lang="en-US" sz="1400" dirty="0" err="1"/>
              <a:t>ctx.createImageData</a:t>
            </a:r>
            <a:r>
              <a:rPr lang="en-US" sz="1400" dirty="0"/>
              <a:t>(width, height);</a:t>
            </a:r>
          </a:p>
          <a:p>
            <a:r>
              <a:rPr lang="en-US" sz="1400" dirty="0"/>
              <a:t>     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3095" y="2996559"/>
            <a:ext cx="4329455" cy="332398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// </a:t>
            </a:r>
            <a:r>
              <a:rPr lang="en-US" sz="1400" dirty="0"/>
              <a:t>Draw random dots</a:t>
            </a:r>
          </a:p>
          <a:p>
            <a:r>
              <a:rPr lang="en-US" sz="1400" dirty="0"/>
              <a:t>        for (</a:t>
            </a:r>
            <a:r>
              <a:rPr lang="en-US" sz="1400" dirty="0" err="1"/>
              <a:t>var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= 0; </a:t>
            </a:r>
            <a:r>
              <a:rPr lang="en-US" sz="1400" dirty="0" err="1"/>
              <a:t>i</a:t>
            </a:r>
            <a:r>
              <a:rPr lang="en-US" sz="1400" dirty="0"/>
              <a:t> &lt; 15000; </a:t>
            </a:r>
            <a:r>
              <a:rPr lang="en-US" sz="1400" dirty="0" err="1"/>
              <a:t>i</a:t>
            </a:r>
            <a:r>
              <a:rPr lang="en-US" sz="1400" dirty="0"/>
              <a:t>++)  // 15000 is arbitrary</a:t>
            </a:r>
          </a:p>
          <a:p>
            <a:r>
              <a:rPr lang="en-US" sz="1400" dirty="0"/>
              <a:t>        {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x = </a:t>
            </a:r>
            <a:r>
              <a:rPr lang="en-US" sz="1400" dirty="0" err="1"/>
              <a:t>Math.random</a:t>
            </a:r>
            <a:r>
              <a:rPr lang="en-US" sz="1400" dirty="0"/>
              <a:t>() * width | 0;   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y = </a:t>
            </a:r>
            <a:r>
              <a:rPr lang="en-US" sz="1400" dirty="0" err="1"/>
              <a:t>Math.random</a:t>
            </a:r>
            <a:r>
              <a:rPr lang="en-US" sz="1400" dirty="0"/>
              <a:t>() * height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r = </a:t>
            </a:r>
            <a:r>
              <a:rPr lang="en-US" sz="1400" dirty="0" err="1"/>
              <a:t>Math.random</a:t>
            </a:r>
            <a:r>
              <a:rPr lang="en-US" sz="1400" dirty="0"/>
              <a:t>() * 256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g = </a:t>
            </a:r>
            <a:r>
              <a:rPr lang="en-US" sz="1400" dirty="0" err="1"/>
              <a:t>Math.random</a:t>
            </a:r>
            <a:r>
              <a:rPr lang="en-US" sz="1400" dirty="0"/>
              <a:t>() * 256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b = </a:t>
            </a:r>
            <a:r>
              <a:rPr lang="en-US" sz="1400" dirty="0" err="1"/>
              <a:t>Math.random</a:t>
            </a:r>
            <a:r>
              <a:rPr lang="en-US" sz="1400" dirty="0"/>
              <a:t>() * 256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theProgram.SetPixel</a:t>
            </a:r>
            <a:r>
              <a:rPr lang="en-US" sz="1400" dirty="0"/>
              <a:t>(</a:t>
            </a:r>
            <a:r>
              <a:rPr lang="en-US" sz="1400" dirty="0" err="1"/>
              <a:t>imageData</a:t>
            </a:r>
            <a:r>
              <a:rPr lang="en-US" sz="1400" dirty="0"/>
              <a:t>, x, y, r, g, b, 255);  </a:t>
            </a:r>
          </a:p>
          <a:p>
            <a:r>
              <a:rPr lang="en-US" sz="1400" dirty="0"/>
              <a:t>        }</a:t>
            </a:r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// Put the image data onto the canvas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ctx.putImageData</a:t>
            </a:r>
            <a:r>
              <a:rPr lang="en-US" sz="1400" dirty="0"/>
              <a:t>(</a:t>
            </a:r>
            <a:r>
              <a:rPr lang="en-US" sz="1400" dirty="0" err="1"/>
              <a:t>imageData</a:t>
            </a:r>
            <a:r>
              <a:rPr lang="en-US" sz="1400" dirty="0"/>
              <a:t>, 0, 0);   </a:t>
            </a:r>
          </a:p>
          <a:p>
            <a:r>
              <a:rPr lang="en-US" sz="1400" dirty="0"/>
              <a:t>    },</a:t>
            </a:r>
            <a:endParaRPr lang="en-US" sz="1400" dirty="0" smtClean="0"/>
          </a:p>
          <a:p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990600"/>
            <a:ext cx="3502305" cy="1815882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err="1"/>
              <a:t>SetPixel</a:t>
            </a:r>
            <a:r>
              <a:rPr lang="en-US" sz="1400" dirty="0"/>
              <a:t>: function(</a:t>
            </a:r>
            <a:r>
              <a:rPr lang="en-US" sz="1400" dirty="0" err="1"/>
              <a:t>imageData</a:t>
            </a:r>
            <a:r>
              <a:rPr lang="en-US" sz="1400" dirty="0"/>
              <a:t>, x, y, r, g, b, a)</a:t>
            </a:r>
          </a:p>
          <a:p>
            <a:r>
              <a:rPr lang="en-US" sz="1400" dirty="0"/>
              <a:t>    {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var</a:t>
            </a:r>
            <a:r>
              <a:rPr lang="en-US" sz="1400" dirty="0"/>
              <a:t> index = (x + y * </a:t>
            </a:r>
            <a:r>
              <a:rPr lang="en-US" sz="1400" dirty="0" err="1"/>
              <a:t>imageData.width</a:t>
            </a:r>
            <a:r>
              <a:rPr lang="en-US" sz="1400" dirty="0"/>
              <a:t>) * 4;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+ 0] = r;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+ 1] = g;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+ 2] = b;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+ 3] = a;</a:t>
            </a:r>
          </a:p>
          <a:p>
            <a:r>
              <a:rPr lang="en-US" sz="1400" dirty="0"/>
              <a:t>    },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343400" y="5264688"/>
            <a:ext cx="4178722" cy="869115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71180" y="5003078"/>
            <a:ext cx="330562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place </a:t>
            </a:r>
            <a:r>
              <a:rPr lang="en-US" sz="1400" dirty="0"/>
              <a:t>data </a:t>
            </a:r>
            <a:r>
              <a:rPr lang="en-US" sz="1400" dirty="0" smtClean="0"/>
              <a:t>on the canvas starting </a:t>
            </a:r>
            <a:r>
              <a:rPr lang="en-US" sz="1400" dirty="0"/>
              <a:t>at </a:t>
            </a:r>
            <a:r>
              <a:rPr lang="en-US" sz="1400" dirty="0" smtClean="0"/>
              <a:t>the</a:t>
            </a:r>
          </a:p>
          <a:p>
            <a:r>
              <a:rPr lang="en-US" sz="1400" dirty="0" smtClean="0"/>
              <a:t>upper </a:t>
            </a:r>
            <a:r>
              <a:rPr lang="en-US" sz="1400" dirty="0"/>
              <a:t>left corner =&gt; (0, 0)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943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955903" y="5486400"/>
            <a:ext cx="2195473" cy="95410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window.onload</a:t>
            </a:r>
            <a:r>
              <a:rPr lang="en-US" sz="1400" dirty="0" smtClean="0"/>
              <a:t> </a:t>
            </a:r>
            <a:r>
              <a:rPr lang="en-US" sz="1400" dirty="0"/>
              <a:t>= function()</a:t>
            </a:r>
          </a:p>
          <a:p>
            <a:r>
              <a:rPr lang="en-US" sz="1400" dirty="0"/>
              <a:t>{</a:t>
            </a:r>
          </a:p>
          <a:p>
            <a:r>
              <a:rPr lang="en-US" sz="1400" dirty="0" smtClean="0"/>
              <a:t>    </a:t>
            </a:r>
            <a:r>
              <a:rPr lang="en-US" sz="1400" dirty="0" err="1"/>
              <a:t>theProgram.Main</a:t>
            </a:r>
            <a:r>
              <a:rPr lang="en-US" sz="1400" dirty="0"/>
              <a:t>();</a:t>
            </a:r>
          </a:p>
          <a:p>
            <a:r>
              <a:rPr lang="en-US" sz="1400" dirty="0"/>
              <a:t>};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Noise Image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14401"/>
            <a:ext cx="1962150" cy="148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00378" y="2069303"/>
            <a:ext cx="4478407" cy="3046988"/>
            <a:chOff x="200378" y="2069303"/>
            <a:chExt cx="4478407" cy="3046988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550489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createImage.js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2" y="2438635"/>
              <a:ext cx="4472763" cy="267765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var</a:t>
              </a:r>
              <a:r>
                <a:rPr lang="en-US" sz="1400" dirty="0"/>
                <a:t> </a:t>
              </a:r>
              <a:r>
                <a:rPr lang="en-US" sz="1400" dirty="0" err="1"/>
                <a:t>theProgram</a:t>
              </a:r>
              <a:r>
                <a:rPr lang="en-US" sz="1400" dirty="0"/>
                <a:t> = </a:t>
              </a:r>
              <a:r>
                <a:rPr lang="en-US" sz="1400" dirty="0" smtClean="0"/>
                <a:t>{</a:t>
              </a:r>
            </a:p>
            <a:p>
              <a:r>
                <a:rPr lang="en-US" sz="1400" dirty="0"/>
                <a:t> Main: function() </a:t>
              </a:r>
              <a:r>
                <a:rPr lang="en-US" sz="1400" dirty="0" smtClean="0"/>
                <a:t>{</a:t>
              </a:r>
              <a:endParaRPr lang="en-US" sz="1400" dirty="0"/>
            </a:p>
            <a:p>
              <a:r>
                <a:rPr lang="en-US" sz="1400" dirty="0" smtClean="0"/>
                <a:t>        </a:t>
              </a:r>
              <a:r>
                <a:rPr lang="en-US" sz="1400" dirty="0" err="1" smtClean="0"/>
                <a:t>theCanvas</a:t>
              </a:r>
              <a:r>
                <a:rPr lang="en-US" sz="1400" dirty="0" smtClean="0"/>
                <a:t> = </a:t>
              </a:r>
              <a:r>
                <a:rPr lang="en-US" sz="1400" dirty="0" err="1" smtClean="0"/>
                <a:t>document.getElementById</a:t>
              </a:r>
              <a:r>
                <a:rPr lang="en-US" sz="1400" dirty="0" smtClean="0"/>
                <a:t>("</a:t>
              </a:r>
              <a:r>
                <a:rPr lang="en-US" sz="1400" dirty="0" err="1" smtClean="0"/>
                <a:t>myCanvas</a:t>
              </a:r>
              <a:r>
                <a:rPr lang="en-US" sz="1400" dirty="0" smtClean="0"/>
                <a:t>");</a:t>
              </a:r>
            </a:p>
            <a:p>
              <a:r>
                <a:rPr lang="en-US" sz="1400" dirty="0" smtClean="0"/>
                <a:t>        </a:t>
              </a:r>
              <a:r>
                <a:rPr lang="en-US" sz="1400" dirty="0" err="1"/>
                <a:t>ctx</a:t>
              </a:r>
              <a:r>
                <a:rPr lang="en-US" sz="1400" dirty="0"/>
                <a:t> = </a:t>
              </a:r>
              <a:r>
                <a:rPr lang="en-US" sz="1400" dirty="0" err="1"/>
                <a:t>theCanvas.getContext</a:t>
              </a:r>
              <a:r>
                <a:rPr lang="en-US" sz="1400" dirty="0"/>
                <a:t>("2d");</a:t>
              </a:r>
            </a:p>
            <a:p>
              <a:r>
                <a:rPr lang="en-US" sz="1400" dirty="0"/>
                <a:t>        </a:t>
              </a:r>
            </a:p>
            <a:p>
              <a:r>
                <a:rPr lang="en-US" sz="1400" dirty="0"/>
                <a:t>        // Get the size of the canvas as declared in the HTML</a:t>
              </a:r>
            </a:p>
            <a:p>
              <a:r>
                <a:rPr lang="en-US" sz="1400" dirty="0"/>
                <a:t>        </a:t>
              </a:r>
              <a:r>
                <a:rPr lang="en-US" sz="1400" dirty="0" err="1"/>
                <a:t>var</a:t>
              </a:r>
              <a:r>
                <a:rPr lang="en-US" sz="1400" dirty="0"/>
                <a:t> width = </a:t>
              </a:r>
              <a:r>
                <a:rPr lang="en-US" sz="1400" dirty="0" err="1"/>
                <a:t>theCanvas.width</a:t>
              </a:r>
              <a:r>
                <a:rPr lang="en-US" sz="1400" dirty="0"/>
                <a:t>;</a:t>
              </a:r>
            </a:p>
            <a:p>
              <a:r>
                <a:rPr lang="en-US" sz="1400" dirty="0"/>
                <a:t>        </a:t>
              </a:r>
              <a:r>
                <a:rPr lang="en-US" sz="1400" dirty="0" err="1"/>
                <a:t>var</a:t>
              </a:r>
              <a:r>
                <a:rPr lang="en-US" sz="1400" dirty="0"/>
                <a:t> height = </a:t>
              </a:r>
              <a:r>
                <a:rPr lang="en-US" sz="1400" dirty="0" err="1"/>
                <a:t>theCanvas.height</a:t>
              </a:r>
              <a:r>
                <a:rPr lang="en-US" sz="1400" dirty="0"/>
                <a:t>;</a:t>
              </a:r>
            </a:p>
            <a:p>
              <a:r>
                <a:rPr lang="en-US" sz="1400" dirty="0"/>
                <a:t>        </a:t>
              </a:r>
            </a:p>
            <a:p>
              <a:r>
                <a:rPr lang="en-US" sz="1400" dirty="0"/>
                <a:t>        // Create an array of pixels the same size as the canvas</a:t>
              </a:r>
            </a:p>
            <a:p>
              <a:r>
                <a:rPr lang="en-US" sz="1400" dirty="0"/>
                <a:t>        </a:t>
              </a:r>
              <a:r>
                <a:rPr lang="en-US" sz="1400" dirty="0" err="1"/>
                <a:t>imageData</a:t>
              </a:r>
              <a:r>
                <a:rPr lang="en-US" sz="1400" dirty="0"/>
                <a:t> = </a:t>
              </a:r>
              <a:r>
                <a:rPr lang="en-US" sz="1400" dirty="0" err="1"/>
                <a:t>ctx.createImageData</a:t>
              </a:r>
              <a:r>
                <a:rPr lang="en-US" sz="1400" dirty="0"/>
                <a:t>(width, height);</a:t>
              </a:r>
            </a:p>
            <a:p>
              <a:r>
                <a:rPr lang="en-US" sz="1400" dirty="0"/>
                <a:t>        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43095" y="2996559"/>
            <a:ext cx="4329455" cy="332398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// </a:t>
            </a:r>
            <a:r>
              <a:rPr lang="en-US" sz="1400" dirty="0"/>
              <a:t>Draw random dots</a:t>
            </a:r>
          </a:p>
          <a:p>
            <a:r>
              <a:rPr lang="en-US" sz="1400" dirty="0"/>
              <a:t>        for (</a:t>
            </a:r>
            <a:r>
              <a:rPr lang="en-US" sz="1400" dirty="0" err="1"/>
              <a:t>var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= 0; </a:t>
            </a:r>
            <a:r>
              <a:rPr lang="en-US" sz="1400" dirty="0" err="1"/>
              <a:t>i</a:t>
            </a:r>
            <a:r>
              <a:rPr lang="en-US" sz="1400" dirty="0"/>
              <a:t> &lt; 15000; </a:t>
            </a:r>
            <a:r>
              <a:rPr lang="en-US" sz="1400" dirty="0" err="1"/>
              <a:t>i</a:t>
            </a:r>
            <a:r>
              <a:rPr lang="en-US" sz="1400" dirty="0"/>
              <a:t>++)  // 15000 is arbitrary</a:t>
            </a:r>
          </a:p>
          <a:p>
            <a:r>
              <a:rPr lang="en-US" sz="1400" dirty="0"/>
              <a:t>        {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x = </a:t>
            </a:r>
            <a:r>
              <a:rPr lang="en-US" sz="1400" dirty="0" err="1"/>
              <a:t>Math.random</a:t>
            </a:r>
            <a:r>
              <a:rPr lang="en-US" sz="1400" dirty="0"/>
              <a:t>() * width | 0;   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y = </a:t>
            </a:r>
            <a:r>
              <a:rPr lang="en-US" sz="1400" dirty="0" err="1"/>
              <a:t>Math.random</a:t>
            </a:r>
            <a:r>
              <a:rPr lang="en-US" sz="1400" dirty="0"/>
              <a:t>() * height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r = </a:t>
            </a:r>
            <a:r>
              <a:rPr lang="en-US" sz="1400" dirty="0" err="1"/>
              <a:t>Math.random</a:t>
            </a:r>
            <a:r>
              <a:rPr lang="en-US" sz="1400" dirty="0"/>
              <a:t>() * 256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g = </a:t>
            </a:r>
            <a:r>
              <a:rPr lang="en-US" sz="1400" dirty="0" err="1"/>
              <a:t>Math.random</a:t>
            </a:r>
            <a:r>
              <a:rPr lang="en-US" sz="1400" dirty="0"/>
              <a:t>() * 256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b = </a:t>
            </a:r>
            <a:r>
              <a:rPr lang="en-US" sz="1400" dirty="0" err="1"/>
              <a:t>Math.random</a:t>
            </a:r>
            <a:r>
              <a:rPr lang="en-US" sz="1400" dirty="0"/>
              <a:t>() * 256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theProgram.SetPixel</a:t>
            </a:r>
            <a:r>
              <a:rPr lang="en-US" sz="1400" dirty="0"/>
              <a:t>(</a:t>
            </a:r>
            <a:r>
              <a:rPr lang="en-US" sz="1400" dirty="0" err="1"/>
              <a:t>imageData</a:t>
            </a:r>
            <a:r>
              <a:rPr lang="en-US" sz="1400" dirty="0"/>
              <a:t>, x, y, r, g, b, 255);  </a:t>
            </a:r>
          </a:p>
          <a:p>
            <a:r>
              <a:rPr lang="en-US" sz="1400" dirty="0"/>
              <a:t>        }</a:t>
            </a:r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// Put the image data onto the canvas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ctx.putImageData</a:t>
            </a:r>
            <a:r>
              <a:rPr lang="en-US" sz="1400" dirty="0"/>
              <a:t>(</a:t>
            </a:r>
            <a:r>
              <a:rPr lang="en-US" sz="1400" dirty="0" err="1"/>
              <a:t>imageData</a:t>
            </a:r>
            <a:r>
              <a:rPr lang="en-US" sz="1400" dirty="0"/>
              <a:t>, 0, 0);   </a:t>
            </a:r>
          </a:p>
          <a:p>
            <a:r>
              <a:rPr lang="en-US" sz="1400" dirty="0"/>
              <a:t>    },</a:t>
            </a:r>
            <a:endParaRPr lang="en-US" sz="1400" dirty="0" smtClean="0"/>
          </a:p>
          <a:p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990600"/>
            <a:ext cx="3502305" cy="20313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err="1"/>
              <a:t>SetPixel</a:t>
            </a:r>
            <a:r>
              <a:rPr lang="en-US" sz="1400" dirty="0"/>
              <a:t>: function(</a:t>
            </a:r>
            <a:r>
              <a:rPr lang="en-US" sz="1400" dirty="0" err="1"/>
              <a:t>imageData</a:t>
            </a:r>
            <a:r>
              <a:rPr lang="en-US" sz="1400" dirty="0"/>
              <a:t>, x, y, r, g, b, a)</a:t>
            </a:r>
          </a:p>
          <a:p>
            <a:r>
              <a:rPr lang="en-US" sz="1400" dirty="0"/>
              <a:t>    {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var</a:t>
            </a:r>
            <a:r>
              <a:rPr lang="en-US" sz="1400" dirty="0"/>
              <a:t> index = (x + y * </a:t>
            </a:r>
            <a:r>
              <a:rPr lang="en-US" sz="1400" dirty="0" err="1"/>
              <a:t>imageData.width</a:t>
            </a:r>
            <a:r>
              <a:rPr lang="en-US" sz="1400" dirty="0"/>
              <a:t>) * 4;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+ 0] = r;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+ 1] = g;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+ 2] = b;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+ 3] = a;</a:t>
            </a:r>
          </a:p>
          <a:p>
            <a:r>
              <a:rPr lang="en-US" sz="1400" dirty="0"/>
              <a:t>    </a:t>
            </a:r>
            <a:r>
              <a:rPr lang="en-US" sz="1400" dirty="0" smtClean="0"/>
              <a:t>},</a:t>
            </a:r>
          </a:p>
          <a:p>
            <a:r>
              <a:rPr lang="en-US" sz="1400" dirty="0" smtClean="0"/>
              <a:t>}; // end </a:t>
            </a:r>
            <a:r>
              <a:rPr lang="en-US" sz="1400" dirty="0" err="1" smtClean="0"/>
              <a:t>theProgram</a:t>
            </a:r>
            <a:r>
              <a:rPr lang="en-US" sz="1400" dirty="0" smtClean="0"/>
              <a:t> Variable</a:t>
            </a:r>
            <a:endParaRPr lang="en-US" sz="14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38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99815E-6 L 3.33333E-6 -0.21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63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60962E-6 L -0.46944 0.0652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72" y="326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955903" y="5486400"/>
            <a:ext cx="2195473" cy="95410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window.onload</a:t>
            </a:r>
            <a:r>
              <a:rPr lang="en-US" sz="1400" dirty="0" smtClean="0"/>
              <a:t> </a:t>
            </a:r>
            <a:r>
              <a:rPr lang="en-US" sz="1400" dirty="0"/>
              <a:t>= function()</a:t>
            </a:r>
          </a:p>
          <a:p>
            <a:r>
              <a:rPr lang="en-US" sz="1400" dirty="0"/>
              <a:t>{</a:t>
            </a:r>
          </a:p>
          <a:p>
            <a:r>
              <a:rPr lang="en-US" sz="1400" dirty="0" smtClean="0"/>
              <a:t>    </a:t>
            </a:r>
            <a:r>
              <a:rPr lang="en-US" sz="1400" dirty="0" err="1"/>
              <a:t>theProgram.Main</a:t>
            </a:r>
            <a:r>
              <a:rPr lang="en-US" sz="1400" dirty="0"/>
              <a:t>();</a:t>
            </a:r>
          </a:p>
          <a:p>
            <a:r>
              <a:rPr lang="en-US" sz="1400" dirty="0"/>
              <a:t>};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Noise Image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14401"/>
            <a:ext cx="1962150" cy="148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06022" y="482768"/>
            <a:ext cx="4478407" cy="3046988"/>
            <a:chOff x="200378" y="2069303"/>
            <a:chExt cx="4478407" cy="3046988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550489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createImage.js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2" y="2438635"/>
              <a:ext cx="4472763" cy="2677656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var</a:t>
              </a:r>
              <a:r>
                <a:rPr lang="en-US" sz="1400" dirty="0"/>
                <a:t> </a:t>
              </a:r>
              <a:r>
                <a:rPr lang="en-US" sz="1400" dirty="0" err="1"/>
                <a:t>theProgram</a:t>
              </a:r>
              <a:r>
                <a:rPr lang="en-US" sz="1400" dirty="0"/>
                <a:t> = </a:t>
              </a:r>
              <a:r>
                <a:rPr lang="en-US" sz="1400" dirty="0" smtClean="0"/>
                <a:t>{</a:t>
              </a:r>
            </a:p>
            <a:p>
              <a:r>
                <a:rPr lang="en-US" sz="1400" dirty="0"/>
                <a:t> Main: function() </a:t>
              </a:r>
              <a:r>
                <a:rPr lang="en-US" sz="1400" dirty="0" smtClean="0"/>
                <a:t>{</a:t>
              </a:r>
              <a:endParaRPr lang="en-US" sz="1400" dirty="0"/>
            </a:p>
            <a:p>
              <a:r>
                <a:rPr lang="en-US" sz="1400" dirty="0" smtClean="0"/>
                <a:t>        </a:t>
              </a:r>
              <a:r>
                <a:rPr lang="en-US" sz="1400" dirty="0" err="1" smtClean="0"/>
                <a:t>theCanvas</a:t>
              </a:r>
              <a:r>
                <a:rPr lang="en-US" sz="1400" dirty="0" smtClean="0"/>
                <a:t> = </a:t>
              </a:r>
              <a:r>
                <a:rPr lang="en-US" sz="1400" dirty="0" err="1" smtClean="0"/>
                <a:t>document.getElementById</a:t>
              </a:r>
              <a:r>
                <a:rPr lang="en-US" sz="1400" dirty="0" smtClean="0"/>
                <a:t>("</a:t>
              </a:r>
              <a:r>
                <a:rPr lang="en-US" sz="1400" dirty="0" err="1" smtClean="0"/>
                <a:t>myCanvas</a:t>
              </a:r>
              <a:r>
                <a:rPr lang="en-US" sz="1400" dirty="0" smtClean="0"/>
                <a:t>");</a:t>
              </a:r>
            </a:p>
            <a:p>
              <a:r>
                <a:rPr lang="en-US" sz="1400" dirty="0" smtClean="0"/>
                <a:t>        </a:t>
              </a:r>
              <a:r>
                <a:rPr lang="en-US" sz="1400" dirty="0" err="1"/>
                <a:t>ctx</a:t>
              </a:r>
              <a:r>
                <a:rPr lang="en-US" sz="1400" dirty="0"/>
                <a:t> = </a:t>
              </a:r>
              <a:r>
                <a:rPr lang="en-US" sz="1400" dirty="0" err="1"/>
                <a:t>theCanvas.getContext</a:t>
              </a:r>
              <a:r>
                <a:rPr lang="en-US" sz="1400" dirty="0"/>
                <a:t>("2d");</a:t>
              </a:r>
            </a:p>
            <a:p>
              <a:r>
                <a:rPr lang="en-US" sz="1400" dirty="0"/>
                <a:t>        </a:t>
              </a:r>
            </a:p>
            <a:p>
              <a:r>
                <a:rPr lang="en-US" sz="1400" dirty="0"/>
                <a:t>        // Get the size of the canvas as declared in the HTML</a:t>
              </a:r>
            </a:p>
            <a:p>
              <a:r>
                <a:rPr lang="en-US" sz="1400" dirty="0"/>
                <a:t>        </a:t>
              </a:r>
              <a:r>
                <a:rPr lang="en-US" sz="1400" dirty="0" err="1"/>
                <a:t>var</a:t>
              </a:r>
              <a:r>
                <a:rPr lang="en-US" sz="1400" dirty="0"/>
                <a:t> width = </a:t>
              </a:r>
              <a:r>
                <a:rPr lang="en-US" sz="1400" dirty="0" err="1"/>
                <a:t>theCanvas.width</a:t>
              </a:r>
              <a:r>
                <a:rPr lang="en-US" sz="1400" dirty="0"/>
                <a:t>;</a:t>
              </a:r>
            </a:p>
            <a:p>
              <a:r>
                <a:rPr lang="en-US" sz="1400" dirty="0"/>
                <a:t>        </a:t>
              </a:r>
              <a:r>
                <a:rPr lang="en-US" sz="1400" dirty="0" err="1"/>
                <a:t>var</a:t>
              </a:r>
              <a:r>
                <a:rPr lang="en-US" sz="1400" dirty="0"/>
                <a:t> height = </a:t>
              </a:r>
              <a:r>
                <a:rPr lang="en-US" sz="1400" dirty="0" err="1"/>
                <a:t>theCanvas.height</a:t>
              </a:r>
              <a:r>
                <a:rPr lang="en-US" sz="1400" dirty="0"/>
                <a:t>;</a:t>
              </a:r>
            </a:p>
            <a:p>
              <a:r>
                <a:rPr lang="en-US" sz="1400" dirty="0"/>
                <a:t>        </a:t>
              </a:r>
            </a:p>
            <a:p>
              <a:r>
                <a:rPr lang="en-US" sz="1400" dirty="0"/>
                <a:t>        // Create an array of pixels the same size as the canvas</a:t>
              </a:r>
            </a:p>
            <a:p>
              <a:r>
                <a:rPr lang="en-US" sz="1400" dirty="0"/>
                <a:t>        </a:t>
              </a:r>
              <a:r>
                <a:rPr lang="en-US" sz="1400" dirty="0" err="1"/>
                <a:t>imageData</a:t>
              </a:r>
              <a:r>
                <a:rPr lang="en-US" sz="1400" dirty="0"/>
                <a:t> = </a:t>
              </a:r>
              <a:r>
                <a:rPr lang="en-US" sz="1400" dirty="0" err="1"/>
                <a:t>ctx.createImageData</a:t>
              </a:r>
              <a:r>
                <a:rPr lang="en-US" sz="1400" dirty="0"/>
                <a:t>(width, height);</a:t>
              </a:r>
            </a:p>
            <a:p>
              <a:r>
                <a:rPr lang="en-US" sz="1400" dirty="0"/>
                <a:t>        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54974" y="3352800"/>
            <a:ext cx="4329455" cy="332398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// </a:t>
            </a:r>
            <a:r>
              <a:rPr lang="en-US" sz="1400" dirty="0"/>
              <a:t>Draw random dots</a:t>
            </a:r>
          </a:p>
          <a:p>
            <a:r>
              <a:rPr lang="en-US" sz="1400" dirty="0"/>
              <a:t>        for (</a:t>
            </a:r>
            <a:r>
              <a:rPr lang="en-US" sz="1400" dirty="0" err="1"/>
              <a:t>var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= 0; </a:t>
            </a:r>
            <a:r>
              <a:rPr lang="en-US" sz="1400" dirty="0" err="1"/>
              <a:t>i</a:t>
            </a:r>
            <a:r>
              <a:rPr lang="en-US" sz="1400" dirty="0"/>
              <a:t> &lt; 15000; </a:t>
            </a:r>
            <a:r>
              <a:rPr lang="en-US" sz="1400" dirty="0" err="1"/>
              <a:t>i</a:t>
            </a:r>
            <a:r>
              <a:rPr lang="en-US" sz="1400" dirty="0"/>
              <a:t>++)  // 15000 is arbitrary</a:t>
            </a:r>
          </a:p>
          <a:p>
            <a:r>
              <a:rPr lang="en-US" sz="1400" dirty="0"/>
              <a:t>        {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x = </a:t>
            </a:r>
            <a:r>
              <a:rPr lang="en-US" sz="1400" dirty="0" err="1"/>
              <a:t>Math.random</a:t>
            </a:r>
            <a:r>
              <a:rPr lang="en-US" sz="1400" dirty="0"/>
              <a:t>() * width | 0;   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y = </a:t>
            </a:r>
            <a:r>
              <a:rPr lang="en-US" sz="1400" dirty="0" err="1"/>
              <a:t>Math.random</a:t>
            </a:r>
            <a:r>
              <a:rPr lang="en-US" sz="1400" dirty="0"/>
              <a:t>() * height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r = </a:t>
            </a:r>
            <a:r>
              <a:rPr lang="en-US" sz="1400" dirty="0" err="1"/>
              <a:t>Math.random</a:t>
            </a:r>
            <a:r>
              <a:rPr lang="en-US" sz="1400" dirty="0"/>
              <a:t>() * 256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g = </a:t>
            </a:r>
            <a:r>
              <a:rPr lang="en-US" sz="1400" dirty="0" err="1"/>
              <a:t>Math.random</a:t>
            </a:r>
            <a:r>
              <a:rPr lang="en-US" sz="1400" dirty="0"/>
              <a:t>() * 256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var</a:t>
            </a:r>
            <a:r>
              <a:rPr lang="en-US" sz="1400" dirty="0"/>
              <a:t> b = </a:t>
            </a:r>
            <a:r>
              <a:rPr lang="en-US" sz="1400" dirty="0" err="1"/>
              <a:t>Math.random</a:t>
            </a:r>
            <a:r>
              <a:rPr lang="en-US" sz="1400" dirty="0"/>
              <a:t>() * 256 | 0;</a:t>
            </a:r>
          </a:p>
          <a:p>
            <a:r>
              <a:rPr lang="en-US" sz="1400" dirty="0"/>
              <a:t>            </a:t>
            </a:r>
            <a:r>
              <a:rPr lang="en-US" sz="1400" dirty="0" err="1"/>
              <a:t>theProgram.SetPixel</a:t>
            </a:r>
            <a:r>
              <a:rPr lang="en-US" sz="1400" dirty="0"/>
              <a:t>(</a:t>
            </a:r>
            <a:r>
              <a:rPr lang="en-US" sz="1400" dirty="0" err="1"/>
              <a:t>imageData</a:t>
            </a:r>
            <a:r>
              <a:rPr lang="en-US" sz="1400" dirty="0"/>
              <a:t>, x, y, r, g, b, 255);  </a:t>
            </a:r>
          </a:p>
          <a:p>
            <a:r>
              <a:rPr lang="en-US" sz="1400" dirty="0"/>
              <a:t>        }</a:t>
            </a:r>
          </a:p>
          <a:p>
            <a:r>
              <a:rPr lang="en-US" sz="1400" dirty="0"/>
              <a:t>        </a:t>
            </a:r>
          </a:p>
          <a:p>
            <a:r>
              <a:rPr lang="en-US" sz="1400" dirty="0"/>
              <a:t>        // Put the image data onto the canvas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ctx.putImageData</a:t>
            </a:r>
            <a:r>
              <a:rPr lang="en-US" sz="1400" dirty="0"/>
              <a:t>(</a:t>
            </a:r>
            <a:r>
              <a:rPr lang="en-US" sz="1400" dirty="0" err="1"/>
              <a:t>imageData</a:t>
            </a:r>
            <a:r>
              <a:rPr lang="en-US" sz="1400" dirty="0"/>
              <a:t>, 0, 0);   </a:t>
            </a:r>
          </a:p>
          <a:p>
            <a:r>
              <a:rPr lang="en-US" sz="1400" dirty="0"/>
              <a:t>    },</a:t>
            </a:r>
            <a:endParaRPr lang="en-US" sz="1400" dirty="0" smtClean="0"/>
          </a:p>
          <a:p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2895600"/>
            <a:ext cx="3502305" cy="2031325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 </a:t>
            </a:r>
            <a:r>
              <a:rPr lang="en-US" sz="1400" dirty="0" err="1"/>
              <a:t>SetPixel</a:t>
            </a:r>
            <a:r>
              <a:rPr lang="en-US" sz="1400" dirty="0"/>
              <a:t>: function(</a:t>
            </a:r>
            <a:r>
              <a:rPr lang="en-US" sz="1400" dirty="0" err="1"/>
              <a:t>imageData</a:t>
            </a:r>
            <a:r>
              <a:rPr lang="en-US" sz="1400" dirty="0"/>
              <a:t>, x, y, r, g, b, a)</a:t>
            </a:r>
          </a:p>
          <a:p>
            <a:r>
              <a:rPr lang="en-US" sz="1400" dirty="0"/>
              <a:t>    {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var</a:t>
            </a:r>
            <a:r>
              <a:rPr lang="en-US" sz="1400" dirty="0"/>
              <a:t> index = (x + y * </a:t>
            </a:r>
            <a:r>
              <a:rPr lang="en-US" sz="1400" dirty="0" err="1"/>
              <a:t>imageData.width</a:t>
            </a:r>
            <a:r>
              <a:rPr lang="en-US" sz="1400" dirty="0"/>
              <a:t>) * 4;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+ 0] = r;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+ 1] = g;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+ 2] = b;</a:t>
            </a:r>
          </a:p>
          <a:p>
            <a:r>
              <a:rPr lang="en-US" sz="1400" dirty="0"/>
              <a:t>        </a:t>
            </a:r>
            <a:r>
              <a:rPr lang="en-US" sz="1400" dirty="0" err="1"/>
              <a:t>imageData.data</a:t>
            </a:r>
            <a:r>
              <a:rPr lang="en-US" sz="1400" dirty="0"/>
              <a:t>[index + 3] = a;</a:t>
            </a:r>
          </a:p>
          <a:p>
            <a:r>
              <a:rPr lang="en-US" sz="1400" dirty="0"/>
              <a:t>    </a:t>
            </a:r>
            <a:r>
              <a:rPr lang="en-US" sz="1400" dirty="0" smtClean="0"/>
              <a:t>},</a:t>
            </a:r>
          </a:p>
          <a:p>
            <a:r>
              <a:rPr lang="en-US" sz="1400" dirty="0" smtClean="0"/>
              <a:t>}; // end </a:t>
            </a:r>
            <a:r>
              <a:rPr lang="en-US" sz="1400" dirty="0" err="1" smtClean="0"/>
              <a:t>theProgram</a:t>
            </a:r>
            <a:r>
              <a:rPr lang="en-US" sz="1400" dirty="0" smtClean="0"/>
              <a:t> Variable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3581400" y="2190928"/>
            <a:ext cx="330562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Questions on the JavaScript?</a:t>
            </a:r>
            <a:endParaRPr lang="en-US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970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Modify the previous program to display an image that is not so random</a:t>
            </a:r>
          </a:p>
          <a:p>
            <a:pPr lvl="1"/>
            <a:r>
              <a:rPr lang="en-US" dirty="0" smtClean="0"/>
              <a:t>make it make circles</a:t>
            </a:r>
          </a:p>
          <a:p>
            <a:pPr lvl="1"/>
            <a:r>
              <a:rPr lang="en-US" dirty="0" smtClean="0"/>
              <a:t>or alternating colored lines</a:t>
            </a:r>
          </a:p>
          <a:p>
            <a:pPr lvl="1"/>
            <a:r>
              <a:rPr lang="en-US" dirty="0" smtClean="0"/>
              <a:t>or…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3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Provide Examples</a:t>
            </a:r>
          </a:p>
          <a:p>
            <a:pPr lvl="1"/>
            <a:r>
              <a:rPr lang="en-US" dirty="0" smtClean="0"/>
              <a:t>Basic HTML5 canvas</a:t>
            </a:r>
          </a:p>
          <a:p>
            <a:pPr lvl="1"/>
            <a:r>
              <a:rPr lang="en-US" dirty="0" smtClean="0"/>
              <a:t>Pixel Manipulation</a:t>
            </a:r>
          </a:p>
          <a:p>
            <a:pPr lvl="1"/>
            <a:r>
              <a:rPr lang="en-US" dirty="0"/>
              <a:t>“Loading” Images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645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1828800"/>
            <a:ext cx="7524179" cy="379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57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We will now walk through a program that starts like: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6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24" y="1826444"/>
            <a:ext cx="7543800" cy="379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 it 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4571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And when the user clicks on the right side…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88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775502"/>
            <a:ext cx="7910308" cy="4339650"/>
            <a:chOff x="200378" y="2069303"/>
            <a:chExt cx="7910308" cy="4339650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658596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loadImage.html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2" y="2438635"/>
              <a:ext cx="7904664" cy="39703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</a:rPr>
                <a:t>&lt;!</a:t>
              </a:r>
              <a:r>
                <a:rPr lang="en-US" sz="1400" dirty="0">
                  <a:solidFill>
                    <a:srgbClr val="A31515"/>
                  </a:solidFill>
                </a:rPr>
                <a:t>DOCTYPE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html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>
                  <a:solidFill>
                    <a:srgbClr val="0000FF"/>
                  </a:solidFill>
                </a:rPr>
                <a:t>&lt;</a:t>
              </a:r>
              <a:r>
                <a:rPr lang="en-US" sz="1400" dirty="0">
                  <a:solidFill>
                    <a:srgbClr val="A31515"/>
                  </a:solidFill>
                </a:rPr>
                <a:t>html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 err="1">
                  <a:solidFill>
                    <a:srgbClr val="FF0000"/>
                  </a:solidFill>
                </a:rPr>
                <a:t>lang</a:t>
              </a:r>
              <a:r>
                <a:rPr lang="en-US" sz="1400" dirty="0">
                  <a:solidFill>
                    <a:srgbClr val="0000FF"/>
                  </a:solidFill>
                </a:rPr>
                <a:t>="</a:t>
              </a:r>
              <a:r>
                <a:rPr lang="en-US" sz="1400" dirty="0" err="1">
                  <a:solidFill>
                    <a:srgbClr val="0000FF"/>
                  </a:solidFill>
                </a:rPr>
                <a:t>en</a:t>
              </a:r>
              <a:r>
                <a:rPr lang="en-US" sz="1400" dirty="0">
                  <a:solidFill>
                    <a:srgbClr val="0000FF"/>
                  </a:solidFill>
                </a:rPr>
                <a:t>"&gt;</a:t>
              </a:r>
            </a:p>
            <a:p>
              <a:r>
                <a:rPr lang="en-US" sz="1400" dirty="0">
                  <a:solidFill>
                    <a:srgbClr val="0000FF"/>
                  </a:solidFill>
                </a:rPr>
                <a:t>&lt;</a:t>
              </a:r>
              <a:r>
                <a:rPr lang="en-US" sz="1400" dirty="0">
                  <a:solidFill>
                    <a:srgbClr val="A31515"/>
                  </a:solidFill>
                </a:rPr>
                <a:t>head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    </a:t>
              </a:r>
              <a:r>
                <a:rPr lang="en-US" sz="1400" dirty="0">
                  <a:solidFill>
                    <a:srgbClr val="0000FF"/>
                  </a:solidFill>
                </a:rPr>
                <a:t>&lt;</a:t>
              </a:r>
              <a:r>
                <a:rPr lang="en-US" sz="1400" dirty="0">
                  <a:solidFill>
                    <a:srgbClr val="A31515"/>
                  </a:solidFill>
                </a:rPr>
                <a:t>meta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content</a:t>
              </a:r>
              <a:r>
                <a:rPr lang="en-US" sz="1400" dirty="0">
                  <a:solidFill>
                    <a:srgbClr val="0000FF"/>
                  </a:solidFill>
                </a:rPr>
                <a:t>="text/html; charset=utf-8"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http-</a:t>
              </a:r>
              <a:r>
                <a:rPr lang="en-US" sz="1400" dirty="0" err="1">
                  <a:solidFill>
                    <a:srgbClr val="FF0000"/>
                  </a:solidFill>
                </a:rPr>
                <a:t>equiv</a:t>
              </a:r>
              <a:r>
                <a:rPr lang="en-US" sz="1400" dirty="0">
                  <a:solidFill>
                    <a:srgbClr val="0000FF"/>
                  </a:solidFill>
                </a:rPr>
                <a:t>="content-type"&gt;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    </a:t>
              </a:r>
              <a:r>
                <a:rPr lang="en-US" sz="1400" dirty="0">
                  <a:solidFill>
                    <a:srgbClr val="0000FF"/>
                  </a:solidFill>
                </a:rPr>
                <a:t>&lt;</a:t>
              </a:r>
              <a:r>
                <a:rPr lang="en-US" sz="1400" dirty="0">
                  <a:solidFill>
                    <a:srgbClr val="A31515"/>
                  </a:solidFill>
                </a:rPr>
                <a:t>meta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name</a:t>
              </a:r>
              <a:r>
                <a:rPr lang="en-US" sz="1400" dirty="0">
                  <a:solidFill>
                    <a:srgbClr val="0000FF"/>
                  </a:solidFill>
                </a:rPr>
                <a:t>="author"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content</a:t>
              </a:r>
              <a:r>
                <a:rPr lang="en-US" sz="1400" dirty="0">
                  <a:solidFill>
                    <a:srgbClr val="0000FF"/>
                  </a:solidFill>
                </a:rPr>
                <a:t>="Brent Dingle"&gt;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    </a:t>
              </a:r>
              <a:r>
                <a:rPr lang="en-US" sz="1400" dirty="0">
                  <a:solidFill>
                    <a:srgbClr val="0000FF"/>
                  </a:solidFill>
                </a:rPr>
                <a:t>&lt;</a:t>
              </a:r>
              <a:r>
                <a:rPr lang="en-US" sz="1400" dirty="0">
                  <a:solidFill>
                    <a:srgbClr val="A31515"/>
                  </a:solidFill>
                </a:rPr>
                <a:t>meta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name</a:t>
              </a:r>
              <a:r>
                <a:rPr lang="en-US" sz="1400" dirty="0">
                  <a:solidFill>
                    <a:srgbClr val="0000FF"/>
                  </a:solidFill>
                </a:rPr>
                <a:t>="description"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content</a:t>
              </a:r>
              <a:r>
                <a:rPr lang="en-US" sz="1400" dirty="0">
                  <a:solidFill>
                    <a:srgbClr val="0000FF"/>
                  </a:solidFill>
                </a:rPr>
                <a:t>="Image Data Example in HTML5 and JavaScript by Brent M Dingle"&gt;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    </a:t>
              </a:r>
              <a:r>
                <a:rPr lang="en-US" sz="1400" dirty="0">
                  <a:solidFill>
                    <a:srgbClr val="0000FF"/>
                  </a:solidFill>
                </a:rPr>
                <a:t>&lt;</a:t>
              </a:r>
              <a:r>
                <a:rPr lang="en-US" sz="1400" dirty="0">
                  <a:solidFill>
                    <a:srgbClr val="A31515"/>
                  </a:solidFill>
                </a:rPr>
                <a:t>title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  <a:r>
                <a:rPr lang="en-US" sz="1400" dirty="0">
                  <a:solidFill>
                    <a:prstClr val="black"/>
                  </a:solidFill>
                </a:rPr>
                <a:t>Example: Load Image Data</a:t>
              </a:r>
              <a:r>
                <a:rPr lang="en-US" sz="1400" dirty="0">
                  <a:solidFill>
                    <a:srgbClr val="0000FF"/>
                  </a:solidFill>
                </a:rPr>
                <a:t>&lt;/</a:t>
              </a:r>
              <a:r>
                <a:rPr lang="en-US" sz="1400" dirty="0">
                  <a:solidFill>
                    <a:srgbClr val="A31515"/>
                  </a:solidFill>
                </a:rPr>
                <a:t>title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	</a:t>
              </a:r>
              <a:r>
                <a:rPr lang="en-US" sz="1400" dirty="0">
                  <a:solidFill>
                    <a:srgbClr val="0000FF"/>
                  </a:solidFill>
                </a:rPr>
                <a:t>&lt;</a:t>
              </a:r>
              <a:r>
                <a:rPr lang="en-US" sz="1400" dirty="0">
                  <a:solidFill>
                    <a:srgbClr val="A31515"/>
                  </a:solidFill>
                </a:rPr>
                <a:t>script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 err="1">
                  <a:solidFill>
                    <a:srgbClr val="FF0000"/>
                  </a:solidFill>
                </a:rPr>
                <a:t>src</a:t>
              </a:r>
              <a:r>
                <a:rPr lang="en-US" sz="1400" dirty="0">
                  <a:solidFill>
                    <a:srgbClr val="0000FF"/>
                  </a:solidFill>
                </a:rPr>
                <a:t>="loadImage.js"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type</a:t>
              </a:r>
              <a:r>
                <a:rPr lang="en-US" sz="1400" dirty="0">
                  <a:solidFill>
                    <a:srgbClr val="0000FF"/>
                  </a:solidFill>
                </a:rPr>
                <a:t>="text/</a:t>
              </a:r>
              <a:r>
                <a:rPr lang="en-US" sz="1400" dirty="0" err="1">
                  <a:solidFill>
                    <a:srgbClr val="0000FF"/>
                  </a:solidFill>
                </a:rPr>
                <a:t>javascript</a:t>
              </a:r>
              <a:r>
                <a:rPr lang="en-US" sz="1400" dirty="0">
                  <a:solidFill>
                    <a:srgbClr val="0000FF"/>
                  </a:solidFill>
                </a:rPr>
                <a:t>"&gt;&lt;/</a:t>
              </a:r>
              <a:r>
                <a:rPr lang="en-US" sz="1400" dirty="0">
                  <a:solidFill>
                    <a:srgbClr val="A31515"/>
                  </a:solidFill>
                </a:rPr>
                <a:t>script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>
                  <a:solidFill>
                    <a:srgbClr val="0000FF"/>
                  </a:solidFill>
                </a:rPr>
                <a:t>&lt;/</a:t>
              </a:r>
              <a:r>
                <a:rPr lang="en-US" sz="1400" dirty="0">
                  <a:solidFill>
                    <a:srgbClr val="A31515"/>
                  </a:solidFill>
                </a:rPr>
                <a:t>head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endParaRPr lang="en-US" sz="1400" dirty="0">
                <a:solidFill>
                  <a:srgbClr val="0000FF"/>
                </a:solidFill>
              </a:endParaRPr>
            </a:p>
            <a:p>
              <a:r>
                <a:rPr lang="en-US" sz="1400" dirty="0">
                  <a:solidFill>
                    <a:srgbClr val="0000FF"/>
                  </a:solidFill>
                </a:rPr>
                <a:t>&lt;</a:t>
              </a:r>
              <a:r>
                <a:rPr lang="en-US" sz="1400" dirty="0">
                  <a:solidFill>
                    <a:srgbClr val="A31515"/>
                  </a:solidFill>
                </a:rPr>
                <a:t>body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 smtClean="0">
                  <a:solidFill>
                    <a:srgbClr val="0000FF"/>
                  </a:solidFill>
                </a:rPr>
                <a:t>&lt;</a:t>
              </a:r>
              <a:r>
                <a:rPr lang="en-US" sz="1400" dirty="0">
                  <a:solidFill>
                    <a:srgbClr val="A31515"/>
                  </a:solidFill>
                </a:rPr>
                <a:t>div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        </a:t>
              </a:r>
              <a:r>
                <a:rPr lang="en-US" sz="1400" dirty="0">
                  <a:solidFill>
                    <a:srgbClr val="0000FF"/>
                  </a:solidFill>
                </a:rPr>
                <a:t>&lt;</a:t>
              </a:r>
              <a:r>
                <a:rPr lang="en-US" sz="1400" dirty="0">
                  <a:solidFill>
                    <a:srgbClr val="A31515"/>
                  </a:solidFill>
                </a:rPr>
                <a:t>canvas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id</a:t>
              </a:r>
              <a:r>
                <a:rPr lang="en-US" sz="1400" dirty="0">
                  <a:solidFill>
                    <a:srgbClr val="0000FF"/>
                  </a:solidFill>
                </a:rPr>
                <a:t>="</a:t>
              </a:r>
              <a:r>
                <a:rPr lang="en-US" sz="1400" dirty="0" err="1">
                  <a:solidFill>
                    <a:srgbClr val="0000FF"/>
                  </a:solidFill>
                </a:rPr>
                <a:t>mainImageCanvas</a:t>
              </a:r>
              <a:r>
                <a:rPr lang="en-US" sz="1400" dirty="0">
                  <a:solidFill>
                    <a:srgbClr val="0000FF"/>
                  </a:solidFill>
                </a:rPr>
                <a:t>"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width</a:t>
              </a:r>
              <a:r>
                <a:rPr lang="en-US" sz="1400" dirty="0">
                  <a:solidFill>
                    <a:srgbClr val="0000FF"/>
                  </a:solidFill>
                </a:rPr>
                <a:t>="1000"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height</a:t>
              </a:r>
              <a:r>
                <a:rPr lang="en-US" sz="1400" dirty="0">
                  <a:solidFill>
                    <a:srgbClr val="0000FF"/>
                  </a:solidFill>
                </a:rPr>
                <a:t>="500"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style</a:t>
              </a:r>
              <a:r>
                <a:rPr lang="en-US" sz="1400" dirty="0">
                  <a:solidFill>
                    <a:srgbClr val="0000FF"/>
                  </a:solidFill>
                </a:rPr>
                <a:t>="</a:t>
              </a:r>
              <a:r>
                <a:rPr lang="en-US" sz="1400" dirty="0">
                  <a:solidFill>
                    <a:srgbClr val="FF0000"/>
                  </a:solidFill>
                </a:rPr>
                <a:t>border</a:t>
              </a:r>
              <a:r>
                <a:rPr lang="en-US" sz="1400" dirty="0">
                  <a:solidFill>
                    <a:prstClr val="black"/>
                  </a:solidFill>
                </a:rPr>
                <a:t>:</a:t>
              </a:r>
              <a:r>
                <a:rPr lang="en-US" sz="1400" dirty="0">
                  <a:solidFill>
                    <a:srgbClr val="0000FF"/>
                  </a:solidFill>
                </a:rPr>
                <a:t>1px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0000FF"/>
                  </a:solidFill>
                </a:rPr>
                <a:t>solid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0000FF"/>
                  </a:solidFill>
                </a:rPr>
                <a:t>#000000</a:t>
              </a:r>
              <a:r>
                <a:rPr lang="en-US" sz="1400" dirty="0">
                  <a:solidFill>
                    <a:prstClr val="black"/>
                  </a:solidFill>
                </a:rPr>
                <a:t>;</a:t>
              </a:r>
              <a:r>
                <a:rPr lang="en-US" sz="1400" dirty="0">
                  <a:solidFill>
                    <a:srgbClr val="0000FF"/>
                  </a:solidFill>
                </a:rPr>
                <a:t>"&gt;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            Your browser does not support the HTML5 canvas tag.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        </a:t>
              </a:r>
              <a:r>
                <a:rPr lang="en-US" sz="1400" dirty="0">
                  <a:solidFill>
                    <a:srgbClr val="0000FF"/>
                  </a:solidFill>
                </a:rPr>
                <a:t>&lt;/</a:t>
              </a:r>
              <a:r>
                <a:rPr lang="en-US" sz="1400" dirty="0">
                  <a:solidFill>
                    <a:srgbClr val="A31515"/>
                  </a:solidFill>
                </a:rPr>
                <a:t>canvas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    </a:t>
              </a:r>
              <a:r>
                <a:rPr lang="en-US" sz="1400" dirty="0">
                  <a:solidFill>
                    <a:srgbClr val="0000FF"/>
                  </a:solidFill>
                </a:rPr>
                <a:t>&lt;/</a:t>
              </a:r>
              <a:r>
                <a:rPr lang="en-US" sz="1400" dirty="0">
                  <a:solidFill>
                    <a:srgbClr val="A31515"/>
                  </a:solidFill>
                </a:rPr>
                <a:t>div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>
                  <a:solidFill>
                    <a:srgbClr val="0000FF"/>
                  </a:solidFill>
                </a:rPr>
                <a:t>&lt;/</a:t>
              </a:r>
              <a:r>
                <a:rPr lang="en-US" sz="1400" dirty="0">
                  <a:solidFill>
                    <a:srgbClr val="A31515"/>
                  </a:solidFill>
                </a:rPr>
                <a:t>body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>
                  <a:solidFill>
                    <a:srgbClr val="0000FF"/>
                  </a:solidFill>
                </a:rPr>
                <a:t>&lt;/</a:t>
              </a:r>
              <a:r>
                <a:rPr lang="en-US" sz="1400" dirty="0">
                  <a:solidFill>
                    <a:srgbClr val="A31515"/>
                  </a:solidFill>
                </a:rPr>
                <a:t>html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572911" y="3657600"/>
            <a:ext cx="2438400" cy="38100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514600" y="4267200"/>
            <a:ext cx="439664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Same as previous examples… but using a more detailed id name for the canvas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290" y="152400"/>
            <a:ext cx="334741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08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775502"/>
            <a:ext cx="7910308" cy="4339650"/>
            <a:chOff x="200378" y="2069303"/>
            <a:chExt cx="7910308" cy="4339650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658596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loadImage.html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2" y="2438635"/>
              <a:ext cx="7904664" cy="39703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FF"/>
                  </a:solidFill>
                </a:rPr>
                <a:t>&lt;!</a:t>
              </a:r>
              <a:r>
                <a:rPr lang="en-US" sz="1400" dirty="0">
                  <a:solidFill>
                    <a:srgbClr val="A31515"/>
                  </a:solidFill>
                </a:rPr>
                <a:t>DOCTYPE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html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>
                  <a:solidFill>
                    <a:srgbClr val="0000FF"/>
                  </a:solidFill>
                </a:rPr>
                <a:t>&lt;</a:t>
              </a:r>
              <a:r>
                <a:rPr lang="en-US" sz="1400" dirty="0">
                  <a:solidFill>
                    <a:srgbClr val="A31515"/>
                  </a:solidFill>
                </a:rPr>
                <a:t>html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 err="1">
                  <a:solidFill>
                    <a:srgbClr val="FF0000"/>
                  </a:solidFill>
                </a:rPr>
                <a:t>lang</a:t>
              </a:r>
              <a:r>
                <a:rPr lang="en-US" sz="1400" dirty="0">
                  <a:solidFill>
                    <a:srgbClr val="0000FF"/>
                  </a:solidFill>
                </a:rPr>
                <a:t>="</a:t>
              </a:r>
              <a:r>
                <a:rPr lang="en-US" sz="1400" dirty="0" err="1">
                  <a:solidFill>
                    <a:srgbClr val="0000FF"/>
                  </a:solidFill>
                </a:rPr>
                <a:t>en</a:t>
              </a:r>
              <a:r>
                <a:rPr lang="en-US" sz="1400" dirty="0">
                  <a:solidFill>
                    <a:srgbClr val="0000FF"/>
                  </a:solidFill>
                </a:rPr>
                <a:t>"&gt;</a:t>
              </a:r>
            </a:p>
            <a:p>
              <a:r>
                <a:rPr lang="en-US" sz="1400" dirty="0">
                  <a:solidFill>
                    <a:srgbClr val="0000FF"/>
                  </a:solidFill>
                </a:rPr>
                <a:t>&lt;</a:t>
              </a:r>
              <a:r>
                <a:rPr lang="en-US" sz="1400" dirty="0">
                  <a:solidFill>
                    <a:srgbClr val="A31515"/>
                  </a:solidFill>
                </a:rPr>
                <a:t>head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    </a:t>
              </a:r>
              <a:r>
                <a:rPr lang="en-US" sz="1400" dirty="0">
                  <a:solidFill>
                    <a:srgbClr val="0000FF"/>
                  </a:solidFill>
                </a:rPr>
                <a:t>&lt;</a:t>
              </a:r>
              <a:r>
                <a:rPr lang="en-US" sz="1400" dirty="0">
                  <a:solidFill>
                    <a:srgbClr val="A31515"/>
                  </a:solidFill>
                </a:rPr>
                <a:t>meta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content</a:t>
              </a:r>
              <a:r>
                <a:rPr lang="en-US" sz="1400" dirty="0">
                  <a:solidFill>
                    <a:srgbClr val="0000FF"/>
                  </a:solidFill>
                </a:rPr>
                <a:t>="text/html; charset=utf-8"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http-</a:t>
              </a:r>
              <a:r>
                <a:rPr lang="en-US" sz="1400" dirty="0" err="1">
                  <a:solidFill>
                    <a:srgbClr val="FF0000"/>
                  </a:solidFill>
                </a:rPr>
                <a:t>equiv</a:t>
              </a:r>
              <a:r>
                <a:rPr lang="en-US" sz="1400" dirty="0">
                  <a:solidFill>
                    <a:srgbClr val="0000FF"/>
                  </a:solidFill>
                </a:rPr>
                <a:t>="content-type"&gt;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    </a:t>
              </a:r>
              <a:r>
                <a:rPr lang="en-US" sz="1400" dirty="0">
                  <a:solidFill>
                    <a:srgbClr val="0000FF"/>
                  </a:solidFill>
                </a:rPr>
                <a:t>&lt;</a:t>
              </a:r>
              <a:r>
                <a:rPr lang="en-US" sz="1400" dirty="0">
                  <a:solidFill>
                    <a:srgbClr val="A31515"/>
                  </a:solidFill>
                </a:rPr>
                <a:t>meta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name</a:t>
              </a:r>
              <a:r>
                <a:rPr lang="en-US" sz="1400" dirty="0">
                  <a:solidFill>
                    <a:srgbClr val="0000FF"/>
                  </a:solidFill>
                </a:rPr>
                <a:t>="author"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content</a:t>
              </a:r>
              <a:r>
                <a:rPr lang="en-US" sz="1400" dirty="0">
                  <a:solidFill>
                    <a:srgbClr val="0000FF"/>
                  </a:solidFill>
                </a:rPr>
                <a:t>="Brent Dingle"&gt;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    </a:t>
              </a:r>
              <a:r>
                <a:rPr lang="en-US" sz="1400" dirty="0">
                  <a:solidFill>
                    <a:srgbClr val="0000FF"/>
                  </a:solidFill>
                </a:rPr>
                <a:t>&lt;</a:t>
              </a:r>
              <a:r>
                <a:rPr lang="en-US" sz="1400" dirty="0">
                  <a:solidFill>
                    <a:srgbClr val="A31515"/>
                  </a:solidFill>
                </a:rPr>
                <a:t>meta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name</a:t>
              </a:r>
              <a:r>
                <a:rPr lang="en-US" sz="1400" dirty="0">
                  <a:solidFill>
                    <a:srgbClr val="0000FF"/>
                  </a:solidFill>
                </a:rPr>
                <a:t>="description"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content</a:t>
              </a:r>
              <a:r>
                <a:rPr lang="en-US" sz="1400" dirty="0">
                  <a:solidFill>
                    <a:srgbClr val="0000FF"/>
                  </a:solidFill>
                </a:rPr>
                <a:t>="Image Data Example in HTML5 and JavaScript by Brent M Dingle"&gt;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    </a:t>
              </a:r>
              <a:r>
                <a:rPr lang="en-US" sz="1400" dirty="0">
                  <a:solidFill>
                    <a:srgbClr val="0000FF"/>
                  </a:solidFill>
                </a:rPr>
                <a:t>&lt;</a:t>
              </a:r>
              <a:r>
                <a:rPr lang="en-US" sz="1400" dirty="0">
                  <a:solidFill>
                    <a:srgbClr val="A31515"/>
                  </a:solidFill>
                </a:rPr>
                <a:t>title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  <a:r>
                <a:rPr lang="en-US" sz="1400" dirty="0">
                  <a:solidFill>
                    <a:prstClr val="black"/>
                  </a:solidFill>
                </a:rPr>
                <a:t>Example: Load Image Data</a:t>
              </a:r>
              <a:r>
                <a:rPr lang="en-US" sz="1400" dirty="0">
                  <a:solidFill>
                    <a:srgbClr val="0000FF"/>
                  </a:solidFill>
                </a:rPr>
                <a:t>&lt;/</a:t>
              </a:r>
              <a:r>
                <a:rPr lang="en-US" sz="1400" dirty="0">
                  <a:solidFill>
                    <a:srgbClr val="A31515"/>
                  </a:solidFill>
                </a:rPr>
                <a:t>title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	</a:t>
              </a:r>
              <a:r>
                <a:rPr lang="en-US" sz="1400" dirty="0">
                  <a:solidFill>
                    <a:srgbClr val="0000FF"/>
                  </a:solidFill>
                </a:rPr>
                <a:t>&lt;</a:t>
              </a:r>
              <a:r>
                <a:rPr lang="en-US" sz="1400" dirty="0">
                  <a:solidFill>
                    <a:srgbClr val="A31515"/>
                  </a:solidFill>
                </a:rPr>
                <a:t>script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 err="1">
                  <a:solidFill>
                    <a:srgbClr val="FF0000"/>
                  </a:solidFill>
                </a:rPr>
                <a:t>src</a:t>
              </a:r>
              <a:r>
                <a:rPr lang="en-US" sz="1400" dirty="0">
                  <a:solidFill>
                    <a:srgbClr val="0000FF"/>
                  </a:solidFill>
                </a:rPr>
                <a:t>="loadImage.js"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type</a:t>
              </a:r>
              <a:r>
                <a:rPr lang="en-US" sz="1400" dirty="0">
                  <a:solidFill>
                    <a:srgbClr val="0000FF"/>
                  </a:solidFill>
                </a:rPr>
                <a:t>="text/</a:t>
              </a:r>
              <a:r>
                <a:rPr lang="en-US" sz="1400" dirty="0" err="1">
                  <a:solidFill>
                    <a:srgbClr val="0000FF"/>
                  </a:solidFill>
                </a:rPr>
                <a:t>javascript</a:t>
              </a:r>
              <a:r>
                <a:rPr lang="en-US" sz="1400" dirty="0">
                  <a:solidFill>
                    <a:srgbClr val="0000FF"/>
                  </a:solidFill>
                </a:rPr>
                <a:t>"&gt;&lt;/</a:t>
              </a:r>
              <a:r>
                <a:rPr lang="en-US" sz="1400" dirty="0">
                  <a:solidFill>
                    <a:srgbClr val="A31515"/>
                  </a:solidFill>
                </a:rPr>
                <a:t>script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>
                  <a:solidFill>
                    <a:srgbClr val="0000FF"/>
                  </a:solidFill>
                </a:rPr>
                <a:t>&lt;/</a:t>
              </a:r>
              <a:r>
                <a:rPr lang="en-US" sz="1400" dirty="0">
                  <a:solidFill>
                    <a:srgbClr val="A31515"/>
                  </a:solidFill>
                </a:rPr>
                <a:t>head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endParaRPr lang="en-US" sz="1400" dirty="0">
                <a:solidFill>
                  <a:srgbClr val="0000FF"/>
                </a:solidFill>
              </a:endParaRPr>
            </a:p>
            <a:p>
              <a:r>
                <a:rPr lang="en-US" sz="1400" dirty="0">
                  <a:solidFill>
                    <a:srgbClr val="0000FF"/>
                  </a:solidFill>
                </a:rPr>
                <a:t>&lt;</a:t>
              </a:r>
              <a:r>
                <a:rPr lang="en-US" sz="1400" dirty="0">
                  <a:solidFill>
                    <a:srgbClr val="A31515"/>
                  </a:solidFill>
                </a:rPr>
                <a:t>body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 smtClean="0">
                  <a:solidFill>
                    <a:srgbClr val="0000FF"/>
                  </a:solidFill>
                </a:rPr>
                <a:t>&lt;</a:t>
              </a:r>
              <a:r>
                <a:rPr lang="en-US" sz="1400" dirty="0">
                  <a:solidFill>
                    <a:srgbClr val="A31515"/>
                  </a:solidFill>
                </a:rPr>
                <a:t>div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        </a:t>
              </a:r>
              <a:r>
                <a:rPr lang="en-US" sz="1400" dirty="0">
                  <a:solidFill>
                    <a:srgbClr val="0000FF"/>
                  </a:solidFill>
                </a:rPr>
                <a:t>&lt;</a:t>
              </a:r>
              <a:r>
                <a:rPr lang="en-US" sz="1400" dirty="0">
                  <a:solidFill>
                    <a:srgbClr val="A31515"/>
                  </a:solidFill>
                </a:rPr>
                <a:t>canvas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id</a:t>
              </a:r>
              <a:r>
                <a:rPr lang="en-US" sz="1400" dirty="0">
                  <a:solidFill>
                    <a:srgbClr val="0000FF"/>
                  </a:solidFill>
                </a:rPr>
                <a:t>="</a:t>
              </a:r>
              <a:r>
                <a:rPr lang="en-US" sz="1400" dirty="0" err="1">
                  <a:solidFill>
                    <a:srgbClr val="0000FF"/>
                  </a:solidFill>
                </a:rPr>
                <a:t>mainImageCanvas</a:t>
              </a:r>
              <a:r>
                <a:rPr lang="en-US" sz="1400" dirty="0">
                  <a:solidFill>
                    <a:srgbClr val="0000FF"/>
                  </a:solidFill>
                </a:rPr>
                <a:t>"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width</a:t>
              </a:r>
              <a:r>
                <a:rPr lang="en-US" sz="1400" dirty="0">
                  <a:solidFill>
                    <a:srgbClr val="0000FF"/>
                  </a:solidFill>
                </a:rPr>
                <a:t>="1000"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height</a:t>
              </a:r>
              <a:r>
                <a:rPr lang="en-US" sz="1400" dirty="0">
                  <a:solidFill>
                    <a:srgbClr val="0000FF"/>
                  </a:solidFill>
                </a:rPr>
                <a:t>="500"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FF0000"/>
                  </a:solidFill>
                </a:rPr>
                <a:t>style</a:t>
              </a:r>
              <a:r>
                <a:rPr lang="en-US" sz="1400" dirty="0">
                  <a:solidFill>
                    <a:srgbClr val="0000FF"/>
                  </a:solidFill>
                </a:rPr>
                <a:t>="</a:t>
              </a:r>
              <a:r>
                <a:rPr lang="en-US" sz="1400" dirty="0">
                  <a:solidFill>
                    <a:srgbClr val="FF0000"/>
                  </a:solidFill>
                </a:rPr>
                <a:t>border</a:t>
              </a:r>
              <a:r>
                <a:rPr lang="en-US" sz="1400" dirty="0">
                  <a:solidFill>
                    <a:prstClr val="black"/>
                  </a:solidFill>
                </a:rPr>
                <a:t>:</a:t>
              </a:r>
              <a:r>
                <a:rPr lang="en-US" sz="1400" dirty="0">
                  <a:solidFill>
                    <a:srgbClr val="0000FF"/>
                  </a:solidFill>
                </a:rPr>
                <a:t>1px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0000FF"/>
                  </a:solidFill>
                </a:rPr>
                <a:t>solid</a:t>
              </a:r>
              <a:r>
                <a:rPr lang="en-US" sz="1400" dirty="0">
                  <a:solidFill>
                    <a:prstClr val="black"/>
                  </a:solidFill>
                </a:rPr>
                <a:t> </a:t>
              </a:r>
              <a:r>
                <a:rPr lang="en-US" sz="1400" dirty="0">
                  <a:solidFill>
                    <a:srgbClr val="0000FF"/>
                  </a:solidFill>
                </a:rPr>
                <a:t>#000000</a:t>
              </a:r>
              <a:r>
                <a:rPr lang="en-US" sz="1400" dirty="0">
                  <a:solidFill>
                    <a:prstClr val="black"/>
                  </a:solidFill>
                </a:rPr>
                <a:t>;</a:t>
              </a:r>
              <a:r>
                <a:rPr lang="en-US" sz="1400" dirty="0">
                  <a:solidFill>
                    <a:srgbClr val="0000FF"/>
                  </a:solidFill>
                </a:rPr>
                <a:t>"&gt;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            Your browser does not support the HTML5 canvas tag.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        </a:t>
              </a:r>
              <a:r>
                <a:rPr lang="en-US" sz="1400" dirty="0">
                  <a:solidFill>
                    <a:srgbClr val="0000FF"/>
                  </a:solidFill>
                </a:rPr>
                <a:t>&lt;/</a:t>
              </a:r>
              <a:r>
                <a:rPr lang="en-US" sz="1400" dirty="0">
                  <a:solidFill>
                    <a:srgbClr val="A31515"/>
                  </a:solidFill>
                </a:rPr>
                <a:t>canvas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>
                  <a:solidFill>
                    <a:prstClr val="black"/>
                  </a:solidFill>
                </a:rPr>
                <a:t>    </a:t>
              </a:r>
              <a:r>
                <a:rPr lang="en-US" sz="1400" dirty="0">
                  <a:solidFill>
                    <a:srgbClr val="0000FF"/>
                  </a:solidFill>
                </a:rPr>
                <a:t>&lt;/</a:t>
              </a:r>
              <a:r>
                <a:rPr lang="en-US" sz="1400" dirty="0">
                  <a:solidFill>
                    <a:srgbClr val="A31515"/>
                  </a:solidFill>
                </a:rPr>
                <a:t>div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>
                  <a:solidFill>
                    <a:srgbClr val="0000FF"/>
                  </a:solidFill>
                </a:rPr>
                <a:t>&lt;/</a:t>
              </a:r>
              <a:r>
                <a:rPr lang="en-US" sz="1400" dirty="0">
                  <a:solidFill>
                    <a:srgbClr val="A31515"/>
                  </a:solidFill>
                </a:rPr>
                <a:t>body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  <a:p>
              <a:r>
                <a:rPr lang="en-US" sz="1400" dirty="0">
                  <a:solidFill>
                    <a:srgbClr val="0000FF"/>
                  </a:solidFill>
                </a:rPr>
                <a:t>&lt;/</a:t>
              </a:r>
              <a:r>
                <a:rPr lang="en-US" sz="1400" dirty="0">
                  <a:solidFill>
                    <a:srgbClr val="A31515"/>
                  </a:solidFill>
                </a:rPr>
                <a:t>html</a:t>
              </a:r>
              <a:r>
                <a:rPr lang="en-US" sz="1400" dirty="0">
                  <a:solidFill>
                    <a:srgbClr val="0000FF"/>
                  </a:solidFill>
                </a:rPr>
                <a:t>&gt;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648200" y="601746"/>
            <a:ext cx="298750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Questions on the HTML file ?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290" y="152400"/>
            <a:ext cx="334741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58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4351866" cy="6000044"/>
            <a:chOff x="200378" y="2069303"/>
            <a:chExt cx="4351866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368965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4346223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----------------------------------------------------------------------------</a:t>
              </a:r>
            </a:p>
            <a:p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theProgram</a:t>
              </a:r>
              <a:r>
                <a:rPr lang="en-US" sz="1200" dirty="0">
                  <a:solidFill>
                    <a:srgbClr val="008000"/>
                  </a:solidFill>
                </a:rPr>
                <a:t> (singleton) </a:t>
              </a:r>
              <a:r>
                <a:rPr lang="en-US" sz="1200" dirty="0" smtClean="0">
                  <a:solidFill>
                    <a:srgbClr val="008000"/>
                  </a:solidFill>
                </a:rPr>
                <a:t>Object</a:t>
              </a:r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----------------------------------------------------------------------------</a:t>
              </a:r>
            </a:p>
            <a:p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----------------------------------------------------------------------------</a:t>
              </a:r>
            </a:p>
            <a:p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Pseudo-constants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IMAGE_CANVAS_ID: 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 err="1">
                  <a:solidFill>
                    <a:srgbClr val="A31515"/>
                  </a:solidFill>
                </a:rPr>
                <a:t>mainImageCanvas</a:t>
              </a:r>
              <a:r>
                <a:rPr lang="en-US" sz="1200" dirty="0">
                  <a:solidFill>
                    <a:srgbClr val="A31515"/>
                  </a:solidFill>
                </a:rPr>
                <a:t>"</a:t>
              </a:r>
              <a:r>
                <a:rPr lang="en-US" sz="1200" dirty="0">
                  <a:solidFill>
                    <a:prstClr val="black"/>
                  </a:solidFill>
                </a:rPr>
                <a:t>,     </a:t>
              </a:r>
              <a:r>
                <a:rPr lang="en-US" sz="900" dirty="0">
                  <a:solidFill>
                    <a:srgbClr val="008000"/>
                  </a:solidFill>
                </a:rPr>
                <a:t>// canvas id used in html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Variables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width:          400,           </a:t>
              </a:r>
              <a:r>
                <a:rPr lang="en-US" sz="1200" dirty="0">
                  <a:solidFill>
                    <a:srgbClr val="008000"/>
                  </a:solidFill>
                </a:rPr>
                <a:t>// canvas width... likely will be reset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height:         400,           </a:t>
              </a:r>
              <a:r>
                <a:rPr lang="en-US" sz="1200" dirty="0">
                  <a:solidFill>
                    <a:srgbClr val="008000"/>
                  </a:solidFill>
                </a:rPr>
                <a:t>// canvas height... likely will be reset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imageObj</a:t>
              </a:r>
              <a:r>
                <a:rPr lang="en-US" sz="1200" dirty="0">
                  <a:solidFill>
                    <a:prstClr val="black"/>
                  </a:solidFill>
                </a:rPr>
                <a:t>:       </a:t>
              </a:r>
              <a:r>
                <a:rPr lang="en-US" sz="1200" dirty="0">
                  <a:solidFill>
                    <a:srgbClr val="0000FF"/>
                  </a:solidFill>
                </a:rPr>
                <a:t>null</a:t>
              </a:r>
              <a:r>
                <a:rPr lang="en-US" sz="1200" dirty="0">
                  <a:solidFill>
                    <a:prstClr val="black"/>
                  </a:solidFill>
                </a:rPr>
                <a:t>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xOffset</a:t>
              </a:r>
              <a:r>
                <a:rPr lang="en-US" sz="1200" dirty="0">
                  <a:solidFill>
                    <a:prstClr val="black"/>
                  </a:solidFill>
                </a:rPr>
                <a:t>:        5,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yOffset</a:t>
              </a:r>
              <a:r>
                <a:rPr lang="en-US" sz="1200" dirty="0">
                  <a:solidFill>
                    <a:prstClr val="black"/>
                  </a:solidFill>
                </a:rPr>
                <a:t>:        5,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747359" y="2008074"/>
            <a:ext cx="3833112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Declare and initialize the</a:t>
            </a:r>
          </a:p>
          <a:p>
            <a:r>
              <a:rPr lang="en-US" dirty="0" smtClean="0"/>
              <a:t>    Member variables </a:t>
            </a:r>
          </a:p>
          <a:p>
            <a:r>
              <a:rPr lang="en-US" dirty="0"/>
              <a:t> </a:t>
            </a:r>
            <a:r>
              <a:rPr lang="en-US" dirty="0" smtClean="0"/>
              <a:t>        of the</a:t>
            </a:r>
          </a:p>
          <a:p>
            <a:r>
              <a:rPr lang="en-US" dirty="0" smtClean="0"/>
              <a:t>         singleton object </a:t>
            </a:r>
            <a:r>
              <a:rPr lang="en-US" i="1" dirty="0" err="1" smtClean="0"/>
              <a:t>theProgram</a:t>
            </a:r>
            <a:endParaRPr lang="en-US" i="1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079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4504267" cy="6000044"/>
            <a:chOff x="200378" y="2069303"/>
            <a:chExt cx="45042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368965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44986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/>
                <a:t> </a:t>
              </a:r>
              <a:r>
                <a:rPr lang="en-US" sz="1200" dirty="0" smtClean="0"/>
                <a:t>    </a:t>
              </a:r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Variables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width:          400,           </a:t>
              </a:r>
              <a:r>
                <a:rPr lang="en-US" sz="1200" dirty="0">
                  <a:solidFill>
                    <a:srgbClr val="008000"/>
                  </a:solidFill>
                </a:rPr>
                <a:t>// canvas width... likely will be reset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height:         400,           </a:t>
              </a:r>
              <a:r>
                <a:rPr lang="en-US" sz="1200" dirty="0">
                  <a:solidFill>
                    <a:srgbClr val="008000"/>
                  </a:solidFill>
                </a:rPr>
                <a:t>// canvas height... likely will be reset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imageObj</a:t>
              </a:r>
              <a:r>
                <a:rPr lang="en-US" sz="1200" dirty="0">
                  <a:solidFill>
                    <a:prstClr val="black"/>
                  </a:solidFill>
                </a:rPr>
                <a:t>:       </a:t>
              </a:r>
              <a:r>
                <a:rPr lang="en-US" sz="1200" dirty="0">
                  <a:solidFill>
                    <a:srgbClr val="0000FF"/>
                  </a:solidFill>
                </a:rPr>
                <a:t>null</a:t>
              </a:r>
              <a:r>
                <a:rPr lang="en-US" sz="1200" dirty="0">
                  <a:solidFill>
                    <a:prstClr val="black"/>
                  </a:solidFill>
                </a:rPr>
                <a:t>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xOffset</a:t>
              </a:r>
              <a:r>
                <a:rPr lang="en-US" sz="1200" dirty="0">
                  <a:solidFill>
                    <a:prstClr val="black"/>
                  </a:solidFill>
                </a:rPr>
                <a:t>:        5,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yOffset</a:t>
              </a:r>
              <a:r>
                <a:rPr lang="en-US" sz="1200" dirty="0">
                  <a:solidFill>
                    <a:prstClr val="black"/>
                  </a:solidFill>
                </a:rPr>
                <a:t>:        5,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Functions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                                                         Main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Main: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smtClean="0">
                  <a:solidFill>
                    <a:prstClr val="black"/>
                  </a:solidFill>
                </a:rPr>
                <a:t>   </a:t>
              </a:r>
              <a:r>
                <a:rPr lang="en-US" sz="1200" dirty="0" err="1" smtClean="0">
                  <a:solidFill>
                    <a:srgbClr val="0000FF"/>
                  </a:solidFill>
                </a:rPr>
                <a:t>var</a:t>
              </a:r>
              <a:r>
                <a:rPr lang="en-US" sz="1200" dirty="0" smtClean="0">
                  <a:solidFill>
                    <a:prstClr val="black"/>
                  </a:solidFill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</a:rPr>
                <a:t>canvas = </a:t>
              </a:r>
              <a:r>
                <a:rPr lang="en-US" sz="1200" dirty="0" err="1">
                  <a:solidFill>
                    <a:prstClr val="black"/>
                  </a:solidFill>
                </a:rPr>
                <a:t>document.getElementById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.IMAGE_CANVAS_ID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canvas.addEventListener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'click'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theProgram.onClick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>
                  <a:solidFill>
                    <a:srgbClr val="0000FF"/>
                  </a:solidFill>
                </a:rPr>
                <a:t>false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canvas.addEventListener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'touch'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theProgram.onClick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>
                  <a:solidFill>
                    <a:srgbClr val="0000FF"/>
                  </a:solidFill>
                </a:rPr>
                <a:t>false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</a:t>
              </a:r>
              <a:r>
                <a:rPr lang="en-US" sz="1200" dirty="0" err="1" smtClean="0">
                  <a:solidFill>
                    <a:srgbClr val="0000FF"/>
                  </a:solidFill>
                </a:rPr>
                <a:t>this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.imageObj</a:t>
              </a:r>
              <a:r>
                <a:rPr lang="en-US" sz="1200" dirty="0" smtClean="0">
                  <a:solidFill>
                    <a:prstClr val="black"/>
                  </a:solidFill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</a:rPr>
                <a:t>= </a:t>
              </a:r>
              <a:r>
                <a:rPr lang="en-US" sz="1200" dirty="0">
                  <a:solidFill>
                    <a:srgbClr val="0000FF"/>
                  </a:solidFill>
                </a:rPr>
                <a:t>new</a:t>
              </a:r>
              <a:r>
                <a:rPr lang="en-US" sz="1200" dirty="0">
                  <a:solidFill>
                    <a:prstClr val="black"/>
                  </a:solidFill>
                </a:rPr>
                <a:t> Image();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</a:t>
              </a:r>
              <a:r>
                <a:rPr lang="en-US" sz="1200" dirty="0" err="1" smtClean="0">
                  <a:solidFill>
                    <a:srgbClr val="0000FF"/>
                  </a:solidFill>
                </a:rPr>
                <a:t>this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.imageObj.onload</a:t>
              </a:r>
              <a:r>
                <a:rPr lang="en-US" sz="1200" dirty="0" smtClean="0">
                  <a:solidFill>
                    <a:prstClr val="black"/>
                  </a:solidFill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</a:rPr>
                <a:t>=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                                       </a:t>
              </a:r>
              <a:r>
                <a:rPr lang="en-US" sz="1200" dirty="0">
                  <a:solidFill>
                    <a:prstClr val="black"/>
                  </a:solidFill>
                </a:rPr>
                <a:t>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                     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theProgram.drawOrigImage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                  </a:t>
              </a:r>
              <a:r>
                <a:rPr lang="en-US" sz="1200" dirty="0">
                  <a:solidFill>
                    <a:prstClr val="black"/>
                  </a:solidFill>
                </a:rPr>
                <a:t>};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smtClean="0">
                  <a:solidFill>
                    <a:prstClr val="black"/>
                  </a:solidFill>
                </a:rPr>
                <a:t> 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.imageObj.src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A31515"/>
                  </a:solidFill>
                </a:rPr>
                <a:t>'bobcatCactus.png'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EventHandler</a:t>
              </a:r>
              <a:r>
                <a:rPr lang="en-US" sz="1200" dirty="0">
                  <a:solidFill>
                    <a:srgbClr val="008000"/>
                  </a:solidFill>
                </a:rPr>
                <a:t>                                             </a:t>
              </a:r>
              <a:r>
                <a:rPr lang="en-US" sz="1200" dirty="0" err="1">
                  <a:solidFill>
                    <a:srgbClr val="008000"/>
                  </a:solidFill>
                </a:rPr>
                <a:t>onClick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25776" y="2979278"/>
            <a:ext cx="4651024" cy="449721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76800" y="3019472"/>
            <a:ext cx="363464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Our desired Entry-point function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29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4504267" cy="6000044"/>
            <a:chOff x="200378" y="2069303"/>
            <a:chExt cx="45042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368965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44986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/>
                <a:t> </a:t>
              </a:r>
              <a:r>
                <a:rPr lang="en-US" sz="1200" dirty="0" smtClean="0"/>
                <a:t>    </a:t>
              </a:r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Variables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width:          400,           </a:t>
              </a:r>
              <a:r>
                <a:rPr lang="en-US" sz="1200" dirty="0">
                  <a:solidFill>
                    <a:srgbClr val="008000"/>
                  </a:solidFill>
                </a:rPr>
                <a:t>// canvas width... likely will be reset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height:         400,           </a:t>
              </a:r>
              <a:r>
                <a:rPr lang="en-US" sz="1200" dirty="0">
                  <a:solidFill>
                    <a:srgbClr val="008000"/>
                  </a:solidFill>
                </a:rPr>
                <a:t>// canvas height... likely will be reset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imageObj</a:t>
              </a:r>
              <a:r>
                <a:rPr lang="en-US" sz="1200" dirty="0">
                  <a:solidFill>
                    <a:prstClr val="black"/>
                  </a:solidFill>
                </a:rPr>
                <a:t>:       </a:t>
              </a:r>
              <a:r>
                <a:rPr lang="en-US" sz="1200" dirty="0">
                  <a:solidFill>
                    <a:srgbClr val="0000FF"/>
                  </a:solidFill>
                </a:rPr>
                <a:t>null</a:t>
              </a:r>
              <a:r>
                <a:rPr lang="en-US" sz="1200" dirty="0">
                  <a:solidFill>
                    <a:prstClr val="black"/>
                  </a:solidFill>
                </a:rPr>
                <a:t>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xOffset</a:t>
              </a:r>
              <a:r>
                <a:rPr lang="en-US" sz="1200" dirty="0">
                  <a:solidFill>
                    <a:prstClr val="black"/>
                  </a:solidFill>
                </a:rPr>
                <a:t>:        5,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yOffset</a:t>
              </a:r>
              <a:r>
                <a:rPr lang="en-US" sz="1200" dirty="0">
                  <a:solidFill>
                    <a:prstClr val="black"/>
                  </a:solidFill>
                </a:rPr>
                <a:t>:        5,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Functions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                                                         Main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Main: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smtClean="0">
                  <a:solidFill>
                    <a:prstClr val="black"/>
                  </a:solidFill>
                </a:rPr>
                <a:t>   </a:t>
              </a:r>
              <a:r>
                <a:rPr lang="en-US" sz="1200" dirty="0" err="1" smtClean="0">
                  <a:solidFill>
                    <a:srgbClr val="0000FF"/>
                  </a:solidFill>
                </a:rPr>
                <a:t>var</a:t>
              </a:r>
              <a:r>
                <a:rPr lang="en-US" sz="1200" dirty="0" smtClean="0">
                  <a:solidFill>
                    <a:prstClr val="black"/>
                  </a:solidFill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</a:rPr>
                <a:t>canvas = </a:t>
              </a:r>
              <a:r>
                <a:rPr lang="en-US" sz="1200" dirty="0" err="1">
                  <a:solidFill>
                    <a:prstClr val="black"/>
                  </a:solidFill>
                </a:rPr>
                <a:t>document.getElementById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.IMAGE_CANVAS_ID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canvas.addEventListener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'click'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theProgram.onClick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>
                  <a:solidFill>
                    <a:srgbClr val="0000FF"/>
                  </a:solidFill>
                </a:rPr>
                <a:t>false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canvas.addEventListener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'touch'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theProgram.onClick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>
                  <a:solidFill>
                    <a:srgbClr val="0000FF"/>
                  </a:solidFill>
                </a:rPr>
                <a:t>false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</a:t>
              </a:r>
              <a:r>
                <a:rPr lang="en-US" sz="1200" dirty="0" err="1" smtClean="0">
                  <a:solidFill>
                    <a:srgbClr val="0000FF"/>
                  </a:solidFill>
                </a:rPr>
                <a:t>this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.imageObj</a:t>
              </a:r>
              <a:r>
                <a:rPr lang="en-US" sz="1200" dirty="0" smtClean="0">
                  <a:solidFill>
                    <a:prstClr val="black"/>
                  </a:solidFill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</a:rPr>
                <a:t>= </a:t>
              </a:r>
              <a:r>
                <a:rPr lang="en-US" sz="1200" dirty="0">
                  <a:solidFill>
                    <a:srgbClr val="0000FF"/>
                  </a:solidFill>
                </a:rPr>
                <a:t>new</a:t>
              </a:r>
              <a:r>
                <a:rPr lang="en-US" sz="1200" dirty="0">
                  <a:solidFill>
                    <a:prstClr val="black"/>
                  </a:solidFill>
                </a:rPr>
                <a:t> Image();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</a:t>
              </a:r>
              <a:r>
                <a:rPr lang="en-US" sz="1200" dirty="0" err="1" smtClean="0">
                  <a:solidFill>
                    <a:srgbClr val="0000FF"/>
                  </a:solidFill>
                </a:rPr>
                <a:t>this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.imageObj.onload</a:t>
              </a:r>
              <a:r>
                <a:rPr lang="en-US" sz="1200" dirty="0" smtClean="0">
                  <a:solidFill>
                    <a:prstClr val="black"/>
                  </a:solidFill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</a:rPr>
                <a:t>=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                                       </a:t>
              </a:r>
              <a:r>
                <a:rPr lang="en-US" sz="1200" dirty="0">
                  <a:solidFill>
                    <a:prstClr val="black"/>
                  </a:solidFill>
                </a:rPr>
                <a:t>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                     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theProgram.drawOrigImage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                  </a:t>
              </a:r>
              <a:r>
                <a:rPr lang="en-US" sz="1200" dirty="0">
                  <a:solidFill>
                    <a:prstClr val="black"/>
                  </a:solidFill>
                </a:rPr>
                <a:t>};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smtClean="0">
                  <a:solidFill>
                    <a:prstClr val="black"/>
                  </a:solidFill>
                </a:rPr>
                <a:t> 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.imageObj.src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A31515"/>
                  </a:solidFill>
                </a:rPr>
                <a:t>'bobcatCactus.png'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EventHandler</a:t>
              </a:r>
              <a:r>
                <a:rPr lang="en-US" sz="1200" dirty="0">
                  <a:solidFill>
                    <a:srgbClr val="008000"/>
                  </a:solidFill>
                </a:rPr>
                <a:t>                                             </a:t>
              </a:r>
              <a:r>
                <a:rPr lang="en-US" sz="1200" dirty="0" err="1">
                  <a:solidFill>
                    <a:srgbClr val="008000"/>
                  </a:solidFill>
                </a:rPr>
                <a:t>onClick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20133" y="3657600"/>
            <a:ext cx="4651024" cy="449721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76800" y="3875215"/>
            <a:ext cx="363464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Register a call-back function for click and touch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0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4504267" cy="6000044"/>
            <a:chOff x="200378" y="2069303"/>
            <a:chExt cx="45042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368965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44986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/>
                <a:t> </a:t>
              </a:r>
              <a:r>
                <a:rPr lang="en-US" sz="1200" dirty="0" smtClean="0"/>
                <a:t>    </a:t>
              </a:r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Variables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width:          400,           </a:t>
              </a:r>
              <a:r>
                <a:rPr lang="en-US" sz="1200" dirty="0">
                  <a:solidFill>
                    <a:srgbClr val="008000"/>
                  </a:solidFill>
                </a:rPr>
                <a:t>// canvas width... likely will be reset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height:         400,           </a:t>
              </a:r>
              <a:r>
                <a:rPr lang="en-US" sz="1200" dirty="0">
                  <a:solidFill>
                    <a:srgbClr val="008000"/>
                  </a:solidFill>
                </a:rPr>
                <a:t>// canvas height... likely will be reset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imageObj</a:t>
              </a:r>
              <a:r>
                <a:rPr lang="en-US" sz="1200" dirty="0">
                  <a:solidFill>
                    <a:prstClr val="black"/>
                  </a:solidFill>
                </a:rPr>
                <a:t>:       </a:t>
              </a:r>
              <a:r>
                <a:rPr lang="en-US" sz="1200" dirty="0">
                  <a:solidFill>
                    <a:srgbClr val="0000FF"/>
                  </a:solidFill>
                </a:rPr>
                <a:t>null</a:t>
              </a:r>
              <a:r>
                <a:rPr lang="en-US" sz="1200" dirty="0">
                  <a:solidFill>
                    <a:prstClr val="black"/>
                  </a:solidFill>
                </a:rPr>
                <a:t>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xOffset</a:t>
              </a:r>
              <a:r>
                <a:rPr lang="en-US" sz="1200" dirty="0">
                  <a:solidFill>
                    <a:prstClr val="black"/>
                  </a:solidFill>
                </a:rPr>
                <a:t>:        5,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yOffset</a:t>
              </a:r>
              <a:r>
                <a:rPr lang="en-US" sz="1200" dirty="0">
                  <a:solidFill>
                    <a:prstClr val="black"/>
                  </a:solidFill>
                </a:rPr>
                <a:t>:        5,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Functions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                                                         Main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Main: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smtClean="0">
                  <a:solidFill>
                    <a:prstClr val="black"/>
                  </a:solidFill>
                </a:rPr>
                <a:t>   </a:t>
              </a:r>
              <a:r>
                <a:rPr lang="en-US" sz="1200" dirty="0" err="1" smtClean="0">
                  <a:solidFill>
                    <a:srgbClr val="0000FF"/>
                  </a:solidFill>
                </a:rPr>
                <a:t>var</a:t>
              </a:r>
              <a:r>
                <a:rPr lang="en-US" sz="1200" dirty="0" smtClean="0">
                  <a:solidFill>
                    <a:prstClr val="black"/>
                  </a:solidFill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</a:rPr>
                <a:t>canvas = </a:t>
              </a:r>
              <a:r>
                <a:rPr lang="en-US" sz="1200" dirty="0" err="1">
                  <a:solidFill>
                    <a:prstClr val="black"/>
                  </a:solidFill>
                </a:rPr>
                <a:t>document.getElementById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.IMAGE_CANVAS_ID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canvas.addEventListener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'click'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theProgram.onClick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>
                  <a:solidFill>
                    <a:srgbClr val="0000FF"/>
                  </a:solidFill>
                </a:rPr>
                <a:t>false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canvas.addEventListener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'touch'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theProgram.onClick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>
                  <a:solidFill>
                    <a:srgbClr val="0000FF"/>
                  </a:solidFill>
                </a:rPr>
                <a:t>false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</a:t>
              </a:r>
              <a:r>
                <a:rPr lang="en-US" sz="1200" dirty="0" err="1" smtClean="0">
                  <a:solidFill>
                    <a:srgbClr val="0000FF"/>
                  </a:solidFill>
                </a:rPr>
                <a:t>this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.imageObj</a:t>
              </a:r>
              <a:r>
                <a:rPr lang="en-US" sz="1200" dirty="0" smtClean="0">
                  <a:solidFill>
                    <a:prstClr val="black"/>
                  </a:solidFill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</a:rPr>
                <a:t>= </a:t>
              </a:r>
              <a:r>
                <a:rPr lang="en-US" sz="1200" dirty="0">
                  <a:solidFill>
                    <a:srgbClr val="0000FF"/>
                  </a:solidFill>
                </a:rPr>
                <a:t>new</a:t>
              </a:r>
              <a:r>
                <a:rPr lang="en-US" sz="1200" dirty="0">
                  <a:solidFill>
                    <a:prstClr val="black"/>
                  </a:solidFill>
                </a:rPr>
                <a:t> Image();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</a:t>
              </a:r>
              <a:r>
                <a:rPr lang="en-US" sz="1200" dirty="0" err="1" smtClean="0">
                  <a:solidFill>
                    <a:srgbClr val="0000FF"/>
                  </a:solidFill>
                </a:rPr>
                <a:t>this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.imageObj.onload</a:t>
              </a:r>
              <a:r>
                <a:rPr lang="en-US" sz="1200" dirty="0" smtClean="0">
                  <a:solidFill>
                    <a:prstClr val="black"/>
                  </a:solidFill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</a:rPr>
                <a:t>=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                                       </a:t>
              </a:r>
              <a:r>
                <a:rPr lang="en-US" sz="1200" dirty="0">
                  <a:solidFill>
                    <a:prstClr val="black"/>
                  </a:solidFill>
                </a:rPr>
                <a:t>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                         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theProgram.drawOrigImage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                  </a:t>
              </a:r>
              <a:r>
                <a:rPr lang="en-US" sz="1200" dirty="0">
                  <a:solidFill>
                    <a:prstClr val="black"/>
                  </a:solidFill>
                </a:rPr>
                <a:t>};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smtClean="0">
                  <a:solidFill>
                    <a:prstClr val="black"/>
                  </a:solidFill>
                </a:rPr>
                <a:t> 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.imageObj.src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A31515"/>
                  </a:solidFill>
                </a:rPr>
                <a:t>'bobcatCactus.png'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EventHandler</a:t>
              </a:r>
              <a:r>
                <a:rPr lang="en-US" sz="1200" dirty="0">
                  <a:solidFill>
                    <a:srgbClr val="008000"/>
                  </a:solidFill>
                </a:rPr>
                <a:t>                                             </a:t>
              </a:r>
              <a:r>
                <a:rPr lang="en-US" sz="1200" dirty="0" err="1">
                  <a:solidFill>
                    <a:srgbClr val="008000"/>
                  </a:solidFill>
                </a:rPr>
                <a:t>onClick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25776" y="4196545"/>
            <a:ext cx="4651024" cy="1289855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51400" y="3109946"/>
            <a:ext cx="3634641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Load the image file named:</a:t>
            </a:r>
          </a:p>
          <a:p>
            <a:r>
              <a:rPr lang="en-US" dirty="0" smtClean="0"/>
              <a:t>bobcatCactus.png</a:t>
            </a:r>
          </a:p>
          <a:p>
            <a:endParaRPr lang="en-US" dirty="0"/>
          </a:p>
          <a:p>
            <a:r>
              <a:rPr lang="en-US" dirty="0" smtClean="0"/>
              <a:t>Register a callback function</a:t>
            </a:r>
          </a:p>
          <a:p>
            <a:r>
              <a:rPr lang="en-US" dirty="0" smtClean="0"/>
              <a:t>to draw it to the canvas when the file is loaded into the browser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5019091"/>
            <a:ext cx="319565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Yes it is important to set the </a:t>
            </a:r>
            <a:r>
              <a:rPr lang="en-US" sz="1200" i="1" dirty="0" err="1" smtClean="0"/>
              <a:t>onload</a:t>
            </a:r>
            <a:r>
              <a:rPr lang="en-US" sz="1200" i="1" dirty="0" smtClean="0"/>
              <a:t> function </a:t>
            </a:r>
          </a:p>
          <a:p>
            <a:r>
              <a:rPr lang="en-US" sz="1200" i="1" dirty="0" smtClean="0"/>
              <a:t>BEFORE setting the </a:t>
            </a:r>
            <a:r>
              <a:rPr lang="en-US" sz="1200" i="1" dirty="0" err="1" smtClean="0"/>
              <a:t>src</a:t>
            </a:r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294910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4580467" cy="6000044"/>
            <a:chOff x="200378" y="2069303"/>
            <a:chExt cx="45804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368965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45748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/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EventHandler</a:t>
              </a:r>
              <a:r>
                <a:rPr lang="en-US" sz="1200" dirty="0">
                  <a:solidFill>
                    <a:srgbClr val="008000"/>
                  </a:solidFill>
                </a:rPr>
                <a:t>                                             </a:t>
              </a:r>
              <a:r>
                <a:rPr lang="en-US" sz="1200" dirty="0" err="1">
                  <a:solidFill>
                    <a:srgbClr val="008000"/>
                  </a:solidFill>
                </a:rPr>
                <a:t>onClick</a:t>
              </a:r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onClick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(e)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theProgram.drawOrigImage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theProgram.drawBWimage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drawOrigImage</a:t>
              </a:r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drawOrigImage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canvas = </a:t>
              </a:r>
              <a:r>
                <a:rPr lang="en-US" sz="1200" dirty="0" err="1">
                  <a:solidFill>
                    <a:prstClr val="black"/>
                  </a:solidFill>
                </a:rPr>
                <a:t>document.getElementById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.IMAGE_CANVAS_ID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ctx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canvas.getContext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'2d'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ctx.clearRect</a:t>
              </a:r>
              <a:r>
                <a:rPr lang="en-US" sz="1200" dirty="0">
                  <a:solidFill>
                    <a:prstClr val="black"/>
                  </a:solidFill>
                </a:rPr>
                <a:t>(0, 0, </a:t>
              </a:r>
              <a:r>
                <a:rPr lang="en-US" sz="1200" dirty="0" err="1">
                  <a:solidFill>
                    <a:prstClr val="black"/>
                  </a:solidFill>
                </a:rPr>
                <a:t>canvas.width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canvas.height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ctx.drawImage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.xOffset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.yOffset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ctx.font</a:t>
              </a:r>
              <a:r>
                <a:rPr lang="en-US" sz="1200" dirty="0">
                  <a:solidFill>
                    <a:prstClr val="black"/>
                  </a:solidFill>
                </a:rPr>
                <a:t>=</a:t>
              </a:r>
              <a:r>
                <a:rPr lang="en-US" sz="1200" dirty="0">
                  <a:solidFill>
                    <a:srgbClr val="A31515"/>
                  </a:solidFill>
                </a:rPr>
                <a:t>"16px Georgia"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ctx.fillText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"Click/tap to see the"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>
                  <a:solidFill>
                    <a:srgbClr val="0000FF"/>
                  </a:solidFill>
                </a:rPr>
                <a:t>this</a:t>
              </a:r>
              <a:r>
                <a:rPr lang="en-US" sz="1200" dirty="0">
                  <a:solidFill>
                    <a:prstClr val="black"/>
                  </a:solidFill>
                </a:rPr>
                <a:t>.imageObj.width+20, 80);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ctx.fillText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"black and white image"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>
                  <a:solidFill>
                    <a:srgbClr val="0000FF"/>
                  </a:solidFill>
                </a:rPr>
                <a:t>this</a:t>
              </a:r>
              <a:r>
                <a:rPr lang="en-US" sz="1200" dirty="0">
                  <a:solidFill>
                    <a:prstClr val="black"/>
                  </a:solidFill>
                </a:rPr>
                <a:t>.imageObj.width+20, 100);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drawBWimage</a:t>
              </a:r>
              <a:r>
                <a:rPr lang="en-US" sz="1200" dirty="0">
                  <a:solidFill>
                    <a:srgbClr val="008000"/>
                  </a:solidFill>
                </a:rPr>
                <a:t>  -- must call </a:t>
              </a:r>
              <a:r>
                <a:rPr lang="en-US" sz="1200" dirty="0" err="1">
                  <a:solidFill>
                    <a:srgbClr val="008000"/>
                  </a:solidFill>
                </a:rPr>
                <a:t>drawOrigImage</a:t>
              </a:r>
              <a:r>
                <a:rPr lang="en-US" sz="1200" dirty="0">
                  <a:solidFill>
                    <a:srgbClr val="008000"/>
                  </a:solidFill>
                </a:rPr>
                <a:t> before this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34244" y="1981200"/>
            <a:ext cx="4651024" cy="874326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85268" y="1378198"/>
            <a:ext cx="3634641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Function that is called when </a:t>
            </a:r>
          </a:p>
          <a:p>
            <a:r>
              <a:rPr lang="en-US" dirty="0" smtClean="0"/>
              <a:t>the image file named:</a:t>
            </a:r>
          </a:p>
          <a:p>
            <a:r>
              <a:rPr lang="en-US" dirty="0" smtClean="0"/>
              <a:t>                  </a:t>
            </a:r>
            <a:r>
              <a:rPr lang="en-US" i="1" dirty="0" smtClean="0"/>
              <a:t>bobcatCactus.png</a:t>
            </a:r>
          </a:p>
          <a:p>
            <a:endParaRPr lang="en-US" dirty="0"/>
          </a:p>
          <a:p>
            <a:r>
              <a:rPr lang="en-US" dirty="0" smtClean="0"/>
              <a:t>is loaded into the browser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0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4580467" cy="6000044"/>
            <a:chOff x="200378" y="2069303"/>
            <a:chExt cx="45804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368965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45748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/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EventHandler</a:t>
              </a:r>
              <a:r>
                <a:rPr lang="en-US" sz="1200" dirty="0">
                  <a:solidFill>
                    <a:srgbClr val="008000"/>
                  </a:solidFill>
                </a:rPr>
                <a:t>                                             </a:t>
              </a:r>
              <a:r>
                <a:rPr lang="en-US" sz="1200" dirty="0" err="1">
                  <a:solidFill>
                    <a:srgbClr val="008000"/>
                  </a:solidFill>
                </a:rPr>
                <a:t>onClick</a:t>
              </a:r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onClick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(e)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theProgram.drawOrigImage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theProgram.drawBWimage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drawOrigImage</a:t>
              </a:r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drawOrigImage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canvas = </a:t>
              </a:r>
              <a:r>
                <a:rPr lang="en-US" sz="1200" dirty="0" err="1">
                  <a:solidFill>
                    <a:prstClr val="black"/>
                  </a:solidFill>
                </a:rPr>
                <a:t>document.getElementById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.IMAGE_CANVAS_ID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ctx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canvas.getContext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'2d'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ctx.clearRect</a:t>
              </a:r>
              <a:r>
                <a:rPr lang="en-US" sz="1200" dirty="0">
                  <a:solidFill>
                    <a:prstClr val="black"/>
                  </a:solidFill>
                </a:rPr>
                <a:t>(0, 0, </a:t>
              </a:r>
              <a:r>
                <a:rPr lang="en-US" sz="1200" dirty="0" err="1">
                  <a:solidFill>
                    <a:prstClr val="black"/>
                  </a:solidFill>
                </a:rPr>
                <a:t>canvas.width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canvas.height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ctx.drawImage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.xOffset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.yOffset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ctx.font</a:t>
              </a:r>
              <a:r>
                <a:rPr lang="en-US" sz="1200" dirty="0">
                  <a:solidFill>
                    <a:prstClr val="black"/>
                  </a:solidFill>
                </a:rPr>
                <a:t>=</a:t>
              </a:r>
              <a:r>
                <a:rPr lang="en-US" sz="1200" dirty="0">
                  <a:solidFill>
                    <a:srgbClr val="A31515"/>
                  </a:solidFill>
                </a:rPr>
                <a:t>"16px Georgia"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ctx.fillText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"Click/tap to see the"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>
                  <a:solidFill>
                    <a:srgbClr val="0000FF"/>
                  </a:solidFill>
                </a:rPr>
                <a:t>this</a:t>
              </a:r>
              <a:r>
                <a:rPr lang="en-US" sz="1200" dirty="0">
                  <a:solidFill>
                    <a:prstClr val="black"/>
                  </a:solidFill>
                </a:rPr>
                <a:t>.imageObj.width+20, 80);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ctx.fillText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"black and white image"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>
                  <a:solidFill>
                    <a:srgbClr val="0000FF"/>
                  </a:solidFill>
                </a:rPr>
                <a:t>this</a:t>
              </a:r>
              <a:r>
                <a:rPr lang="en-US" sz="1200" dirty="0">
                  <a:solidFill>
                    <a:prstClr val="black"/>
                  </a:solidFill>
                </a:rPr>
                <a:t>.imageObj.width+20, 100);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drawBWimage</a:t>
              </a:r>
              <a:r>
                <a:rPr lang="en-US" sz="1200" dirty="0">
                  <a:solidFill>
                    <a:srgbClr val="008000"/>
                  </a:solidFill>
                </a:rPr>
                <a:t>  -- must call </a:t>
              </a:r>
              <a:r>
                <a:rPr lang="en-US" sz="1200" dirty="0" err="1">
                  <a:solidFill>
                    <a:srgbClr val="008000"/>
                  </a:solidFill>
                </a:rPr>
                <a:t>drawOrigImage</a:t>
              </a:r>
              <a:r>
                <a:rPr lang="en-US" sz="1200" dirty="0">
                  <a:solidFill>
                    <a:srgbClr val="008000"/>
                  </a:solidFill>
                </a:rPr>
                <a:t> before this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45533" y="2666999"/>
            <a:ext cx="4651024" cy="711859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96557" y="2482333"/>
            <a:ext cx="363464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Gets the canvas and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00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is 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To complete your projects</a:t>
            </a:r>
          </a:p>
          <a:p>
            <a:pPr lvl="1"/>
            <a:r>
              <a:rPr lang="en-US" dirty="0" smtClean="0"/>
              <a:t>You must learn more about HTML5 and JavaScript than </a:t>
            </a:r>
            <a:r>
              <a:rPr lang="en-US" dirty="0"/>
              <a:t>what is about to be </a:t>
            </a:r>
            <a:r>
              <a:rPr lang="en-US" dirty="0" smtClean="0"/>
              <a:t>shown</a:t>
            </a:r>
          </a:p>
          <a:p>
            <a:pPr lvl="2"/>
            <a:r>
              <a:rPr lang="en-US" dirty="0" smtClean="0"/>
              <a:t>This is an “on-your-own” activity</a:t>
            </a:r>
          </a:p>
          <a:p>
            <a:pPr lvl="3"/>
            <a:r>
              <a:rPr lang="en-US" dirty="0" smtClean="0"/>
              <a:t>Instructor can help, but you must try on your own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A </a:t>
            </a:r>
            <a:r>
              <a:rPr lang="en-US" dirty="0" err="1" smtClean="0"/>
              <a:t>prereq</a:t>
            </a:r>
            <a:r>
              <a:rPr lang="en-US" dirty="0" smtClean="0"/>
              <a:t> to this course is CS 244</a:t>
            </a:r>
          </a:p>
          <a:p>
            <a:pPr lvl="3"/>
            <a:r>
              <a:rPr lang="en-US" dirty="0" smtClean="0"/>
              <a:t>So you have programmed before</a:t>
            </a:r>
          </a:p>
          <a:p>
            <a:pPr lvl="3"/>
            <a:r>
              <a:rPr lang="en-US" dirty="0" smtClean="0"/>
              <a:t>This stuff is “easy” compared to that  =)</a:t>
            </a:r>
          </a:p>
          <a:p>
            <a:pPr lvl="3"/>
            <a:r>
              <a:rPr lang="en-US" dirty="0" smtClean="0"/>
              <a:t>Likewise on the math topics</a:t>
            </a:r>
          </a:p>
          <a:p>
            <a:endParaRPr lang="en-US" dirty="0"/>
          </a:p>
          <a:p>
            <a:r>
              <a:rPr lang="en-US" dirty="0" smtClean="0"/>
              <a:t>In Sum: The following is just a place to start</a:t>
            </a:r>
          </a:p>
          <a:p>
            <a:pPr lvl="1"/>
            <a:r>
              <a:rPr lang="en-US" dirty="0" smtClean="0"/>
              <a:t>More examples will follow throughout the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619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4580467" cy="6000044"/>
            <a:chOff x="200378" y="2069303"/>
            <a:chExt cx="45804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368965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45748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/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EventHandler</a:t>
              </a:r>
              <a:r>
                <a:rPr lang="en-US" sz="1200" dirty="0">
                  <a:solidFill>
                    <a:srgbClr val="008000"/>
                  </a:solidFill>
                </a:rPr>
                <a:t>                                             </a:t>
              </a:r>
              <a:r>
                <a:rPr lang="en-US" sz="1200" dirty="0" err="1">
                  <a:solidFill>
                    <a:srgbClr val="008000"/>
                  </a:solidFill>
                </a:rPr>
                <a:t>onClick</a:t>
              </a:r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onClick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(e)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theProgram.drawOrigImage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theProgram.drawBWimage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drawOrigImage</a:t>
              </a:r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drawOrigImage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canvas = </a:t>
              </a:r>
              <a:r>
                <a:rPr lang="en-US" sz="1200" dirty="0" err="1">
                  <a:solidFill>
                    <a:prstClr val="black"/>
                  </a:solidFill>
                </a:rPr>
                <a:t>document.getElementById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.IMAGE_CANVAS_ID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ctx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canvas.getContext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'2d'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ctx.clearRect</a:t>
              </a:r>
              <a:r>
                <a:rPr lang="en-US" sz="1200" dirty="0">
                  <a:solidFill>
                    <a:prstClr val="black"/>
                  </a:solidFill>
                </a:rPr>
                <a:t>(0, 0, </a:t>
              </a:r>
              <a:r>
                <a:rPr lang="en-US" sz="1200" dirty="0" err="1">
                  <a:solidFill>
                    <a:prstClr val="black"/>
                  </a:solidFill>
                </a:rPr>
                <a:t>canvas.width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canvas.height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ctx.drawImage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.xOffset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.yOffset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ctx.font</a:t>
              </a:r>
              <a:r>
                <a:rPr lang="en-US" sz="1200" dirty="0">
                  <a:solidFill>
                    <a:prstClr val="black"/>
                  </a:solidFill>
                </a:rPr>
                <a:t>=</a:t>
              </a:r>
              <a:r>
                <a:rPr lang="en-US" sz="1200" dirty="0">
                  <a:solidFill>
                    <a:srgbClr val="A31515"/>
                  </a:solidFill>
                </a:rPr>
                <a:t>"16px Georgia"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ctx.fillText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"Click/tap to see the"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>
                  <a:solidFill>
                    <a:srgbClr val="0000FF"/>
                  </a:solidFill>
                </a:rPr>
                <a:t>this</a:t>
              </a:r>
              <a:r>
                <a:rPr lang="en-US" sz="1200" dirty="0">
                  <a:solidFill>
                    <a:prstClr val="black"/>
                  </a:solidFill>
                </a:rPr>
                <a:t>.imageObj.width+20, 80);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ctx.fillText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"black and white image"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>
                  <a:solidFill>
                    <a:srgbClr val="0000FF"/>
                  </a:solidFill>
                </a:rPr>
                <a:t>this</a:t>
              </a:r>
              <a:r>
                <a:rPr lang="en-US" sz="1200" dirty="0">
                  <a:solidFill>
                    <a:prstClr val="black"/>
                  </a:solidFill>
                </a:rPr>
                <a:t>.imageObj.width+20, 100);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drawBWimage</a:t>
              </a:r>
              <a:r>
                <a:rPr lang="en-US" sz="1200" dirty="0">
                  <a:solidFill>
                    <a:srgbClr val="008000"/>
                  </a:solidFill>
                </a:rPr>
                <a:t>  -- must call </a:t>
              </a:r>
              <a:r>
                <a:rPr lang="en-US" sz="1200" dirty="0" err="1">
                  <a:solidFill>
                    <a:srgbClr val="008000"/>
                  </a:solidFill>
                </a:rPr>
                <a:t>drawOrigImage</a:t>
              </a:r>
              <a:r>
                <a:rPr lang="en-US" sz="1200" dirty="0">
                  <a:solidFill>
                    <a:srgbClr val="008000"/>
                  </a:solidFill>
                </a:rPr>
                <a:t> before this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45533" y="3276600"/>
            <a:ext cx="4651024" cy="30480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79624" y="3059668"/>
            <a:ext cx="363464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Clears the canvas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71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4580467" cy="6000044"/>
            <a:chOff x="200378" y="2069303"/>
            <a:chExt cx="45804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368965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45748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/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EventHandler</a:t>
              </a:r>
              <a:r>
                <a:rPr lang="en-US" sz="1200" dirty="0">
                  <a:solidFill>
                    <a:srgbClr val="008000"/>
                  </a:solidFill>
                </a:rPr>
                <a:t>                                             </a:t>
              </a:r>
              <a:r>
                <a:rPr lang="en-US" sz="1200" dirty="0" err="1">
                  <a:solidFill>
                    <a:srgbClr val="008000"/>
                  </a:solidFill>
                </a:rPr>
                <a:t>onClick</a:t>
              </a:r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onClick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(e)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theProgram.drawOrigImage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theProgram.drawBWimage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drawOrigImage</a:t>
              </a:r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drawOrigImage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canvas = </a:t>
              </a:r>
              <a:r>
                <a:rPr lang="en-US" sz="1200" dirty="0" err="1">
                  <a:solidFill>
                    <a:prstClr val="black"/>
                  </a:solidFill>
                </a:rPr>
                <a:t>document.getElementById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.IMAGE_CANVAS_ID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ctx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canvas.getContext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'2d'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ctx.clearRect</a:t>
              </a:r>
              <a:r>
                <a:rPr lang="en-US" sz="1200" dirty="0">
                  <a:solidFill>
                    <a:prstClr val="black"/>
                  </a:solidFill>
                </a:rPr>
                <a:t>(0, 0, </a:t>
              </a:r>
              <a:r>
                <a:rPr lang="en-US" sz="1200" dirty="0" err="1">
                  <a:solidFill>
                    <a:prstClr val="black"/>
                  </a:solidFill>
                </a:rPr>
                <a:t>canvas.width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canvas.height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ctx.drawImage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.xOffset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.yOffset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ctx.font</a:t>
              </a:r>
              <a:r>
                <a:rPr lang="en-US" sz="1200" dirty="0">
                  <a:solidFill>
                    <a:prstClr val="black"/>
                  </a:solidFill>
                </a:rPr>
                <a:t>=</a:t>
              </a:r>
              <a:r>
                <a:rPr lang="en-US" sz="1200" dirty="0">
                  <a:solidFill>
                    <a:srgbClr val="A31515"/>
                  </a:solidFill>
                </a:rPr>
                <a:t>"16px Georgia"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ctx.fillText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"Click/tap to see the"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>
                  <a:solidFill>
                    <a:srgbClr val="0000FF"/>
                  </a:solidFill>
                </a:rPr>
                <a:t>this</a:t>
              </a:r>
              <a:r>
                <a:rPr lang="en-US" sz="1200" dirty="0">
                  <a:solidFill>
                    <a:prstClr val="black"/>
                  </a:solidFill>
                </a:rPr>
                <a:t>.imageObj.width+20, 80);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ctx.fillText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"black and white image"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>
                  <a:solidFill>
                    <a:srgbClr val="0000FF"/>
                  </a:solidFill>
                </a:rPr>
                <a:t>this</a:t>
              </a:r>
              <a:r>
                <a:rPr lang="en-US" sz="1200" dirty="0">
                  <a:solidFill>
                    <a:prstClr val="black"/>
                  </a:solidFill>
                </a:rPr>
                <a:t>.imageObj.width+20, 100);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drawBWimage</a:t>
              </a:r>
              <a:r>
                <a:rPr lang="en-US" sz="1200" dirty="0">
                  <a:solidFill>
                    <a:srgbClr val="008000"/>
                  </a:solidFill>
                </a:rPr>
                <a:t>  -- must call </a:t>
              </a:r>
              <a:r>
                <a:rPr lang="en-US" sz="1200" dirty="0" err="1">
                  <a:solidFill>
                    <a:srgbClr val="008000"/>
                  </a:solidFill>
                </a:rPr>
                <a:t>drawOrigImage</a:t>
              </a:r>
              <a:r>
                <a:rPr lang="en-US" sz="1200" dirty="0">
                  <a:solidFill>
                    <a:srgbClr val="008000"/>
                  </a:solidFill>
                </a:rPr>
                <a:t> before this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45533" y="3584222"/>
            <a:ext cx="4651024" cy="30480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79623" y="3356844"/>
            <a:ext cx="363464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Draws the loaded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94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4580467" cy="6000044"/>
            <a:chOff x="200378" y="2069303"/>
            <a:chExt cx="45804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368965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45748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/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EventHandler</a:t>
              </a:r>
              <a:r>
                <a:rPr lang="en-US" sz="1200" dirty="0">
                  <a:solidFill>
                    <a:srgbClr val="008000"/>
                  </a:solidFill>
                </a:rPr>
                <a:t>                                             </a:t>
              </a:r>
              <a:r>
                <a:rPr lang="en-US" sz="1200" dirty="0" err="1">
                  <a:solidFill>
                    <a:srgbClr val="008000"/>
                  </a:solidFill>
                </a:rPr>
                <a:t>onClick</a:t>
              </a:r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onClick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(e)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theProgram.drawOrigImage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theProgram.drawBWimage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drawOrigImage</a:t>
              </a:r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drawOrigImage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canvas = </a:t>
              </a:r>
              <a:r>
                <a:rPr lang="en-US" sz="1200" dirty="0" err="1">
                  <a:solidFill>
                    <a:prstClr val="black"/>
                  </a:solidFill>
                </a:rPr>
                <a:t>document.getElementById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.IMAGE_CANVAS_ID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ctx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canvas.getContext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'2d'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ctx.clearRect</a:t>
              </a:r>
              <a:r>
                <a:rPr lang="en-US" sz="1200" dirty="0">
                  <a:solidFill>
                    <a:prstClr val="black"/>
                  </a:solidFill>
                </a:rPr>
                <a:t>(0, 0, </a:t>
              </a:r>
              <a:r>
                <a:rPr lang="en-US" sz="1200" dirty="0" err="1">
                  <a:solidFill>
                    <a:prstClr val="black"/>
                  </a:solidFill>
                </a:rPr>
                <a:t>canvas.width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canvas.height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ctx.drawImage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.xOffset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.yOffset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ctx.font</a:t>
              </a:r>
              <a:r>
                <a:rPr lang="en-US" sz="1200" dirty="0">
                  <a:solidFill>
                    <a:prstClr val="black"/>
                  </a:solidFill>
                </a:rPr>
                <a:t>=</a:t>
              </a:r>
              <a:r>
                <a:rPr lang="en-US" sz="1200" dirty="0">
                  <a:solidFill>
                    <a:srgbClr val="A31515"/>
                  </a:solidFill>
                </a:rPr>
                <a:t>"16px Georgia"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ctx.fillText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"Click/tap to see the"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>
                  <a:solidFill>
                    <a:srgbClr val="0000FF"/>
                  </a:solidFill>
                </a:rPr>
                <a:t>this</a:t>
              </a:r>
              <a:r>
                <a:rPr lang="en-US" sz="1200" dirty="0">
                  <a:solidFill>
                    <a:prstClr val="black"/>
                  </a:solidFill>
                </a:rPr>
                <a:t>.imageObj.width+20, 80);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ctx.fillText</a:t>
              </a:r>
              <a:r>
                <a:rPr lang="en-US" sz="1200" dirty="0" smtClean="0">
                  <a:solidFill>
                    <a:prstClr val="black"/>
                  </a:solidFill>
                </a:rPr>
                <a:t>(</a:t>
              </a:r>
              <a:r>
                <a:rPr lang="en-US" sz="1200" dirty="0" smtClean="0">
                  <a:solidFill>
                    <a:srgbClr val="A31515"/>
                  </a:solidFill>
                </a:rPr>
                <a:t>“altered </a:t>
              </a:r>
              <a:r>
                <a:rPr lang="en-US" sz="1200" dirty="0">
                  <a:solidFill>
                    <a:srgbClr val="A31515"/>
                  </a:solidFill>
                </a:rPr>
                <a:t>image"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>
                  <a:solidFill>
                    <a:srgbClr val="0000FF"/>
                  </a:solidFill>
                </a:rPr>
                <a:t>this</a:t>
              </a:r>
              <a:r>
                <a:rPr lang="en-US" sz="1200" dirty="0">
                  <a:solidFill>
                    <a:prstClr val="black"/>
                  </a:solidFill>
                </a:rPr>
                <a:t>.imageObj.width+20, 100);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drawBWimage</a:t>
              </a:r>
              <a:r>
                <a:rPr lang="en-US" sz="1200" dirty="0">
                  <a:solidFill>
                    <a:srgbClr val="008000"/>
                  </a:solidFill>
                </a:rPr>
                <a:t>  -- must call </a:t>
              </a:r>
              <a:r>
                <a:rPr lang="en-US" sz="1200" dirty="0" err="1">
                  <a:solidFill>
                    <a:srgbClr val="008000"/>
                  </a:solidFill>
                </a:rPr>
                <a:t>drawOrigImage</a:t>
              </a:r>
              <a:r>
                <a:rPr lang="en-US" sz="1200" dirty="0">
                  <a:solidFill>
                    <a:srgbClr val="008000"/>
                  </a:solidFill>
                </a:rPr>
                <a:t> before this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45533" y="3962400"/>
            <a:ext cx="4651024" cy="91440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02201" y="3830978"/>
            <a:ext cx="3634641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Displays message telling user</a:t>
            </a:r>
          </a:p>
          <a:p>
            <a:r>
              <a:rPr lang="en-US" dirty="0" smtClean="0"/>
              <a:t>to click or tap on the area to</a:t>
            </a:r>
          </a:p>
          <a:p>
            <a:r>
              <a:rPr lang="en-US" dirty="0" smtClean="0"/>
              <a:t>see the altered version of the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1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4580467" cy="6000044"/>
            <a:chOff x="200378" y="2069303"/>
            <a:chExt cx="45804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368965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45748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/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EventHandler</a:t>
              </a:r>
              <a:r>
                <a:rPr lang="en-US" sz="1200" dirty="0">
                  <a:solidFill>
                    <a:srgbClr val="008000"/>
                  </a:solidFill>
                </a:rPr>
                <a:t>                                             </a:t>
              </a:r>
              <a:r>
                <a:rPr lang="en-US" sz="1200" dirty="0" err="1">
                  <a:solidFill>
                    <a:srgbClr val="008000"/>
                  </a:solidFill>
                </a:rPr>
                <a:t>onClick</a:t>
              </a:r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onClick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(e)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theProgram.drawOrigImage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theProgram.drawAlteredImage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drawOrigImage</a:t>
              </a:r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drawOrigImage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canvas = </a:t>
              </a:r>
              <a:r>
                <a:rPr lang="en-US" sz="1200" dirty="0" err="1">
                  <a:solidFill>
                    <a:prstClr val="black"/>
                  </a:solidFill>
                </a:rPr>
                <a:t>document.getElementById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.IMAGE_CANVAS_ID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ctx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canvas.getContext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'2d'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ctx.clearRect</a:t>
              </a:r>
              <a:r>
                <a:rPr lang="en-US" sz="1200" dirty="0">
                  <a:solidFill>
                    <a:prstClr val="black"/>
                  </a:solidFill>
                </a:rPr>
                <a:t>(0, 0, </a:t>
              </a:r>
              <a:r>
                <a:rPr lang="en-US" sz="1200" dirty="0" err="1">
                  <a:solidFill>
                    <a:prstClr val="black"/>
                  </a:solidFill>
                </a:rPr>
                <a:t>canvas.width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canvas.height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ctx.drawImage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.xOffset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.yOffset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ctx.font</a:t>
              </a:r>
              <a:r>
                <a:rPr lang="en-US" sz="1200" dirty="0">
                  <a:solidFill>
                    <a:prstClr val="black"/>
                  </a:solidFill>
                </a:rPr>
                <a:t>=</a:t>
              </a:r>
              <a:r>
                <a:rPr lang="en-US" sz="1200" dirty="0">
                  <a:solidFill>
                    <a:srgbClr val="A31515"/>
                  </a:solidFill>
                </a:rPr>
                <a:t>"16px Georgia"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ctx.fillText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"Click/tap to see the"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>
                  <a:solidFill>
                    <a:srgbClr val="0000FF"/>
                  </a:solidFill>
                </a:rPr>
                <a:t>this</a:t>
              </a:r>
              <a:r>
                <a:rPr lang="en-US" sz="1200" dirty="0">
                  <a:solidFill>
                    <a:prstClr val="black"/>
                  </a:solidFill>
                </a:rPr>
                <a:t>.imageObj.width+20, 80);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ctx.fillText</a:t>
              </a:r>
              <a:r>
                <a:rPr lang="en-US" sz="1200" dirty="0" smtClean="0">
                  <a:solidFill>
                    <a:prstClr val="black"/>
                  </a:solidFill>
                </a:rPr>
                <a:t>(</a:t>
              </a:r>
              <a:r>
                <a:rPr lang="en-US" sz="1200" dirty="0" smtClean="0">
                  <a:solidFill>
                    <a:srgbClr val="A31515"/>
                  </a:solidFill>
                </a:rPr>
                <a:t>“altered </a:t>
              </a:r>
              <a:r>
                <a:rPr lang="en-US" sz="1200" dirty="0">
                  <a:solidFill>
                    <a:srgbClr val="A31515"/>
                  </a:solidFill>
                </a:rPr>
                <a:t>image"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>
                  <a:solidFill>
                    <a:srgbClr val="0000FF"/>
                  </a:solidFill>
                </a:rPr>
                <a:t>this</a:t>
              </a:r>
              <a:r>
                <a:rPr lang="en-US" sz="1200" dirty="0">
                  <a:solidFill>
                    <a:prstClr val="black"/>
                  </a:solidFill>
                </a:rPr>
                <a:t>.imageObj.width+20, 100);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 smtClean="0">
                  <a:solidFill>
                    <a:srgbClr val="008000"/>
                  </a:solidFill>
                </a:rPr>
                <a:t>drawAlteredImage</a:t>
              </a:r>
              <a:r>
                <a:rPr lang="en-US" sz="1200" dirty="0" smtClean="0">
                  <a:solidFill>
                    <a:srgbClr val="008000"/>
                  </a:solidFill>
                </a:rPr>
                <a:t>  -- </a:t>
              </a:r>
              <a:r>
                <a:rPr lang="en-US" sz="1200" dirty="0">
                  <a:solidFill>
                    <a:srgbClr val="008000"/>
                  </a:solidFill>
                </a:rPr>
                <a:t>must call </a:t>
              </a:r>
              <a:r>
                <a:rPr lang="en-US" sz="1200" dirty="0" err="1">
                  <a:solidFill>
                    <a:srgbClr val="008000"/>
                  </a:solidFill>
                </a:rPr>
                <a:t>drawOrigImage</a:t>
              </a:r>
              <a:r>
                <a:rPr lang="en-US" sz="1200" dirty="0">
                  <a:solidFill>
                    <a:srgbClr val="008000"/>
                  </a:solidFill>
                </a:rPr>
                <a:t> before this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73755" y="541488"/>
            <a:ext cx="4651024" cy="1439712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19134" y="1039337"/>
            <a:ext cx="3634641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This function is called when </a:t>
            </a:r>
          </a:p>
          <a:p>
            <a:r>
              <a:rPr lang="en-US" dirty="0" smtClean="0"/>
              <a:t>the user clicks or taps on the area</a:t>
            </a:r>
          </a:p>
          <a:p>
            <a:endParaRPr lang="en-US" dirty="0"/>
          </a:p>
          <a:p>
            <a:r>
              <a:rPr lang="en-US" dirty="0" smtClean="0"/>
              <a:t>It will draw the original image</a:t>
            </a:r>
          </a:p>
          <a:p>
            <a:r>
              <a:rPr lang="en-US" dirty="0" smtClean="0"/>
              <a:t>and then the altered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1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4580467" cy="6000044"/>
            <a:chOff x="200378" y="2069303"/>
            <a:chExt cx="45804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368965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45748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/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drawAlteredImage</a:t>
              </a:r>
              <a:r>
                <a:rPr lang="en-US" sz="1200" dirty="0">
                  <a:solidFill>
                    <a:srgbClr val="008000"/>
                  </a:solidFill>
                </a:rPr>
                <a:t>  -- must call </a:t>
              </a:r>
              <a:r>
                <a:rPr lang="en-US" sz="1200" dirty="0" err="1">
                  <a:solidFill>
                    <a:srgbClr val="008000"/>
                  </a:solidFill>
                </a:rPr>
                <a:t>drawOrigImage</a:t>
              </a:r>
              <a:r>
                <a:rPr lang="en-US" sz="1200" dirty="0">
                  <a:solidFill>
                    <a:srgbClr val="008000"/>
                  </a:solidFill>
                </a:rPr>
                <a:t> before this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drawAlteredImage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canvas = </a:t>
              </a:r>
              <a:r>
                <a:rPr lang="en-US" sz="1200" dirty="0" err="1">
                  <a:solidFill>
                    <a:prstClr val="black"/>
                  </a:solidFill>
                </a:rPr>
                <a:t>document.getElementById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.IMAGE_CANVAS_ID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ctx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canvas.getContext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'2d'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Get the image data from the canvas context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imageData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ctx.getImageData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.xOffset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.yOffset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.imageObj.width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.imageObj.height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data = </a:t>
              </a:r>
              <a:r>
                <a:rPr lang="en-US" sz="1200" dirty="0" err="1">
                  <a:solidFill>
                    <a:prstClr val="black"/>
                  </a:solidFill>
                </a:rPr>
                <a:t>imageData.data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This gives us the image data in RGBA format - one byte for each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So to iterate over all pixels we would do: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//for(</a:t>
              </a:r>
              <a:r>
                <a:rPr lang="en-US" sz="1200" dirty="0" err="1">
                  <a:solidFill>
                    <a:srgbClr val="008000"/>
                  </a:solidFill>
                </a:rPr>
                <a:t>var</a:t>
              </a:r>
              <a:r>
                <a:rPr lang="en-US" sz="1200" dirty="0">
                  <a:solidFill>
                    <a:srgbClr val="008000"/>
                  </a:solidFill>
                </a:rPr>
                <a:t> 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 = 0, n = </a:t>
              </a:r>
              <a:r>
                <a:rPr lang="en-US" sz="1200" dirty="0" err="1">
                  <a:solidFill>
                    <a:srgbClr val="008000"/>
                  </a:solidFill>
                </a:rPr>
                <a:t>data.length</a:t>
              </a:r>
              <a:r>
                <a:rPr lang="en-US" sz="1200" dirty="0">
                  <a:solidFill>
                    <a:srgbClr val="008000"/>
                  </a:solidFill>
                </a:rPr>
                <a:t>; 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 &lt; n; 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 += 4)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var</a:t>
              </a:r>
              <a:r>
                <a:rPr lang="en-US" sz="1200" dirty="0">
                  <a:solidFill>
                    <a:srgbClr val="008000"/>
                  </a:solidFill>
                </a:rPr>
                <a:t> red = data[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var</a:t>
              </a:r>
              <a:r>
                <a:rPr lang="en-US" sz="1200" dirty="0">
                  <a:solidFill>
                    <a:srgbClr val="008000"/>
                  </a:solidFill>
                </a:rPr>
                <a:t> green = data[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 + 1];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var</a:t>
              </a:r>
              <a:r>
                <a:rPr lang="en-US" sz="1200" dirty="0">
                  <a:solidFill>
                    <a:srgbClr val="008000"/>
                  </a:solidFill>
                </a:rPr>
                <a:t> blue = data[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 + 2];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var</a:t>
              </a:r>
              <a:r>
                <a:rPr lang="en-US" sz="1200" dirty="0">
                  <a:solidFill>
                    <a:srgbClr val="008000"/>
                  </a:solidFill>
                </a:rPr>
                <a:t> alpha = data[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 + 3];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}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We must 'create' a new image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73755" y="541488"/>
            <a:ext cx="4651024" cy="830112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19134" y="1039337"/>
            <a:ext cx="363464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Function to draw the altered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8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4580467" cy="6000044"/>
            <a:chOff x="200378" y="2069303"/>
            <a:chExt cx="45804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368965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45748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/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drawAlteredImage</a:t>
              </a:r>
              <a:r>
                <a:rPr lang="en-US" sz="1200" dirty="0">
                  <a:solidFill>
                    <a:srgbClr val="008000"/>
                  </a:solidFill>
                </a:rPr>
                <a:t>  -- must call </a:t>
              </a:r>
              <a:r>
                <a:rPr lang="en-US" sz="1200" dirty="0" err="1">
                  <a:solidFill>
                    <a:srgbClr val="008000"/>
                  </a:solidFill>
                </a:rPr>
                <a:t>drawOrigImage</a:t>
              </a:r>
              <a:r>
                <a:rPr lang="en-US" sz="1200" dirty="0">
                  <a:solidFill>
                    <a:srgbClr val="008000"/>
                  </a:solidFill>
                </a:rPr>
                <a:t> before this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drawAlteredImage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canvas = </a:t>
              </a:r>
              <a:r>
                <a:rPr lang="en-US" sz="1200" dirty="0" err="1">
                  <a:solidFill>
                    <a:prstClr val="black"/>
                  </a:solidFill>
                </a:rPr>
                <a:t>document.getElementById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.IMAGE_CANVAS_ID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ctx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canvas.getContext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'2d'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Get the image data from the canvas context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imageData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ctx.getImageData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.xOffset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.yOffset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.imageObj.width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.imageObj.height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data = </a:t>
              </a:r>
              <a:r>
                <a:rPr lang="en-US" sz="1200" dirty="0" err="1">
                  <a:solidFill>
                    <a:prstClr val="black"/>
                  </a:solidFill>
                </a:rPr>
                <a:t>imageData.data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This gives us the image data in RGBA format - one byte for each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So to iterate over all pixels we would do: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//for(</a:t>
              </a:r>
              <a:r>
                <a:rPr lang="en-US" sz="1200" dirty="0" err="1">
                  <a:solidFill>
                    <a:srgbClr val="008000"/>
                  </a:solidFill>
                </a:rPr>
                <a:t>var</a:t>
              </a:r>
              <a:r>
                <a:rPr lang="en-US" sz="1200" dirty="0">
                  <a:solidFill>
                    <a:srgbClr val="008000"/>
                  </a:solidFill>
                </a:rPr>
                <a:t> 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 = 0, n = </a:t>
              </a:r>
              <a:r>
                <a:rPr lang="en-US" sz="1200" dirty="0" err="1">
                  <a:solidFill>
                    <a:srgbClr val="008000"/>
                  </a:solidFill>
                </a:rPr>
                <a:t>data.length</a:t>
              </a:r>
              <a:r>
                <a:rPr lang="en-US" sz="1200" dirty="0">
                  <a:solidFill>
                    <a:srgbClr val="008000"/>
                  </a:solidFill>
                </a:rPr>
                <a:t>; 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 &lt; n; 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 += 4)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var</a:t>
              </a:r>
              <a:r>
                <a:rPr lang="en-US" sz="1200" dirty="0">
                  <a:solidFill>
                    <a:srgbClr val="008000"/>
                  </a:solidFill>
                </a:rPr>
                <a:t> red = data[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var</a:t>
              </a:r>
              <a:r>
                <a:rPr lang="en-US" sz="1200" dirty="0">
                  <a:solidFill>
                    <a:srgbClr val="008000"/>
                  </a:solidFill>
                </a:rPr>
                <a:t> green = data[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 + 1];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var</a:t>
              </a:r>
              <a:r>
                <a:rPr lang="en-US" sz="1200" dirty="0">
                  <a:solidFill>
                    <a:srgbClr val="008000"/>
                  </a:solidFill>
                </a:rPr>
                <a:t> blue = data[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 + 2];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var</a:t>
              </a:r>
              <a:r>
                <a:rPr lang="en-US" sz="1200" dirty="0">
                  <a:solidFill>
                    <a:srgbClr val="008000"/>
                  </a:solidFill>
                </a:rPr>
                <a:t> alpha = data[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 + 3];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}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We must 'create' a new image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85043" y="1828800"/>
            <a:ext cx="4651024" cy="830112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07845" y="1874524"/>
            <a:ext cx="363464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Get the original image </a:t>
            </a:r>
          </a:p>
          <a:p>
            <a:r>
              <a:rPr lang="en-US" dirty="0" smtClean="0"/>
              <a:t>pixel data array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10200" y="2662956"/>
            <a:ext cx="3634641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CAUTION</a:t>
            </a:r>
            <a:r>
              <a:rPr lang="en-US" sz="1400" dirty="0" smtClean="0"/>
              <a:t>:</a:t>
            </a:r>
          </a:p>
          <a:p>
            <a:r>
              <a:rPr lang="en-US" sz="1400" dirty="0" smtClean="0"/>
              <a:t>This assumes the image is drawn on the canvas already, at (</a:t>
            </a:r>
            <a:r>
              <a:rPr lang="en-US" sz="1400" dirty="0" err="1" smtClean="0"/>
              <a:t>xOffset</a:t>
            </a:r>
            <a:r>
              <a:rPr lang="en-US" sz="1400" dirty="0" smtClean="0"/>
              <a:t>, </a:t>
            </a:r>
            <a:r>
              <a:rPr lang="en-US" sz="1400" dirty="0" err="1" smtClean="0"/>
              <a:t>yOffset</a:t>
            </a:r>
            <a:r>
              <a:rPr lang="en-US" sz="1400" dirty="0" smtClean="0"/>
              <a:t>) </a:t>
            </a:r>
          </a:p>
          <a:p>
            <a:r>
              <a:rPr lang="en-US" sz="1400" dirty="0" smtClean="0"/>
              <a:t>and is size </a:t>
            </a:r>
            <a:r>
              <a:rPr lang="en-US" sz="1400" i="1" dirty="0" smtClean="0"/>
              <a:t>width</a:t>
            </a:r>
            <a:r>
              <a:rPr lang="en-US" sz="1400" dirty="0" smtClean="0"/>
              <a:t> x height</a:t>
            </a:r>
          </a:p>
          <a:p>
            <a:endParaRPr lang="en-US" sz="1400" dirty="0" smtClean="0"/>
          </a:p>
          <a:p>
            <a:r>
              <a:rPr lang="en-US" sz="1400" dirty="0" smtClean="0"/>
              <a:t>Hence the need for </a:t>
            </a:r>
            <a:r>
              <a:rPr lang="en-US" sz="1400" dirty="0" err="1" smtClean="0"/>
              <a:t>drawOrigImage</a:t>
            </a:r>
            <a:r>
              <a:rPr lang="en-US" sz="1400" dirty="0" smtClean="0"/>
              <a:t> to be called before this function</a:t>
            </a:r>
          </a:p>
          <a:p>
            <a:endParaRPr lang="en-US" sz="1400" dirty="0"/>
          </a:p>
          <a:p>
            <a:r>
              <a:rPr lang="en-US" sz="1400" dirty="0" smtClean="0"/>
              <a:t>There are other ways to do this and </a:t>
            </a:r>
          </a:p>
          <a:p>
            <a:r>
              <a:rPr lang="en-US" sz="1400" dirty="0" smtClean="0"/>
              <a:t>avoid this assumption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2724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4580467" cy="6000044"/>
            <a:chOff x="200378" y="2069303"/>
            <a:chExt cx="45804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368965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45748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/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drawAlteredImage</a:t>
              </a:r>
              <a:r>
                <a:rPr lang="en-US" sz="1200" dirty="0">
                  <a:solidFill>
                    <a:srgbClr val="008000"/>
                  </a:solidFill>
                </a:rPr>
                <a:t>  -- must call </a:t>
              </a:r>
              <a:r>
                <a:rPr lang="en-US" sz="1200" dirty="0" err="1">
                  <a:solidFill>
                    <a:srgbClr val="008000"/>
                  </a:solidFill>
                </a:rPr>
                <a:t>drawOrigImage</a:t>
              </a:r>
              <a:r>
                <a:rPr lang="en-US" sz="1200" dirty="0">
                  <a:solidFill>
                    <a:srgbClr val="008000"/>
                  </a:solidFill>
                </a:rPr>
                <a:t> before this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drawAlteredImage</a:t>
              </a:r>
              <a:r>
                <a:rPr lang="en-US" sz="1200" dirty="0">
                  <a:solidFill>
                    <a:prstClr val="black"/>
                  </a:solidFill>
                </a:rPr>
                <a:t>: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canvas = </a:t>
              </a:r>
              <a:r>
                <a:rPr lang="en-US" sz="1200" dirty="0" err="1">
                  <a:solidFill>
                    <a:prstClr val="black"/>
                  </a:solidFill>
                </a:rPr>
                <a:t>document.getElementById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.IMAGE_CANVAS_ID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ctx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canvas.getContext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>
                  <a:solidFill>
                    <a:srgbClr val="A31515"/>
                  </a:solidFill>
                </a:rPr>
                <a:t>'2d'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Get the image data from the canvas context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imageData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ctx.getImageData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.xOffset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.yOffset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                            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.imageObj.width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.imageObj.height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data = </a:t>
              </a:r>
              <a:r>
                <a:rPr lang="en-US" sz="1200" dirty="0" err="1">
                  <a:solidFill>
                    <a:prstClr val="black"/>
                  </a:solidFill>
                </a:rPr>
                <a:t>imageData.data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This gives us the image data in RGBA format - one byte for each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So to iterate over all pixels we would do: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//for(</a:t>
              </a:r>
              <a:r>
                <a:rPr lang="en-US" sz="1200" dirty="0" err="1">
                  <a:solidFill>
                    <a:srgbClr val="008000"/>
                  </a:solidFill>
                </a:rPr>
                <a:t>var</a:t>
              </a:r>
              <a:r>
                <a:rPr lang="en-US" sz="1200" dirty="0">
                  <a:solidFill>
                    <a:srgbClr val="008000"/>
                  </a:solidFill>
                </a:rPr>
                <a:t> 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 = 0, n = </a:t>
              </a:r>
              <a:r>
                <a:rPr lang="en-US" sz="1200" dirty="0" err="1">
                  <a:solidFill>
                    <a:srgbClr val="008000"/>
                  </a:solidFill>
                </a:rPr>
                <a:t>data.length</a:t>
              </a:r>
              <a:r>
                <a:rPr lang="en-US" sz="1200" dirty="0">
                  <a:solidFill>
                    <a:srgbClr val="008000"/>
                  </a:solidFill>
                </a:rPr>
                <a:t>; 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 &lt; n; 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 += 4)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var</a:t>
              </a:r>
              <a:r>
                <a:rPr lang="en-US" sz="1200" dirty="0">
                  <a:solidFill>
                    <a:srgbClr val="008000"/>
                  </a:solidFill>
                </a:rPr>
                <a:t> red = data[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var</a:t>
              </a:r>
              <a:r>
                <a:rPr lang="en-US" sz="1200" dirty="0">
                  <a:solidFill>
                    <a:srgbClr val="008000"/>
                  </a:solidFill>
                </a:rPr>
                <a:t> green = data[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 + 1];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var</a:t>
              </a:r>
              <a:r>
                <a:rPr lang="en-US" sz="1200" dirty="0">
                  <a:solidFill>
                    <a:srgbClr val="008000"/>
                  </a:solidFill>
                </a:rPr>
                <a:t> blue = data[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 + 2];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var</a:t>
              </a:r>
              <a:r>
                <a:rPr lang="en-US" sz="1200" dirty="0">
                  <a:solidFill>
                    <a:srgbClr val="008000"/>
                  </a:solidFill>
                </a:rPr>
                <a:t> alpha = data[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 + 3];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}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We must 'create' a new image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85043" y="2676224"/>
            <a:ext cx="4651024" cy="1819576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958645" y="2939681"/>
            <a:ext cx="3634641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Recall the ordering of the pixel data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730" y="3394665"/>
            <a:ext cx="3485742" cy="2015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55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875867" cy="6000044"/>
            <a:chOff x="200378" y="2069303"/>
            <a:chExt cx="58758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368965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8702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/>
                <a:t>            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var</a:t>
              </a:r>
              <a:r>
                <a:rPr lang="en-US" sz="1200" dirty="0">
                  <a:solidFill>
                    <a:srgbClr val="008000"/>
                  </a:solidFill>
                </a:rPr>
                <a:t> alpha = data[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 + 3];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}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We must 'create' a new image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ctx.createImageData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.imageObj.width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.imageObj.height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 smtClean="0">
                  <a:solidFill>
                    <a:srgbClr val="0000FF"/>
                  </a:solidFill>
                </a:rPr>
                <a:t>        for</a:t>
              </a:r>
              <a:r>
                <a:rPr lang="en-US" sz="1200" dirty="0" smtClean="0">
                  <a:solidFill>
                    <a:prstClr val="black"/>
                  </a:solidFill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=0; 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&lt;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SecondImageData.data.length</a:t>
              </a:r>
              <a:r>
                <a:rPr lang="en-US" sz="1200" dirty="0">
                  <a:solidFill>
                    <a:prstClr val="black"/>
                  </a:solidFill>
                </a:rPr>
                <a:t>; 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+= 4)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{</a:t>
              </a: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SecondImageData.data</a:t>
              </a:r>
              <a:r>
                <a:rPr lang="en-US" sz="1200" dirty="0" smtClean="0">
                  <a:solidFill>
                    <a:prstClr val="black"/>
                  </a:solidFill>
                </a:rPr>
                <a:t>[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pixelIndex</a:t>
              </a:r>
              <a:r>
                <a:rPr lang="en-US" sz="1200" dirty="0" smtClean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prstClr val="black"/>
                  </a:solidFill>
                </a:rPr>
                <a:t>] = data[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] * 3;   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 </a:t>
              </a:r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More red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+ 1] = data[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+1] / 2;  </a:t>
              </a:r>
              <a:r>
                <a:rPr lang="en-US" sz="1200" dirty="0">
                  <a:solidFill>
                    <a:srgbClr val="008000"/>
                  </a:solidFill>
                </a:rPr>
                <a:t>// Less green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+ 2] = data[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+2] / 2;  </a:t>
              </a:r>
              <a:r>
                <a:rPr lang="en-US" sz="1200" dirty="0">
                  <a:solidFill>
                    <a:srgbClr val="008000"/>
                  </a:solidFill>
                </a:rPr>
                <a:t>// Less blue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+ 3] = data[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+3];      </a:t>
              </a:r>
              <a:r>
                <a:rPr lang="en-US" sz="1200" dirty="0" smtClean="0">
                  <a:solidFill>
                    <a:prstClr val="black"/>
                  </a:solidFill>
                </a:rPr>
                <a:t> </a:t>
              </a:r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alpha unchanged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}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Want to draw the altered image to the right of original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Offset gives spacing between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SecondImageX</a:t>
              </a:r>
              <a:r>
                <a:rPr lang="en-US" sz="1200" dirty="0">
                  <a:solidFill>
                    <a:prstClr val="black"/>
                  </a:solidFill>
                </a:rPr>
                <a:t> = 2*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.xOffset</a:t>
              </a:r>
              <a:r>
                <a:rPr lang="en-US" sz="1200" dirty="0">
                  <a:solidFill>
                    <a:prstClr val="black"/>
                  </a:solidFill>
                </a:rPr>
                <a:t> +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.imageObj.width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SecondImageY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.yOffset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ctx.putImageData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SecondImageX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SecondImageY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};  </a:t>
              </a:r>
              <a:r>
                <a:rPr lang="en-US" sz="1200" dirty="0">
                  <a:solidFill>
                    <a:srgbClr val="008000"/>
                  </a:solidFill>
                </a:rPr>
                <a:t>// end </a:t>
              </a:r>
              <a:r>
                <a:rPr lang="en-US" sz="1200" dirty="0" err="1">
                  <a:solidFill>
                    <a:srgbClr val="008000"/>
                  </a:solidFill>
                </a:rPr>
                <a:t>theProgram</a:t>
              </a:r>
              <a:r>
                <a:rPr lang="en-US" sz="1200" dirty="0">
                  <a:solidFill>
                    <a:srgbClr val="008000"/>
                  </a:solidFill>
                </a:rPr>
                <a:t> variable</a:t>
              </a:r>
            </a:p>
            <a:p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----------------------------------------------------------------------------</a:t>
              </a:r>
            </a:p>
            <a:p>
              <a:r>
                <a:rPr lang="en-US" sz="1200" dirty="0">
                  <a:solidFill>
                    <a:srgbClr val="008000"/>
                  </a:solidFill>
                </a:rPr>
                <a:t>//                                                          </a:t>
              </a:r>
              <a:r>
                <a:rPr lang="en-US" sz="1200" dirty="0" err="1">
                  <a:solidFill>
                    <a:srgbClr val="008000"/>
                  </a:solidFill>
                </a:rPr>
                <a:t>window.ONLOAD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81000" y="893337"/>
            <a:ext cx="6172200" cy="706863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15000" y="1600200"/>
            <a:ext cx="321003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Create a new pixel data array</a:t>
            </a:r>
          </a:p>
          <a:p>
            <a:r>
              <a:rPr lang="en-US" dirty="0" smtClean="0"/>
              <a:t>of the same size as the original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8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875867" cy="6000044"/>
            <a:chOff x="200378" y="2069303"/>
            <a:chExt cx="58758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368965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8702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/>
                <a:t>            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var</a:t>
              </a:r>
              <a:r>
                <a:rPr lang="en-US" sz="1200" dirty="0">
                  <a:solidFill>
                    <a:srgbClr val="008000"/>
                  </a:solidFill>
                </a:rPr>
                <a:t> alpha = data[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 + 3];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}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We must 'create' a new image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ctx.createImageData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.imageObj.width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.imageObj.height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 smtClean="0">
                  <a:solidFill>
                    <a:srgbClr val="0000FF"/>
                  </a:solidFill>
                </a:rPr>
                <a:t>        for</a:t>
              </a:r>
              <a:r>
                <a:rPr lang="en-US" sz="1200" dirty="0" smtClean="0">
                  <a:solidFill>
                    <a:prstClr val="black"/>
                  </a:solidFill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=0; 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&lt;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SecondImageData.data.length</a:t>
              </a:r>
              <a:r>
                <a:rPr lang="en-US" sz="1200" dirty="0">
                  <a:solidFill>
                    <a:prstClr val="black"/>
                  </a:solidFill>
                </a:rPr>
                <a:t>; 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+= 4)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{</a:t>
              </a: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SecondImageData.data</a:t>
              </a:r>
              <a:r>
                <a:rPr lang="en-US" sz="1200" dirty="0" smtClean="0">
                  <a:solidFill>
                    <a:prstClr val="black"/>
                  </a:solidFill>
                </a:rPr>
                <a:t>[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pixelIndex</a:t>
              </a:r>
              <a:r>
                <a:rPr lang="en-US" sz="1200" dirty="0" smtClean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prstClr val="black"/>
                  </a:solidFill>
                </a:rPr>
                <a:t>] = data[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] * 3;   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 </a:t>
              </a:r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More red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+ 1] = data[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+1] / 2;  </a:t>
              </a:r>
              <a:r>
                <a:rPr lang="en-US" sz="1200" dirty="0">
                  <a:solidFill>
                    <a:srgbClr val="008000"/>
                  </a:solidFill>
                </a:rPr>
                <a:t>// Less green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+ 2] = data[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+2] / 2;  </a:t>
              </a:r>
              <a:r>
                <a:rPr lang="en-US" sz="1200" dirty="0">
                  <a:solidFill>
                    <a:srgbClr val="008000"/>
                  </a:solidFill>
                </a:rPr>
                <a:t>// Less blue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+ 3] = data[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+3];      </a:t>
              </a:r>
              <a:r>
                <a:rPr lang="en-US" sz="1200" dirty="0" smtClean="0">
                  <a:solidFill>
                    <a:prstClr val="black"/>
                  </a:solidFill>
                </a:rPr>
                <a:t> </a:t>
              </a:r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alpha unchanged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}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Want to draw the altered image to the right of original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Offset gives spacing between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SecondImageX</a:t>
              </a:r>
              <a:r>
                <a:rPr lang="en-US" sz="1200" dirty="0">
                  <a:solidFill>
                    <a:prstClr val="black"/>
                  </a:solidFill>
                </a:rPr>
                <a:t> = 2*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.xOffset</a:t>
              </a:r>
              <a:r>
                <a:rPr lang="en-US" sz="1200" dirty="0">
                  <a:solidFill>
                    <a:prstClr val="black"/>
                  </a:solidFill>
                </a:rPr>
                <a:t> +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.imageObj.width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SecondImageY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.yOffset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ctx.putImageData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SecondImageX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SecondImageY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};  </a:t>
              </a:r>
              <a:r>
                <a:rPr lang="en-US" sz="1200" dirty="0">
                  <a:solidFill>
                    <a:srgbClr val="008000"/>
                  </a:solidFill>
                </a:rPr>
                <a:t>// end </a:t>
              </a:r>
              <a:r>
                <a:rPr lang="en-US" sz="1200" dirty="0" err="1">
                  <a:solidFill>
                    <a:srgbClr val="008000"/>
                  </a:solidFill>
                </a:rPr>
                <a:t>theProgram</a:t>
              </a:r>
              <a:r>
                <a:rPr lang="en-US" sz="1200" dirty="0">
                  <a:solidFill>
                    <a:srgbClr val="008000"/>
                  </a:solidFill>
                </a:rPr>
                <a:t> variable</a:t>
              </a:r>
            </a:p>
            <a:p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----------------------------------------------------------------------------</a:t>
              </a:r>
            </a:p>
            <a:p>
              <a:r>
                <a:rPr lang="en-US" sz="1200" dirty="0">
                  <a:solidFill>
                    <a:srgbClr val="008000"/>
                  </a:solidFill>
                </a:rPr>
                <a:t>//                                                          </a:t>
              </a:r>
              <a:r>
                <a:rPr lang="en-US" sz="1200" dirty="0" err="1">
                  <a:solidFill>
                    <a:srgbClr val="008000"/>
                  </a:solidFill>
                </a:rPr>
                <a:t>window.ONLOAD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533400" y="1597378"/>
            <a:ext cx="6019800" cy="1526822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91200" y="2801034"/>
            <a:ext cx="3210031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Loop through the pixel data</a:t>
            </a:r>
          </a:p>
          <a:p>
            <a:r>
              <a:rPr lang="en-US" dirty="0" smtClean="0"/>
              <a:t>Increasing the red values</a:t>
            </a:r>
          </a:p>
          <a:p>
            <a:r>
              <a:rPr lang="en-US" dirty="0" smtClean="0"/>
              <a:t>Decreasing the green and blue</a:t>
            </a:r>
          </a:p>
          <a:p>
            <a:endParaRPr lang="en-US" dirty="0"/>
          </a:p>
          <a:p>
            <a:r>
              <a:rPr lang="en-US" dirty="0" smtClean="0"/>
              <a:t>Alpha remains the same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02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875867" cy="6000044"/>
            <a:chOff x="200378" y="2069303"/>
            <a:chExt cx="58758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368965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8702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/>
                <a:t>            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var</a:t>
              </a:r>
              <a:r>
                <a:rPr lang="en-US" sz="1200" dirty="0">
                  <a:solidFill>
                    <a:srgbClr val="008000"/>
                  </a:solidFill>
                </a:rPr>
                <a:t> alpha = data[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 + 3];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}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We must 'create' a new image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ctx.createImageData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.imageObj.width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.imageObj.height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 smtClean="0">
                  <a:solidFill>
                    <a:srgbClr val="0000FF"/>
                  </a:solidFill>
                </a:rPr>
                <a:t>        for</a:t>
              </a:r>
              <a:r>
                <a:rPr lang="en-US" sz="1200" dirty="0" smtClean="0">
                  <a:solidFill>
                    <a:prstClr val="black"/>
                  </a:solidFill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=0; 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&lt;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SecondImageData.data.length</a:t>
              </a:r>
              <a:r>
                <a:rPr lang="en-US" sz="1200" dirty="0">
                  <a:solidFill>
                    <a:prstClr val="black"/>
                  </a:solidFill>
                </a:rPr>
                <a:t>; 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+= 4)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{</a:t>
              </a: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SecondImageData.data</a:t>
              </a:r>
              <a:r>
                <a:rPr lang="en-US" sz="1200" dirty="0" smtClean="0">
                  <a:solidFill>
                    <a:prstClr val="black"/>
                  </a:solidFill>
                </a:rPr>
                <a:t>[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pixelIndex</a:t>
              </a:r>
              <a:r>
                <a:rPr lang="en-US" sz="1200" dirty="0" smtClean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prstClr val="black"/>
                  </a:solidFill>
                </a:rPr>
                <a:t>] = data[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] * 3;   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 </a:t>
              </a:r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More red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+ 1] = data[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+1] / 2;  </a:t>
              </a:r>
              <a:r>
                <a:rPr lang="en-US" sz="1200" dirty="0">
                  <a:solidFill>
                    <a:srgbClr val="008000"/>
                  </a:solidFill>
                </a:rPr>
                <a:t>// Less green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+ 2] = data[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+2] / 2;  </a:t>
              </a:r>
              <a:r>
                <a:rPr lang="en-US" sz="1200" dirty="0">
                  <a:solidFill>
                    <a:srgbClr val="008000"/>
                  </a:solidFill>
                </a:rPr>
                <a:t>// Less blue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+ 3] = data[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+3];      </a:t>
              </a:r>
              <a:r>
                <a:rPr lang="en-US" sz="1200" dirty="0" smtClean="0">
                  <a:solidFill>
                    <a:prstClr val="black"/>
                  </a:solidFill>
                </a:rPr>
                <a:t> </a:t>
              </a:r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alpha unchanged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}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Want to draw the altered image to the right of original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Offset gives spacing between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SecondImageX</a:t>
              </a:r>
              <a:r>
                <a:rPr lang="en-US" sz="1200" dirty="0">
                  <a:solidFill>
                    <a:prstClr val="black"/>
                  </a:solidFill>
                </a:rPr>
                <a:t> = 2*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.xOffset</a:t>
              </a:r>
              <a:r>
                <a:rPr lang="en-US" sz="1200" dirty="0">
                  <a:solidFill>
                    <a:prstClr val="black"/>
                  </a:solidFill>
                </a:rPr>
                <a:t> +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.imageObj.width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SecondImageY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.yOffset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ctx.putImageData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SecondImageX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SecondImageY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};  </a:t>
              </a:r>
              <a:r>
                <a:rPr lang="en-US" sz="1200" dirty="0">
                  <a:solidFill>
                    <a:srgbClr val="008000"/>
                  </a:solidFill>
                </a:rPr>
                <a:t>// end </a:t>
              </a:r>
              <a:r>
                <a:rPr lang="en-US" sz="1200" dirty="0" err="1">
                  <a:solidFill>
                    <a:srgbClr val="008000"/>
                  </a:solidFill>
                </a:rPr>
                <a:t>theProgram</a:t>
              </a:r>
              <a:r>
                <a:rPr lang="en-US" sz="1200" dirty="0">
                  <a:solidFill>
                    <a:srgbClr val="008000"/>
                  </a:solidFill>
                </a:rPr>
                <a:t> variable</a:t>
              </a:r>
            </a:p>
            <a:p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----------------------------------------------------------------------------</a:t>
              </a:r>
            </a:p>
            <a:p>
              <a:r>
                <a:rPr lang="en-US" sz="1200" dirty="0">
                  <a:solidFill>
                    <a:srgbClr val="008000"/>
                  </a:solidFill>
                </a:rPr>
                <a:t>//                                                          </a:t>
              </a:r>
              <a:r>
                <a:rPr lang="en-US" sz="1200" dirty="0" err="1">
                  <a:solidFill>
                    <a:srgbClr val="008000"/>
                  </a:solidFill>
                </a:rPr>
                <a:t>window.ONLOAD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81000" y="3048000"/>
            <a:ext cx="6019800" cy="917222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91200" y="2801034"/>
            <a:ext cx="3210031" cy="29546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Calculate the offset position</a:t>
            </a:r>
          </a:p>
          <a:p>
            <a:r>
              <a:rPr lang="en-US" dirty="0" smtClean="0"/>
              <a:t>to draw the second image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 calculate where the upper left corner of the new image is to be placed on the canvas</a:t>
            </a:r>
          </a:p>
          <a:p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sz="1400" dirty="0" smtClean="0">
                <a:sym typeface="Wingdings" panose="05000000000000000000" pitchFamily="2" charset="2"/>
              </a:rPr>
              <a:t>Answer: at position</a:t>
            </a:r>
          </a:p>
          <a:p>
            <a:r>
              <a:rPr lang="en-US" sz="1400" dirty="0" smtClean="0">
                <a:sym typeface="Wingdings" panose="05000000000000000000" pitchFamily="2" charset="2"/>
              </a:rPr>
              <a:t>(</a:t>
            </a:r>
            <a:r>
              <a:rPr lang="en-US" sz="1400" i="1" dirty="0" err="1" smtClean="0">
                <a:sym typeface="Wingdings" panose="05000000000000000000" pitchFamily="2" charset="2"/>
              </a:rPr>
              <a:t>secondImageX</a:t>
            </a:r>
            <a:r>
              <a:rPr lang="en-US" sz="1400" dirty="0" smtClean="0">
                <a:sym typeface="Wingdings" panose="05000000000000000000" pitchFamily="2" charset="2"/>
              </a:rPr>
              <a:t>, </a:t>
            </a:r>
            <a:r>
              <a:rPr lang="en-US" sz="1400" i="1" dirty="0" err="1" smtClean="0">
                <a:sym typeface="Wingdings" panose="05000000000000000000" pitchFamily="2" charset="2"/>
              </a:rPr>
              <a:t>secondImageY</a:t>
            </a:r>
            <a:r>
              <a:rPr lang="en-US" sz="1400" dirty="0" smtClean="0">
                <a:sym typeface="Wingdings" panose="05000000000000000000" pitchFamily="2" charset="2"/>
              </a:rPr>
              <a:t>)</a:t>
            </a:r>
          </a:p>
          <a:p>
            <a:r>
              <a:rPr lang="en-US" sz="1400" dirty="0" smtClean="0">
                <a:sym typeface="Wingdings" panose="05000000000000000000" pitchFamily="2" charset="2"/>
              </a:rPr>
              <a:t>in canvas coordinates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99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Digital Image</a:t>
            </a:r>
          </a:p>
          <a:p>
            <a:pPr lvl="2"/>
            <a:r>
              <a:rPr lang="en-US" dirty="0"/>
              <a:t>Is a picture or image converted to numeric form</a:t>
            </a:r>
          </a:p>
          <a:p>
            <a:pPr lvl="2"/>
            <a:r>
              <a:rPr lang="en-US" dirty="0"/>
              <a:t>In grey-scale the image can be thought of as</a:t>
            </a:r>
          </a:p>
          <a:p>
            <a:pPr lvl="3"/>
            <a:r>
              <a:rPr lang="en-US" dirty="0"/>
              <a:t>2D function f(x, y) or a matrix</a:t>
            </a:r>
          </a:p>
          <a:p>
            <a:pPr lvl="3"/>
            <a:r>
              <a:rPr lang="en-US" dirty="0"/>
              <a:t>x, y, and f(x, y) are discrete and finite</a:t>
            </a:r>
          </a:p>
          <a:p>
            <a:pPr lvl="3"/>
            <a:r>
              <a:rPr lang="en-US" dirty="0"/>
              <a:t>Image size = (</a:t>
            </a:r>
            <a:r>
              <a:rPr lang="en-US" dirty="0" err="1"/>
              <a:t>x</a:t>
            </a:r>
            <a:r>
              <a:rPr lang="en-US" baseline="-25000" dirty="0" err="1"/>
              <a:t>max</a:t>
            </a:r>
            <a:r>
              <a:rPr lang="en-US" dirty="0"/>
              <a:t>) by (</a:t>
            </a:r>
            <a:r>
              <a:rPr lang="en-US" dirty="0" err="1"/>
              <a:t>y</a:t>
            </a:r>
            <a:r>
              <a:rPr lang="en-US" baseline="-25000" dirty="0" err="1"/>
              <a:t>max</a:t>
            </a:r>
            <a:r>
              <a:rPr lang="en-US" dirty="0"/>
              <a:t>), e.g. 1024 x 768</a:t>
            </a:r>
          </a:p>
          <a:p>
            <a:pPr lvl="3"/>
            <a:r>
              <a:rPr lang="en-US" dirty="0"/>
              <a:t>Pixel Intensity Value = f(</a:t>
            </a:r>
            <a:r>
              <a:rPr lang="en-US" dirty="0" err="1"/>
              <a:t>x,y</a:t>
            </a:r>
            <a:r>
              <a:rPr lang="en-US" dirty="0"/>
              <a:t>) </a:t>
            </a:r>
            <a:r>
              <a:rPr lang="en-US" dirty="0">
                <a:sym typeface="Symbol"/>
              </a:rPr>
              <a:t></a:t>
            </a:r>
            <a:r>
              <a:rPr lang="en-US" dirty="0"/>
              <a:t> [0, 255]</a:t>
            </a:r>
          </a:p>
        </p:txBody>
      </p:sp>
    </p:spTree>
    <p:extLst>
      <p:ext uri="{BB962C8B-B14F-4D97-AF65-F5344CB8AC3E}">
        <p14:creationId xmlns:p14="http://schemas.microsoft.com/office/powerpoint/2010/main" val="31342020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875867" cy="6000044"/>
            <a:chOff x="200378" y="2069303"/>
            <a:chExt cx="58758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368965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8702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/>
                <a:t>                </a:t>
              </a:r>
              <a:r>
                <a:rPr lang="en-US" sz="1200" dirty="0">
                  <a:solidFill>
                    <a:srgbClr val="008000"/>
                  </a:solidFill>
                </a:rPr>
                <a:t>// </a:t>
              </a:r>
              <a:r>
                <a:rPr lang="en-US" sz="1200" dirty="0" err="1">
                  <a:solidFill>
                    <a:srgbClr val="008000"/>
                  </a:solidFill>
                </a:rPr>
                <a:t>var</a:t>
              </a:r>
              <a:r>
                <a:rPr lang="en-US" sz="1200" dirty="0">
                  <a:solidFill>
                    <a:srgbClr val="008000"/>
                  </a:solidFill>
                </a:rPr>
                <a:t> alpha = data[</a:t>
              </a:r>
              <a:r>
                <a:rPr lang="en-US" sz="1200" dirty="0" err="1">
                  <a:solidFill>
                    <a:srgbClr val="008000"/>
                  </a:solidFill>
                </a:rPr>
                <a:t>i</a:t>
              </a:r>
              <a:r>
                <a:rPr lang="en-US" sz="1200" dirty="0">
                  <a:solidFill>
                    <a:srgbClr val="008000"/>
                  </a:solidFill>
                </a:rPr>
                <a:t> + 3];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}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We must 'create' a new image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prstClr val="black"/>
                  </a:solidFill>
                </a:rPr>
                <a:t>ctx.createImageData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.imageObj.width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.imageObj.height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 smtClean="0">
                  <a:solidFill>
                    <a:srgbClr val="0000FF"/>
                  </a:solidFill>
                </a:rPr>
                <a:t>        for</a:t>
              </a:r>
              <a:r>
                <a:rPr lang="en-US" sz="1200" dirty="0" smtClean="0">
                  <a:solidFill>
                    <a:prstClr val="black"/>
                  </a:solidFill>
                </a:rPr>
                <a:t> 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=0; 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&lt;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SecondImageData.data.length</a:t>
              </a:r>
              <a:r>
                <a:rPr lang="en-US" sz="1200" dirty="0">
                  <a:solidFill>
                    <a:prstClr val="black"/>
                  </a:solidFill>
                </a:rPr>
                <a:t>; 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+= 4)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{</a:t>
              </a:r>
            </a:p>
            <a:p>
              <a:r>
                <a:rPr lang="en-US" sz="1200" dirty="0" smtClean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SecondImageData.data</a:t>
              </a:r>
              <a:r>
                <a:rPr lang="en-US" sz="1200" dirty="0" smtClean="0">
                  <a:solidFill>
                    <a:prstClr val="black"/>
                  </a:solidFill>
                </a:rPr>
                <a:t>[</a:t>
              </a:r>
              <a:r>
                <a:rPr lang="en-US" sz="1200" dirty="0" err="1" smtClean="0">
                  <a:solidFill>
                    <a:prstClr val="black"/>
                  </a:solidFill>
                </a:rPr>
                <a:t>pixelIndex</a:t>
              </a:r>
              <a:r>
                <a:rPr lang="en-US" sz="1200" dirty="0" smtClean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prstClr val="black"/>
                  </a:solidFill>
                </a:rPr>
                <a:t>] = data[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] * 3;     </a:t>
              </a:r>
              <a:r>
                <a:rPr lang="en-US" sz="1200" dirty="0" smtClean="0">
                  <a:solidFill>
                    <a:prstClr val="black"/>
                  </a:solidFill>
                </a:rPr>
                <a:t>     </a:t>
              </a:r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More red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+ 1] = data[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+1] / 2;  </a:t>
              </a:r>
              <a:r>
                <a:rPr lang="en-US" sz="1200" dirty="0">
                  <a:solidFill>
                    <a:srgbClr val="008000"/>
                  </a:solidFill>
                </a:rPr>
                <a:t>// Less green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+ 2] = data[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+2] / 2;  </a:t>
              </a:r>
              <a:r>
                <a:rPr lang="en-US" sz="1200" dirty="0">
                  <a:solidFill>
                    <a:srgbClr val="008000"/>
                  </a:solidFill>
                </a:rPr>
                <a:t>// Less blue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+ 3] = data[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+3];      </a:t>
              </a:r>
              <a:r>
                <a:rPr lang="en-US" sz="1200" dirty="0" smtClean="0">
                  <a:solidFill>
                    <a:prstClr val="black"/>
                  </a:solidFill>
                </a:rPr>
                <a:t> </a:t>
              </a:r>
              <a:r>
                <a:rPr lang="en-US" sz="1200" dirty="0" smtClean="0">
                  <a:solidFill>
                    <a:srgbClr val="008000"/>
                  </a:solidFill>
                </a:rPr>
                <a:t>// </a:t>
              </a:r>
              <a:r>
                <a:rPr lang="en-US" sz="1200" dirty="0">
                  <a:solidFill>
                    <a:srgbClr val="008000"/>
                  </a:solidFill>
                </a:rPr>
                <a:t>alpha unchanged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}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Want to draw the altered image to the right of original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Offset gives spacing between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SecondImageX</a:t>
              </a:r>
              <a:r>
                <a:rPr lang="en-US" sz="1200" dirty="0">
                  <a:solidFill>
                    <a:prstClr val="black"/>
                  </a:solidFill>
                </a:rPr>
                <a:t> = 2*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.xOffset</a:t>
              </a:r>
              <a:r>
                <a:rPr lang="en-US" sz="1200" dirty="0">
                  <a:solidFill>
                    <a:prstClr val="black"/>
                  </a:solidFill>
                </a:rPr>
                <a:t> +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.imageObj.width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SecondImageY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.yOffset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ctx.putImageData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SecondImageX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SecondImageY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};  </a:t>
              </a:r>
              <a:r>
                <a:rPr lang="en-US" sz="1200" dirty="0">
                  <a:solidFill>
                    <a:srgbClr val="008000"/>
                  </a:solidFill>
                </a:rPr>
                <a:t>// end </a:t>
              </a:r>
              <a:r>
                <a:rPr lang="en-US" sz="1200" dirty="0" err="1">
                  <a:solidFill>
                    <a:srgbClr val="008000"/>
                  </a:solidFill>
                </a:rPr>
                <a:t>theProgram</a:t>
              </a:r>
              <a:r>
                <a:rPr lang="en-US" sz="1200" dirty="0">
                  <a:solidFill>
                    <a:srgbClr val="008000"/>
                  </a:solidFill>
                </a:rPr>
                <a:t> variable</a:t>
              </a:r>
            </a:p>
            <a:p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----------------------------------------------------------------------------</a:t>
              </a:r>
            </a:p>
            <a:p>
              <a:r>
                <a:rPr lang="en-US" sz="1200" dirty="0">
                  <a:solidFill>
                    <a:srgbClr val="008000"/>
                  </a:solidFill>
                </a:rPr>
                <a:t>//                                                          </a:t>
              </a:r>
              <a:r>
                <a:rPr lang="en-US" sz="1200" dirty="0" err="1">
                  <a:solidFill>
                    <a:srgbClr val="008000"/>
                  </a:solidFill>
                </a:rPr>
                <a:t>window.ONLOAD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81000" y="3810000"/>
            <a:ext cx="5410200" cy="38100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91200" y="3262699"/>
            <a:ext cx="3210031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Draw the altered image</a:t>
            </a:r>
          </a:p>
          <a:p>
            <a:r>
              <a:rPr lang="en-US" dirty="0" smtClean="0"/>
              <a:t>on the canvas</a:t>
            </a:r>
          </a:p>
          <a:p>
            <a:r>
              <a:rPr lang="en-US" dirty="0" smtClean="0"/>
              <a:t>at the calculated offset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54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875867" cy="6000044"/>
            <a:chOff x="200378" y="2069303"/>
            <a:chExt cx="58758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368965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8702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/>
                <a:t>            </a:t>
              </a:r>
              <a:r>
                <a:rPr lang="en-US" sz="1200" dirty="0" err="1"/>
                <a:t>SecondImageData.data</a:t>
              </a:r>
              <a:r>
                <a:rPr lang="en-US" sz="1200" dirty="0"/>
                <a:t>[</a:t>
              </a:r>
              <a:r>
                <a:rPr lang="en-US" sz="1200" dirty="0" err="1"/>
                <a:t>pixelIndex</a:t>
              </a:r>
              <a:r>
                <a:rPr lang="en-US" sz="1200" dirty="0"/>
                <a:t> + 2] = data[</a:t>
              </a:r>
              <a:r>
                <a:rPr lang="en-US" sz="1200" dirty="0" err="1"/>
                <a:t>pixelIndex</a:t>
              </a:r>
              <a:r>
                <a:rPr lang="en-US" sz="1200" dirty="0"/>
                <a:t> +2] / 2;  </a:t>
              </a:r>
              <a:r>
                <a:rPr lang="en-US" sz="1200" dirty="0">
                  <a:solidFill>
                    <a:srgbClr val="008000"/>
                  </a:solidFill>
                </a:rPr>
                <a:t>// Less blue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+ 3] = data[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+3];      </a:t>
              </a:r>
              <a:r>
                <a:rPr lang="en-US" sz="1200" dirty="0">
                  <a:solidFill>
                    <a:srgbClr val="008000"/>
                  </a:solidFill>
                </a:rPr>
                <a:t>// alpha unchanged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}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Want to draw the altered image to the right of original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Offset gives spacing between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SecondImageX</a:t>
              </a:r>
              <a:r>
                <a:rPr lang="en-US" sz="1200" dirty="0">
                  <a:solidFill>
                    <a:prstClr val="black"/>
                  </a:solidFill>
                </a:rPr>
                <a:t> = 2*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.xOffset</a:t>
              </a:r>
              <a:r>
                <a:rPr lang="en-US" sz="1200" dirty="0">
                  <a:solidFill>
                    <a:prstClr val="black"/>
                  </a:solidFill>
                </a:rPr>
                <a:t> +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.imageObj.width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SecondImageY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.yOffset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ctx.putImageData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SecondImageX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SecondImageY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};  </a:t>
              </a:r>
              <a:r>
                <a:rPr lang="en-US" sz="1200" dirty="0">
                  <a:solidFill>
                    <a:srgbClr val="008000"/>
                  </a:solidFill>
                </a:rPr>
                <a:t>// end </a:t>
              </a:r>
              <a:r>
                <a:rPr lang="en-US" sz="1200" dirty="0" err="1">
                  <a:solidFill>
                    <a:srgbClr val="008000"/>
                  </a:solidFill>
                </a:rPr>
                <a:t>theProgram</a:t>
              </a:r>
              <a:r>
                <a:rPr lang="en-US" sz="1200" dirty="0">
                  <a:solidFill>
                    <a:srgbClr val="008000"/>
                  </a:solidFill>
                </a:rPr>
                <a:t> variable</a:t>
              </a:r>
            </a:p>
            <a:p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----------------------------------------------------------------------------</a:t>
              </a:r>
            </a:p>
            <a:p>
              <a:r>
                <a:rPr lang="en-US" sz="1200" dirty="0">
                  <a:solidFill>
                    <a:srgbClr val="008000"/>
                  </a:solidFill>
                </a:rPr>
                <a:t>//                                                          </a:t>
              </a:r>
              <a:r>
                <a:rPr lang="en-US" sz="1200" dirty="0" err="1">
                  <a:solidFill>
                    <a:srgbClr val="008000"/>
                  </a:solidFill>
                </a:rPr>
                <a:t>window.ONLOAD</a:t>
              </a:r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----------------------------------------------------------------------------</a:t>
              </a:r>
            </a:p>
            <a:p>
              <a:r>
                <a:rPr lang="en-US" sz="1200" dirty="0" err="1">
                  <a:solidFill>
                    <a:prstClr val="black"/>
                  </a:solidFill>
                </a:rPr>
                <a:t>window.onload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Initialize and Start the game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theProgram.Main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};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----------------------------------------------------------------------------</a:t>
              </a:r>
            </a:p>
            <a:p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----------------------------------------------------------------------------</a:t>
              </a:r>
            </a:p>
            <a:p>
              <a:r>
                <a:rPr lang="en-US" sz="1200" dirty="0">
                  <a:solidFill>
                    <a:srgbClr val="008000"/>
                  </a:solidFill>
                </a:rPr>
                <a:t>// end of file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20133" y="3124200"/>
            <a:ext cx="5571067" cy="190500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91200" y="3262699"/>
            <a:ext cx="3210031" cy="175432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And make sure when all the</a:t>
            </a:r>
          </a:p>
          <a:p>
            <a:r>
              <a:rPr lang="en-US" dirty="0" smtClean="0"/>
              <a:t>contents of the HTML page</a:t>
            </a:r>
          </a:p>
          <a:p>
            <a:r>
              <a:rPr lang="en-US" dirty="0" smtClean="0"/>
              <a:t>are loaded into the browser</a:t>
            </a:r>
          </a:p>
          <a:p>
            <a:r>
              <a:rPr lang="en-US" dirty="0" smtClean="0"/>
              <a:t>that our program begins</a:t>
            </a:r>
          </a:p>
          <a:p>
            <a:endParaRPr lang="en-US" dirty="0"/>
          </a:p>
          <a:p>
            <a:r>
              <a:rPr lang="en-US" dirty="0" smtClean="0"/>
              <a:t>i.e. call </a:t>
            </a:r>
            <a:r>
              <a:rPr lang="en-US" i="1" dirty="0" err="1" smtClean="0"/>
              <a:t>theProgram.Main</a:t>
            </a:r>
            <a:r>
              <a:rPr lang="en-US" i="1" dirty="0" smtClean="0"/>
              <a:t>()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7503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0133" y="172156"/>
            <a:ext cx="5875867" cy="6000044"/>
            <a:chOff x="200378" y="2069303"/>
            <a:chExt cx="5875867" cy="6000044"/>
          </a:xfrm>
        </p:grpSpPr>
        <p:sp>
          <p:nvSpPr>
            <p:cNvPr id="5" name="TextBox 4"/>
            <p:cNvSpPr txBox="1"/>
            <p:nvPr/>
          </p:nvSpPr>
          <p:spPr>
            <a:xfrm>
              <a:off x="200378" y="2069303"/>
              <a:ext cx="1368965" cy="369332"/>
            </a:xfrm>
            <a:prstGeom prst="rect">
              <a:avLst/>
            </a:prstGeom>
            <a:solidFill>
              <a:srgbClr val="EFEFDD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loadImage.js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06021" y="2438635"/>
              <a:ext cx="5870224" cy="56307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noAutofit/>
            </a:bodyPr>
            <a:lstStyle/>
            <a:p>
              <a:r>
                <a:rPr lang="en-US" sz="1200" dirty="0" smtClean="0"/>
                <a:t>            </a:t>
              </a:r>
              <a:r>
                <a:rPr lang="en-US" sz="1200" dirty="0" err="1"/>
                <a:t>SecondImageData.data</a:t>
              </a:r>
              <a:r>
                <a:rPr lang="en-US" sz="1200" dirty="0"/>
                <a:t>[</a:t>
              </a:r>
              <a:r>
                <a:rPr lang="en-US" sz="1200" dirty="0" err="1"/>
                <a:t>pixelIndex</a:t>
              </a:r>
              <a:r>
                <a:rPr lang="en-US" sz="1200" dirty="0"/>
                <a:t> + 2] = data[</a:t>
              </a:r>
              <a:r>
                <a:rPr lang="en-US" sz="1200" dirty="0" err="1"/>
                <a:t>pixelIndex</a:t>
              </a:r>
              <a:r>
                <a:rPr lang="en-US" sz="1200" dirty="0"/>
                <a:t> +2] / 2;  </a:t>
              </a:r>
              <a:r>
                <a:rPr lang="en-US" sz="1200" dirty="0">
                  <a:solidFill>
                    <a:srgbClr val="008000"/>
                  </a:solidFill>
                </a:rPr>
                <a:t>// Less blue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   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SecondImageData.data</a:t>
              </a:r>
              <a:r>
                <a:rPr lang="en-US" sz="1200" dirty="0">
                  <a:solidFill>
                    <a:prstClr val="black"/>
                  </a:solidFill>
                </a:rPr>
                <a:t>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+ 3] = data[</a:t>
              </a:r>
              <a:r>
                <a:rPr lang="en-US" sz="1200" dirty="0" err="1">
                  <a:solidFill>
                    <a:prstClr val="black"/>
                  </a:solidFill>
                </a:rPr>
                <a:t>pixelIndex</a:t>
              </a:r>
              <a:r>
                <a:rPr lang="en-US" sz="1200" dirty="0">
                  <a:solidFill>
                    <a:prstClr val="black"/>
                  </a:solidFill>
                </a:rPr>
                <a:t> +3];      </a:t>
              </a:r>
              <a:r>
                <a:rPr lang="en-US" sz="1200" dirty="0">
                  <a:solidFill>
                    <a:srgbClr val="008000"/>
                  </a:solidFill>
                </a:rPr>
                <a:t>// alpha unchanged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}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Want to draw the altered image to the right of original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>
                  <a:solidFill>
                    <a:srgbClr val="008000"/>
                  </a:solidFill>
                </a:rPr>
                <a:t>// Offset gives spacing between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SecondImageX</a:t>
              </a:r>
              <a:r>
                <a:rPr lang="en-US" sz="1200" dirty="0">
                  <a:solidFill>
                    <a:prstClr val="black"/>
                  </a:solidFill>
                </a:rPr>
                <a:t> = 2*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.xOffset</a:t>
              </a:r>
              <a:r>
                <a:rPr lang="en-US" sz="1200" dirty="0">
                  <a:solidFill>
                    <a:prstClr val="black"/>
                  </a:solidFill>
                </a:rPr>
                <a:t> +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.imageObj.width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srgbClr val="0000FF"/>
                  </a:solidFill>
                </a:rPr>
                <a:t>var</a:t>
              </a:r>
              <a:r>
                <a:rPr lang="en-US" sz="1200" dirty="0">
                  <a:solidFill>
                    <a:prstClr val="black"/>
                  </a:solidFill>
                </a:rPr>
                <a:t>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SecondImageY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 err="1">
                  <a:solidFill>
                    <a:srgbClr val="0000FF"/>
                  </a:solidFill>
                </a:rPr>
                <a:t>this</a:t>
              </a:r>
              <a:r>
                <a:rPr lang="en-US" sz="1200" dirty="0" err="1">
                  <a:solidFill>
                    <a:prstClr val="black"/>
                  </a:solidFill>
                </a:rPr>
                <a:t>.yOffset</a:t>
              </a:r>
              <a:r>
                <a:rPr lang="en-US" sz="1200" dirty="0">
                  <a:solidFill>
                    <a:prstClr val="black"/>
                  </a:solidFill>
                </a:rPr>
                <a:t>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  <a:r>
                <a:rPr lang="en-US" sz="1200" dirty="0" err="1">
                  <a:solidFill>
                    <a:prstClr val="black"/>
                  </a:solidFill>
                </a:rPr>
                <a:t>ctx.putImageData</a:t>
              </a:r>
              <a:r>
                <a:rPr lang="en-US" sz="1200" dirty="0">
                  <a:solidFill>
                    <a:prstClr val="black"/>
                  </a:solidFill>
                </a:rPr>
                <a:t>(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SecondImageData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SecondImageX</a:t>
              </a:r>
              <a:r>
                <a:rPr lang="en-US" sz="1200" dirty="0">
                  <a:solidFill>
                    <a:prstClr val="black"/>
                  </a:solidFill>
                </a:rPr>
                <a:t>, </a:t>
              </a:r>
              <a:r>
                <a:rPr lang="en-US" sz="1200" dirty="0" err="1">
                  <a:solidFill>
                    <a:prstClr val="black"/>
                  </a:solidFill>
                </a:rPr>
                <a:t>SecondImageY</a:t>
              </a:r>
              <a:r>
                <a:rPr lang="en-US" sz="1200" dirty="0">
                  <a:solidFill>
                    <a:prstClr val="black"/>
                  </a:solidFill>
                </a:rPr>
                <a:t>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},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};  </a:t>
              </a:r>
              <a:r>
                <a:rPr lang="en-US" sz="1200" dirty="0">
                  <a:solidFill>
                    <a:srgbClr val="008000"/>
                  </a:solidFill>
                </a:rPr>
                <a:t>// end </a:t>
              </a:r>
              <a:r>
                <a:rPr lang="en-US" sz="1200" dirty="0" err="1">
                  <a:solidFill>
                    <a:srgbClr val="008000"/>
                  </a:solidFill>
                </a:rPr>
                <a:t>theProgram</a:t>
              </a:r>
              <a:r>
                <a:rPr lang="en-US" sz="1200" dirty="0">
                  <a:solidFill>
                    <a:srgbClr val="008000"/>
                  </a:solidFill>
                </a:rPr>
                <a:t> variable</a:t>
              </a:r>
            </a:p>
            <a:p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----------------------------------------------------------------------------</a:t>
              </a:r>
            </a:p>
            <a:p>
              <a:r>
                <a:rPr lang="en-US" sz="1200" dirty="0">
                  <a:solidFill>
                    <a:srgbClr val="008000"/>
                  </a:solidFill>
                </a:rPr>
                <a:t>//                                                          </a:t>
              </a:r>
              <a:r>
                <a:rPr lang="en-US" sz="1200" dirty="0" err="1">
                  <a:solidFill>
                    <a:srgbClr val="008000"/>
                  </a:solidFill>
                </a:rPr>
                <a:t>window.ONLOAD</a:t>
              </a:r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----------------------------------------------------------------------------</a:t>
              </a:r>
            </a:p>
            <a:p>
              <a:r>
                <a:rPr lang="en-US" sz="1200" dirty="0" err="1">
                  <a:solidFill>
                    <a:prstClr val="black"/>
                  </a:solidFill>
                </a:rPr>
                <a:t>window.onload</a:t>
              </a:r>
              <a:r>
                <a:rPr lang="en-US" sz="1200" dirty="0">
                  <a:solidFill>
                    <a:prstClr val="black"/>
                  </a:solidFill>
                </a:rPr>
                <a:t> = </a:t>
              </a:r>
              <a:r>
                <a:rPr lang="en-US" sz="1200" dirty="0">
                  <a:solidFill>
                    <a:srgbClr val="0000FF"/>
                  </a:solidFill>
                </a:rPr>
                <a:t>function</a:t>
              </a:r>
              <a:r>
                <a:rPr lang="en-US" sz="1200" dirty="0">
                  <a:solidFill>
                    <a:prstClr val="black"/>
                  </a:solidFill>
                </a:rPr>
                <a:t>()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{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>
                  <a:solidFill>
                    <a:srgbClr val="008000"/>
                  </a:solidFill>
                </a:rPr>
                <a:t>// Initialize and Start the game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  <a:r>
                <a:rPr lang="en-US" sz="1200" dirty="0" err="1">
                  <a:solidFill>
                    <a:prstClr val="black"/>
                  </a:solidFill>
                </a:rPr>
                <a:t>theProgram.Main</a:t>
              </a:r>
              <a:r>
                <a:rPr lang="en-US" sz="1200" dirty="0">
                  <a:solidFill>
                    <a:prstClr val="black"/>
                  </a:solidFill>
                </a:rPr>
                <a:t>();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    </a:t>
              </a:r>
            </a:p>
            <a:p>
              <a:r>
                <a:rPr lang="en-US" sz="1200" dirty="0">
                  <a:solidFill>
                    <a:prstClr val="black"/>
                  </a:solidFill>
                </a:rPr>
                <a:t>};</a:t>
              </a:r>
            </a:p>
            <a:p>
              <a:endParaRPr lang="en-US" sz="1200" dirty="0">
                <a:solidFill>
                  <a:prstClr val="black"/>
                </a:solidFill>
              </a:endParaRPr>
            </a:p>
            <a:p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----------------------------------------------------------------------------</a:t>
              </a:r>
            </a:p>
            <a:p>
              <a:r>
                <a:rPr lang="en-US" sz="1200" dirty="0">
                  <a:solidFill>
                    <a:srgbClr val="008000"/>
                  </a:solidFill>
                </a:rPr>
                <a:t>// ----------------------------------------------------------------------------</a:t>
              </a:r>
            </a:p>
            <a:p>
              <a:r>
                <a:rPr lang="en-US" sz="1200" dirty="0">
                  <a:solidFill>
                    <a:srgbClr val="008000"/>
                  </a:solidFill>
                </a:rPr>
                <a:t>// end of file</a:t>
              </a:r>
              <a:endParaRPr lang="en-US" sz="12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1" y="152400"/>
            <a:ext cx="34456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24400" y="1219200"/>
            <a:ext cx="366723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Any questions on the JavaScript?</a:t>
            </a:r>
            <a:endParaRPr lang="en-US" i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461" y="3048000"/>
            <a:ext cx="4663468" cy="2347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220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 the above program to change the color image into a grey-scale image</a:t>
            </a:r>
          </a:p>
          <a:p>
            <a:endParaRPr lang="en-US" dirty="0"/>
          </a:p>
          <a:p>
            <a:r>
              <a:rPr lang="en-US" dirty="0"/>
              <a:t>Apply a </a:t>
            </a:r>
            <a:r>
              <a:rPr lang="en-US" dirty="0" smtClean="0"/>
              <a:t>luminance </a:t>
            </a:r>
            <a:r>
              <a:rPr lang="en-US" dirty="0"/>
              <a:t>algorithm of: </a:t>
            </a:r>
            <a:endParaRPr lang="en-US" dirty="0" smtClean="0"/>
          </a:p>
          <a:p>
            <a:pPr lvl="1"/>
            <a:r>
              <a:rPr lang="en-US" dirty="0" smtClean="0"/>
              <a:t>0.3*red </a:t>
            </a:r>
            <a:r>
              <a:rPr lang="en-US" dirty="0"/>
              <a:t>+ 0.59*green + </a:t>
            </a:r>
            <a:r>
              <a:rPr lang="en-US" dirty="0" smtClean="0"/>
              <a:t>0.11*blue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Also, come to the next class with an explanation of why the green would be such a higher weight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74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Beyond D2L</a:t>
            </a:r>
          </a:p>
          <a:p>
            <a:pPr lvl="1"/>
            <a:r>
              <a:rPr lang="en-US" dirty="0" smtClean="0"/>
              <a:t>Examples and information</a:t>
            </a:r>
            <a:br>
              <a:rPr lang="en-US" dirty="0" smtClean="0"/>
            </a:br>
            <a:r>
              <a:rPr lang="en-US" dirty="0" smtClean="0"/>
              <a:t>can be found online at:</a:t>
            </a:r>
          </a:p>
          <a:p>
            <a:pPr lvl="2"/>
            <a:r>
              <a:rPr lang="en-US" i="1" dirty="0"/>
              <a:t>http://docdingle.com/teaching/cs.html</a:t>
            </a:r>
            <a:endParaRPr lang="en-US" i="1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2"/>
            <a:r>
              <a:rPr lang="en-US" i="1" dirty="0" smtClean="0"/>
              <a:t>Continue to more stuff as needed</a:t>
            </a:r>
            <a:endParaRPr lang="en-US" i="1" dirty="0"/>
          </a:p>
        </p:txBody>
      </p:sp>
      <p:pic>
        <p:nvPicPr>
          <p:cNvPr id="4" name="Picture 2" descr="http://files.softicons.com/download/social-media-icons/brushed-metal-icons-by-mebaze/png/512x512/HTML5-0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85800"/>
            <a:ext cx="1689610" cy="168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6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Reference Stuff Follows</a:t>
            </a:r>
            <a:endParaRPr lang="en-US" dirty="0"/>
          </a:p>
        </p:txBody>
      </p:sp>
      <p:pic>
        <p:nvPicPr>
          <p:cNvPr id="3" name="Picture 8" descr="http://html5beginners.com/wp-content/uploads/2014/09/j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95400"/>
            <a:ext cx="5427693" cy="318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663582"/>
            <a:ext cx="693197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5663582"/>
            <a:ext cx="669482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805" y="5663582"/>
            <a:ext cx="68912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662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Much of the content derived/based on slides for use with the book:</a:t>
            </a:r>
          </a:p>
          <a:p>
            <a:pPr lvl="1"/>
            <a:r>
              <a:rPr lang="en-US" sz="1800" i="1" dirty="0"/>
              <a:t>Digital Image Processing, </a:t>
            </a:r>
            <a:r>
              <a:rPr lang="en-US" sz="1800" dirty="0" smtClean="0"/>
              <a:t>Gonzalez and Woods</a:t>
            </a:r>
          </a:p>
          <a:p>
            <a:pPr lvl="1"/>
            <a:endParaRPr lang="en-US" sz="1800" dirty="0"/>
          </a:p>
          <a:p>
            <a:r>
              <a:rPr lang="en-US" sz="2000" dirty="0" smtClean="0"/>
              <a:t>Some layout and presentation style derived/based on presentations by</a:t>
            </a:r>
          </a:p>
          <a:p>
            <a:pPr lvl="1"/>
            <a:r>
              <a:rPr lang="en-US" sz="1800" dirty="0" smtClean="0"/>
              <a:t>Donald House, Texas A&amp;M University, 1999</a:t>
            </a:r>
          </a:p>
          <a:p>
            <a:pPr lvl="1"/>
            <a:r>
              <a:rPr lang="en-US" sz="1800" dirty="0" smtClean="0"/>
              <a:t>Bernd </a:t>
            </a:r>
            <a:r>
              <a:rPr lang="en-US" sz="1800" dirty="0" err="1" smtClean="0"/>
              <a:t>Girod</a:t>
            </a:r>
            <a:r>
              <a:rPr lang="en-US" sz="1800" dirty="0" smtClean="0"/>
              <a:t>, Stanford University, 2007</a:t>
            </a:r>
          </a:p>
          <a:p>
            <a:pPr lvl="1"/>
            <a:r>
              <a:rPr lang="en-US" sz="1800" dirty="0" err="1" smtClean="0"/>
              <a:t>Shreekanth</a:t>
            </a:r>
            <a:r>
              <a:rPr lang="en-US" sz="1800" dirty="0" smtClean="0"/>
              <a:t> </a:t>
            </a:r>
            <a:r>
              <a:rPr lang="en-US" sz="1800" dirty="0" err="1" smtClean="0"/>
              <a:t>Mandayam</a:t>
            </a:r>
            <a:r>
              <a:rPr lang="en-US" sz="1800" dirty="0" smtClean="0"/>
              <a:t>, Rowan University, 2009</a:t>
            </a:r>
          </a:p>
          <a:p>
            <a:pPr lvl="1"/>
            <a:r>
              <a:rPr lang="en-US" sz="1800" dirty="0" smtClean="0"/>
              <a:t>Igor Aizenberg, TAMUT, 2013</a:t>
            </a:r>
          </a:p>
          <a:p>
            <a:pPr lvl="1"/>
            <a:r>
              <a:rPr lang="en-US" sz="1800" dirty="0" smtClean="0"/>
              <a:t>Xin Li, WVU, 2014</a:t>
            </a:r>
          </a:p>
          <a:p>
            <a:pPr lvl="1"/>
            <a:r>
              <a:rPr lang="en-US" sz="1800" dirty="0" smtClean="0"/>
              <a:t>George </a:t>
            </a:r>
            <a:r>
              <a:rPr lang="en-US" sz="1800" dirty="0" err="1" smtClean="0"/>
              <a:t>Wolberg</a:t>
            </a:r>
            <a:r>
              <a:rPr lang="en-US" sz="1800" dirty="0" smtClean="0"/>
              <a:t>, City College of New York, 2015</a:t>
            </a:r>
          </a:p>
          <a:p>
            <a:pPr lvl="1"/>
            <a:r>
              <a:rPr lang="en-US" sz="1800" dirty="0" smtClean="0"/>
              <a:t>Yao Wang and Zhu Liu, NYU-Poly, 2015</a:t>
            </a:r>
          </a:p>
          <a:p>
            <a:pPr lvl="1"/>
            <a:r>
              <a:rPr lang="en-US" sz="1800" dirty="0" err="1" smtClean="0"/>
              <a:t>Sinisa</a:t>
            </a:r>
            <a:r>
              <a:rPr lang="en-US" sz="1800" dirty="0" smtClean="0"/>
              <a:t> </a:t>
            </a:r>
            <a:r>
              <a:rPr lang="en-US" sz="1800" dirty="0" err="1" smtClean="0"/>
              <a:t>Todorovic</a:t>
            </a:r>
            <a:r>
              <a:rPr lang="en-US" sz="1800" dirty="0" smtClean="0"/>
              <a:t>, Oregon State, 2015</a:t>
            </a:r>
          </a:p>
          <a:p>
            <a:pPr lvl="1"/>
            <a:r>
              <a:rPr lang="en-US" sz="1800" dirty="0" smtClean="0"/>
              <a:t>Beej’s Bit Bucket / Tech and Programming Fun</a:t>
            </a:r>
          </a:p>
          <a:p>
            <a:pPr lvl="2"/>
            <a:r>
              <a:rPr lang="en-US" sz="1400" dirty="0"/>
              <a:t>http://beej.us/blog</a:t>
            </a:r>
            <a:r>
              <a:rPr lang="en-US" sz="1400" dirty="0" smtClean="0"/>
              <a:t>/</a:t>
            </a:r>
          </a:p>
          <a:p>
            <a:pPr lvl="2"/>
            <a:r>
              <a:rPr lang="en-US" sz="1400" dirty="0"/>
              <a:t>http://beej.us/blog/data/html5s-canvas-2-pixel/</a:t>
            </a:r>
            <a:endParaRPr lang="en-US" sz="1400" dirty="0" smtClean="0"/>
          </a:p>
          <a:p>
            <a:pPr lvl="1"/>
            <a:r>
              <a:rPr lang="en-US" sz="1800" dirty="0" smtClean="0"/>
              <a:t>w3schools.com</a:t>
            </a:r>
            <a:endParaRPr lang="en-US" sz="1800" dirty="0"/>
          </a:p>
        </p:txBody>
      </p:sp>
      <p:pic>
        <p:nvPicPr>
          <p:cNvPr id="4" name="Picture 2" descr="http://reviewanygame.com/content/images/products/thrillville-off-the-rails-xbox-360-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572000"/>
            <a:ext cx="2995613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5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HTML5/JS: Direct Pixel Manipulation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basic things you can do</a:t>
            </a:r>
          </a:p>
          <a:p>
            <a:pPr lvl="1"/>
            <a:r>
              <a:rPr lang="en-US" dirty="0" smtClean="0"/>
              <a:t>Create an array of empty pixels</a:t>
            </a:r>
          </a:p>
          <a:p>
            <a:pPr lvl="1"/>
            <a:r>
              <a:rPr lang="en-US" dirty="0" smtClean="0"/>
              <a:t>Get an array of pixels from an existing canvas</a:t>
            </a:r>
          </a:p>
          <a:p>
            <a:pPr lvl="1"/>
            <a:r>
              <a:rPr lang="en-US" dirty="0" smtClean="0"/>
              <a:t>Set the pixels of a canvas using a pixel array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38800"/>
            <a:ext cx="669482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605" y="5638800"/>
            <a:ext cx="689120" cy="97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5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JavaScript arrays work like C/C++/Java</a:t>
            </a:r>
          </a:p>
          <a:p>
            <a:pPr lvl="1"/>
            <a:r>
              <a:rPr lang="en-US" dirty="0" smtClean="0"/>
              <a:t>Use the standard </a:t>
            </a:r>
            <a:r>
              <a:rPr lang="en-US" dirty="0" err="1" smtClean="0"/>
              <a:t>accessors</a:t>
            </a:r>
            <a:r>
              <a:rPr lang="en-US" dirty="0" smtClean="0"/>
              <a:t> to index into the array</a:t>
            </a:r>
            <a:endParaRPr lang="en-US" dirty="0"/>
          </a:p>
          <a:p>
            <a:pPr lvl="2"/>
            <a:r>
              <a:rPr lang="en-US" dirty="0" smtClean="0"/>
              <a:t>EX:</a:t>
            </a:r>
          </a:p>
          <a:p>
            <a:pPr lvl="3"/>
            <a:r>
              <a:rPr lang="en-US" dirty="0" err="1" smtClean="0"/>
              <a:t>mya</a:t>
            </a:r>
            <a:r>
              <a:rPr lang="en-US" dirty="0" smtClean="0"/>
              <a:t>[0] is the first element in the array named </a:t>
            </a:r>
            <a:r>
              <a:rPr lang="en-US" i="1" dirty="0" err="1" smtClean="0"/>
              <a:t>mya</a:t>
            </a:r>
            <a:endParaRPr lang="en-US" i="1" dirty="0" smtClean="0"/>
          </a:p>
          <a:p>
            <a:pPr lvl="3"/>
            <a:r>
              <a:rPr lang="en-US" dirty="0" err="1" smtClean="0"/>
              <a:t>mya</a:t>
            </a:r>
            <a:r>
              <a:rPr lang="en-US" dirty="0" smtClean="0"/>
              <a:t>[k-1] is the k-</a:t>
            </a:r>
            <a:r>
              <a:rPr lang="en-US" dirty="0" err="1" smtClean="0"/>
              <a:t>th</a:t>
            </a:r>
            <a:r>
              <a:rPr lang="en-US" dirty="0" smtClean="0"/>
              <a:t> element in the array named </a:t>
            </a:r>
            <a:r>
              <a:rPr lang="en-US" i="1" dirty="0" err="1" smtClean="0"/>
              <a:t>mya</a:t>
            </a:r>
            <a:endParaRPr lang="en-US" i="1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Pixels in the array are in row-major order</a:t>
            </a:r>
          </a:p>
          <a:p>
            <a:pPr lvl="2"/>
            <a:r>
              <a:rPr lang="en-US" dirty="0" smtClean="0"/>
              <a:t>with values of 0 to 255</a:t>
            </a:r>
          </a:p>
          <a:p>
            <a:pPr lvl="2"/>
            <a:r>
              <a:rPr lang="en-US" dirty="0" smtClean="0"/>
              <a:t>where each four-integer group represents the four color channels: Red-Green-Blue-Alpha or RGBA</a:t>
            </a:r>
          </a:p>
          <a:p>
            <a:pPr lvl="2"/>
            <a:endParaRPr lang="en-US" dirty="0"/>
          </a:p>
          <a:p>
            <a:pPr lvl="8"/>
            <a:r>
              <a:rPr lang="en-US" sz="1400" i="1" dirty="0" smtClean="0"/>
              <a:t>illustration next slide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63344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Pixel Order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" y="1219200"/>
            <a:ext cx="761047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6400" y="5619750"/>
            <a:ext cx="3366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image from: </a:t>
            </a:r>
            <a:r>
              <a:rPr lang="en-US" sz="1000" dirty="0"/>
              <a:t>http://beej.us/blog/data/html5s-canvas-2-pixel/</a:t>
            </a:r>
          </a:p>
        </p:txBody>
      </p:sp>
    </p:spTree>
    <p:extLst>
      <p:ext uri="{BB962C8B-B14F-4D97-AF65-F5344CB8AC3E}">
        <p14:creationId xmlns:p14="http://schemas.microsoft.com/office/powerpoint/2010/main" val="150639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Noise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5943600" cy="9143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Use context’s function: </a:t>
            </a:r>
            <a:r>
              <a:rPr lang="en-US" i="1" dirty="0" err="1" smtClean="0">
                <a:solidFill>
                  <a:schemeClr val="bg1">
                    <a:lumMod val="85000"/>
                  </a:schemeClr>
                </a:solidFill>
              </a:rPr>
              <a:t>createImageData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()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Create a new function: </a:t>
            </a:r>
            <a:r>
              <a:rPr lang="en-US" i="1" dirty="0" err="1" smtClean="0">
                <a:solidFill>
                  <a:schemeClr val="bg1">
                    <a:lumMod val="85000"/>
                  </a:schemeClr>
                </a:solidFill>
              </a:rPr>
              <a:t>SetPixel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()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Use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context’s function: </a:t>
            </a:r>
            <a:r>
              <a:rPr lang="en-US" i="1" dirty="0" err="1" smtClean="0">
                <a:solidFill>
                  <a:schemeClr val="bg1">
                    <a:lumMod val="85000"/>
                  </a:schemeClr>
                </a:solidFill>
              </a:rPr>
              <a:t>putImageData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()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14401"/>
            <a:ext cx="1962150" cy="148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378" y="2069303"/>
            <a:ext cx="1840119" cy="369332"/>
          </a:xfrm>
          <a:prstGeom prst="rect">
            <a:avLst/>
          </a:prstGeom>
          <a:solidFill>
            <a:srgbClr val="EFEFD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createImage.html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784" y="2438635"/>
            <a:ext cx="4732258" cy="332398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&lt;!DOCTYPE html&gt;</a:t>
            </a:r>
          </a:p>
          <a:p>
            <a:r>
              <a:rPr lang="en-US" sz="1400" dirty="0"/>
              <a:t>&lt;html </a:t>
            </a:r>
            <a:r>
              <a:rPr lang="en-US" sz="1400" dirty="0" err="1"/>
              <a:t>lang</a:t>
            </a:r>
            <a:r>
              <a:rPr lang="en-US" sz="1400" dirty="0"/>
              <a:t>="</a:t>
            </a:r>
            <a:r>
              <a:rPr lang="en-US" sz="1400" dirty="0" err="1"/>
              <a:t>en</a:t>
            </a:r>
            <a:r>
              <a:rPr lang="en-US" sz="1400" dirty="0"/>
              <a:t>"&gt;</a:t>
            </a:r>
          </a:p>
          <a:p>
            <a:r>
              <a:rPr lang="en-US" sz="1400" dirty="0"/>
              <a:t>&lt;head&gt;</a:t>
            </a:r>
          </a:p>
          <a:p>
            <a:r>
              <a:rPr lang="en-US" sz="1400" dirty="0" smtClean="0"/>
              <a:t>   &lt;</a:t>
            </a:r>
            <a:r>
              <a:rPr lang="en-US" sz="1400" dirty="0"/>
              <a:t>script </a:t>
            </a:r>
            <a:r>
              <a:rPr lang="en-US" sz="1400" dirty="0" err="1"/>
              <a:t>src</a:t>
            </a:r>
            <a:r>
              <a:rPr lang="en-US" sz="1400" dirty="0" smtClean="0"/>
              <a:t>=“createImage.js</a:t>
            </a:r>
            <a:r>
              <a:rPr lang="en-US" sz="1400" dirty="0"/>
              <a:t>" type="text/</a:t>
            </a:r>
            <a:r>
              <a:rPr lang="en-US" sz="1400" dirty="0" err="1"/>
              <a:t>javascript</a:t>
            </a:r>
            <a:r>
              <a:rPr lang="en-US" sz="1400" dirty="0"/>
              <a:t>"&gt;&lt;/script&gt;</a:t>
            </a:r>
          </a:p>
          <a:p>
            <a:r>
              <a:rPr lang="en-US" sz="1400" dirty="0"/>
              <a:t>&lt;/head&gt;</a:t>
            </a:r>
          </a:p>
          <a:p>
            <a:endParaRPr lang="en-US" sz="1400" dirty="0"/>
          </a:p>
          <a:p>
            <a:r>
              <a:rPr lang="en-US" sz="1400" dirty="0"/>
              <a:t>&lt;body&gt;</a:t>
            </a:r>
          </a:p>
          <a:p>
            <a:r>
              <a:rPr lang="en-US" sz="1400" dirty="0"/>
              <a:t>    &lt;div&gt;</a:t>
            </a:r>
          </a:p>
          <a:p>
            <a:r>
              <a:rPr lang="en-US" sz="1400" dirty="0" smtClean="0"/>
              <a:t>        &lt;canvas id="</a:t>
            </a:r>
            <a:r>
              <a:rPr lang="en-US" sz="1400" dirty="0" err="1" smtClean="0"/>
              <a:t>myCanvas</a:t>
            </a:r>
            <a:r>
              <a:rPr lang="en-US" sz="1400" dirty="0" smtClean="0"/>
              <a:t>" width="320" height="240"&gt;</a:t>
            </a:r>
          </a:p>
          <a:p>
            <a:r>
              <a:rPr lang="en-US" sz="1400" dirty="0" smtClean="0"/>
              <a:t>        </a:t>
            </a:r>
            <a:r>
              <a:rPr lang="en-US" sz="1400" dirty="0"/>
              <a:t>Your browser does NOT support canvas!</a:t>
            </a:r>
          </a:p>
          <a:p>
            <a:r>
              <a:rPr lang="en-US" sz="1400" dirty="0"/>
              <a:t>        &lt;/canvas&gt;</a:t>
            </a:r>
          </a:p>
          <a:p>
            <a:r>
              <a:rPr lang="en-US" sz="1400" dirty="0"/>
              <a:t>    &lt;/div&gt;</a:t>
            </a:r>
          </a:p>
          <a:p>
            <a:r>
              <a:rPr lang="en-US" sz="1400" dirty="0"/>
              <a:t>&lt;/body&gt;</a:t>
            </a:r>
          </a:p>
          <a:p>
            <a:r>
              <a:rPr lang="en-US" sz="1400" dirty="0"/>
              <a:t>&lt;/html&gt;</a:t>
            </a:r>
          </a:p>
          <a:p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233909" y="3048000"/>
            <a:ext cx="2987507" cy="14773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Same basic HTML as previous examples</a:t>
            </a:r>
          </a:p>
          <a:p>
            <a:endParaRPr lang="en-US" dirty="0"/>
          </a:p>
          <a:p>
            <a:r>
              <a:rPr lang="en-US" dirty="0" smtClean="0"/>
              <a:t>JavaScript filename changed</a:t>
            </a:r>
          </a:p>
          <a:p>
            <a:r>
              <a:rPr lang="en-US" dirty="0" smtClean="0"/>
              <a:t>to createImage.js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685800" y="3124200"/>
            <a:ext cx="2256351" cy="261610"/>
          </a:xfrm>
          <a:prstGeom prst="roundRect">
            <a:avLst/>
          </a:prstGeom>
          <a:solidFill>
            <a:schemeClr val="accent1">
              <a:alpha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290" y="152400"/>
            <a:ext cx="334741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961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Noise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5943600" cy="914399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Use context’s function: </a:t>
            </a:r>
            <a:r>
              <a:rPr lang="en-US" i="1" dirty="0" err="1" smtClean="0">
                <a:solidFill>
                  <a:schemeClr val="bg1">
                    <a:lumMod val="85000"/>
                  </a:schemeClr>
                </a:solidFill>
              </a:rPr>
              <a:t>createImageData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()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Create a new function: </a:t>
            </a:r>
            <a:r>
              <a:rPr lang="en-US" i="1" dirty="0" err="1" smtClean="0">
                <a:solidFill>
                  <a:schemeClr val="bg1">
                    <a:lumMod val="85000"/>
                  </a:schemeClr>
                </a:solidFill>
              </a:rPr>
              <a:t>SetPixel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()</a:t>
            </a: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Use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context’s function: </a:t>
            </a:r>
            <a:r>
              <a:rPr lang="en-US" i="1" dirty="0" err="1" smtClean="0">
                <a:solidFill>
                  <a:schemeClr val="bg1">
                    <a:lumMod val="85000"/>
                  </a:schemeClr>
                </a:solidFill>
              </a:rPr>
              <a:t>putImageData</a:t>
            </a:r>
            <a:r>
              <a:rPr lang="en-US" i="1" dirty="0" smtClean="0">
                <a:solidFill>
                  <a:schemeClr val="bg1">
                    <a:lumMod val="85000"/>
                  </a:schemeClr>
                </a:solidFill>
              </a:rPr>
              <a:t>()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14401"/>
            <a:ext cx="1962150" cy="1486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0378" y="2069303"/>
            <a:ext cx="1840119" cy="369332"/>
          </a:xfrm>
          <a:prstGeom prst="rect">
            <a:avLst/>
          </a:prstGeom>
          <a:solidFill>
            <a:srgbClr val="EFEFDD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createImage.html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784" y="2438635"/>
            <a:ext cx="4732258" cy="3323987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&lt;!DOCTYPE html&gt;</a:t>
            </a:r>
          </a:p>
          <a:p>
            <a:r>
              <a:rPr lang="en-US" sz="1400" dirty="0"/>
              <a:t>&lt;html </a:t>
            </a:r>
            <a:r>
              <a:rPr lang="en-US" sz="1400" dirty="0" err="1"/>
              <a:t>lang</a:t>
            </a:r>
            <a:r>
              <a:rPr lang="en-US" sz="1400" dirty="0"/>
              <a:t>="</a:t>
            </a:r>
            <a:r>
              <a:rPr lang="en-US" sz="1400" dirty="0" err="1"/>
              <a:t>en</a:t>
            </a:r>
            <a:r>
              <a:rPr lang="en-US" sz="1400" dirty="0"/>
              <a:t>"&gt;</a:t>
            </a:r>
          </a:p>
          <a:p>
            <a:r>
              <a:rPr lang="en-US" sz="1400" dirty="0"/>
              <a:t>&lt;head&gt;</a:t>
            </a:r>
          </a:p>
          <a:p>
            <a:r>
              <a:rPr lang="en-US" sz="1400" dirty="0" smtClean="0"/>
              <a:t>   &lt;</a:t>
            </a:r>
            <a:r>
              <a:rPr lang="en-US" sz="1400" dirty="0"/>
              <a:t>script </a:t>
            </a:r>
            <a:r>
              <a:rPr lang="en-US" sz="1400" dirty="0" err="1"/>
              <a:t>src</a:t>
            </a:r>
            <a:r>
              <a:rPr lang="en-US" sz="1400" dirty="0" smtClean="0"/>
              <a:t>=“createImage.js</a:t>
            </a:r>
            <a:r>
              <a:rPr lang="en-US" sz="1400" dirty="0"/>
              <a:t>" type="text/</a:t>
            </a:r>
            <a:r>
              <a:rPr lang="en-US" sz="1400" dirty="0" err="1"/>
              <a:t>javascript</a:t>
            </a:r>
            <a:r>
              <a:rPr lang="en-US" sz="1400" dirty="0"/>
              <a:t>"&gt;&lt;/script&gt;</a:t>
            </a:r>
          </a:p>
          <a:p>
            <a:r>
              <a:rPr lang="en-US" sz="1400" dirty="0"/>
              <a:t>&lt;/head&gt;</a:t>
            </a:r>
          </a:p>
          <a:p>
            <a:endParaRPr lang="en-US" sz="1400" dirty="0"/>
          </a:p>
          <a:p>
            <a:r>
              <a:rPr lang="en-US" sz="1400" dirty="0"/>
              <a:t>&lt;body&gt;</a:t>
            </a:r>
          </a:p>
          <a:p>
            <a:r>
              <a:rPr lang="en-US" sz="1400" dirty="0"/>
              <a:t>    &lt;div&gt;</a:t>
            </a:r>
          </a:p>
          <a:p>
            <a:r>
              <a:rPr lang="en-US" sz="1400" dirty="0" smtClean="0"/>
              <a:t>        &lt;canvas id="</a:t>
            </a:r>
            <a:r>
              <a:rPr lang="en-US" sz="1400" dirty="0" err="1" smtClean="0"/>
              <a:t>myCanvas</a:t>
            </a:r>
            <a:r>
              <a:rPr lang="en-US" sz="1400" dirty="0" smtClean="0"/>
              <a:t>" width="320" height="240"&gt;</a:t>
            </a:r>
          </a:p>
          <a:p>
            <a:r>
              <a:rPr lang="en-US" sz="1400" dirty="0" smtClean="0"/>
              <a:t>        </a:t>
            </a:r>
            <a:r>
              <a:rPr lang="en-US" sz="1400" dirty="0"/>
              <a:t>Your browser does NOT support canvas!</a:t>
            </a:r>
          </a:p>
          <a:p>
            <a:r>
              <a:rPr lang="en-US" sz="1400" dirty="0"/>
              <a:t>        &lt;/canvas&gt;</a:t>
            </a:r>
          </a:p>
          <a:p>
            <a:r>
              <a:rPr lang="en-US" sz="1400" dirty="0"/>
              <a:t>    &lt;/div&gt;</a:t>
            </a:r>
          </a:p>
          <a:p>
            <a:r>
              <a:rPr lang="en-US" sz="1400" dirty="0"/>
              <a:t>&lt;/body&gt;</a:t>
            </a:r>
          </a:p>
          <a:p>
            <a:r>
              <a:rPr lang="en-US" sz="1400" dirty="0"/>
              <a:t>&lt;/html&gt;</a:t>
            </a:r>
          </a:p>
          <a:p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876800" y="3581400"/>
            <a:ext cx="298750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Questions on the HTML file ?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290" y="152400"/>
            <a:ext cx="334741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74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3059</TotalTime>
  <Words>5844</Words>
  <Application>Microsoft Office PowerPoint</Application>
  <PresentationFormat>On-screen Show (4:3)</PresentationFormat>
  <Paragraphs>1076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Office Theme</vt:lpstr>
      <vt:lpstr>HTML5 – Canvas JavaScript Pixels</vt:lpstr>
      <vt:lpstr>Lecture Objectives</vt:lpstr>
      <vt:lpstr>What this is Not</vt:lpstr>
      <vt:lpstr>Background</vt:lpstr>
      <vt:lpstr>HTML5/JS: Direct Pixel Manipulation</vt:lpstr>
      <vt:lpstr>Pixel Array</vt:lpstr>
      <vt:lpstr>Pixel Order</vt:lpstr>
      <vt:lpstr>Creating a Noise Image</vt:lpstr>
      <vt:lpstr>Creating a Noise Image</vt:lpstr>
      <vt:lpstr>Creating a Noise Image</vt:lpstr>
      <vt:lpstr>Creating a Noise Image</vt:lpstr>
      <vt:lpstr>Creating a Noise Image</vt:lpstr>
      <vt:lpstr>Creating a Noise Image</vt:lpstr>
      <vt:lpstr>Creating a Noise Image</vt:lpstr>
      <vt:lpstr>Creating a Noise Image</vt:lpstr>
      <vt:lpstr>Creating a Noise Image</vt:lpstr>
      <vt:lpstr>Creating a Noise Image</vt:lpstr>
      <vt:lpstr>Creating a Noise Image</vt:lpstr>
      <vt:lpstr>Challenge</vt:lpstr>
      <vt:lpstr>Load Image</vt:lpstr>
      <vt:lpstr>Turn it 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</vt:lpstr>
      <vt:lpstr>Questions?</vt:lpstr>
      <vt:lpstr>Extra Reference Stuff Follows</vt:lpstr>
      <vt:lpstr>Credits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Prototyping</dc:title>
  <dc:creator>Dingle, Brent</dc:creator>
  <cp:lastModifiedBy>Dingle, Brent</cp:lastModifiedBy>
  <cp:revision>787</cp:revision>
  <dcterms:created xsi:type="dcterms:W3CDTF">2006-08-16T00:00:00Z</dcterms:created>
  <dcterms:modified xsi:type="dcterms:W3CDTF">2015-09-14T18:51:29Z</dcterms:modified>
</cp:coreProperties>
</file>