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08" r:id="rId3"/>
    <p:sldId id="280" r:id="rId4"/>
    <p:sldId id="259" r:id="rId5"/>
    <p:sldId id="261" r:id="rId6"/>
    <p:sldId id="266" r:id="rId7"/>
    <p:sldId id="265" r:id="rId8"/>
    <p:sldId id="264" r:id="rId9"/>
    <p:sldId id="309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10" r:id="rId20"/>
    <p:sldId id="302" r:id="rId21"/>
    <p:sldId id="303" r:id="rId22"/>
    <p:sldId id="304" r:id="rId23"/>
    <p:sldId id="305" r:id="rId24"/>
    <p:sldId id="306" r:id="rId25"/>
    <p:sldId id="307" r:id="rId26"/>
    <p:sldId id="311" r:id="rId27"/>
    <p:sldId id="267" r:id="rId28"/>
    <p:sldId id="270" r:id="rId29"/>
    <p:sldId id="271" r:id="rId30"/>
    <p:sldId id="272" r:id="rId31"/>
    <p:sldId id="273" r:id="rId32"/>
    <p:sldId id="274" r:id="rId33"/>
    <p:sldId id="277" r:id="rId34"/>
    <p:sldId id="278" r:id="rId35"/>
    <p:sldId id="279" r:id="rId36"/>
    <p:sldId id="281" r:id="rId37"/>
    <p:sldId id="282" r:id="rId38"/>
    <p:sldId id="290" r:id="rId39"/>
    <p:sldId id="283" r:id="rId40"/>
    <p:sldId id="284" r:id="rId41"/>
    <p:sldId id="289" r:id="rId42"/>
    <p:sldId id="285" r:id="rId43"/>
    <p:sldId id="286" r:id="rId44"/>
    <p:sldId id="287" r:id="rId45"/>
    <p:sldId id="288" r:id="rId46"/>
    <p:sldId id="275" r:id="rId47"/>
    <p:sldId id="292" r:id="rId48"/>
    <p:sldId id="276" r:id="rId49"/>
    <p:sldId id="260" r:id="rId50"/>
    <p:sldId id="29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BCFAB"/>
    <a:srgbClr val="ACB6E6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66" autoAdjust="0"/>
  </p:normalViewPr>
  <p:slideViewPr>
    <p:cSldViewPr>
      <p:cViewPr varScale="1">
        <p:scale>
          <a:sx n="78" d="100"/>
          <a:sy n="78" d="100"/>
        </p:scale>
        <p:origin x="-5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0ABE-452A-4AFD-9D76-50CDA118E67B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015B-B547-4095-B1BD-E46E7266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trick to these slides is NOT to read them.</a:t>
            </a:r>
          </a:p>
          <a:p>
            <a:endParaRPr lang="en-US" dirty="0" smtClean="0"/>
          </a:p>
          <a:p>
            <a:r>
              <a:rPr lang="en-US" dirty="0" smtClean="0"/>
              <a:t>A lot of the information is there for later reference.    Present a summary of what is on the slides</a:t>
            </a:r>
          </a:p>
          <a:p>
            <a:r>
              <a:rPr lang="en-US" dirty="0" smtClean="0"/>
              <a:t>				Relate</a:t>
            </a:r>
            <a:r>
              <a:rPr lang="en-US" baseline="0" dirty="0" smtClean="0"/>
              <a:t> information to class more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8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andlebard.com/wp-content/uploads/2014/06/Screen-Shot-2014-06-22-at-6.46.06-AM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4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66294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128" y="1398587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Prototyping with a Purpose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0" y="6477000"/>
            <a:ext cx="3352800" cy="228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000" dirty="0" smtClean="0"/>
              <a:t>Some content based on GDC 2006, </a:t>
            </a:r>
            <a:r>
              <a:rPr lang="en-US" sz="1000" dirty="0" err="1" smtClean="0"/>
              <a:t>Gingold</a:t>
            </a:r>
            <a:r>
              <a:rPr lang="en-US" sz="1000" dirty="0" smtClean="0"/>
              <a:t> and </a:t>
            </a:r>
            <a:r>
              <a:rPr lang="en-US" sz="1000" dirty="0" err="1" smtClean="0"/>
              <a:t>Hecker</a:t>
            </a:r>
            <a:endParaRPr lang="en-US" sz="1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791200" y="57912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Brent M. Dingle		               	2014</a:t>
            </a:r>
          </a:p>
          <a:p>
            <a:pPr algn="l"/>
            <a:r>
              <a:rPr lang="en-US" dirty="0" smtClean="0"/>
              <a:t>Game Design and Development Program</a:t>
            </a:r>
          </a:p>
          <a:p>
            <a:pPr algn="l"/>
            <a:r>
              <a:rPr lang="en-US" dirty="0" smtClean="0"/>
              <a:t>Mathematics, Statistics and Computer Science</a:t>
            </a:r>
          </a:p>
          <a:p>
            <a:pPr algn="l"/>
            <a:r>
              <a:rPr lang="en-US" dirty="0" smtClean="0"/>
              <a:t>University of Wisconsin - Stout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3128" y="5357241"/>
            <a:ext cx="82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0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Important: Ask a Good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formulate good questions for prototyping</a:t>
            </a:r>
          </a:p>
          <a:p>
            <a:endParaRPr lang="en-US" dirty="0"/>
          </a:p>
          <a:p>
            <a:r>
              <a:rPr lang="en-US" dirty="0" smtClean="0"/>
              <a:t>Focus On</a:t>
            </a:r>
          </a:p>
          <a:p>
            <a:pPr lvl="1"/>
            <a:r>
              <a:rPr lang="en-US" dirty="0" smtClean="0"/>
              <a:t>Where do you need understanding?</a:t>
            </a:r>
          </a:p>
          <a:p>
            <a:pPr lvl="2"/>
            <a:r>
              <a:rPr lang="en-US" dirty="0" smtClean="0"/>
              <a:t>Target other questions in this area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5389679"/>
            <a:ext cx="533466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en-US" sz="2400" i="1" dirty="0" smtClean="0"/>
              <a:t>Let’s consider some examples questions…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92180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Can we make a fun social game between characters?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406033"/>
            <a:ext cx="767261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en-US" sz="2400" i="1" dirty="0" smtClean="0"/>
              <a:t>Is this a good or bad question to use a prototype to answer?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799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Can we make a fun social game between characters?</a:t>
            </a:r>
            <a:endParaRPr lang="en-US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621536" y="914400"/>
            <a:ext cx="3505200" cy="3505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B40C0C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00600" y="3373159"/>
            <a:ext cx="362054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800" b="1" dirty="0"/>
              <a:t>Bad!</a:t>
            </a:r>
          </a:p>
          <a:p>
            <a:r>
              <a:rPr lang="en-US" altLang="en-US" dirty="0" smtClean="0"/>
              <a:t> </a:t>
            </a:r>
          </a:p>
          <a:p>
            <a:r>
              <a:rPr lang="en-US" altLang="en-US" dirty="0" smtClean="0"/>
              <a:t>There is nothing </a:t>
            </a:r>
            <a:r>
              <a:rPr lang="en-US" altLang="en-US" dirty="0"/>
              <a:t>to try </a:t>
            </a:r>
            <a:r>
              <a:rPr lang="en-US" altLang="en-US" dirty="0" smtClean="0"/>
              <a:t>and </a:t>
            </a:r>
            <a:r>
              <a:rPr lang="en-US" altLang="en-US" dirty="0"/>
              <a:t>test </a:t>
            </a:r>
            <a:r>
              <a:rPr lang="en-US" altLang="en-US" dirty="0" smtClean="0"/>
              <a:t>here.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What idea do you want to try out?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</a:t>
            </a:r>
            <a:br>
              <a:rPr lang="en-US" dirty="0" smtClean="0"/>
            </a:br>
            <a:r>
              <a:rPr lang="en-US" dirty="0" smtClean="0"/>
              <a:t>“Leg User Interface concept”</a:t>
            </a:r>
            <a:br>
              <a:rPr lang="en-US" dirty="0" smtClean="0"/>
            </a:br>
            <a:r>
              <a:rPr lang="en-US" dirty="0" smtClean="0"/>
              <a:t>user friendly,</a:t>
            </a:r>
            <a:br>
              <a:rPr lang="en-US" dirty="0" smtClean="0"/>
            </a:br>
            <a:r>
              <a:rPr lang="en-US" dirty="0" smtClean="0"/>
              <a:t>powerful,</a:t>
            </a:r>
            <a:br>
              <a:rPr lang="en-US" dirty="0" smtClean="0"/>
            </a:br>
            <a:r>
              <a:rPr lang="en-US" dirty="0" smtClean="0"/>
              <a:t>and cool?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2000" y="4191000"/>
            <a:ext cx="767261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en-US" sz="2400" i="1" dirty="0" smtClean="0"/>
              <a:t>Is this a good or bad question to use a prototype to answer?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4125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</a:t>
            </a:r>
            <a:br>
              <a:rPr lang="en-US" dirty="0" smtClean="0"/>
            </a:br>
            <a:r>
              <a:rPr lang="en-US" dirty="0" smtClean="0"/>
              <a:t>Leg UI concept</a:t>
            </a:r>
            <a:br>
              <a:rPr lang="en-US" dirty="0" smtClean="0"/>
            </a:br>
            <a:r>
              <a:rPr lang="en-US" dirty="0" smtClean="0"/>
              <a:t>user friendly,</a:t>
            </a:r>
            <a:br>
              <a:rPr lang="en-US" dirty="0" smtClean="0"/>
            </a:br>
            <a:r>
              <a:rPr lang="en-US" dirty="0" smtClean="0"/>
              <a:t>powerful,</a:t>
            </a:r>
            <a:br>
              <a:rPr lang="en-US" dirty="0" smtClean="0"/>
            </a:br>
            <a:r>
              <a:rPr lang="en-US" dirty="0" smtClean="0"/>
              <a:t>and cool?</a:t>
            </a:r>
          </a:p>
          <a:p>
            <a:endParaRPr lang="en-US" dirty="0" smtClean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04800" y="685800"/>
            <a:ext cx="3048000" cy="2897187"/>
          </a:xfrm>
          <a:prstGeom prst="star5">
            <a:avLst/>
          </a:prstGeom>
          <a:solidFill>
            <a:srgbClr val="FFFF00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2286000"/>
            <a:ext cx="3858557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800" b="1" dirty="0" smtClean="0"/>
              <a:t>Good!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It is testable.</a:t>
            </a:r>
          </a:p>
          <a:p>
            <a:endParaRPr lang="en-US" altLang="en-US" dirty="0"/>
          </a:p>
          <a:p>
            <a:r>
              <a:rPr lang="en-US" altLang="en-US" dirty="0" smtClean="0"/>
              <a:t>Build it. </a:t>
            </a:r>
          </a:p>
          <a:p>
            <a:r>
              <a:rPr lang="en-US" altLang="en-US" dirty="0" smtClean="0"/>
              <a:t>Demo it. Ask people about it.</a:t>
            </a:r>
          </a:p>
          <a:p>
            <a:r>
              <a:rPr lang="en-US" altLang="en-US" dirty="0" smtClean="0"/>
              <a:t>Do </a:t>
            </a:r>
            <a:r>
              <a:rPr lang="en-US" altLang="en-US" dirty="0"/>
              <a:t>they need help? Is it cool?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Does </a:t>
            </a:r>
            <a:r>
              <a:rPr lang="en-US" altLang="en-US" dirty="0"/>
              <a:t>it accomplish what we want it to?</a:t>
            </a:r>
          </a:p>
        </p:txBody>
      </p:sp>
    </p:spTree>
    <p:extLst>
      <p:ext uri="{BB962C8B-B14F-4D97-AF65-F5344CB8AC3E}">
        <p14:creationId xmlns:p14="http://schemas.microsoft.com/office/powerpoint/2010/main" val="40330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rolling around </a:t>
            </a:r>
            <a:r>
              <a:rPr lang="en-US" dirty="0" smtClean="0"/>
              <a:t>a </a:t>
            </a:r>
            <a:r>
              <a:rPr lang="en-US" dirty="0"/>
              <a:t>sticky ball be compelling?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2000" y="4191000"/>
            <a:ext cx="767261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en-US" sz="2400" i="1" dirty="0" smtClean="0"/>
              <a:t>Is this a good or bad question to use a prototype to answer?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7357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rolling around </a:t>
            </a:r>
            <a:r>
              <a:rPr lang="en-US" dirty="0" smtClean="0"/>
              <a:t>a </a:t>
            </a:r>
            <a:r>
              <a:rPr lang="en-US" dirty="0"/>
              <a:t>sticky ball be compelling?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457957" y="2819400"/>
            <a:ext cx="35996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 smtClean="0"/>
              <a:t>Good!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It is testable.</a:t>
            </a:r>
          </a:p>
          <a:p>
            <a:endParaRPr lang="en-US" altLang="en-US" dirty="0"/>
          </a:p>
          <a:p>
            <a:r>
              <a:rPr lang="en-US" altLang="en-US" dirty="0" smtClean="0"/>
              <a:t>Build it. </a:t>
            </a:r>
          </a:p>
          <a:p>
            <a:r>
              <a:rPr lang="en-US" altLang="en-US" dirty="0"/>
              <a:t>Demo it. Ask people about it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Do they think it is cool and fun? </a:t>
            </a:r>
          </a:p>
          <a:p>
            <a:r>
              <a:rPr lang="en-US" altLang="en-US" dirty="0" smtClean="0"/>
              <a:t>And do they keep playing?</a:t>
            </a:r>
            <a:endParaRPr lang="en-US" altLang="en-US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33400" y="33528"/>
            <a:ext cx="3048000" cy="2897187"/>
          </a:xfrm>
          <a:prstGeom prst="star5">
            <a:avLst/>
          </a:prstGeom>
          <a:solidFill>
            <a:srgbClr val="FFFF00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209800"/>
          </a:xfrm>
        </p:spPr>
        <p:txBody>
          <a:bodyPr/>
          <a:lstStyle/>
          <a:p>
            <a:r>
              <a:rPr lang="en-US" dirty="0"/>
              <a:t>Here is the game description document.</a:t>
            </a:r>
          </a:p>
          <a:p>
            <a:pPr lvl="1"/>
            <a:r>
              <a:rPr lang="en-US" dirty="0"/>
              <a:t>Is it going to be fun?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191000"/>
            <a:ext cx="767261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en-US" sz="2400" i="1" dirty="0" smtClean="0"/>
              <a:t>Is this a good or bad question to use a prototype to answer?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0439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905000"/>
          </a:xfrm>
        </p:spPr>
        <p:txBody>
          <a:bodyPr/>
          <a:lstStyle/>
          <a:p>
            <a:r>
              <a:rPr lang="en-US" dirty="0" smtClean="0"/>
              <a:t>Here is the game description document.</a:t>
            </a:r>
            <a:endParaRPr lang="en-US" dirty="0"/>
          </a:p>
          <a:p>
            <a:pPr lvl="1"/>
            <a:r>
              <a:rPr lang="en-US" dirty="0"/>
              <a:t>Is it going to be fun?</a:t>
            </a:r>
          </a:p>
          <a:p>
            <a:endParaRPr lang="en-US" dirty="0" smtClean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621536" y="914400"/>
            <a:ext cx="4703064" cy="1981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B40C0C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36431" y="2514600"/>
            <a:ext cx="6623480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800" b="1" dirty="0"/>
              <a:t>Bad!</a:t>
            </a:r>
          </a:p>
          <a:p>
            <a:r>
              <a:rPr lang="en-US" altLang="en-US" dirty="0" smtClean="0"/>
              <a:t>It is </a:t>
            </a:r>
            <a:r>
              <a:rPr lang="en-US" altLang="en-US" dirty="0"/>
              <a:t>an idea. </a:t>
            </a:r>
            <a:endParaRPr lang="en-US" altLang="en-US" dirty="0" smtClean="0"/>
          </a:p>
          <a:p>
            <a:r>
              <a:rPr lang="en-US" altLang="en-US" dirty="0" smtClean="0"/>
              <a:t>But is very unfocussed. </a:t>
            </a:r>
          </a:p>
          <a:p>
            <a:r>
              <a:rPr lang="en-US" altLang="en-US" dirty="0" smtClean="0"/>
              <a:t>It basically would require </a:t>
            </a:r>
            <a:r>
              <a:rPr lang="en-US" altLang="en-US" dirty="0"/>
              <a:t>the </a:t>
            </a:r>
            <a:r>
              <a:rPr lang="en-US" altLang="en-US" dirty="0" smtClean="0"/>
              <a:t>entire </a:t>
            </a:r>
            <a:r>
              <a:rPr lang="en-US" altLang="en-US" dirty="0"/>
              <a:t>game to be built, </a:t>
            </a:r>
            <a:endParaRPr lang="en-US" altLang="en-US" dirty="0" smtClean="0"/>
          </a:p>
          <a:p>
            <a:r>
              <a:rPr lang="en-US" altLang="en-US" dirty="0" smtClean="0"/>
              <a:t>which really is not a </a:t>
            </a:r>
            <a:r>
              <a:rPr lang="en-US" altLang="en-US" dirty="0"/>
              <a:t>prototype. 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b="1" dirty="0" smtClean="0"/>
              <a:t>You </a:t>
            </a:r>
            <a:r>
              <a:rPr lang="en-US" altLang="en-US" b="1" dirty="0"/>
              <a:t>must </a:t>
            </a:r>
            <a:r>
              <a:rPr lang="en-US" altLang="en-US" b="1" dirty="0" smtClean="0"/>
              <a:t>deconstruct/decompose </a:t>
            </a:r>
            <a:r>
              <a:rPr lang="en-US" altLang="en-US" b="1" dirty="0"/>
              <a:t>the features.</a:t>
            </a:r>
          </a:p>
          <a:p>
            <a:r>
              <a:rPr lang="en-US" altLang="en-US" dirty="0" smtClean="0"/>
              <a:t>How </a:t>
            </a:r>
            <a:r>
              <a:rPr lang="en-US" altLang="en-US" dirty="0"/>
              <a:t>do you </a:t>
            </a:r>
            <a:r>
              <a:rPr lang="en-US" altLang="en-US" dirty="0" smtClean="0"/>
              <a:t>reduce a large problem </a:t>
            </a:r>
            <a:r>
              <a:rPr lang="en-US" altLang="en-US" dirty="0"/>
              <a:t>into smaller </a:t>
            </a:r>
            <a:r>
              <a:rPr lang="en-US" altLang="en-US" dirty="0" smtClean="0"/>
              <a:t>manageable ones? </a:t>
            </a:r>
          </a:p>
          <a:p>
            <a:r>
              <a:rPr lang="en-US" altLang="en-US" dirty="0" smtClean="0"/>
              <a:t>And stay </a:t>
            </a:r>
            <a:r>
              <a:rPr lang="en-US" altLang="en-US" dirty="0"/>
              <a:t>relevant to the </a:t>
            </a:r>
            <a:r>
              <a:rPr lang="en-US" altLang="en-US" dirty="0" smtClean="0"/>
              <a:t>big picture of the project’s idea (it’s vision)? </a:t>
            </a:r>
          </a:p>
          <a:p>
            <a:endParaRPr lang="en-US" altLang="en-US" dirty="0"/>
          </a:p>
          <a:p>
            <a:r>
              <a:rPr lang="en-US" altLang="en-US" b="1" dirty="0"/>
              <a:t>This is a skill to learn</a:t>
            </a:r>
            <a:r>
              <a:rPr lang="en-US" altLang="en-US" b="1" dirty="0" smtClean="0"/>
              <a:t>.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7549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Prototyping General Info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Asking Good Questions</a:t>
            </a:r>
          </a:p>
          <a:p>
            <a:r>
              <a:rPr lang="en-US" b="1" dirty="0" smtClean="0"/>
              <a:t>How to Decompose a Project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to Measure a Prototype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Prototyping General Info</a:t>
            </a:r>
          </a:p>
          <a:p>
            <a:endParaRPr lang="en-US" dirty="0" smtClean="0"/>
          </a:p>
          <a:p>
            <a:r>
              <a:rPr lang="en-US" dirty="0" smtClean="0"/>
              <a:t>Asking Good Questions</a:t>
            </a:r>
          </a:p>
          <a:p>
            <a:endParaRPr lang="en-US" dirty="0" smtClean="0"/>
          </a:p>
          <a:p>
            <a:r>
              <a:rPr lang="en-US" dirty="0" smtClean="0"/>
              <a:t>How to Decompose a Project</a:t>
            </a:r>
          </a:p>
          <a:p>
            <a:endParaRPr lang="en-US" dirty="0" smtClean="0"/>
          </a:p>
          <a:p>
            <a:r>
              <a:rPr lang="en-US" dirty="0" smtClean="0"/>
              <a:t>How to Measure a Prototype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038600" cy="49831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Examine </a:t>
            </a:r>
            <a:br>
              <a:rPr lang="en-US" sz="2000" dirty="0" smtClean="0"/>
            </a:br>
            <a:r>
              <a:rPr lang="en-US" sz="2000" dirty="0" smtClean="0"/>
              <a:t>what you need to know about</a:t>
            </a:r>
          </a:p>
          <a:p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725924" y="1219200"/>
            <a:ext cx="1295400" cy="1219200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038600" cy="49831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Examine </a:t>
            </a:r>
            <a:br>
              <a:rPr lang="en-US" sz="2000" dirty="0" smtClean="0"/>
            </a:br>
            <a:r>
              <a:rPr lang="en-US" sz="2000" dirty="0" smtClean="0"/>
              <a:t>what you need to know about</a:t>
            </a:r>
          </a:p>
          <a:p>
            <a:endParaRPr lang="en-US" sz="2000" dirty="0" smtClean="0"/>
          </a:p>
          <a:p>
            <a:r>
              <a:rPr lang="en-US" sz="2000" dirty="0" smtClean="0"/>
              <a:t>Divide it into smaller pieces</a:t>
            </a:r>
          </a:p>
          <a:p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725924" y="1219200"/>
            <a:ext cx="1295400" cy="1219200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94" y="2774076"/>
            <a:ext cx="1417135" cy="136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3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038600" cy="49831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Examine </a:t>
            </a:r>
            <a:br>
              <a:rPr lang="en-US" sz="2000" dirty="0" smtClean="0"/>
            </a:br>
            <a:r>
              <a:rPr lang="en-US" sz="2000" dirty="0" smtClean="0"/>
              <a:t>what you need to know about</a:t>
            </a:r>
          </a:p>
          <a:p>
            <a:endParaRPr lang="en-US" sz="2000" dirty="0" smtClean="0"/>
          </a:p>
          <a:p>
            <a:r>
              <a:rPr lang="en-US" sz="2000" dirty="0" smtClean="0"/>
              <a:t>Divide it into smaller pieces</a:t>
            </a:r>
          </a:p>
          <a:p>
            <a:endParaRPr lang="en-US" sz="2000" dirty="0" smtClean="0"/>
          </a:p>
          <a:p>
            <a:r>
              <a:rPr lang="en-US" sz="2000" dirty="0" smtClean="0"/>
              <a:t>Make sure the pieces fit together</a:t>
            </a:r>
          </a:p>
          <a:p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725924" y="1219200"/>
            <a:ext cx="1295400" cy="1219200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714494" y="2738628"/>
            <a:ext cx="1314450" cy="1455420"/>
            <a:chOff x="4714494" y="2590800"/>
            <a:chExt cx="1314450" cy="1455420"/>
          </a:xfrm>
        </p:grpSpPr>
        <p:grpSp>
          <p:nvGrpSpPr>
            <p:cNvPr id="5" name="Group 4"/>
            <p:cNvGrpSpPr/>
            <p:nvPr/>
          </p:nvGrpSpPr>
          <p:grpSpPr>
            <a:xfrm>
              <a:off x="4721352" y="2590800"/>
              <a:ext cx="1303020" cy="388620"/>
              <a:chOff x="4721352" y="2590800"/>
              <a:chExt cx="1303020" cy="38862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169408" y="2590800"/>
                <a:ext cx="393192" cy="381000"/>
              </a:xfrm>
              <a:prstGeom prst="rect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631180" y="2598420"/>
                <a:ext cx="393192" cy="381000"/>
              </a:xfrm>
              <a:prstGeom prst="rect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721352" y="2598420"/>
                <a:ext cx="393192" cy="381000"/>
              </a:xfrm>
              <a:prstGeom prst="rect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725924" y="3112008"/>
              <a:ext cx="1303020" cy="388620"/>
              <a:chOff x="4721352" y="2590800"/>
              <a:chExt cx="1303020" cy="38862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169408" y="2590800"/>
                <a:ext cx="393192" cy="381000"/>
              </a:xfrm>
              <a:prstGeom prst="rect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631180" y="2598420"/>
                <a:ext cx="393192" cy="381000"/>
              </a:xfrm>
              <a:prstGeom prst="rect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721352" y="2598420"/>
                <a:ext cx="393192" cy="381000"/>
              </a:xfrm>
              <a:prstGeom prst="rect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714494" y="3657600"/>
              <a:ext cx="1303020" cy="388620"/>
              <a:chOff x="4721352" y="2590800"/>
              <a:chExt cx="1303020" cy="38862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169408" y="2590800"/>
                <a:ext cx="393192" cy="381000"/>
              </a:xfrm>
              <a:prstGeom prst="rect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631180" y="2598420"/>
                <a:ext cx="393192" cy="381000"/>
              </a:xfrm>
              <a:prstGeom prst="rect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721352" y="2598420"/>
                <a:ext cx="393192" cy="381000"/>
              </a:xfrm>
              <a:prstGeom prst="rect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94" y="2774076"/>
            <a:ext cx="1417135" cy="136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4343400" y="2617835"/>
            <a:ext cx="2362200" cy="15240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B40C0C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8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038600" cy="49831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Examine </a:t>
            </a:r>
            <a:br>
              <a:rPr lang="en-US" sz="2000" dirty="0" smtClean="0"/>
            </a:br>
            <a:r>
              <a:rPr lang="en-US" sz="2000" dirty="0" smtClean="0"/>
              <a:t>what you need to know about</a:t>
            </a:r>
          </a:p>
          <a:p>
            <a:endParaRPr lang="en-US" sz="2000" dirty="0" smtClean="0"/>
          </a:p>
          <a:p>
            <a:r>
              <a:rPr lang="en-US" sz="2000" dirty="0" smtClean="0"/>
              <a:t>Divide it into smaller pieces</a:t>
            </a:r>
          </a:p>
          <a:p>
            <a:endParaRPr lang="en-US" sz="2000" dirty="0" smtClean="0"/>
          </a:p>
          <a:p>
            <a:r>
              <a:rPr lang="en-US" sz="2000" dirty="0" smtClean="0"/>
              <a:t>Make sure the pieces fit together</a:t>
            </a:r>
          </a:p>
          <a:p>
            <a:endParaRPr lang="en-US" sz="2000" dirty="0" smtClean="0"/>
          </a:p>
          <a:p>
            <a:r>
              <a:rPr lang="en-US" sz="2000" dirty="0" smtClean="0"/>
              <a:t>Keep track of which pieces depend on others</a:t>
            </a:r>
          </a:p>
          <a:p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725924" y="1219200"/>
            <a:ext cx="1295400" cy="1219200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714494" y="2738628"/>
            <a:ext cx="1314450" cy="1455420"/>
            <a:chOff x="4714494" y="2590800"/>
            <a:chExt cx="1314450" cy="1455420"/>
          </a:xfrm>
        </p:grpSpPr>
        <p:grpSp>
          <p:nvGrpSpPr>
            <p:cNvPr id="5" name="Group 4"/>
            <p:cNvGrpSpPr/>
            <p:nvPr/>
          </p:nvGrpSpPr>
          <p:grpSpPr>
            <a:xfrm>
              <a:off x="4721352" y="2590800"/>
              <a:ext cx="1303020" cy="388620"/>
              <a:chOff x="4721352" y="2590800"/>
              <a:chExt cx="1303020" cy="38862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169408" y="2590800"/>
                <a:ext cx="393192" cy="381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631180" y="2598420"/>
                <a:ext cx="393192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721352" y="2598420"/>
                <a:ext cx="393192" cy="381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725924" y="3112008"/>
              <a:ext cx="1303020" cy="388620"/>
              <a:chOff x="4721352" y="2590800"/>
              <a:chExt cx="1303020" cy="38862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169408" y="2590800"/>
                <a:ext cx="393192" cy="381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631180" y="2598420"/>
                <a:ext cx="393192" cy="381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721352" y="2598420"/>
                <a:ext cx="393192" cy="381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714494" y="3657600"/>
              <a:ext cx="1303020" cy="388620"/>
              <a:chOff x="4721352" y="2590800"/>
              <a:chExt cx="1303020" cy="38862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169408" y="2590800"/>
                <a:ext cx="393192" cy="381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631180" y="2598420"/>
                <a:ext cx="393192" cy="381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721352" y="2598420"/>
                <a:ext cx="393192" cy="381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4905756" y="2936748"/>
            <a:ext cx="949452" cy="1080516"/>
            <a:chOff x="4905756" y="2936748"/>
            <a:chExt cx="949452" cy="108051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911090" y="2936748"/>
              <a:ext cx="448056" cy="0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905756" y="4017264"/>
              <a:ext cx="448056" cy="0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373624" y="2936748"/>
              <a:ext cx="24384" cy="513588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905756" y="3489960"/>
              <a:ext cx="24384" cy="513588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830824" y="3450336"/>
              <a:ext cx="24384" cy="513588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953000" y="3474720"/>
              <a:ext cx="406146" cy="489204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972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038600" cy="49831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Examine </a:t>
            </a:r>
            <a:br>
              <a:rPr lang="en-US" sz="2000" dirty="0" smtClean="0"/>
            </a:br>
            <a:r>
              <a:rPr lang="en-US" sz="2000" dirty="0" smtClean="0"/>
              <a:t>what you need to know about</a:t>
            </a:r>
          </a:p>
          <a:p>
            <a:endParaRPr lang="en-US" sz="2000" dirty="0" smtClean="0"/>
          </a:p>
          <a:p>
            <a:r>
              <a:rPr lang="en-US" sz="2000" dirty="0" smtClean="0"/>
              <a:t>Divide it into smaller pieces</a:t>
            </a:r>
          </a:p>
          <a:p>
            <a:endParaRPr lang="en-US" sz="2000" dirty="0" smtClean="0"/>
          </a:p>
          <a:p>
            <a:r>
              <a:rPr lang="en-US" sz="2000" dirty="0" smtClean="0"/>
              <a:t>Make sure the pieces fit together</a:t>
            </a:r>
          </a:p>
          <a:p>
            <a:endParaRPr lang="en-US" sz="2000" dirty="0" smtClean="0"/>
          </a:p>
          <a:p>
            <a:r>
              <a:rPr lang="en-US" sz="2000" dirty="0" smtClean="0"/>
              <a:t>Keep track of which pieces depend on others</a:t>
            </a:r>
          </a:p>
          <a:p>
            <a:endParaRPr lang="en-US" sz="2000" dirty="0" smtClean="0"/>
          </a:p>
          <a:p>
            <a:r>
              <a:rPr lang="en-US" sz="2000" dirty="0" smtClean="0"/>
              <a:t>Know the bounds of your prototype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5924" y="1219200"/>
            <a:ext cx="1295400" cy="1219200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714494" y="2738628"/>
            <a:ext cx="1314450" cy="1455420"/>
            <a:chOff x="4714494" y="2590800"/>
            <a:chExt cx="1314450" cy="1455420"/>
          </a:xfrm>
        </p:grpSpPr>
        <p:grpSp>
          <p:nvGrpSpPr>
            <p:cNvPr id="23" name="Group 22"/>
            <p:cNvGrpSpPr/>
            <p:nvPr/>
          </p:nvGrpSpPr>
          <p:grpSpPr>
            <a:xfrm>
              <a:off x="4721352" y="2590800"/>
              <a:ext cx="1303020" cy="388620"/>
              <a:chOff x="4721352" y="2590800"/>
              <a:chExt cx="1303020" cy="38862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169408" y="2590800"/>
                <a:ext cx="393192" cy="381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631180" y="2598420"/>
                <a:ext cx="393192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721352" y="2598420"/>
                <a:ext cx="393192" cy="381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725924" y="3112008"/>
              <a:ext cx="1303020" cy="388620"/>
              <a:chOff x="4721352" y="2590800"/>
              <a:chExt cx="1303020" cy="38862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169408" y="2590800"/>
                <a:ext cx="393192" cy="381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631180" y="2598420"/>
                <a:ext cx="393192" cy="381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721352" y="2598420"/>
                <a:ext cx="393192" cy="381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714494" y="3657600"/>
              <a:ext cx="1303020" cy="388620"/>
              <a:chOff x="4721352" y="2590800"/>
              <a:chExt cx="1303020" cy="38862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169408" y="2590800"/>
                <a:ext cx="393192" cy="381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631180" y="2598420"/>
                <a:ext cx="393192" cy="381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721352" y="2598420"/>
                <a:ext cx="393192" cy="381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Freeform 7"/>
          <p:cNvSpPr/>
          <p:nvPr/>
        </p:nvSpPr>
        <p:spPr>
          <a:xfrm>
            <a:off x="4503761" y="2613546"/>
            <a:ext cx="641445" cy="600502"/>
          </a:xfrm>
          <a:custGeom>
            <a:avLst/>
            <a:gdLst>
              <a:gd name="connsiteX0" fmla="*/ 0 w 641445"/>
              <a:gd name="connsiteY0" fmla="*/ 232012 h 600502"/>
              <a:gd name="connsiteX1" fmla="*/ 102358 w 641445"/>
              <a:gd name="connsiteY1" fmla="*/ 593678 h 600502"/>
              <a:gd name="connsiteX2" fmla="*/ 641445 w 641445"/>
              <a:gd name="connsiteY2" fmla="*/ 600502 h 600502"/>
              <a:gd name="connsiteX3" fmla="*/ 641445 w 641445"/>
              <a:gd name="connsiteY3" fmla="*/ 0 h 600502"/>
              <a:gd name="connsiteX4" fmla="*/ 163773 w 641445"/>
              <a:gd name="connsiteY4" fmla="*/ 6824 h 600502"/>
              <a:gd name="connsiteX5" fmla="*/ 0 w 641445"/>
              <a:gd name="connsiteY5" fmla="*/ 232012 h 60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445" h="600502">
                <a:moveTo>
                  <a:pt x="0" y="232012"/>
                </a:moveTo>
                <a:lnTo>
                  <a:pt x="102358" y="593678"/>
                </a:lnTo>
                <a:lnTo>
                  <a:pt x="641445" y="600502"/>
                </a:lnTo>
                <a:lnTo>
                  <a:pt x="641445" y="0"/>
                </a:lnTo>
                <a:lnTo>
                  <a:pt x="163773" y="6824"/>
                </a:lnTo>
                <a:lnTo>
                  <a:pt x="0" y="232012"/>
                </a:lnTo>
                <a:close/>
              </a:path>
            </a:pathLst>
          </a:custGeom>
          <a:solidFill>
            <a:schemeClr val="accent6">
              <a:lumMod val="75000"/>
              <a:alpha val="1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505205" y="2608109"/>
            <a:ext cx="1098645" cy="614149"/>
          </a:xfrm>
          <a:custGeom>
            <a:avLst/>
            <a:gdLst>
              <a:gd name="connsiteX0" fmla="*/ 0 w 1098645"/>
              <a:gd name="connsiteY0" fmla="*/ 259307 h 614149"/>
              <a:gd name="connsiteX1" fmla="*/ 109182 w 1098645"/>
              <a:gd name="connsiteY1" fmla="*/ 607325 h 614149"/>
              <a:gd name="connsiteX2" fmla="*/ 1098645 w 1098645"/>
              <a:gd name="connsiteY2" fmla="*/ 614149 h 614149"/>
              <a:gd name="connsiteX3" fmla="*/ 1071349 w 1098645"/>
              <a:gd name="connsiteY3" fmla="*/ 0 h 614149"/>
              <a:gd name="connsiteX4" fmla="*/ 156949 w 1098645"/>
              <a:gd name="connsiteY4" fmla="*/ 27295 h 614149"/>
              <a:gd name="connsiteX5" fmla="*/ 0 w 1098645"/>
              <a:gd name="connsiteY5" fmla="*/ 259307 h 6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645" h="614149">
                <a:moveTo>
                  <a:pt x="0" y="259307"/>
                </a:moveTo>
                <a:lnTo>
                  <a:pt x="109182" y="607325"/>
                </a:lnTo>
                <a:lnTo>
                  <a:pt x="1098645" y="614149"/>
                </a:lnTo>
                <a:lnTo>
                  <a:pt x="1071349" y="0"/>
                </a:lnTo>
                <a:lnTo>
                  <a:pt x="156949" y="27295"/>
                </a:lnTo>
                <a:lnTo>
                  <a:pt x="0" y="259307"/>
                </a:lnTo>
                <a:close/>
              </a:path>
            </a:pathLst>
          </a:custGeom>
          <a:solidFill>
            <a:schemeClr val="accent6">
              <a:lumMod val="75000"/>
              <a:alpha val="1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506570" y="2606676"/>
            <a:ext cx="1097280" cy="1109472"/>
          </a:xfrm>
          <a:custGeom>
            <a:avLst/>
            <a:gdLst>
              <a:gd name="connsiteX0" fmla="*/ 146304 w 1097280"/>
              <a:gd name="connsiteY0" fmla="*/ 12192 h 1109472"/>
              <a:gd name="connsiteX1" fmla="*/ 0 w 1097280"/>
              <a:gd name="connsiteY1" fmla="*/ 256032 h 1109472"/>
              <a:gd name="connsiteX2" fmla="*/ 97536 w 1097280"/>
              <a:gd name="connsiteY2" fmla="*/ 585216 h 1109472"/>
              <a:gd name="connsiteX3" fmla="*/ 646176 w 1097280"/>
              <a:gd name="connsiteY3" fmla="*/ 597408 h 1109472"/>
              <a:gd name="connsiteX4" fmla="*/ 633984 w 1097280"/>
              <a:gd name="connsiteY4" fmla="*/ 1097280 h 1109472"/>
              <a:gd name="connsiteX5" fmla="*/ 1097280 w 1097280"/>
              <a:gd name="connsiteY5" fmla="*/ 1109472 h 1109472"/>
              <a:gd name="connsiteX6" fmla="*/ 1072896 w 1097280"/>
              <a:gd name="connsiteY6" fmla="*/ 0 h 1109472"/>
              <a:gd name="connsiteX7" fmla="*/ 146304 w 1097280"/>
              <a:gd name="connsiteY7" fmla="*/ 12192 h 110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7280" h="1109472">
                <a:moveTo>
                  <a:pt x="146304" y="12192"/>
                </a:moveTo>
                <a:lnTo>
                  <a:pt x="0" y="256032"/>
                </a:lnTo>
                <a:lnTo>
                  <a:pt x="97536" y="585216"/>
                </a:lnTo>
                <a:lnTo>
                  <a:pt x="646176" y="597408"/>
                </a:lnTo>
                <a:lnTo>
                  <a:pt x="633984" y="1097280"/>
                </a:lnTo>
                <a:lnTo>
                  <a:pt x="1097280" y="1109472"/>
                </a:lnTo>
                <a:lnTo>
                  <a:pt x="1072896" y="0"/>
                </a:lnTo>
                <a:lnTo>
                  <a:pt x="146304" y="12192"/>
                </a:lnTo>
                <a:close/>
              </a:path>
            </a:pathLst>
          </a:custGeom>
          <a:solidFill>
            <a:schemeClr val="accent6">
              <a:lumMod val="75000"/>
              <a:alpha val="1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506570" y="2606676"/>
            <a:ext cx="1098645" cy="1733266"/>
          </a:xfrm>
          <a:custGeom>
            <a:avLst/>
            <a:gdLst>
              <a:gd name="connsiteX0" fmla="*/ 0 w 1098645"/>
              <a:gd name="connsiteY0" fmla="*/ 238836 h 1733266"/>
              <a:gd name="connsiteX1" fmla="*/ 109182 w 1098645"/>
              <a:gd name="connsiteY1" fmla="*/ 600502 h 1733266"/>
              <a:gd name="connsiteX2" fmla="*/ 655093 w 1098645"/>
              <a:gd name="connsiteY2" fmla="*/ 600502 h 1733266"/>
              <a:gd name="connsiteX3" fmla="*/ 627797 w 1098645"/>
              <a:gd name="connsiteY3" fmla="*/ 1733266 h 1733266"/>
              <a:gd name="connsiteX4" fmla="*/ 1098645 w 1098645"/>
              <a:gd name="connsiteY4" fmla="*/ 1705971 h 1733266"/>
              <a:gd name="connsiteX5" fmla="*/ 1078173 w 1098645"/>
              <a:gd name="connsiteY5" fmla="*/ 0 h 1733266"/>
              <a:gd name="connsiteX6" fmla="*/ 150126 w 1098645"/>
              <a:gd name="connsiteY6" fmla="*/ 27296 h 1733266"/>
              <a:gd name="connsiteX7" fmla="*/ 0 w 1098645"/>
              <a:gd name="connsiteY7" fmla="*/ 238836 h 173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8645" h="1733266">
                <a:moveTo>
                  <a:pt x="0" y="238836"/>
                </a:moveTo>
                <a:lnTo>
                  <a:pt x="109182" y="600502"/>
                </a:lnTo>
                <a:lnTo>
                  <a:pt x="655093" y="600502"/>
                </a:lnTo>
                <a:lnTo>
                  <a:pt x="627797" y="1733266"/>
                </a:lnTo>
                <a:lnTo>
                  <a:pt x="1098645" y="1705971"/>
                </a:lnTo>
                <a:lnTo>
                  <a:pt x="1078173" y="0"/>
                </a:lnTo>
                <a:lnTo>
                  <a:pt x="150126" y="27296"/>
                </a:lnTo>
                <a:lnTo>
                  <a:pt x="0" y="238836"/>
                </a:lnTo>
                <a:close/>
              </a:path>
            </a:pathLst>
          </a:custGeom>
          <a:solidFill>
            <a:schemeClr val="accent6">
              <a:lumMod val="75000"/>
              <a:alpha val="1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0800" y="2606676"/>
            <a:ext cx="1265796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Decent Size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492609" y="2942582"/>
            <a:ext cx="1105752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Large Size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580145" y="3267456"/>
            <a:ext cx="1086451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Huge Size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705600" y="3620762"/>
            <a:ext cx="1535998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Out of Bounds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9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5" grpId="0" animBg="1"/>
      <p:bldP spid="35" grpId="1" animBg="1"/>
      <p:bldP spid="6" grpId="0" animBg="1"/>
      <p:bldP spid="6" grpId="1" animBg="1"/>
      <p:bldP spid="36" grpId="0" animBg="1"/>
      <p:bldP spid="5" grpId="0" animBg="1"/>
      <p:bldP spid="5" grpId="1" animBg="1"/>
      <p:bldP spid="37" grpId="0" animBg="1"/>
      <p:bldP spid="37" grpId="1" animBg="1"/>
      <p:bldP spid="38" grpId="0" animBg="1"/>
      <p:bldP spid="38" grpId="1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038600" cy="49831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Examine </a:t>
            </a:r>
            <a:br>
              <a:rPr lang="en-US" sz="2000" dirty="0" smtClean="0"/>
            </a:br>
            <a:r>
              <a:rPr lang="en-US" sz="2000" dirty="0" smtClean="0"/>
              <a:t>what you need to know about</a:t>
            </a:r>
          </a:p>
          <a:p>
            <a:endParaRPr lang="en-US" sz="2000" dirty="0" smtClean="0"/>
          </a:p>
          <a:p>
            <a:r>
              <a:rPr lang="en-US" sz="2000" dirty="0" smtClean="0"/>
              <a:t>Divide it into smaller pieces</a:t>
            </a:r>
          </a:p>
          <a:p>
            <a:endParaRPr lang="en-US" sz="2000" dirty="0" smtClean="0"/>
          </a:p>
          <a:p>
            <a:r>
              <a:rPr lang="en-US" sz="2000" dirty="0" smtClean="0"/>
              <a:t>Make sure the pieces fit together</a:t>
            </a:r>
          </a:p>
          <a:p>
            <a:endParaRPr lang="en-US" sz="2000" dirty="0" smtClean="0"/>
          </a:p>
          <a:p>
            <a:r>
              <a:rPr lang="en-US" sz="2000" dirty="0" smtClean="0"/>
              <a:t>Keep track of which pieces depend on others</a:t>
            </a:r>
          </a:p>
          <a:p>
            <a:endParaRPr lang="en-US" sz="2000" dirty="0" smtClean="0"/>
          </a:p>
          <a:p>
            <a:r>
              <a:rPr lang="en-US" sz="2000" dirty="0" smtClean="0"/>
              <a:t>Know the bounds of your prototype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5924" y="1219200"/>
            <a:ext cx="1295400" cy="1219200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714494" y="2738628"/>
            <a:ext cx="1314450" cy="1455420"/>
            <a:chOff x="4714494" y="2590800"/>
            <a:chExt cx="1314450" cy="1455420"/>
          </a:xfrm>
        </p:grpSpPr>
        <p:grpSp>
          <p:nvGrpSpPr>
            <p:cNvPr id="23" name="Group 22"/>
            <p:cNvGrpSpPr/>
            <p:nvPr/>
          </p:nvGrpSpPr>
          <p:grpSpPr>
            <a:xfrm>
              <a:off x="4721352" y="2590800"/>
              <a:ext cx="1303020" cy="388620"/>
              <a:chOff x="4721352" y="2590800"/>
              <a:chExt cx="1303020" cy="38862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169408" y="2590800"/>
                <a:ext cx="393192" cy="381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631180" y="2598420"/>
                <a:ext cx="393192" cy="381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721352" y="2598420"/>
                <a:ext cx="393192" cy="381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725924" y="3112008"/>
              <a:ext cx="1303020" cy="388620"/>
              <a:chOff x="4721352" y="2590800"/>
              <a:chExt cx="1303020" cy="38862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169408" y="2590800"/>
                <a:ext cx="393192" cy="381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631180" y="2598420"/>
                <a:ext cx="393192" cy="381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721352" y="2598420"/>
                <a:ext cx="393192" cy="381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714494" y="3657600"/>
              <a:ext cx="1303020" cy="388620"/>
              <a:chOff x="4721352" y="2590800"/>
              <a:chExt cx="1303020" cy="38862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169408" y="2590800"/>
                <a:ext cx="393192" cy="381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631180" y="2598420"/>
                <a:ext cx="393192" cy="381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721352" y="2598420"/>
                <a:ext cx="393192" cy="381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" name="Freeform 35"/>
          <p:cNvSpPr/>
          <p:nvPr/>
        </p:nvSpPr>
        <p:spPr>
          <a:xfrm>
            <a:off x="4506570" y="2606676"/>
            <a:ext cx="1098645" cy="1733266"/>
          </a:xfrm>
          <a:custGeom>
            <a:avLst/>
            <a:gdLst>
              <a:gd name="connsiteX0" fmla="*/ 0 w 1098645"/>
              <a:gd name="connsiteY0" fmla="*/ 238836 h 1733266"/>
              <a:gd name="connsiteX1" fmla="*/ 109182 w 1098645"/>
              <a:gd name="connsiteY1" fmla="*/ 600502 h 1733266"/>
              <a:gd name="connsiteX2" fmla="*/ 655093 w 1098645"/>
              <a:gd name="connsiteY2" fmla="*/ 600502 h 1733266"/>
              <a:gd name="connsiteX3" fmla="*/ 627797 w 1098645"/>
              <a:gd name="connsiteY3" fmla="*/ 1733266 h 1733266"/>
              <a:gd name="connsiteX4" fmla="*/ 1098645 w 1098645"/>
              <a:gd name="connsiteY4" fmla="*/ 1705971 h 1733266"/>
              <a:gd name="connsiteX5" fmla="*/ 1078173 w 1098645"/>
              <a:gd name="connsiteY5" fmla="*/ 0 h 1733266"/>
              <a:gd name="connsiteX6" fmla="*/ 150126 w 1098645"/>
              <a:gd name="connsiteY6" fmla="*/ 27296 h 1733266"/>
              <a:gd name="connsiteX7" fmla="*/ 0 w 1098645"/>
              <a:gd name="connsiteY7" fmla="*/ 238836 h 173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8645" h="1733266">
                <a:moveTo>
                  <a:pt x="0" y="238836"/>
                </a:moveTo>
                <a:lnTo>
                  <a:pt x="109182" y="600502"/>
                </a:lnTo>
                <a:lnTo>
                  <a:pt x="655093" y="600502"/>
                </a:lnTo>
                <a:lnTo>
                  <a:pt x="627797" y="1733266"/>
                </a:lnTo>
                <a:lnTo>
                  <a:pt x="1098645" y="1705971"/>
                </a:lnTo>
                <a:lnTo>
                  <a:pt x="1078173" y="0"/>
                </a:lnTo>
                <a:lnTo>
                  <a:pt x="150126" y="27296"/>
                </a:lnTo>
                <a:lnTo>
                  <a:pt x="0" y="238836"/>
                </a:lnTo>
                <a:close/>
              </a:path>
            </a:pathLst>
          </a:custGeom>
          <a:solidFill>
            <a:schemeClr val="accent6">
              <a:lumMod val="75000"/>
              <a:alpha val="1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utoShape 6"/>
          <p:cNvSpPr>
            <a:spLocks noChangeArrowheads="1"/>
          </p:cNvSpPr>
          <p:nvPr/>
        </p:nvSpPr>
        <p:spPr bwMode="auto">
          <a:xfrm>
            <a:off x="4191000" y="2589616"/>
            <a:ext cx="2590800" cy="1981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B40C0C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5600" kern="1200">
                <a:solidFill>
                  <a:srgbClr val="37DA2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506570" y="2606676"/>
            <a:ext cx="1097280" cy="1109472"/>
          </a:xfrm>
          <a:custGeom>
            <a:avLst/>
            <a:gdLst>
              <a:gd name="connsiteX0" fmla="*/ 146304 w 1097280"/>
              <a:gd name="connsiteY0" fmla="*/ 12192 h 1109472"/>
              <a:gd name="connsiteX1" fmla="*/ 0 w 1097280"/>
              <a:gd name="connsiteY1" fmla="*/ 256032 h 1109472"/>
              <a:gd name="connsiteX2" fmla="*/ 97536 w 1097280"/>
              <a:gd name="connsiteY2" fmla="*/ 585216 h 1109472"/>
              <a:gd name="connsiteX3" fmla="*/ 646176 w 1097280"/>
              <a:gd name="connsiteY3" fmla="*/ 597408 h 1109472"/>
              <a:gd name="connsiteX4" fmla="*/ 633984 w 1097280"/>
              <a:gd name="connsiteY4" fmla="*/ 1097280 h 1109472"/>
              <a:gd name="connsiteX5" fmla="*/ 1097280 w 1097280"/>
              <a:gd name="connsiteY5" fmla="*/ 1109472 h 1109472"/>
              <a:gd name="connsiteX6" fmla="*/ 1072896 w 1097280"/>
              <a:gd name="connsiteY6" fmla="*/ 0 h 1109472"/>
              <a:gd name="connsiteX7" fmla="*/ 146304 w 1097280"/>
              <a:gd name="connsiteY7" fmla="*/ 12192 h 110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7280" h="1109472">
                <a:moveTo>
                  <a:pt x="146304" y="12192"/>
                </a:moveTo>
                <a:lnTo>
                  <a:pt x="0" y="256032"/>
                </a:lnTo>
                <a:lnTo>
                  <a:pt x="97536" y="585216"/>
                </a:lnTo>
                <a:lnTo>
                  <a:pt x="646176" y="597408"/>
                </a:lnTo>
                <a:lnTo>
                  <a:pt x="633984" y="1097280"/>
                </a:lnTo>
                <a:lnTo>
                  <a:pt x="1097280" y="1109472"/>
                </a:lnTo>
                <a:lnTo>
                  <a:pt x="1072896" y="0"/>
                </a:lnTo>
                <a:lnTo>
                  <a:pt x="146304" y="12192"/>
                </a:lnTo>
                <a:close/>
              </a:path>
            </a:pathLst>
          </a:custGeom>
          <a:solidFill>
            <a:schemeClr val="accent6">
              <a:lumMod val="75000"/>
              <a:alpha val="1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5656" y="4800600"/>
            <a:ext cx="3373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b="1" dirty="0" smtClean="0"/>
              <a:t>Do not overreach </a:t>
            </a:r>
          </a:p>
          <a:p>
            <a:pPr marL="0" lvl="1"/>
            <a:r>
              <a:rPr lang="en-US" b="1" dirty="0" smtClean="0"/>
              <a:t>Stay </a:t>
            </a:r>
            <a:r>
              <a:rPr lang="en-US" b="1" dirty="0"/>
              <a:t>inside the lines of your </a:t>
            </a:r>
            <a:r>
              <a:rPr lang="en-US" b="1" dirty="0" smtClean="0"/>
              <a:t>piece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468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7" grpId="1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Prototyping General Info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Asking Good Questions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to Decompose a Project</a:t>
            </a:r>
          </a:p>
          <a:p>
            <a:r>
              <a:rPr lang="en-US" b="1" dirty="0" smtClean="0"/>
              <a:t>How to Measure a Prototype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a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Cheap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Falsifiable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Relevant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media.nngroup.com.s3.amazonaws.com/media/editor/2012/11/13/testing_mobile-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379409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 Prototype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</a:p>
          <a:p>
            <a:pPr lvl="1"/>
            <a:r>
              <a:rPr lang="en-US" b="1" dirty="0" smtClean="0"/>
              <a:t>Cheap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Falsifiable</a:t>
            </a: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Relevant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2200" y="1923365"/>
            <a:ext cx="5333723" cy="707886"/>
            <a:chOff x="2362200" y="1923365"/>
            <a:chExt cx="5333723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3962400" y="1923365"/>
              <a:ext cx="3733523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Take less effort than the real thing</a:t>
              </a:r>
            </a:p>
            <a:p>
              <a:r>
                <a:rPr lang="en-US" sz="2000" dirty="0"/>
                <a:t>Cost almost nothing (very little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362200" y="1923365"/>
              <a:ext cx="1600200" cy="5783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62200" y="1923365"/>
              <a:ext cx="1600200" cy="59123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http://www.sagerock.com/blog/wp-content/uploads/2014/06/Cheap-Ea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514600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7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 Prototype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Cheap</a:t>
            </a:r>
          </a:p>
          <a:p>
            <a:pPr lvl="2"/>
            <a:r>
              <a:rPr lang="en-US" b="1" dirty="0" smtClean="0"/>
              <a:t>Agile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Falsifiable</a:t>
            </a: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Relevant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2200" y="1923365"/>
            <a:ext cx="5208945" cy="707886"/>
            <a:chOff x="2362200" y="1923365"/>
            <a:chExt cx="5208945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3962400" y="1923365"/>
              <a:ext cx="360874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Adding suggestions and changes </a:t>
              </a:r>
              <a:endParaRPr lang="en-US" sz="2000" dirty="0" smtClean="0"/>
            </a:p>
            <a:p>
              <a:r>
                <a:rPr lang="en-US" sz="2000" dirty="0" smtClean="0"/>
                <a:t>should </a:t>
              </a:r>
              <a:r>
                <a:rPr lang="en-US" sz="2000" dirty="0"/>
                <a:t>be trivial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362200" y="2057400"/>
              <a:ext cx="1600200" cy="38100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62200" y="2438400"/>
              <a:ext cx="1600200" cy="964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http://www.sagerock.com/blog/wp-content/uploads/2014/06/Cheap-Ea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514600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6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ways to look at how Prototyping is used</a:t>
            </a:r>
          </a:p>
          <a:p>
            <a:pPr lvl="6"/>
            <a:r>
              <a:rPr lang="en-US" dirty="0" smtClean="0"/>
              <a:t>Conceptually the same in every case</a:t>
            </a:r>
          </a:p>
          <a:p>
            <a:pPr lvl="7"/>
            <a:r>
              <a:rPr lang="en-US" dirty="0" smtClean="0"/>
              <a:t>Test something, Prove Something… </a:t>
            </a:r>
          </a:p>
          <a:p>
            <a:pPr lvl="7"/>
            <a:r>
              <a:rPr lang="en-US" dirty="0" smtClean="0"/>
              <a:t>Learn, Adapt…</a:t>
            </a:r>
            <a:endParaRPr lang="en-US" dirty="0"/>
          </a:p>
        </p:txBody>
      </p:sp>
      <p:pic>
        <p:nvPicPr>
          <p:cNvPr id="4" name="Picture 2" descr="http://eternalsunshineoftheismind.files.wordpress.com/2013/03/prototype_model.jpg?w=4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73" y="3352800"/>
            <a:ext cx="5064463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" y="1793081"/>
            <a:ext cx="3224613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3.bp.blogspot.com/-nVCnyrK_k_Y/TuaA3aU15vI/AAAAAAAAAWg/mP6HKQyHunw/s1600/the_creative_proc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13102"/>
            <a:ext cx="3280417" cy="212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410334">
            <a:off x="785083" y="3571294"/>
            <a:ext cx="6414385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Let’s look at it from Game Production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57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 Prototype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  <a:p>
            <a:pPr lvl="1"/>
            <a:r>
              <a:rPr lang="en-US" dirty="0"/>
              <a:t>Cheap</a:t>
            </a:r>
          </a:p>
          <a:p>
            <a:pPr lvl="2"/>
            <a:r>
              <a:rPr lang="en-US" dirty="0"/>
              <a:t>Agile</a:t>
            </a:r>
          </a:p>
          <a:p>
            <a:pPr lvl="2"/>
            <a:r>
              <a:rPr lang="en-US" b="1" dirty="0"/>
              <a:t>Light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Falsifiable</a:t>
            </a:r>
          </a:p>
          <a:p>
            <a:pPr lvl="2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20112" y="2388823"/>
            <a:ext cx="5508578" cy="1538883"/>
            <a:chOff x="2362200" y="1923365"/>
            <a:chExt cx="5508578" cy="1538883"/>
          </a:xfrm>
        </p:grpSpPr>
        <p:sp>
          <p:nvSpPr>
            <p:cNvPr id="4" name="TextBox 3"/>
            <p:cNvSpPr txBox="1"/>
            <p:nvPr/>
          </p:nvSpPr>
          <p:spPr>
            <a:xfrm>
              <a:off x="3962400" y="1923365"/>
              <a:ext cx="3908378" cy="153888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Typically only one person </a:t>
              </a:r>
              <a:endParaRPr lang="en-US" sz="2000" dirty="0" smtClean="0"/>
            </a:p>
            <a:p>
              <a:r>
                <a:rPr lang="en-US" sz="2000" dirty="0" smtClean="0"/>
                <a:t>working </a:t>
              </a:r>
              <a:r>
                <a:rPr lang="en-US" sz="2000" dirty="0"/>
                <a:t>on a prototype at a time</a:t>
              </a:r>
            </a:p>
            <a:p>
              <a:endParaRPr lang="en-US" sz="2000" dirty="0" smtClean="0"/>
            </a:p>
            <a:p>
              <a:r>
                <a:rPr lang="en-US" sz="1600" i="1" dirty="0"/>
                <a:t>	</a:t>
              </a:r>
              <a:r>
                <a:rPr lang="en-US" sz="1600" i="1" dirty="0" smtClean="0"/>
                <a:t>We </a:t>
              </a:r>
              <a:r>
                <a:rPr lang="en-US" sz="1600" i="1" dirty="0"/>
                <a:t>use teams of two for multiple </a:t>
              </a:r>
              <a:endParaRPr lang="en-US" sz="1600" i="1" dirty="0" smtClean="0"/>
            </a:p>
            <a:p>
              <a:r>
                <a:rPr lang="en-US" sz="1600" i="1" dirty="0"/>
                <a:t>	</a:t>
              </a:r>
              <a:r>
                <a:rPr lang="en-US" sz="1600" i="1" dirty="0" smtClean="0"/>
                <a:t>educational </a:t>
              </a:r>
              <a:r>
                <a:rPr lang="en-US" sz="1600" i="1" dirty="0"/>
                <a:t>reasons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362200" y="2049142"/>
              <a:ext cx="1600200" cy="3892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62200" y="2438400"/>
              <a:ext cx="1600200" cy="90614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http://www.sagerock.com/blog/wp-content/uploads/2014/06/Cheap-Ea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514600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64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 Prototype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Cheap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Agile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Light</a:t>
            </a:r>
          </a:p>
          <a:p>
            <a:pPr lvl="1"/>
            <a:r>
              <a:rPr lang="en-US" b="1" dirty="0"/>
              <a:t>Falsifiable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43200" y="2903858"/>
            <a:ext cx="6208834" cy="1631216"/>
            <a:chOff x="2362200" y="1923365"/>
            <a:chExt cx="6208834" cy="1631216"/>
          </a:xfrm>
        </p:grpSpPr>
        <p:sp>
          <p:nvSpPr>
            <p:cNvPr id="4" name="TextBox 3"/>
            <p:cNvSpPr txBox="1"/>
            <p:nvPr/>
          </p:nvSpPr>
          <p:spPr>
            <a:xfrm>
              <a:off x="3962400" y="1923365"/>
              <a:ext cx="4608634" cy="16312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You should be looking to prove something.</a:t>
              </a:r>
            </a:p>
            <a:p>
              <a:endParaRPr lang="en-US" sz="2000" dirty="0" smtClean="0"/>
            </a:p>
            <a:p>
              <a:r>
                <a:rPr lang="en-US" sz="2000" dirty="0" smtClean="0"/>
                <a:t>You </a:t>
              </a:r>
              <a:r>
                <a:rPr lang="en-US" sz="2000" dirty="0"/>
                <a:t>should be able to prove </a:t>
              </a:r>
              <a:endParaRPr lang="en-US" sz="2000" dirty="0" smtClean="0"/>
            </a:p>
            <a:p>
              <a:r>
                <a:rPr lang="en-US" sz="2000" dirty="0" smtClean="0"/>
                <a:t>	a </a:t>
              </a:r>
              <a:r>
                <a:rPr lang="en-US" sz="2000" dirty="0"/>
                <a:t>good idea is good </a:t>
              </a:r>
              <a:endParaRPr lang="en-US" sz="2000" dirty="0" smtClean="0"/>
            </a:p>
            <a:p>
              <a:r>
                <a:rPr lang="en-US" sz="2000" dirty="0" smtClean="0"/>
                <a:t>	and </a:t>
              </a:r>
              <a:r>
                <a:rPr lang="en-US" sz="2000" dirty="0"/>
                <a:t>a bad idea is bad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362200" y="2067507"/>
              <a:ext cx="1600200" cy="3708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62200" y="2438400"/>
              <a:ext cx="1600200" cy="10238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http://andthenwesaved.com/wp-content/uploads/2013/03/che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24400"/>
            <a:ext cx="1487769" cy="192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 Prototype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Cheap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Agile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Light</a:t>
            </a:r>
          </a:p>
          <a:p>
            <a:pPr lvl="1"/>
            <a:r>
              <a:rPr lang="en-US" dirty="0"/>
              <a:t>Falsifiable</a:t>
            </a:r>
          </a:p>
          <a:p>
            <a:pPr lvl="2"/>
            <a:r>
              <a:rPr lang="en-US" b="1" dirty="0"/>
              <a:t>Make a Claim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429000" y="3052145"/>
            <a:ext cx="5626796" cy="2000548"/>
            <a:chOff x="2362200" y="1622710"/>
            <a:chExt cx="5626796" cy="2000548"/>
          </a:xfrm>
        </p:grpSpPr>
        <p:sp>
          <p:nvSpPr>
            <p:cNvPr id="4" name="TextBox 3"/>
            <p:cNvSpPr txBox="1"/>
            <p:nvPr/>
          </p:nvSpPr>
          <p:spPr>
            <a:xfrm>
              <a:off x="3188396" y="1622710"/>
              <a:ext cx="4800600" cy="20005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The prototype </a:t>
              </a:r>
              <a:r>
                <a:rPr lang="en-US" sz="2000" dirty="0" smtClean="0"/>
                <a:t>should be needed </a:t>
              </a:r>
              <a:br>
                <a:rPr lang="en-US" sz="2000" dirty="0" smtClean="0"/>
              </a:br>
              <a:r>
                <a:rPr lang="en-US" sz="2000" dirty="0" smtClean="0"/>
                <a:t>to </a:t>
              </a:r>
              <a:r>
                <a:rPr lang="en-US" sz="2000" dirty="0"/>
                <a:t>validate or disprove </a:t>
              </a:r>
              <a:r>
                <a:rPr lang="en-US" sz="2000" dirty="0" smtClean="0"/>
                <a:t>something</a:t>
              </a:r>
            </a:p>
            <a:p>
              <a:endParaRPr lang="en-US" sz="2000" dirty="0"/>
            </a:p>
            <a:p>
              <a:r>
                <a:rPr lang="en-US" sz="1600" i="1" dirty="0"/>
                <a:t> </a:t>
              </a:r>
              <a:r>
                <a:rPr lang="en-US" sz="1600" i="1" dirty="0" smtClean="0"/>
                <a:t>  Example</a:t>
              </a:r>
              <a:r>
                <a:rPr lang="en-US" sz="1600" i="1" dirty="0"/>
                <a:t>: </a:t>
              </a:r>
              <a:endParaRPr lang="en-US" sz="1600" i="1" dirty="0" smtClean="0"/>
            </a:p>
            <a:p>
              <a:r>
                <a:rPr lang="en-US" sz="1600" i="1" dirty="0"/>
                <a:t>	</a:t>
              </a:r>
              <a:r>
                <a:rPr lang="en-US" sz="1600" i="1" dirty="0" smtClean="0"/>
                <a:t>The [</a:t>
              </a:r>
              <a:r>
                <a:rPr lang="en-US" sz="1600" i="1" dirty="0" err="1" smtClean="0"/>
                <a:t>blarg</a:t>
              </a:r>
              <a:r>
                <a:rPr lang="en-US" sz="1600" i="1" dirty="0" smtClean="0"/>
                <a:t>] on the right side of the</a:t>
              </a:r>
            </a:p>
            <a:p>
              <a:r>
                <a:rPr lang="en-US" sz="1600" i="1" dirty="0"/>
                <a:t>	</a:t>
              </a:r>
              <a:r>
                <a:rPr lang="en-US" sz="1600" i="1" dirty="0" smtClean="0"/>
                <a:t>screen improves [</a:t>
              </a:r>
              <a:r>
                <a:rPr lang="en-US" sz="1600" i="1" dirty="0" err="1" smtClean="0"/>
                <a:t>shozbot</a:t>
              </a:r>
              <a:r>
                <a:rPr lang="en-US" sz="1600" i="1" dirty="0" smtClean="0"/>
                <a:t>] more than having</a:t>
              </a:r>
            </a:p>
            <a:p>
              <a:r>
                <a:rPr lang="en-US" sz="1600" i="1" dirty="0"/>
                <a:t>	</a:t>
              </a:r>
              <a:r>
                <a:rPr lang="en-US" sz="1600" i="1" dirty="0" smtClean="0"/>
                <a:t>it on the left side of the screen</a:t>
              </a:r>
              <a:endParaRPr lang="en-US" sz="1600" i="1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362200" y="1694765"/>
              <a:ext cx="826196" cy="7436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62200" y="2438400"/>
              <a:ext cx="826196" cy="9386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429000" y="1524000"/>
            <a:ext cx="48006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you cannot explain why or what you want</a:t>
            </a:r>
          </a:p>
          <a:p>
            <a:r>
              <a:rPr lang="en-US" sz="2000" dirty="0" smtClean="0"/>
              <a:t>to achieve by making a prototype,</a:t>
            </a:r>
          </a:p>
          <a:p>
            <a:endParaRPr lang="en-US" sz="2000" dirty="0" smtClean="0"/>
          </a:p>
          <a:p>
            <a:r>
              <a:rPr lang="en-US" sz="2000" dirty="0" smtClean="0"/>
              <a:t>then you may want to rethink making it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652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 Prototype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Cheap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Agile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Light</a:t>
            </a:r>
          </a:p>
          <a:p>
            <a:pPr lvl="1"/>
            <a:r>
              <a:rPr lang="en-US" dirty="0"/>
              <a:t>Falsifiable</a:t>
            </a:r>
          </a:p>
          <a:p>
            <a:pPr lvl="2"/>
            <a:r>
              <a:rPr lang="en-US" dirty="0"/>
              <a:t>Make a Claim</a:t>
            </a:r>
          </a:p>
          <a:p>
            <a:pPr lvl="2"/>
            <a:r>
              <a:rPr lang="en-US" b="1" dirty="0"/>
              <a:t>Testable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43200" y="2057400"/>
            <a:ext cx="6400800" cy="3170099"/>
            <a:chOff x="2362200" y="258251"/>
            <a:chExt cx="6400800" cy="3170099"/>
          </a:xfrm>
        </p:grpSpPr>
        <p:sp>
          <p:nvSpPr>
            <p:cNvPr id="4" name="TextBox 3"/>
            <p:cNvSpPr txBox="1"/>
            <p:nvPr/>
          </p:nvSpPr>
          <p:spPr>
            <a:xfrm>
              <a:off x="3530414" y="258251"/>
              <a:ext cx="5232586" cy="31700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How does your prototype TEST your claim?</a:t>
              </a:r>
            </a:p>
            <a:p>
              <a:endParaRPr lang="en-US" sz="2000" dirty="0"/>
            </a:p>
            <a:p>
              <a:r>
                <a:rPr lang="en-US" sz="2000" dirty="0" smtClean="0"/>
                <a:t>Will it show something is clearly working or not?</a:t>
              </a:r>
            </a:p>
            <a:p>
              <a:endParaRPr lang="en-US" sz="2000" dirty="0"/>
            </a:p>
            <a:p>
              <a:r>
                <a:rPr lang="en-US" sz="2000" dirty="0" smtClean="0"/>
                <a:t>Design the prototype so it obviously shows</a:t>
              </a:r>
            </a:p>
            <a:p>
              <a:r>
                <a:rPr lang="en-US" sz="2000" dirty="0" smtClean="0"/>
                <a:t>success or failure. </a:t>
              </a:r>
            </a:p>
            <a:p>
              <a:r>
                <a:rPr lang="en-US" sz="2000" dirty="0" smtClean="0"/>
                <a:t>This is not a theoretical experiment.</a:t>
              </a:r>
            </a:p>
            <a:p>
              <a:endParaRPr lang="en-US" sz="2000" dirty="0" smtClean="0"/>
            </a:p>
            <a:p>
              <a:r>
                <a:rPr lang="en-US" sz="2000" dirty="0" smtClean="0"/>
                <a:t>And the results should not be “open” </a:t>
              </a:r>
            </a:p>
            <a:p>
              <a:r>
                <a:rPr lang="en-US" sz="2000" dirty="0" smtClean="0"/>
                <a:t>to much variance in interpretation</a:t>
              </a:r>
              <a:endParaRPr lang="en-US" sz="20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362200" y="410651"/>
              <a:ext cx="1168214" cy="202775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62200" y="2438400"/>
              <a:ext cx="1168214" cy="86785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http://amix.dk/uploads/talk_is_che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275" y="5334000"/>
            <a:ext cx="2532613" cy="140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 Prototype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Cheap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Agile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Light</a:t>
            </a:r>
          </a:p>
          <a:p>
            <a:pPr lvl="1"/>
            <a:r>
              <a:rPr lang="en-US" dirty="0" smtClean="0"/>
              <a:t>Falsifiable</a:t>
            </a:r>
          </a:p>
          <a:p>
            <a:pPr lvl="2"/>
            <a:r>
              <a:rPr lang="en-US" dirty="0" smtClean="0"/>
              <a:t>Make a Claim</a:t>
            </a:r>
          </a:p>
          <a:p>
            <a:pPr lvl="2"/>
            <a:r>
              <a:rPr lang="en-US" dirty="0" smtClean="0"/>
              <a:t>Testable</a:t>
            </a:r>
          </a:p>
          <a:p>
            <a:pPr lvl="2"/>
            <a:r>
              <a:rPr lang="en-US" b="1" dirty="0" smtClean="0"/>
              <a:t>Tested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Relevant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90800" y="3632909"/>
            <a:ext cx="6220504" cy="2246769"/>
            <a:chOff x="2362200" y="1365274"/>
            <a:chExt cx="6220504" cy="2246769"/>
          </a:xfrm>
        </p:grpSpPr>
        <p:sp>
          <p:nvSpPr>
            <p:cNvPr id="4" name="TextBox 3"/>
            <p:cNvSpPr txBox="1"/>
            <p:nvPr/>
          </p:nvSpPr>
          <p:spPr>
            <a:xfrm>
              <a:off x="3962400" y="1365274"/>
              <a:ext cx="4620304" cy="22467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Tested by others </a:t>
              </a:r>
            </a:p>
            <a:p>
              <a:r>
                <a:rPr lang="en-US" sz="2000" dirty="0" smtClean="0"/>
                <a:t>	NOT just by prototype’s creator(s)</a:t>
              </a:r>
            </a:p>
            <a:p>
              <a:endParaRPr lang="en-US" sz="2000" dirty="0" smtClean="0"/>
            </a:p>
            <a:p>
              <a:r>
                <a:rPr lang="en-US" sz="2000" dirty="0" smtClean="0"/>
                <a:t>Data collected</a:t>
              </a:r>
            </a:p>
            <a:p>
              <a:endParaRPr lang="en-US" sz="2000" dirty="0" smtClean="0"/>
            </a:p>
            <a:p>
              <a:r>
                <a:rPr lang="en-US" sz="2000" dirty="0" smtClean="0"/>
                <a:t>Explain why the design is this way </a:t>
              </a:r>
            </a:p>
            <a:p>
              <a:r>
                <a:rPr lang="en-US" sz="2000" dirty="0"/>
                <a:t>	</a:t>
              </a:r>
              <a:r>
                <a:rPr lang="en-US" sz="2000" dirty="0" smtClean="0"/>
                <a:t>based on the data</a:t>
              </a:r>
              <a:endParaRPr lang="en-US" sz="20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362200" y="1466165"/>
              <a:ext cx="1600200" cy="97223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62200" y="2438400"/>
              <a:ext cx="1600200" cy="108516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23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 Prototype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Cheap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Agile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Light</a:t>
            </a:r>
          </a:p>
          <a:p>
            <a:pPr lvl="1"/>
            <a:r>
              <a:rPr lang="en-US" dirty="0"/>
              <a:t>Falsifiable</a:t>
            </a:r>
          </a:p>
          <a:p>
            <a:pPr lvl="2"/>
            <a:r>
              <a:rPr lang="en-US" dirty="0"/>
              <a:t>Make a Claim</a:t>
            </a:r>
          </a:p>
          <a:p>
            <a:pPr lvl="2"/>
            <a:r>
              <a:rPr lang="en-US" dirty="0"/>
              <a:t>Testable</a:t>
            </a:r>
          </a:p>
          <a:p>
            <a:pPr lvl="2"/>
            <a:r>
              <a:rPr lang="en-US" dirty="0"/>
              <a:t>Tested</a:t>
            </a:r>
          </a:p>
          <a:p>
            <a:pPr lvl="2"/>
            <a:r>
              <a:rPr lang="en-US" b="1" dirty="0"/>
              <a:t>Learn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90800" y="5106145"/>
            <a:ext cx="5856558" cy="1030576"/>
            <a:chOff x="2362200" y="2438400"/>
            <a:chExt cx="5856558" cy="1030576"/>
          </a:xfrm>
        </p:grpSpPr>
        <p:sp>
          <p:nvSpPr>
            <p:cNvPr id="4" name="TextBox 3"/>
            <p:cNvSpPr txBox="1"/>
            <p:nvPr/>
          </p:nvSpPr>
          <p:spPr>
            <a:xfrm>
              <a:off x="3962400" y="2761090"/>
              <a:ext cx="4256358" cy="7078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Identify and Record:</a:t>
              </a:r>
            </a:p>
            <a:p>
              <a:r>
                <a:rPr lang="en-US" sz="2000" dirty="0" smtClean="0"/>
                <a:t>What was learned from the prototype?</a:t>
              </a:r>
              <a:endParaRPr lang="en-US" sz="20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362200" y="2438402"/>
              <a:ext cx="1600200" cy="4564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62200" y="2438400"/>
              <a:ext cx="1600200" cy="913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http://www.mrxstitch.com/wp-content/uploads/2014/04/yoda-13no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29" y="1286098"/>
            <a:ext cx="5060300" cy="379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8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 Prototype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Cheap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Agile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Light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Falsifiable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a Claim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Testable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Tested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Learn</a:t>
            </a:r>
          </a:p>
          <a:p>
            <a:pPr lvl="1"/>
            <a:r>
              <a:rPr lang="en-US" b="1" dirty="0" smtClean="0"/>
              <a:t>Relevant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590800" y="1487031"/>
            <a:ext cx="6459918" cy="4151772"/>
            <a:chOff x="2362200" y="-780604"/>
            <a:chExt cx="6459918" cy="4151772"/>
          </a:xfrm>
        </p:grpSpPr>
        <p:sp>
          <p:nvSpPr>
            <p:cNvPr id="5" name="TextBox 4"/>
            <p:cNvSpPr txBox="1"/>
            <p:nvPr/>
          </p:nvSpPr>
          <p:spPr>
            <a:xfrm>
              <a:off x="3352800" y="-780604"/>
              <a:ext cx="5469318" cy="22467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Prototypes must be relevant to the project at hand</a:t>
              </a:r>
            </a:p>
            <a:p>
              <a:endParaRPr lang="en-US" sz="2000" dirty="0" smtClean="0"/>
            </a:p>
            <a:p>
              <a:r>
                <a:rPr lang="en-US" sz="2000" b="1" dirty="0" smtClean="0"/>
                <a:t>Generalizable helps</a:t>
              </a:r>
            </a:p>
            <a:p>
              <a:r>
                <a:rPr lang="en-US" sz="2000" dirty="0" smtClean="0"/>
                <a:t>    Prototype becomes incorporated into product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Code or Art can be reused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Design Reuse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Reference point for design/development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362200" y="-591235"/>
              <a:ext cx="990600" cy="396240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362200" y="1008965"/>
              <a:ext cx="990600" cy="2362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Measuring: In The </a:t>
            </a:r>
            <a:r>
              <a:rPr lang="en-US" b="1" dirty="0" smtClean="0"/>
              <a:t>Bonus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Surprising</a:t>
            </a:r>
          </a:p>
          <a:p>
            <a:pPr lvl="1"/>
            <a:r>
              <a:rPr lang="en-US" dirty="0" smtClean="0"/>
              <a:t>Feedback</a:t>
            </a:r>
          </a:p>
          <a:p>
            <a:pPr lvl="1"/>
            <a:r>
              <a:rPr lang="en-US" dirty="0" smtClean="0"/>
              <a:t>Upside</a:t>
            </a:r>
            <a:br>
              <a:rPr lang="en-US" dirty="0" smtClean="0"/>
            </a:br>
            <a:r>
              <a:rPr lang="en-US" dirty="0" smtClean="0"/>
              <a:t>Downside</a:t>
            </a:r>
          </a:p>
          <a:p>
            <a:pPr lvl="1"/>
            <a:r>
              <a:rPr lang="en-US" dirty="0" smtClean="0"/>
              <a:t>Inspiring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Persuasive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Tangible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Clear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Disruptive</a:t>
            </a:r>
          </a:p>
          <a:p>
            <a:pPr lvl="1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1086921"/>
            <a:ext cx="58584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Good prototypes do something unexpected and useful</a:t>
            </a:r>
          </a:p>
        </p:txBody>
      </p:sp>
    </p:spTree>
    <p:extLst>
      <p:ext uri="{BB962C8B-B14F-4D97-AF65-F5344CB8AC3E}">
        <p14:creationId xmlns:p14="http://schemas.microsoft.com/office/powerpoint/2010/main" val="21910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Measuring: In The Bonus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Surprising</a:t>
            </a:r>
          </a:p>
          <a:p>
            <a:pPr lvl="1"/>
            <a:r>
              <a:rPr lang="en-US" b="1" dirty="0" smtClean="0"/>
              <a:t>Feedback</a:t>
            </a:r>
          </a:p>
          <a:p>
            <a:pPr lvl="1"/>
            <a:r>
              <a:rPr lang="en-US" dirty="0" smtClean="0"/>
              <a:t>Upside</a:t>
            </a:r>
            <a:br>
              <a:rPr lang="en-US" dirty="0" smtClean="0"/>
            </a:br>
            <a:r>
              <a:rPr lang="en-US" dirty="0" smtClean="0"/>
              <a:t>Downside</a:t>
            </a:r>
          </a:p>
          <a:p>
            <a:pPr lvl="1"/>
            <a:r>
              <a:rPr lang="en-US" dirty="0" smtClean="0"/>
              <a:t>Inspiring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Persuasive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Tangible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Clear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Disruptive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90800" y="1651625"/>
            <a:ext cx="5934005" cy="3477875"/>
            <a:chOff x="2362200" y="-616010"/>
            <a:chExt cx="5934005" cy="3477875"/>
          </a:xfrm>
        </p:grpSpPr>
        <p:sp>
          <p:nvSpPr>
            <p:cNvPr id="5" name="TextBox 4"/>
            <p:cNvSpPr txBox="1"/>
            <p:nvPr/>
          </p:nvSpPr>
          <p:spPr>
            <a:xfrm>
              <a:off x="3352800" y="-616010"/>
              <a:ext cx="4943405" cy="34778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Good prototypes get lots of feedback</a:t>
              </a:r>
            </a:p>
            <a:p>
              <a:endParaRPr lang="en-US" sz="2000" dirty="0" smtClean="0"/>
            </a:p>
            <a:p>
              <a:r>
                <a:rPr lang="en-US" sz="2000" dirty="0" smtClean="0"/>
                <a:t>You want people to comment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 </a:t>
              </a:r>
              <a:r>
                <a:rPr lang="en-US" sz="2000" i="1" dirty="0" smtClean="0"/>
                <a:t>and not just “yeah good” or “yeah bad”</a:t>
              </a:r>
            </a:p>
            <a:p>
              <a:endParaRPr lang="en-US" sz="2000" dirty="0" smtClean="0"/>
            </a:p>
            <a:p>
              <a:r>
                <a:rPr lang="en-US" sz="2000" dirty="0" smtClean="0"/>
                <a:t>If you have to beg to get meaningful feedback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Something is off 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and it could be something major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that nobody wants to talk about</a:t>
              </a:r>
            </a:p>
            <a:p>
              <a:r>
                <a:rPr lang="en-US" sz="2000" i="1" dirty="0"/>
                <a:t> </a:t>
              </a:r>
              <a:r>
                <a:rPr lang="en-US" sz="2000" i="1" dirty="0" smtClean="0"/>
                <a:t>          Like the whole concept stinks</a:t>
              </a:r>
            </a:p>
            <a:p>
              <a:r>
                <a:rPr lang="en-US" sz="2000" i="1" dirty="0"/>
                <a:t> </a:t>
              </a:r>
              <a:r>
                <a:rPr lang="en-US" sz="2000" i="1" dirty="0" smtClean="0"/>
                <a:t>          or the prototype is “pointless”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362200" y="-476935"/>
              <a:ext cx="990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62200" y="-476935"/>
              <a:ext cx="990600" cy="22479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590800" y="1086921"/>
            <a:ext cx="5858463" cy="400110"/>
          </a:xfrm>
          <a:prstGeom prst="rect">
            <a:avLst/>
          </a:prstGeom>
          <a:solidFill>
            <a:srgbClr val="FBCFAB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Good prototypes do something unexpected and useful</a:t>
            </a:r>
          </a:p>
        </p:txBody>
      </p:sp>
    </p:spTree>
    <p:extLst>
      <p:ext uri="{BB962C8B-B14F-4D97-AF65-F5344CB8AC3E}">
        <p14:creationId xmlns:p14="http://schemas.microsoft.com/office/powerpoint/2010/main" val="13244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Measuring: In The Bonus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Surprising</a:t>
            </a:r>
          </a:p>
          <a:p>
            <a:pPr lvl="1"/>
            <a:r>
              <a:rPr lang="en-US" dirty="0" smtClean="0"/>
              <a:t>Feedback</a:t>
            </a:r>
          </a:p>
          <a:p>
            <a:pPr lvl="1"/>
            <a:r>
              <a:rPr lang="en-US" b="1" dirty="0" smtClean="0"/>
              <a:t>Upside</a:t>
            </a:r>
            <a:br>
              <a:rPr lang="en-US" b="1" dirty="0" smtClean="0"/>
            </a:br>
            <a:r>
              <a:rPr lang="en-US" b="1" dirty="0" smtClean="0"/>
              <a:t>Downside</a:t>
            </a:r>
          </a:p>
          <a:p>
            <a:pPr lvl="1"/>
            <a:r>
              <a:rPr lang="en-US" dirty="0" smtClean="0"/>
              <a:t>Inspiring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Persuasive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Tangible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Clear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Disruptive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90800" y="1635382"/>
            <a:ext cx="6047367" cy="2862322"/>
            <a:chOff x="2362200" y="-632253"/>
            <a:chExt cx="6047367" cy="2862322"/>
          </a:xfrm>
        </p:grpSpPr>
        <p:sp>
          <p:nvSpPr>
            <p:cNvPr id="5" name="TextBox 4"/>
            <p:cNvSpPr txBox="1"/>
            <p:nvPr/>
          </p:nvSpPr>
          <p:spPr>
            <a:xfrm>
              <a:off x="3352798" y="-632253"/>
              <a:ext cx="5056769" cy="286232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Good Prototypes 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 should uncover GOOD and BAD things</a:t>
              </a:r>
            </a:p>
            <a:p>
              <a:endParaRPr lang="en-US" sz="2000" i="1" dirty="0"/>
            </a:p>
            <a:p>
              <a:r>
                <a:rPr lang="en-US" sz="2000" i="1" dirty="0" smtClean="0"/>
                <a:t>If all goes as planned </a:t>
              </a:r>
            </a:p>
            <a:p>
              <a:r>
                <a:rPr lang="en-US" sz="2000" i="1" dirty="0" smtClean="0"/>
                <a:t>      with no exciting discoveries</a:t>
              </a:r>
            </a:p>
            <a:p>
              <a:r>
                <a:rPr lang="en-US" sz="2000" i="1" dirty="0" smtClean="0"/>
                <a:t>      or hidden pitfalls</a:t>
              </a:r>
            </a:p>
            <a:p>
              <a:r>
                <a:rPr lang="en-US" sz="2000" i="1" dirty="0" smtClean="0"/>
                <a:t>the prototype is likely off in some way</a:t>
              </a:r>
            </a:p>
            <a:p>
              <a:endParaRPr lang="en-US" sz="2000" i="1" dirty="0"/>
            </a:p>
            <a:p>
              <a:r>
                <a:rPr lang="en-US" sz="2000" dirty="0" smtClean="0"/>
                <a:t>Perhaps the wrong question(s) are being asked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362200" y="-438835"/>
              <a:ext cx="990598" cy="685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62200" y="246965"/>
              <a:ext cx="990600" cy="1524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590800" y="1086921"/>
            <a:ext cx="5858463" cy="400110"/>
          </a:xfrm>
          <a:prstGeom prst="rect">
            <a:avLst/>
          </a:prstGeom>
          <a:solidFill>
            <a:srgbClr val="FBCFAB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Good prototypes do something unexpected and useful</a:t>
            </a:r>
          </a:p>
        </p:txBody>
      </p:sp>
    </p:spTree>
    <p:extLst>
      <p:ext uri="{BB962C8B-B14F-4D97-AF65-F5344CB8AC3E}">
        <p14:creationId xmlns:p14="http://schemas.microsoft.com/office/powerpoint/2010/main" val="17155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Production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an Idea</a:t>
            </a:r>
          </a:p>
          <a:p>
            <a:r>
              <a:rPr lang="en-US" dirty="0" smtClean="0"/>
              <a:t>Discovery</a:t>
            </a:r>
          </a:p>
          <a:p>
            <a:r>
              <a:rPr lang="en-US" dirty="0" smtClean="0"/>
              <a:t>Preproduction</a:t>
            </a:r>
          </a:p>
          <a:p>
            <a:r>
              <a:rPr lang="en-US" dirty="0" smtClean="0"/>
              <a:t>Develop</a:t>
            </a:r>
          </a:p>
          <a:p>
            <a:r>
              <a:rPr lang="en-US" dirty="0" smtClean="0"/>
              <a:t>Sell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Measuring: In The Bonus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Surprising</a:t>
            </a:r>
          </a:p>
          <a:p>
            <a:pPr lvl="1"/>
            <a:r>
              <a:rPr lang="en-US" dirty="0" smtClean="0"/>
              <a:t>Feedback</a:t>
            </a:r>
          </a:p>
          <a:p>
            <a:pPr lvl="1"/>
            <a:r>
              <a:rPr lang="en-US" dirty="0" smtClean="0"/>
              <a:t>Upside</a:t>
            </a:r>
            <a:br>
              <a:rPr lang="en-US" dirty="0" smtClean="0"/>
            </a:br>
            <a:r>
              <a:rPr lang="en-US" dirty="0" smtClean="0"/>
              <a:t>Downside</a:t>
            </a:r>
          </a:p>
          <a:p>
            <a:pPr lvl="1"/>
            <a:r>
              <a:rPr lang="en-US" b="1" dirty="0" smtClean="0"/>
              <a:t>Inspiring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Persuasive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Tangible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Clear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Disruptive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90800" y="1676402"/>
            <a:ext cx="5758187" cy="3262432"/>
            <a:chOff x="2362200" y="-591233"/>
            <a:chExt cx="5758187" cy="3262432"/>
          </a:xfrm>
        </p:grpSpPr>
        <p:sp>
          <p:nvSpPr>
            <p:cNvPr id="5" name="TextBox 4"/>
            <p:cNvSpPr txBox="1"/>
            <p:nvPr/>
          </p:nvSpPr>
          <p:spPr>
            <a:xfrm>
              <a:off x="3352800" y="-591233"/>
              <a:ext cx="4767587" cy="32624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 prototype should inspire MORE Questions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Revealing more fun stuff 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or problems to investigate</a:t>
              </a:r>
            </a:p>
            <a:p>
              <a:endParaRPr lang="en-US" sz="2000" i="1" dirty="0"/>
            </a:p>
            <a:p>
              <a:r>
                <a:rPr lang="en-US" sz="1400" i="1" dirty="0" smtClean="0"/>
                <a:t>WARNING: Eventually the continued exploring</a:t>
              </a:r>
            </a:p>
            <a:p>
              <a:r>
                <a:rPr lang="en-US" sz="1400" i="1" dirty="0" smtClean="0"/>
                <a:t>must end (be saved for later). </a:t>
              </a:r>
            </a:p>
            <a:p>
              <a:r>
                <a:rPr lang="en-US" sz="1400" i="1" dirty="0" smtClean="0"/>
                <a:t>This hopefully happens when the problems </a:t>
              </a:r>
            </a:p>
            <a:p>
              <a:r>
                <a:rPr lang="en-US" sz="1400" i="1" dirty="0" smtClean="0"/>
                <a:t>to investigate are small and the fun is large.</a:t>
              </a:r>
            </a:p>
            <a:p>
              <a:endParaRPr lang="en-US" sz="1400" i="1" dirty="0" smtClean="0"/>
            </a:p>
            <a:p>
              <a:r>
                <a:rPr lang="en-US" sz="1400" i="1" dirty="0" smtClean="0"/>
                <a:t>If you are lucky you will always think it </a:t>
              </a:r>
              <a:br>
                <a:rPr lang="en-US" sz="1400" i="1" dirty="0" smtClean="0"/>
              </a:br>
              <a:r>
                <a:rPr lang="en-US" sz="1400" i="1" dirty="0" smtClean="0"/>
                <a:t>ends too soon.</a:t>
              </a:r>
            </a:p>
            <a:p>
              <a:r>
                <a:rPr lang="en-US" sz="1400" i="1" dirty="0" smtClean="0"/>
                <a:t>If you are really lucky you will get to go back and</a:t>
              </a:r>
            </a:p>
            <a:p>
              <a:r>
                <a:rPr lang="en-US" sz="1400" i="1" dirty="0" smtClean="0"/>
                <a:t>do more (like sequel… oh yeah)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362200" y="-362635"/>
              <a:ext cx="990600" cy="1143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62200" y="780365"/>
              <a:ext cx="990600" cy="1752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590800" y="1086921"/>
            <a:ext cx="5858463" cy="400110"/>
          </a:xfrm>
          <a:prstGeom prst="rect">
            <a:avLst/>
          </a:prstGeom>
          <a:solidFill>
            <a:srgbClr val="FBCFAB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Good prototypes do something unexpected and useful</a:t>
            </a:r>
          </a:p>
        </p:txBody>
      </p:sp>
    </p:spTree>
    <p:extLst>
      <p:ext uri="{BB962C8B-B14F-4D97-AF65-F5344CB8AC3E}">
        <p14:creationId xmlns:p14="http://schemas.microsoft.com/office/powerpoint/2010/main" val="28012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Measuring: In The Bonus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Surprising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Feedback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Upside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Downside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Inspiring</a:t>
            </a:r>
          </a:p>
          <a:p>
            <a:pPr lvl="1"/>
            <a:endParaRPr lang="en-US" dirty="0"/>
          </a:p>
          <a:p>
            <a:r>
              <a:rPr lang="en-US" b="1" dirty="0" smtClean="0"/>
              <a:t>Persuasive</a:t>
            </a:r>
          </a:p>
          <a:p>
            <a:pPr lvl="1"/>
            <a:r>
              <a:rPr lang="en-US" dirty="0" smtClean="0"/>
              <a:t>Fun</a:t>
            </a:r>
          </a:p>
          <a:p>
            <a:pPr lvl="1"/>
            <a:r>
              <a:rPr lang="en-US" dirty="0" smtClean="0"/>
              <a:t>Tangible</a:t>
            </a:r>
          </a:p>
          <a:p>
            <a:pPr lvl="1"/>
            <a:r>
              <a:rPr lang="en-US" dirty="0" smtClean="0"/>
              <a:t>Clear</a:t>
            </a:r>
          </a:p>
          <a:p>
            <a:pPr lvl="1"/>
            <a:r>
              <a:rPr lang="en-US" dirty="0" smtClean="0"/>
              <a:t>Disruptive</a:t>
            </a:r>
          </a:p>
          <a:p>
            <a:pPr lvl="1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98876" y="1143000"/>
            <a:ext cx="5450916" cy="400110"/>
          </a:xfrm>
          <a:prstGeom prst="rect">
            <a:avLst/>
          </a:prstGeom>
          <a:solidFill>
            <a:srgbClr val="ACB6E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Good Prototypes should Convince people of things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4602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Measuring: In The Bonus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Surprising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Feedback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Upside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Downside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Inspiring</a:t>
            </a:r>
          </a:p>
          <a:p>
            <a:pPr lvl="1"/>
            <a:endParaRPr lang="en-US" dirty="0"/>
          </a:p>
          <a:p>
            <a:r>
              <a:rPr lang="en-US" dirty="0" smtClean="0"/>
              <a:t>Persuasive</a:t>
            </a:r>
          </a:p>
          <a:p>
            <a:pPr lvl="1"/>
            <a:r>
              <a:rPr lang="en-US" b="1" dirty="0" smtClean="0"/>
              <a:t>Fun</a:t>
            </a:r>
          </a:p>
          <a:p>
            <a:pPr lvl="1"/>
            <a:r>
              <a:rPr lang="en-US" dirty="0" smtClean="0"/>
              <a:t>Tangible</a:t>
            </a:r>
          </a:p>
          <a:p>
            <a:pPr lvl="1"/>
            <a:r>
              <a:rPr lang="en-US" dirty="0" smtClean="0"/>
              <a:t>Clear</a:t>
            </a:r>
          </a:p>
          <a:p>
            <a:pPr lvl="1"/>
            <a:r>
              <a:rPr lang="en-US" dirty="0" smtClean="0"/>
              <a:t>Disruptive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28800" y="2057400"/>
            <a:ext cx="7040885" cy="4093428"/>
            <a:chOff x="1447800" y="-2761804"/>
            <a:chExt cx="7040885" cy="4093428"/>
          </a:xfrm>
        </p:grpSpPr>
        <p:sp>
          <p:nvSpPr>
            <p:cNvPr id="5" name="TextBox 4"/>
            <p:cNvSpPr txBox="1"/>
            <p:nvPr/>
          </p:nvSpPr>
          <p:spPr>
            <a:xfrm>
              <a:off x="3192427" y="-2761804"/>
              <a:ext cx="5296258" cy="40934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The prototype needs to be</a:t>
              </a:r>
            </a:p>
            <a:p>
              <a:r>
                <a:rPr lang="en-US" sz="2000" i="1" dirty="0"/>
                <a:t> </a:t>
              </a:r>
              <a:r>
                <a:rPr lang="en-US" sz="2000" i="1" dirty="0" smtClean="0"/>
                <a:t>   cool, exciting, entertaining, FUN!</a:t>
              </a:r>
              <a:endParaRPr lang="en-US" sz="2000" dirty="0" smtClean="0"/>
            </a:p>
            <a:p>
              <a:endParaRPr lang="en-US" sz="2000" dirty="0" smtClean="0"/>
            </a:p>
            <a:p>
              <a:r>
                <a:rPr lang="en-US" sz="2000" dirty="0" smtClean="0"/>
                <a:t>That is what the game needs to be too</a:t>
              </a:r>
            </a:p>
            <a:p>
              <a:r>
                <a:rPr lang="en-US" sz="2000" dirty="0" smtClean="0"/>
                <a:t>    So in the background the prototype 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  tests more than just a single question</a:t>
              </a:r>
            </a:p>
            <a:p>
              <a:endParaRPr lang="en-US" sz="2000" dirty="0"/>
            </a:p>
            <a:p>
              <a:r>
                <a:rPr lang="en-US" sz="2000" dirty="0" smtClean="0"/>
                <a:t>People must want to see and play</a:t>
              </a:r>
            </a:p>
            <a:p>
              <a:r>
                <a:rPr lang="en-US" sz="2000" dirty="0" smtClean="0"/>
                <a:t>your prototype – just as they would the game</a:t>
              </a:r>
            </a:p>
            <a:p>
              <a:endParaRPr lang="en-US" sz="2000" dirty="0"/>
            </a:p>
            <a:p>
              <a:r>
                <a:rPr lang="en-US" sz="2000" dirty="0" smtClean="0"/>
                <a:t>They should be excited about what you are doing</a:t>
              </a:r>
            </a:p>
            <a:p>
              <a:pPr marL="342900" indent="-342900">
                <a:buFontTx/>
                <a:buChar char="-"/>
              </a:pPr>
              <a:r>
                <a:rPr lang="en-US" sz="2000" dirty="0" smtClean="0"/>
                <a:t>Just like they would the game</a:t>
              </a:r>
            </a:p>
            <a:p>
              <a:pPr marL="342900" indent="-342900">
                <a:buFontTx/>
                <a:buChar char="-"/>
              </a:pPr>
              <a:r>
                <a:rPr lang="en-US" sz="2000" dirty="0" smtClean="0"/>
                <a:t>Again wanting to be involved, give feedback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447800" y="-2380803"/>
              <a:ext cx="1744627" cy="20003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47800" y="-380494"/>
              <a:ext cx="1744627" cy="10757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198876" y="1143000"/>
            <a:ext cx="5450916" cy="400110"/>
          </a:xfrm>
          <a:prstGeom prst="rect">
            <a:avLst/>
          </a:prstGeom>
          <a:solidFill>
            <a:srgbClr val="ACB6E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Good Prototypes should Convince people of things</a:t>
            </a:r>
            <a:endParaRPr lang="en-US" sz="2000" i="1" dirty="0" smtClean="0"/>
          </a:p>
        </p:txBody>
      </p:sp>
      <p:pic>
        <p:nvPicPr>
          <p:cNvPr id="13" name="Picture 5" descr="http://media-cache-ec0.pinimg.com/236x/1c/ca/fd/1ccafd9403570c150a09e761d4a159b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968" y="2093976"/>
            <a:ext cx="887751" cy="118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Measuring: In The Bonus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Surprising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Feedback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Upside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Downside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Inspiring</a:t>
            </a:r>
          </a:p>
          <a:p>
            <a:pPr lvl="1"/>
            <a:endParaRPr lang="en-US" dirty="0"/>
          </a:p>
          <a:p>
            <a:r>
              <a:rPr lang="en-US" dirty="0" smtClean="0"/>
              <a:t>Persuasive</a:t>
            </a:r>
          </a:p>
          <a:p>
            <a:pPr lvl="1"/>
            <a:r>
              <a:rPr lang="en-US" dirty="0" smtClean="0"/>
              <a:t>Fun</a:t>
            </a:r>
          </a:p>
          <a:p>
            <a:pPr lvl="1"/>
            <a:r>
              <a:rPr lang="en-US" b="1" dirty="0" smtClean="0"/>
              <a:t>Tangible</a:t>
            </a:r>
          </a:p>
          <a:p>
            <a:pPr lvl="1"/>
            <a:r>
              <a:rPr lang="en-US" dirty="0" smtClean="0"/>
              <a:t>Clear</a:t>
            </a:r>
          </a:p>
          <a:p>
            <a:pPr lvl="1"/>
            <a:r>
              <a:rPr lang="en-US" dirty="0" smtClean="0"/>
              <a:t>Disruptive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2743200"/>
            <a:ext cx="6409902" cy="2862322"/>
            <a:chOff x="1790700" y="-2088196"/>
            <a:chExt cx="6409902" cy="2862322"/>
          </a:xfrm>
        </p:grpSpPr>
        <p:sp>
          <p:nvSpPr>
            <p:cNvPr id="5" name="TextBox 4"/>
            <p:cNvSpPr txBox="1"/>
            <p:nvPr/>
          </p:nvSpPr>
          <p:spPr>
            <a:xfrm>
              <a:off x="3162300" y="-2088196"/>
              <a:ext cx="5038302" cy="28623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Prototypes are not theory.</a:t>
              </a:r>
            </a:p>
            <a:p>
              <a:r>
                <a:rPr lang="en-US" sz="2000" dirty="0" smtClean="0"/>
                <a:t>They should CLEARLY communicate</a:t>
              </a:r>
            </a:p>
            <a:p>
              <a:r>
                <a:rPr lang="en-US" sz="2000" dirty="0" smtClean="0"/>
                <a:t>and make REAL whatever they are getting at</a:t>
              </a:r>
            </a:p>
            <a:p>
              <a:endParaRPr lang="en-US" sz="2000" i="1" dirty="0" smtClean="0"/>
            </a:p>
            <a:p>
              <a:r>
                <a:rPr lang="en-US" sz="2000" i="1" dirty="0" smtClean="0"/>
                <a:t>People should look at the prototype and GET IT</a:t>
              </a:r>
            </a:p>
            <a:p>
              <a:r>
                <a:rPr lang="en-US" sz="2000" i="1" dirty="0" smtClean="0"/>
                <a:t>The design, the concept, the fun, the interface,</a:t>
              </a:r>
            </a:p>
            <a:p>
              <a:r>
                <a:rPr lang="en-US" sz="2000" i="1" dirty="0" smtClean="0"/>
                <a:t>whatever.</a:t>
              </a:r>
            </a:p>
            <a:p>
              <a:endParaRPr lang="en-US" sz="2000" i="1" dirty="0" smtClean="0"/>
            </a:p>
            <a:p>
              <a:r>
                <a:rPr lang="en-US" sz="2000" dirty="0" smtClean="0"/>
                <a:t>Minimal explanation should be required.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790700" y="-1783396"/>
              <a:ext cx="1371600" cy="190500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90700" y="121604"/>
              <a:ext cx="1371600" cy="381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198876" y="1143000"/>
            <a:ext cx="5450916" cy="400110"/>
          </a:xfrm>
          <a:prstGeom prst="rect">
            <a:avLst/>
          </a:prstGeom>
          <a:solidFill>
            <a:srgbClr val="ACB6E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Good Prototypes should Convince people of things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28012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Measuring: In The Bonus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Surprising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Feedback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Upside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Downside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Inspiring</a:t>
            </a:r>
          </a:p>
          <a:p>
            <a:pPr lvl="1"/>
            <a:endParaRPr lang="en-US" dirty="0"/>
          </a:p>
          <a:p>
            <a:r>
              <a:rPr lang="en-US" dirty="0" smtClean="0"/>
              <a:t>Persuasive</a:t>
            </a:r>
          </a:p>
          <a:p>
            <a:pPr lvl="1"/>
            <a:r>
              <a:rPr lang="en-US" dirty="0" smtClean="0"/>
              <a:t>Fun</a:t>
            </a:r>
          </a:p>
          <a:p>
            <a:pPr lvl="1"/>
            <a:r>
              <a:rPr lang="en-US" dirty="0" smtClean="0"/>
              <a:t>Tangible</a:t>
            </a:r>
          </a:p>
          <a:p>
            <a:pPr lvl="1"/>
            <a:r>
              <a:rPr lang="en-US" b="1" dirty="0" smtClean="0"/>
              <a:t>Clear</a:t>
            </a:r>
          </a:p>
          <a:p>
            <a:pPr lvl="1"/>
            <a:r>
              <a:rPr lang="en-US" dirty="0" smtClean="0"/>
              <a:t>Disruptive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09800" y="2667000"/>
            <a:ext cx="6714702" cy="2862322"/>
            <a:chOff x="1495044" y="-1923604"/>
            <a:chExt cx="6714702" cy="2862322"/>
          </a:xfrm>
        </p:grpSpPr>
        <p:sp>
          <p:nvSpPr>
            <p:cNvPr id="5" name="TextBox 4"/>
            <p:cNvSpPr txBox="1"/>
            <p:nvPr/>
          </p:nvSpPr>
          <p:spPr>
            <a:xfrm>
              <a:off x="3171444" y="-1923604"/>
              <a:ext cx="5038302" cy="286232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Prototypes are not theory.</a:t>
              </a:r>
            </a:p>
            <a:p>
              <a:r>
                <a:rPr lang="en-US" sz="2000" dirty="0"/>
                <a:t>They should CLEARLY communicate</a:t>
              </a:r>
            </a:p>
            <a:p>
              <a:r>
                <a:rPr lang="en-US" sz="2000" dirty="0"/>
                <a:t>and make REAL whatever they are getting at</a:t>
              </a:r>
            </a:p>
            <a:p>
              <a:endParaRPr lang="en-US" sz="2000" i="1" dirty="0"/>
            </a:p>
            <a:p>
              <a:r>
                <a:rPr lang="en-US" sz="2000" i="1" dirty="0"/>
                <a:t>People should look at the prototype and GET IT</a:t>
              </a:r>
            </a:p>
            <a:p>
              <a:r>
                <a:rPr lang="en-US" sz="2000" i="1" dirty="0"/>
                <a:t>The design, the concept, the fun, the interface,</a:t>
              </a:r>
            </a:p>
            <a:p>
              <a:r>
                <a:rPr lang="en-US" sz="2000" i="1" dirty="0"/>
                <a:t>whatever.</a:t>
              </a:r>
            </a:p>
            <a:p>
              <a:endParaRPr lang="en-US" sz="2000" i="1" dirty="0"/>
            </a:p>
            <a:p>
              <a:r>
                <a:rPr lang="en-US" sz="2000" dirty="0"/>
                <a:t>Minimal explanation should be required.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495044" y="-1618804"/>
              <a:ext cx="1676400" cy="236220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95044" y="743396"/>
              <a:ext cx="1676400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198876" y="1143000"/>
            <a:ext cx="5450916" cy="400110"/>
          </a:xfrm>
          <a:prstGeom prst="rect">
            <a:avLst/>
          </a:prstGeom>
          <a:solidFill>
            <a:srgbClr val="ACB6E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Good Prototypes should Convince people of things</a:t>
            </a:r>
            <a:endParaRPr lang="en-US" sz="2000" i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5539288"/>
            <a:ext cx="245951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Hopefully that is clear</a:t>
            </a:r>
          </a:p>
        </p:txBody>
      </p:sp>
    </p:spTree>
    <p:extLst>
      <p:ext uri="{BB962C8B-B14F-4D97-AF65-F5344CB8AC3E}">
        <p14:creationId xmlns:p14="http://schemas.microsoft.com/office/powerpoint/2010/main" val="28012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Measuring: In The Bonus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Surprising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Feedback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Upside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Downside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Inspiring</a:t>
            </a:r>
          </a:p>
          <a:p>
            <a:pPr lvl="1"/>
            <a:endParaRPr lang="en-US" dirty="0"/>
          </a:p>
          <a:p>
            <a:r>
              <a:rPr lang="en-US" dirty="0" smtClean="0"/>
              <a:t>Persuasive</a:t>
            </a:r>
          </a:p>
          <a:p>
            <a:pPr lvl="1"/>
            <a:r>
              <a:rPr lang="en-US" dirty="0" smtClean="0"/>
              <a:t>Fun</a:t>
            </a:r>
          </a:p>
          <a:p>
            <a:pPr lvl="1"/>
            <a:r>
              <a:rPr lang="en-US" dirty="0" smtClean="0"/>
              <a:t>Tangible</a:t>
            </a:r>
          </a:p>
          <a:p>
            <a:pPr lvl="1"/>
            <a:r>
              <a:rPr lang="en-US" dirty="0" smtClean="0"/>
              <a:t>Clear</a:t>
            </a:r>
          </a:p>
          <a:p>
            <a:pPr lvl="1"/>
            <a:r>
              <a:rPr lang="en-US" b="1" dirty="0" smtClean="0"/>
              <a:t>Disruptive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43200" y="4831324"/>
            <a:ext cx="5906592" cy="1631216"/>
            <a:chOff x="2019301" y="621720"/>
            <a:chExt cx="5906592" cy="1631216"/>
          </a:xfrm>
        </p:grpSpPr>
        <p:sp>
          <p:nvSpPr>
            <p:cNvPr id="5" name="TextBox 4"/>
            <p:cNvSpPr txBox="1"/>
            <p:nvPr/>
          </p:nvSpPr>
          <p:spPr>
            <a:xfrm>
              <a:off x="3421455" y="621720"/>
              <a:ext cx="4504438" cy="163121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Prototypes should change people’s minds</a:t>
              </a:r>
            </a:p>
            <a:p>
              <a:endParaRPr lang="en-US" sz="2000" i="1" dirty="0"/>
            </a:p>
            <a:p>
              <a:r>
                <a:rPr lang="en-US" sz="2000" i="1" dirty="0" smtClean="0"/>
                <a:t>If nobody is convinced of anything…</a:t>
              </a:r>
            </a:p>
            <a:p>
              <a:endParaRPr lang="en-US" sz="2000" i="1" dirty="0" smtClean="0"/>
            </a:p>
            <a:p>
              <a:r>
                <a:rPr lang="en-US" sz="2000" dirty="0" smtClean="0"/>
                <a:t>Then what is the prototype really doing?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019301" y="819596"/>
              <a:ext cx="1402154" cy="76200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019301" y="1581596"/>
              <a:ext cx="1402154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198876" y="1143000"/>
            <a:ext cx="5450916" cy="400110"/>
          </a:xfrm>
          <a:prstGeom prst="rect">
            <a:avLst/>
          </a:prstGeom>
          <a:solidFill>
            <a:srgbClr val="ACB6E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Good Prototypes should Convince people of things</a:t>
            </a:r>
            <a:endParaRPr lang="en-US" sz="2000" i="1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76" y="1666574"/>
            <a:ext cx="4461510" cy="301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27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the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Prototypes may be</a:t>
            </a:r>
            <a:br>
              <a:rPr lang="en-US" dirty="0" smtClean="0"/>
            </a:br>
            <a:r>
              <a:rPr lang="en-US" dirty="0" smtClean="0"/>
              <a:t>	labeled “throw away”</a:t>
            </a:r>
          </a:p>
          <a:p>
            <a:endParaRPr lang="en-US" dirty="0" smtClean="0"/>
          </a:p>
          <a:p>
            <a:r>
              <a:rPr lang="en-US" dirty="0" smtClean="0"/>
              <a:t>However</a:t>
            </a:r>
          </a:p>
          <a:p>
            <a:pPr lvl="1"/>
            <a:r>
              <a:rPr lang="en-US" dirty="0" smtClean="0"/>
              <a:t>The results must be kept</a:t>
            </a:r>
          </a:p>
          <a:p>
            <a:pPr lvl="1"/>
            <a:r>
              <a:rPr lang="en-US" dirty="0" smtClean="0"/>
              <a:t>to be able to </a:t>
            </a:r>
            <a:br>
              <a:rPr lang="en-US" dirty="0" smtClean="0"/>
            </a:br>
            <a:r>
              <a:rPr lang="en-US" dirty="0" smtClean="0"/>
              <a:t>Revisit and Reexamine the results</a:t>
            </a:r>
          </a:p>
          <a:p>
            <a:pPr lvl="1"/>
            <a:endParaRPr lang="en-US" dirty="0"/>
          </a:p>
          <a:p>
            <a:r>
              <a:rPr lang="en-US" dirty="0" smtClean="0"/>
              <a:t>A good prototype (and its results) </a:t>
            </a:r>
          </a:p>
          <a:p>
            <a:pPr lvl="1"/>
            <a:r>
              <a:rPr lang="en-US" dirty="0" smtClean="0"/>
              <a:t>Will be consulted multiple times throughout development</a:t>
            </a:r>
          </a:p>
          <a:p>
            <a:pPr lvl="2"/>
            <a:r>
              <a:rPr lang="en-US" dirty="0" smtClean="0"/>
              <a:t>If no one ever revisits it, then perhaps it was not such a useful thing to prototype</a:t>
            </a:r>
          </a:p>
          <a:p>
            <a:pPr lvl="3"/>
            <a:r>
              <a:rPr lang="en-US" dirty="0" smtClean="0"/>
              <a:t>The answers it provided were never really in question?</a:t>
            </a:r>
          </a:p>
          <a:p>
            <a:pPr lvl="3"/>
            <a:r>
              <a:rPr lang="en-US" dirty="0" smtClean="0"/>
              <a:t>Or the questions were not very useful?</a:t>
            </a:r>
          </a:p>
          <a:p>
            <a:pPr lvl="3"/>
            <a:r>
              <a:rPr lang="en-US" dirty="0" smtClean="0"/>
              <a:t>Or it never really answered anything?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261682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36671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08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s://bobscorner.files.wordpress.com/2013/05/cartoon-stock-hokey-pokey.jpg"/>
          <p:cNvSpPr>
            <a:spLocks noChangeAspect="1" noChangeArrowheads="1"/>
          </p:cNvSpPr>
          <p:nvPr/>
        </p:nvSpPr>
        <p:spPr bwMode="auto">
          <a:xfrm>
            <a:off x="63500" y="-136525"/>
            <a:ext cx="648652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799"/>
            <a:ext cx="4038600" cy="295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9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m5.paperblog.com/i/49/497793/seriesly-doctor-who-L-xr2GX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4343401" cy="157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1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Information/Resource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GDC 2006: Advanced Prototyping Presentation by </a:t>
            </a:r>
            <a:r>
              <a:rPr lang="en-US" dirty="0" err="1"/>
              <a:t>Chaim</a:t>
            </a:r>
            <a:r>
              <a:rPr lang="en-US" dirty="0"/>
              <a:t> </a:t>
            </a:r>
            <a:r>
              <a:rPr lang="en-US" dirty="0" err="1"/>
              <a:t>Gingold</a:t>
            </a:r>
            <a:r>
              <a:rPr lang="en-US" dirty="0"/>
              <a:t> and Chris </a:t>
            </a:r>
            <a:r>
              <a:rPr lang="en-US" dirty="0" err="1"/>
              <a:t>Hecker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Production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an Idea</a:t>
            </a:r>
          </a:p>
          <a:p>
            <a:r>
              <a:rPr lang="en-US" dirty="0" smtClean="0"/>
              <a:t>Discovery</a:t>
            </a:r>
          </a:p>
          <a:p>
            <a:r>
              <a:rPr lang="en-US" dirty="0" smtClean="0"/>
              <a:t>Preproduction</a:t>
            </a:r>
          </a:p>
          <a:p>
            <a:r>
              <a:rPr lang="en-US" dirty="0" smtClean="0"/>
              <a:t>Develop</a:t>
            </a:r>
          </a:p>
          <a:p>
            <a:r>
              <a:rPr lang="en-US" dirty="0" smtClean="0"/>
              <a:t>Sell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1219200"/>
            <a:ext cx="34290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20886" y="2046514"/>
            <a:ext cx="289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Prototyping</a:t>
            </a:r>
          </a:p>
          <a:p>
            <a:r>
              <a:rPr lang="en-US" dirty="0" smtClean="0"/>
              <a:t>is useful and often necessary</a:t>
            </a:r>
            <a:endParaRPr lang="en-US" dirty="0"/>
          </a:p>
        </p:txBody>
      </p:sp>
      <p:sp>
        <p:nvSpPr>
          <p:cNvPr id="6" name="AutoShape 4" descr="https://library.pdx.edu/media/process_circle.gif"/>
          <p:cNvSpPr>
            <a:spLocks noChangeAspect="1" noChangeArrowheads="1"/>
          </p:cNvSpPr>
          <p:nvPr/>
        </p:nvSpPr>
        <p:spPr bwMode="auto">
          <a:xfrm>
            <a:off x="63500" y="-136525"/>
            <a:ext cx="37814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39843"/>
            <a:ext cx="4286585" cy="229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7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Doc versus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143000"/>
            <a:ext cx="4114800" cy="4983163"/>
          </a:xfrm>
        </p:spPr>
        <p:txBody>
          <a:bodyPr/>
          <a:lstStyle/>
          <a:p>
            <a:r>
              <a:rPr lang="en-US" dirty="0" smtClean="0"/>
              <a:t>Prototype</a:t>
            </a:r>
          </a:p>
          <a:p>
            <a:pPr lvl="1"/>
            <a:r>
              <a:rPr lang="en-US" dirty="0" smtClean="0"/>
              <a:t>Cheap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Interactive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Sexy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295400"/>
            <a:ext cx="4114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Document</a:t>
            </a:r>
          </a:p>
          <a:p>
            <a:pPr lvl="1"/>
            <a:r>
              <a:rPr lang="en-US" smtClean="0"/>
              <a:t>Really Cheap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Static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Boring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Faith</a:t>
            </a:r>
            <a:endParaRPr lang="en-US" dirty="0"/>
          </a:p>
        </p:txBody>
      </p:sp>
      <p:sp>
        <p:nvSpPr>
          <p:cNvPr id="5" name="AutoShape 6" descr="https://img1.etsystatic.com/027/0/8687842/il_340x270.578717909_k0kf.jpg"/>
          <p:cNvSpPr>
            <a:spLocks noChangeAspect="1" noChangeArrowheads="1"/>
          </p:cNvSpPr>
          <p:nvPr/>
        </p:nvSpPr>
        <p:spPr bwMode="auto">
          <a:xfrm>
            <a:off x="63500" y="-136525"/>
            <a:ext cx="3238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22394"/>
            <a:ext cx="2180237" cy="173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https://lh5.googleusercontent.com/-1GhvTHB-I8E/ULy9GFa8NDI/AAAAAAAAtbc/4A5BsIrl2zE/w506-h369/382677_327269883972588_179892601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759"/>
            <a:ext cx="2192429" cy="159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87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Prototype?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Common: Answer questions</a:t>
            </a:r>
          </a:p>
          <a:p>
            <a:pPr lvl="1"/>
            <a:r>
              <a:rPr lang="en-US" dirty="0" smtClean="0"/>
              <a:t>e.g. Will this work?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Also </a:t>
            </a:r>
          </a:p>
          <a:p>
            <a:pPr lvl="1"/>
            <a:r>
              <a:rPr lang="en-US" dirty="0" smtClean="0"/>
              <a:t>Discover/uncover the unexpected</a:t>
            </a:r>
          </a:p>
          <a:p>
            <a:pPr lvl="2"/>
            <a:r>
              <a:rPr lang="en-US" dirty="0" smtClean="0"/>
              <a:t>downside and upside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Persuade and inspire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38200" y="2324969"/>
            <a:ext cx="3203506" cy="2551831"/>
            <a:chOff x="1861923" y="2225676"/>
            <a:chExt cx="3203506" cy="2551831"/>
          </a:xfrm>
        </p:grpSpPr>
        <p:sp>
          <p:nvSpPr>
            <p:cNvPr id="4" name="TextBox 3"/>
            <p:cNvSpPr txBox="1"/>
            <p:nvPr/>
          </p:nvSpPr>
          <p:spPr>
            <a:xfrm>
              <a:off x="1861923" y="2225676"/>
              <a:ext cx="3203506" cy="369332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YES this will work = PERSUASIVE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stCxn id="4" idx="2"/>
            </p:cNvCxnSpPr>
            <p:nvPr/>
          </p:nvCxnSpPr>
          <p:spPr>
            <a:xfrm flipH="1">
              <a:off x="3385923" y="2595008"/>
              <a:ext cx="77753" cy="2182499"/>
            </a:xfrm>
            <a:prstGeom prst="straightConnector1">
              <a:avLst/>
            </a:prstGeom>
            <a:ln w="63500">
              <a:solidFill>
                <a:schemeClr val="accent1">
                  <a:shade val="95000"/>
                  <a:satMod val="105000"/>
                  <a:alpha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 rot="20657802">
            <a:off x="3850282" y="2509634"/>
            <a:ext cx="2835071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Prototype Validates the idea</a:t>
            </a:r>
          </a:p>
        </p:txBody>
      </p:sp>
      <p:sp>
        <p:nvSpPr>
          <p:cNvPr id="17" name="TextBox 16"/>
          <p:cNvSpPr txBox="1"/>
          <p:nvPr/>
        </p:nvSpPr>
        <p:spPr>
          <a:xfrm rot="20657802">
            <a:off x="2630764" y="3734169"/>
            <a:ext cx="388454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if answer is NOT yes,</a:t>
            </a:r>
          </a:p>
          <a:p>
            <a:r>
              <a:rPr lang="en-US" sz="2400" dirty="0" smtClean="0"/>
              <a:t>or not just “yes or no”</a:t>
            </a:r>
          </a:p>
        </p:txBody>
      </p:sp>
    </p:spTree>
    <p:extLst>
      <p:ext uri="{BB962C8B-B14F-4D97-AF65-F5344CB8AC3E}">
        <p14:creationId xmlns:p14="http://schemas.microsoft.com/office/powerpoint/2010/main" val="31776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simplyyouthministry.com/wp-content/upload/dodge/2014/02/916128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33297"/>
            <a:ext cx="23812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Prototype?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Common: Answer questions</a:t>
            </a:r>
          </a:p>
          <a:p>
            <a:pPr lvl="1"/>
            <a:r>
              <a:rPr lang="en-US" dirty="0" smtClean="0"/>
              <a:t>e.g. Will this work?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Also </a:t>
            </a:r>
          </a:p>
          <a:p>
            <a:pPr lvl="1"/>
            <a:r>
              <a:rPr lang="en-US" dirty="0" smtClean="0"/>
              <a:t>Discover/uncover the unexpected</a:t>
            </a:r>
          </a:p>
          <a:p>
            <a:pPr lvl="2"/>
            <a:r>
              <a:rPr lang="en-US" dirty="0" smtClean="0"/>
              <a:t>downside and upside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Persuade and inspire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38200" y="2324969"/>
            <a:ext cx="3438955" cy="1736724"/>
            <a:chOff x="1861923" y="2225676"/>
            <a:chExt cx="3438955" cy="1736724"/>
          </a:xfrm>
        </p:grpSpPr>
        <p:sp>
          <p:nvSpPr>
            <p:cNvPr id="4" name="TextBox 3"/>
            <p:cNvSpPr txBox="1"/>
            <p:nvPr/>
          </p:nvSpPr>
          <p:spPr>
            <a:xfrm>
              <a:off x="1861923" y="2225676"/>
              <a:ext cx="3438955" cy="369332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 this will not work = DOWNSIDE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stCxn id="4" idx="2"/>
            </p:cNvCxnSpPr>
            <p:nvPr/>
          </p:nvCxnSpPr>
          <p:spPr>
            <a:xfrm flipH="1">
              <a:off x="3581400" y="2595008"/>
              <a:ext cx="1" cy="1367392"/>
            </a:xfrm>
            <a:prstGeom prst="straightConnector1">
              <a:avLst/>
            </a:prstGeom>
            <a:ln w="63500">
              <a:solidFill>
                <a:schemeClr val="accent1">
                  <a:shade val="95000"/>
                  <a:satMod val="105000"/>
                  <a:alpha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895600" y="2709003"/>
            <a:ext cx="3651962" cy="1253397"/>
            <a:chOff x="1861923" y="2225676"/>
            <a:chExt cx="3651962" cy="1253397"/>
          </a:xfrm>
        </p:grpSpPr>
        <p:sp>
          <p:nvSpPr>
            <p:cNvPr id="10" name="TextBox 9"/>
            <p:cNvSpPr txBox="1"/>
            <p:nvPr/>
          </p:nvSpPr>
          <p:spPr>
            <a:xfrm>
              <a:off x="1861923" y="2225676"/>
              <a:ext cx="3651962" cy="369332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BUT it does do this and this = UPSIDE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10" idx="2"/>
            </p:cNvCxnSpPr>
            <p:nvPr/>
          </p:nvCxnSpPr>
          <p:spPr>
            <a:xfrm flipH="1">
              <a:off x="3004923" y="2595008"/>
              <a:ext cx="682981" cy="884065"/>
            </a:xfrm>
            <a:prstGeom prst="straightConnector1">
              <a:avLst/>
            </a:prstGeom>
            <a:ln w="63500">
              <a:solidFill>
                <a:schemeClr val="accent1">
                  <a:shade val="95000"/>
                  <a:satMod val="105000"/>
                  <a:alpha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531618" y="4266418"/>
            <a:ext cx="2848472" cy="686582"/>
            <a:chOff x="1365214" y="2224894"/>
            <a:chExt cx="2848472" cy="686582"/>
          </a:xfrm>
        </p:grpSpPr>
        <p:sp>
          <p:nvSpPr>
            <p:cNvPr id="14" name="TextBox 13"/>
            <p:cNvSpPr txBox="1"/>
            <p:nvPr/>
          </p:nvSpPr>
          <p:spPr>
            <a:xfrm>
              <a:off x="1365214" y="2224894"/>
              <a:ext cx="2848472" cy="369332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 what if we do it like this…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14" idx="2"/>
            </p:cNvCxnSpPr>
            <p:nvPr/>
          </p:nvCxnSpPr>
          <p:spPr>
            <a:xfrm>
              <a:off x="2789450" y="2594226"/>
              <a:ext cx="396946" cy="317250"/>
            </a:xfrm>
            <a:prstGeom prst="straightConnector1">
              <a:avLst/>
            </a:prstGeom>
            <a:ln w="63500">
              <a:solidFill>
                <a:schemeClr val="accent1">
                  <a:shade val="95000"/>
                  <a:satMod val="105000"/>
                  <a:alpha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99" y="1968144"/>
            <a:ext cx="1351837" cy="145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971" y="1064910"/>
            <a:ext cx="1854907" cy="226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20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7271E-6 L -0.18854 0.4456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22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-eight.co.uk/images/content/market-ins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76800"/>
            <a:ext cx="1357313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Prototype?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Common: Answer questions</a:t>
            </a:r>
          </a:p>
          <a:p>
            <a:pPr lvl="1"/>
            <a:r>
              <a:rPr lang="en-US" dirty="0" smtClean="0"/>
              <a:t>e.g. Will this work?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Also </a:t>
            </a:r>
          </a:p>
          <a:p>
            <a:pPr lvl="1"/>
            <a:r>
              <a:rPr lang="en-US" dirty="0" smtClean="0"/>
              <a:t>Discover/uncover the unexpected</a:t>
            </a:r>
          </a:p>
          <a:p>
            <a:pPr lvl="2"/>
            <a:r>
              <a:rPr lang="en-US" dirty="0" smtClean="0"/>
              <a:t>upside and downside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Persuade and inspire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657802">
            <a:off x="4426451" y="4134682"/>
            <a:ext cx="4253985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Prototypes do NOT GENERATE ideas</a:t>
            </a:r>
          </a:p>
          <a:p>
            <a:r>
              <a:rPr lang="en-US" dirty="0" smtClean="0"/>
              <a:t>They VALIDATE them</a:t>
            </a:r>
          </a:p>
          <a:p>
            <a:endParaRPr lang="en-US" dirty="0"/>
          </a:p>
          <a:p>
            <a:r>
              <a:rPr lang="en-US" dirty="0" smtClean="0"/>
              <a:t>But can generate upsides and suggest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3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Prototyping General Info</a:t>
            </a:r>
          </a:p>
          <a:p>
            <a:r>
              <a:rPr lang="en-US" b="1" dirty="0" smtClean="0"/>
              <a:t>Asking Good Questions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to Decompose a Project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to Measure a Prototype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1479</Words>
  <Application>Microsoft Office PowerPoint</Application>
  <PresentationFormat>On-screen Show (4:3)</PresentationFormat>
  <Paragraphs>572</Paragraphs>
  <Slides>50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Prototyping with a Purpose</vt:lpstr>
      <vt:lpstr>Presentation Outline</vt:lpstr>
      <vt:lpstr>Using Prototyping</vt:lpstr>
      <vt:lpstr>High Level Production Stages</vt:lpstr>
      <vt:lpstr>High Level Production Stages</vt:lpstr>
      <vt:lpstr>Why Prototype?</vt:lpstr>
      <vt:lpstr>Why Prototype?</vt:lpstr>
      <vt:lpstr>Why Prototype?</vt:lpstr>
      <vt:lpstr>Presentation Outline</vt:lpstr>
      <vt:lpstr>Important: Ask a Good Question</vt:lpstr>
      <vt:lpstr>Question</vt:lpstr>
      <vt:lpstr>Poor Question</vt:lpstr>
      <vt:lpstr>Question</vt:lpstr>
      <vt:lpstr>Good Question</vt:lpstr>
      <vt:lpstr>Question</vt:lpstr>
      <vt:lpstr>Good Question</vt:lpstr>
      <vt:lpstr>Question</vt:lpstr>
      <vt:lpstr>Poor Question</vt:lpstr>
      <vt:lpstr>Presentation Outline</vt:lpstr>
      <vt:lpstr>Decomposition</vt:lpstr>
      <vt:lpstr>Decomposition</vt:lpstr>
      <vt:lpstr>Decomposition</vt:lpstr>
      <vt:lpstr>Decomposition</vt:lpstr>
      <vt:lpstr>Decomposition</vt:lpstr>
      <vt:lpstr>Decomposition</vt:lpstr>
      <vt:lpstr>Presentation Outline</vt:lpstr>
      <vt:lpstr>Measuring a Prototype</vt:lpstr>
      <vt:lpstr>Measuring a Prototype</vt:lpstr>
      <vt:lpstr>Measuring a Prototype</vt:lpstr>
      <vt:lpstr>Measuring a Prototype</vt:lpstr>
      <vt:lpstr>Measuring a Prototype</vt:lpstr>
      <vt:lpstr>Measuring a Prototype</vt:lpstr>
      <vt:lpstr>Measuring a Prototype</vt:lpstr>
      <vt:lpstr>Measuring a Prototype</vt:lpstr>
      <vt:lpstr>Measuring a Prototype</vt:lpstr>
      <vt:lpstr>Measuring a Prototype</vt:lpstr>
      <vt:lpstr>Measuring: In The Bonus</vt:lpstr>
      <vt:lpstr>Measuring: In The Bonus</vt:lpstr>
      <vt:lpstr>Measuring: In The Bonus</vt:lpstr>
      <vt:lpstr>Measuring: In The Bonus</vt:lpstr>
      <vt:lpstr>Measuring: In The Bonus</vt:lpstr>
      <vt:lpstr>Measuring: In The Bonus</vt:lpstr>
      <vt:lpstr>Measuring: In The Bonus</vt:lpstr>
      <vt:lpstr>Measuring: In The Bonus</vt:lpstr>
      <vt:lpstr>Measuring: In The Bonus</vt:lpstr>
      <vt:lpstr>Keeping the Prototype</vt:lpstr>
      <vt:lpstr>Theoretical Questions?</vt:lpstr>
      <vt:lpstr>End</vt:lpstr>
      <vt:lpstr>Additional Information/Resource</vt:lpstr>
      <vt:lpstr>Design Doc versus Prototype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</dc:title>
  <dc:creator>Dingle, Brent</dc:creator>
  <cp:lastModifiedBy>Dingle, Brent</cp:lastModifiedBy>
  <cp:revision>112</cp:revision>
  <dcterms:created xsi:type="dcterms:W3CDTF">2006-08-16T00:00:00Z</dcterms:created>
  <dcterms:modified xsi:type="dcterms:W3CDTF">2015-07-22T15:40:43Z</dcterms:modified>
</cp:coreProperties>
</file>