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07" r:id="rId3"/>
    <p:sldId id="308" r:id="rId4"/>
    <p:sldId id="334" r:id="rId5"/>
    <p:sldId id="313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38" r:id="rId14"/>
    <p:sldId id="339" r:id="rId15"/>
    <p:sldId id="340" r:id="rId16"/>
    <p:sldId id="337" r:id="rId17"/>
    <p:sldId id="341" r:id="rId18"/>
    <p:sldId id="342" r:id="rId19"/>
    <p:sldId id="358" r:id="rId20"/>
    <p:sldId id="359" r:id="rId21"/>
    <p:sldId id="360" r:id="rId22"/>
    <p:sldId id="361" r:id="rId23"/>
    <p:sldId id="347" r:id="rId24"/>
    <p:sldId id="348" r:id="rId25"/>
    <p:sldId id="349" r:id="rId26"/>
    <p:sldId id="350" r:id="rId27"/>
    <p:sldId id="351" r:id="rId28"/>
    <p:sldId id="352" r:id="rId29"/>
    <p:sldId id="362" r:id="rId30"/>
    <p:sldId id="363" r:id="rId31"/>
    <p:sldId id="364" r:id="rId32"/>
    <p:sldId id="306" r:id="rId33"/>
    <p:sldId id="33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BCFAB"/>
    <a:srgbClr val="ACB6E6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63" autoAdjust="0"/>
  </p:normalViewPr>
  <p:slideViewPr>
    <p:cSldViewPr>
      <p:cViewPr>
        <p:scale>
          <a:sx n="70" d="100"/>
          <a:sy n="70" d="100"/>
        </p:scale>
        <p:origin x="-79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docdingle.com/teaching/gdd325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Game?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Dingle, Ph.D.	               	2015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pic>
        <p:nvPicPr>
          <p:cNvPr id="1028" name="Picture 4" descr="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8" y="4048694"/>
            <a:ext cx="9429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284" y="4302695"/>
            <a:ext cx="1161361" cy="217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720807"/>
            <a:ext cx="1143000" cy="133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6424684" y="6477000"/>
            <a:ext cx="2719316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 smtClean="0"/>
              <a:t>See also references at end of slides (if any)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are a form of art</a:t>
            </a:r>
          </a:p>
          <a:p>
            <a:pPr lvl="1"/>
            <a:r>
              <a:rPr lang="en-US" dirty="0" smtClean="0"/>
              <a:t>which the participants (players)</a:t>
            </a:r>
          </a:p>
          <a:p>
            <a:pPr lvl="2"/>
            <a:r>
              <a:rPr lang="en-US" dirty="0" smtClean="0"/>
              <a:t>make decisions</a:t>
            </a:r>
          </a:p>
          <a:p>
            <a:pPr lvl="2"/>
            <a:r>
              <a:rPr lang="en-US" dirty="0" smtClean="0"/>
              <a:t>to manage resources</a:t>
            </a:r>
          </a:p>
          <a:p>
            <a:pPr lvl="2"/>
            <a:r>
              <a:rPr lang="en-US" dirty="0" smtClean="0"/>
              <a:t>using game tokens</a:t>
            </a:r>
          </a:p>
          <a:p>
            <a:pPr lvl="2"/>
            <a:r>
              <a:rPr lang="en-US" dirty="0" smtClean="0"/>
              <a:t>in the pursuit of a goal</a:t>
            </a:r>
          </a:p>
          <a:p>
            <a:pPr lvl="4"/>
            <a:r>
              <a:rPr lang="en-US" dirty="0" smtClean="0"/>
              <a:t>Greg </a:t>
            </a:r>
            <a:r>
              <a:rPr lang="en-US" dirty="0" err="1" smtClean="0"/>
              <a:t>Costikyan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799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are a system in which</a:t>
            </a:r>
          </a:p>
          <a:p>
            <a:pPr lvl="1"/>
            <a:r>
              <a:rPr lang="en-US" dirty="0" smtClean="0"/>
              <a:t>players engage in</a:t>
            </a:r>
          </a:p>
          <a:p>
            <a:pPr lvl="2"/>
            <a:r>
              <a:rPr lang="en-US" dirty="0" smtClean="0"/>
              <a:t>an artificial conflict</a:t>
            </a:r>
          </a:p>
          <a:p>
            <a:pPr lvl="2"/>
            <a:r>
              <a:rPr lang="en-US" dirty="0" smtClean="0"/>
              <a:t>defined by rules</a:t>
            </a:r>
          </a:p>
          <a:p>
            <a:pPr lvl="2"/>
            <a:r>
              <a:rPr lang="en-US" dirty="0" smtClean="0"/>
              <a:t>that results in a quantifiable outcome</a:t>
            </a:r>
          </a:p>
          <a:p>
            <a:pPr lvl="3"/>
            <a:r>
              <a:rPr lang="en-US" dirty="0" smtClean="0"/>
              <a:t>i.e. there is winning and losing</a:t>
            </a:r>
          </a:p>
          <a:p>
            <a:pPr lvl="4"/>
            <a:r>
              <a:rPr lang="en-US" dirty="0" smtClean="0"/>
              <a:t>book: </a:t>
            </a:r>
            <a:r>
              <a:rPr lang="en-US" i="1" dirty="0" smtClean="0"/>
              <a:t>Rules of Play</a:t>
            </a:r>
            <a:r>
              <a:rPr lang="en-US" dirty="0" smtClean="0"/>
              <a:t> by Katie </a:t>
            </a:r>
            <a:r>
              <a:rPr lang="en-US" dirty="0" err="1" smtClean="0"/>
              <a:t>Salen</a:t>
            </a:r>
            <a:r>
              <a:rPr lang="en-US" dirty="0" smtClean="0"/>
              <a:t> and Eric Zimmerman</a:t>
            </a:r>
          </a:p>
          <a:p>
            <a:pPr lvl="4"/>
            <a:r>
              <a:rPr lang="en-US" dirty="0" smtClean="0"/>
              <a:t>which also lists all the above definitions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325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b="1" dirty="0" smtClean="0">
                <a:solidFill>
                  <a:srgbClr val="FF0000"/>
                </a:solidFill>
              </a:rPr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Games </a:t>
            </a:r>
            <a:r>
              <a:rPr lang="en-US" dirty="0" smtClean="0"/>
              <a:t>(implicitly) have </a:t>
            </a:r>
            <a:r>
              <a:rPr lang="en-US" b="1" dirty="0" smtClean="0">
                <a:solidFill>
                  <a:srgbClr val="FF0000"/>
                </a:solidFill>
              </a:rPr>
              <a:t>players</a:t>
            </a:r>
            <a:endParaRPr lang="en-US" dirty="0" smtClean="0"/>
          </a:p>
          <a:p>
            <a:r>
              <a:rPr lang="en-US" dirty="0" smtClean="0"/>
              <a:t>Games are an </a:t>
            </a:r>
            <a:r>
              <a:rPr lang="en-US" b="1" dirty="0" smtClean="0">
                <a:solidFill>
                  <a:srgbClr val="FF0000"/>
                </a:solidFill>
              </a:rPr>
              <a:t>activity</a:t>
            </a:r>
          </a:p>
          <a:p>
            <a:r>
              <a:rPr lang="en-US" dirty="0" smtClean="0"/>
              <a:t>Games have </a:t>
            </a:r>
            <a:r>
              <a:rPr lang="en-US" b="1" dirty="0" smtClean="0">
                <a:solidFill>
                  <a:srgbClr val="FF0000"/>
                </a:solidFill>
              </a:rPr>
              <a:t>rules</a:t>
            </a:r>
          </a:p>
          <a:p>
            <a:r>
              <a:rPr lang="en-US" dirty="0" smtClean="0"/>
              <a:t>Games have </a:t>
            </a:r>
            <a:r>
              <a:rPr lang="en-US" b="1" dirty="0" smtClean="0">
                <a:solidFill>
                  <a:srgbClr val="FF0000"/>
                </a:solidFill>
              </a:rPr>
              <a:t>conflict</a:t>
            </a:r>
          </a:p>
          <a:p>
            <a:r>
              <a:rPr lang="en-US" dirty="0" smtClean="0"/>
              <a:t>Games have </a:t>
            </a:r>
            <a:r>
              <a:rPr lang="en-US" b="1" dirty="0" smtClean="0">
                <a:solidFill>
                  <a:srgbClr val="FF0000"/>
                </a:solidFill>
              </a:rPr>
              <a:t>goals</a:t>
            </a:r>
          </a:p>
          <a:p>
            <a:r>
              <a:rPr lang="en-US" dirty="0" smtClean="0"/>
              <a:t>Games involve </a:t>
            </a:r>
            <a:r>
              <a:rPr lang="en-US" b="1" dirty="0" smtClean="0">
                <a:solidFill>
                  <a:srgbClr val="FF0000"/>
                </a:solidFill>
              </a:rPr>
              <a:t>decision making</a:t>
            </a:r>
          </a:p>
          <a:p>
            <a:r>
              <a:rPr lang="en-US" dirty="0" smtClean="0"/>
              <a:t>Games are </a:t>
            </a:r>
            <a:r>
              <a:rPr lang="en-US" b="1" dirty="0" smtClean="0">
                <a:solidFill>
                  <a:srgbClr val="FF0000"/>
                </a:solidFill>
              </a:rPr>
              <a:t>artificial, safe, outside ordinary life</a:t>
            </a:r>
          </a:p>
          <a:p>
            <a:r>
              <a:rPr lang="en-US" dirty="0" smtClean="0"/>
              <a:t>Games involve </a:t>
            </a:r>
            <a:r>
              <a:rPr lang="en-US" b="1" dirty="0" smtClean="0">
                <a:solidFill>
                  <a:srgbClr val="FF0000"/>
                </a:solidFill>
              </a:rPr>
              <a:t>no material gain </a:t>
            </a:r>
            <a:r>
              <a:rPr lang="en-US" dirty="0" smtClean="0"/>
              <a:t>on the part of the players</a:t>
            </a:r>
          </a:p>
          <a:p>
            <a:r>
              <a:rPr lang="en-US" dirty="0" smtClean="0"/>
              <a:t>Games are </a:t>
            </a:r>
            <a:r>
              <a:rPr lang="en-US" b="1" dirty="0" smtClean="0">
                <a:solidFill>
                  <a:srgbClr val="FF0000"/>
                </a:solidFill>
              </a:rPr>
              <a:t>voluntary</a:t>
            </a:r>
          </a:p>
          <a:p>
            <a:r>
              <a:rPr lang="en-US" dirty="0" smtClean="0"/>
              <a:t>Games have an </a:t>
            </a:r>
            <a:r>
              <a:rPr lang="en-US" b="1" dirty="0" smtClean="0">
                <a:solidFill>
                  <a:srgbClr val="FF0000"/>
                </a:solidFill>
              </a:rPr>
              <a:t>uncertain outcome</a:t>
            </a:r>
          </a:p>
          <a:p>
            <a:r>
              <a:rPr lang="en-US" dirty="0" smtClean="0"/>
              <a:t>Games are a </a:t>
            </a:r>
            <a:r>
              <a:rPr lang="en-US" b="1" dirty="0" smtClean="0">
                <a:solidFill>
                  <a:srgbClr val="FF0000"/>
                </a:solidFill>
              </a:rPr>
              <a:t>representation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FF0000"/>
                </a:solidFill>
              </a:rPr>
              <a:t>simulation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something real but are themselves </a:t>
            </a:r>
            <a:r>
              <a:rPr lang="en-US" b="1" dirty="0" smtClean="0">
                <a:solidFill>
                  <a:srgbClr val="FF0000"/>
                </a:solidFill>
              </a:rPr>
              <a:t>make believe</a:t>
            </a:r>
          </a:p>
          <a:p>
            <a:r>
              <a:rPr lang="en-US" dirty="0" smtClean="0"/>
              <a:t>Games are </a:t>
            </a:r>
            <a:r>
              <a:rPr lang="en-US" b="1" dirty="0" smtClean="0">
                <a:solidFill>
                  <a:srgbClr val="FF0000"/>
                </a:solidFill>
              </a:rPr>
              <a:t>inefficient</a:t>
            </a:r>
          </a:p>
          <a:p>
            <a:r>
              <a:rPr lang="en-US" dirty="0" smtClean="0"/>
              <a:t>Games have </a:t>
            </a:r>
            <a:r>
              <a:rPr lang="en-US" b="1" dirty="0" smtClean="0">
                <a:solidFill>
                  <a:srgbClr val="FF0000"/>
                </a:solidFill>
              </a:rPr>
              <a:t>systems</a:t>
            </a:r>
          </a:p>
          <a:p>
            <a:r>
              <a:rPr lang="en-US" dirty="0" smtClean="0"/>
              <a:t>Games are a form of </a:t>
            </a:r>
            <a:r>
              <a:rPr lang="en-US" b="1" dirty="0" smtClean="0">
                <a:solidFill>
                  <a:srgbClr val="FF0000"/>
                </a:solidFill>
              </a:rPr>
              <a:t>art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21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</a:t>
            </a:r>
            <a:r>
              <a:rPr lang="en-US" dirty="0" smtClean="0"/>
              <a:t>on: </a:t>
            </a:r>
            <a:r>
              <a:rPr lang="en-US" b="1" dirty="0" smtClean="0">
                <a:solidFill>
                  <a:srgbClr val="FF0000"/>
                </a:solidFill>
              </a:rPr>
              <a:t>Goals </a:t>
            </a:r>
            <a:r>
              <a:rPr lang="en-US" dirty="0" smtClean="0"/>
              <a:t>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Object of the game </a:t>
            </a:r>
            <a:r>
              <a:rPr lang="en-US" dirty="0" smtClean="0"/>
              <a:t>is what?</a:t>
            </a:r>
            <a:endParaRPr lang="en-US" dirty="0"/>
          </a:p>
          <a:p>
            <a:pPr lvl="1"/>
            <a:r>
              <a:rPr lang="en-US" dirty="0"/>
              <a:t>Players are trying to do what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Goals can help tie the parts of a game together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Details Vary</a:t>
            </a:r>
          </a:p>
          <a:p>
            <a:pPr lvl="1"/>
            <a:r>
              <a:rPr lang="en-US" dirty="0" smtClean="0"/>
              <a:t>Some Generic Options</a:t>
            </a:r>
            <a:endParaRPr lang="en-US" dirty="0"/>
          </a:p>
          <a:p>
            <a:pPr lvl="2"/>
            <a:r>
              <a:rPr lang="en-US" dirty="0"/>
              <a:t>Capture/Destroy</a:t>
            </a:r>
          </a:p>
          <a:p>
            <a:pPr lvl="2"/>
            <a:r>
              <a:rPr lang="en-US" dirty="0"/>
              <a:t>Control Territory</a:t>
            </a:r>
          </a:p>
          <a:p>
            <a:pPr lvl="2"/>
            <a:r>
              <a:rPr lang="en-US" dirty="0"/>
              <a:t>Collection</a:t>
            </a:r>
          </a:p>
          <a:p>
            <a:pPr lvl="2"/>
            <a:r>
              <a:rPr lang="en-US" dirty="0"/>
              <a:t>Solve (like Clue)</a:t>
            </a:r>
          </a:p>
          <a:p>
            <a:pPr lvl="2"/>
            <a:r>
              <a:rPr lang="en-US" dirty="0"/>
              <a:t>Chase/Race/Escape</a:t>
            </a:r>
          </a:p>
          <a:p>
            <a:pPr lvl="2"/>
            <a:r>
              <a:rPr lang="en-US" dirty="0" smtClean="0"/>
              <a:t>Build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0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on: </a:t>
            </a:r>
            <a:r>
              <a:rPr lang="en-US" b="1" dirty="0" smtClean="0">
                <a:solidFill>
                  <a:srgbClr val="FF0000"/>
                </a:solidFill>
              </a:rPr>
              <a:t>Story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should have a </a:t>
            </a:r>
            <a:r>
              <a:rPr lang="en-US" b="1" u="sng" dirty="0" smtClean="0"/>
              <a:t>story</a:t>
            </a:r>
          </a:p>
          <a:p>
            <a:pPr lvl="1"/>
            <a:r>
              <a:rPr lang="en-US" dirty="0" smtClean="0"/>
              <a:t>Narrative of the game</a:t>
            </a:r>
          </a:p>
          <a:p>
            <a:pPr lvl="1"/>
            <a:r>
              <a:rPr lang="en-US" dirty="0" smtClean="0"/>
              <a:t>Theme of the game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Binds events, goals, objectives, parts together</a:t>
            </a:r>
          </a:p>
          <a:p>
            <a:pPr lvl="1"/>
            <a:r>
              <a:rPr lang="en-US" dirty="0" smtClean="0"/>
              <a:t>Moves </a:t>
            </a:r>
            <a:r>
              <a:rPr lang="en-US" dirty="0"/>
              <a:t>player towards the completion of the </a:t>
            </a:r>
            <a:r>
              <a:rPr lang="en-US" dirty="0" smtClean="0"/>
              <a:t>game</a:t>
            </a:r>
          </a:p>
          <a:p>
            <a:pPr lvl="1"/>
            <a:r>
              <a:rPr lang="en-US" dirty="0" smtClean="0"/>
              <a:t>Options:</a:t>
            </a:r>
          </a:p>
          <a:p>
            <a:pPr lvl="2"/>
            <a:r>
              <a:rPr lang="en-US" dirty="0"/>
              <a:t>Designer driven</a:t>
            </a:r>
          </a:p>
          <a:p>
            <a:pPr lvl="2"/>
            <a:r>
              <a:rPr lang="en-US" dirty="0"/>
              <a:t>Emergent based on player choices and </a:t>
            </a:r>
            <a:r>
              <a:rPr lang="en-US" dirty="0" smtClean="0"/>
              <a:t>actions</a:t>
            </a:r>
          </a:p>
          <a:p>
            <a:pPr lvl="2"/>
            <a:r>
              <a:rPr lang="en-US" dirty="0" smtClean="0"/>
              <a:t>Linear</a:t>
            </a:r>
          </a:p>
          <a:p>
            <a:pPr lvl="2"/>
            <a:r>
              <a:rPr lang="en-US" dirty="0" smtClean="0"/>
              <a:t>Non-Linear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7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 on: </a:t>
            </a:r>
            <a:r>
              <a:rPr lang="en-US" b="1" dirty="0" smtClean="0">
                <a:solidFill>
                  <a:srgbClr val="FF0000"/>
                </a:solidFill>
              </a:rPr>
              <a:t>Rules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Rules and Mechanics of a game</a:t>
            </a:r>
          </a:p>
          <a:p>
            <a:pPr lvl="1"/>
            <a:r>
              <a:rPr lang="en-US" dirty="0" smtClean="0"/>
              <a:t>are tricky</a:t>
            </a:r>
          </a:p>
          <a:p>
            <a:pPr lvl="1"/>
            <a:r>
              <a:rPr lang="en-US" dirty="0" smtClean="0"/>
              <a:t>are subtle</a:t>
            </a:r>
          </a:p>
          <a:p>
            <a:pPr lvl="1"/>
            <a:r>
              <a:rPr lang="en-US" dirty="0" smtClean="0"/>
              <a:t>need details</a:t>
            </a:r>
          </a:p>
          <a:p>
            <a:pPr lvl="1"/>
            <a:r>
              <a:rPr lang="en-US" dirty="0" smtClean="0"/>
              <a:t>must be tested</a:t>
            </a:r>
          </a:p>
          <a:p>
            <a:pPr lvl="2"/>
            <a:r>
              <a:rPr lang="en-US" dirty="0" smtClean="0"/>
              <a:t>using mockups and prototypes</a:t>
            </a:r>
          </a:p>
          <a:p>
            <a:pPr lvl="2"/>
            <a:r>
              <a:rPr lang="en-US" dirty="0" smtClean="0"/>
              <a:t>by ‘real’ players and designers and developers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can bind parts of the game together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should create/support player expectations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29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on </a:t>
            </a:r>
            <a:r>
              <a:rPr lang="en-US" b="1" dirty="0" smtClean="0">
                <a:solidFill>
                  <a:srgbClr val="FF0000"/>
                </a:solidFill>
              </a:rPr>
              <a:t>System</a:t>
            </a:r>
            <a:r>
              <a:rPr lang="en-US" dirty="0" smtClean="0"/>
              <a:t>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Games have/are Systems</a:t>
            </a:r>
          </a:p>
          <a:p>
            <a:pPr lvl="1"/>
            <a:r>
              <a:rPr lang="en-US" dirty="0"/>
              <a:t>a set of connected things or parts forming a complex whole</a:t>
            </a:r>
          </a:p>
          <a:p>
            <a:pPr lvl="1"/>
            <a:r>
              <a:rPr lang="en-US" dirty="0"/>
              <a:t>a set of principles or procedures according to which something is done</a:t>
            </a:r>
          </a:p>
          <a:p>
            <a:pPr lvl="1"/>
            <a:r>
              <a:rPr lang="en-US" dirty="0"/>
              <a:t>an entire group of parts that work together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A “good” game ties all of its parts together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Point of Element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Game Design is Designing a System of Elements</a:t>
            </a:r>
          </a:p>
          <a:p>
            <a:pPr lvl="1"/>
            <a:r>
              <a:rPr lang="en-US" dirty="0" smtClean="0"/>
              <a:t>Each element may influence another</a:t>
            </a:r>
          </a:p>
          <a:p>
            <a:pPr lvl="1"/>
            <a:r>
              <a:rPr lang="en-US" dirty="0" smtClean="0"/>
              <a:t>Changing one element may change the entire game</a:t>
            </a:r>
          </a:p>
          <a:p>
            <a:pPr lvl="1"/>
            <a:r>
              <a:rPr lang="en-US" dirty="0" smtClean="0"/>
              <a:t>The combination of elements forms a complex whole</a:t>
            </a:r>
          </a:p>
          <a:p>
            <a:pPr lvl="1"/>
            <a:endParaRPr lang="en-US" dirty="0"/>
          </a:p>
          <a:p>
            <a:r>
              <a:rPr lang="en-US" dirty="0" smtClean="0"/>
              <a:t>A system may be a system of systems</a:t>
            </a:r>
          </a:p>
          <a:p>
            <a:pPr lvl="1"/>
            <a:r>
              <a:rPr lang="en-US" dirty="0" smtClean="0"/>
              <a:t>a game containing games</a:t>
            </a:r>
          </a:p>
          <a:p>
            <a:pPr lvl="1"/>
            <a:endParaRPr lang="en-US" dirty="0"/>
          </a:p>
          <a:p>
            <a:r>
              <a:rPr lang="en-US" dirty="0" smtClean="0"/>
              <a:t>The game/system state </a:t>
            </a:r>
            <a:br>
              <a:rPr lang="en-US" dirty="0" smtClean="0"/>
            </a:br>
            <a:r>
              <a:rPr lang="en-US" dirty="0" smtClean="0"/>
              <a:t>is dependent on the state of its elements</a:t>
            </a:r>
          </a:p>
          <a:p>
            <a:pPr lvl="1"/>
            <a:r>
              <a:rPr lang="en-US" dirty="0" smtClean="0"/>
              <a:t>Allows for emergent behavior (from a simple rule set)</a:t>
            </a:r>
          </a:p>
          <a:p>
            <a:pPr lvl="1"/>
            <a:r>
              <a:rPr lang="en-US" dirty="0" smtClean="0"/>
              <a:t>Difficulty in predicting</a:t>
            </a:r>
          </a:p>
          <a:p>
            <a:pPr lvl="2"/>
            <a:r>
              <a:rPr lang="en-US" dirty="0" smtClean="0"/>
              <a:t>Player choices are variable and affect states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5177134"/>
            <a:ext cx="2607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mechanics yield</a:t>
            </a:r>
            <a:r>
              <a:rPr lang="en-US" sz="1400" i="1" dirty="0" smtClean="0">
                <a:sym typeface="Wingdings" panose="05000000000000000000" pitchFamily="2" charset="2"/>
              </a:rPr>
              <a:t> system dynamics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32054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Designing a game is designing a system</a:t>
            </a:r>
          </a:p>
          <a:p>
            <a:endParaRPr lang="en-US" dirty="0" smtClean="0"/>
          </a:p>
          <a:p>
            <a:r>
              <a:rPr lang="en-US" dirty="0" smtClean="0"/>
              <a:t>Game design and development is iterative</a:t>
            </a:r>
          </a:p>
          <a:p>
            <a:endParaRPr lang="en-US" dirty="0" smtClean="0"/>
          </a:p>
          <a:p>
            <a:r>
              <a:rPr lang="en-US" dirty="0"/>
              <a:t>Games can be described as</a:t>
            </a:r>
          </a:p>
          <a:p>
            <a:pPr lvl="1"/>
            <a:r>
              <a:rPr lang="en-US" dirty="0"/>
              <a:t>the successive layering of constraints</a:t>
            </a:r>
          </a:p>
          <a:p>
            <a:pPr lvl="1"/>
            <a:endParaRPr lang="en-US" dirty="0"/>
          </a:p>
          <a:p>
            <a:r>
              <a:rPr lang="en-US" dirty="0" smtClean="0"/>
              <a:t>Games have elements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7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Set of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It is possible to look at a game in different ways depending on how you define “parts”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The Mechanics, Dynamics, Aesthetics </a:t>
            </a:r>
            <a:r>
              <a:rPr lang="en-US" sz="2800" b="1" dirty="0" smtClean="0">
                <a:solidFill>
                  <a:srgbClr val="FF0000"/>
                </a:solidFill>
              </a:rPr>
              <a:t>(MDA) Framework</a:t>
            </a:r>
            <a:endParaRPr lang="en-US" sz="2800" b="1" dirty="0">
              <a:solidFill>
                <a:srgbClr val="FF0000"/>
              </a:solidFill>
            </a:endParaRPr>
          </a:p>
          <a:p>
            <a:pPr lvl="2"/>
            <a:r>
              <a:rPr lang="en-US" sz="2000" dirty="0"/>
              <a:t>H</a:t>
            </a:r>
            <a:r>
              <a:rPr lang="en-US" sz="2000" dirty="0" smtClean="0"/>
              <a:t>as received a lot of attention from industry professionals</a:t>
            </a:r>
          </a:p>
          <a:p>
            <a:pPr lvl="2"/>
            <a:r>
              <a:rPr lang="en-US" sz="2000" b="1" dirty="0" smtClean="0">
                <a:solidFill>
                  <a:srgbClr val="FF0000"/>
                </a:solidFill>
              </a:rPr>
              <a:t>Shows the designer perspective AND the player perspective</a:t>
            </a:r>
          </a:p>
          <a:p>
            <a:pPr lvl="3"/>
            <a:r>
              <a:rPr lang="en-US" sz="1600" dirty="0" smtClean="0"/>
              <a:t>How each “sees” and relates to the same game parts</a:t>
            </a:r>
          </a:p>
          <a:p>
            <a:pPr lvl="2"/>
            <a:r>
              <a:rPr lang="en-US" sz="2100" b="1" dirty="0" smtClean="0">
                <a:solidFill>
                  <a:srgbClr val="FF0000"/>
                </a:solidFill>
              </a:rPr>
              <a:t>Aids the process</a:t>
            </a:r>
            <a:r>
              <a:rPr lang="en-US" sz="2100" dirty="0" smtClean="0"/>
              <a:t> of designing and developing a game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7"/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</a:rPr>
              <a:t>Defined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in 2001 by LeBlanc, </a:t>
            </a:r>
            <a:r>
              <a:rPr lang="en-US" sz="1600" i="1" dirty="0" err="1">
                <a:solidFill>
                  <a:schemeClr val="bg1">
                    <a:lumMod val="50000"/>
                  </a:schemeClr>
                </a:solidFill>
              </a:rPr>
              <a:t>Hunicke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, and </a:t>
            </a:r>
            <a:r>
              <a:rPr lang="en-US" sz="1600" i="1" dirty="0" err="1">
                <a:solidFill>
                  <a:schemeClr val="bg1">
                    <a:lumMod val="50000"/>
                  </a:schemeClr>
                </a:solidFill>
              </a:rPr>
              <a:t>Zabek</a:t>
            </a: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lvl="8"/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http://www.cs.northwestern.edu/~</a:t>
            </a: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</a:rPr>
              <a:t>hunicke/MDA.pdf</a:t>
            </a: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842" y="3581400"/>
            <a:ext cx="5787843" cy="215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72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Game is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play activity</a:t>
            </a:r>
            <a:r>
              <a:rPr lang="en-US" dirty="0" smtClean="0"/>
              <a:t> with </a:t>
            </a:r>
            <a:r>
              <a:rPr lang="en-US" b="1" dirty="0" smtClean="0"/>
              <a:t>rules</a:t>
            </a:r>
            <a:r>
              <a:rPr lang="en-US" dirty="0" smtClean="0"/>
              <a:t> that involves </a:t>
            </a:r>
            <a:r>
              <a:rPr lang="en-US" b="1" dirty="0" smtClean="0"/>
              <a:t>conflict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Problem?</a:t>
            </a:r>
          </a:p>
          <a:p>
            <a:pPr lvl="1"/>
            <a:r>
              <a:rPr lang="en-US" dirty="0" smtClean="0"/>
              <a:t>It says nothing about how to design a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5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=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6477000" cy="49831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Mechanics are the rules of the game</a:t>
            </a:r>
            <a:r>
              <a:rPr lang="en-US" dirty="0" smtClean="0"/>
              <a:t> at the level of data representation and algorithms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These Formal Rules define</a:t>
            </a:r>
          </a:p>
          <a:p>
            <a:pPr lvl="1"/>
            <a:r>
              <a:rPr lang="en-US" dirty="0" smtClean="0"/>
              <a:t>What is allowed (and not allowed)</a:t>
            </a:r>
          </a:p>
          <a:p>
            <a:pPr lvl="1"/>
            <a:r>
              <a:rPr lang="en-US" dirty="0" smtClean="0"/>
              <a:t>How is the game setup</a:t>
            </a:r>
          </a:p>
          <a:p>
            <a:pPr lvl="1"/>
            <a:r>
              <a:rPr lang="en-US" dirty="0" smtClean="0"/>
              <a:t>What actions can players perform</a:t>
            </a:r>
          </a:p>
          <a:p>
            <a:pPr lvl="1"/>
            <a:r>
              <a:rPr lang="en-US" dirty="0" smtClean="0"/>
              <a:t>What goals/objectives can/should/must be achieved</a:t>
            </a:r>
          </a:p>
          <a:p>
            <a:pPr lvl="1"/>
            <a:r>
              <a:rPr lang="en-US" dirty="0" smtClean="0"/>
              <a:t>When does the game end</a:t>
            </a:r>
          </a:p>
          <a:p>
            <a:pPr lvl="2"/>
            <a:r>
              <a:rPr lang="en-US" dirty="0" smtClean="0"/>
              <a:t>Who wins, who loses, what is scored</a:t>
            </a:r>
          </a:p>
          <a:p>
            <a:pPr lvl="1"/>
            <a:r>
              <a:rPr lang="en-US" dirty="0" smtClean="0"/>
              <a:t>How are rules enforced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600200"/>
            <a:ext cx="17145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00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 = System (in motion)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6248400" cy="49831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Dynamics describe the run-time behavior</a:t>
            </a:r>
            <a:r>
              <a:rPr lang="en-US" sz="2800" dirty="0" smtClean="0"/>
              <a:t> of the mechanics acting on player inputs and each others’ outputs over time</a:t>
            </a:r>
          </a:p>
          <a:p>
            <a:pPr lvl="1"/>
            <a:r>
              <a:rPr lang="en-US" sz="2400" dirty="0" smtClean="0"/>
              <a:t>Describe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the “play” of the game</a:t>
            </a:r>
          </a:p>
          <a:p>
            <a:pPr lvl="2"/>
            <a:r>
              <a:rPr lang="en-US" sz="2000" dirty="0" smtClean="0"/>
              <a:t>What strategies/behaviors emerge from the rules</a:t>
            </a:r>
          </a:p>
          <a:p>
            <a:pPr lvl="2"/>
            <a:r>
              <a:rPr lang="en-US" sz="2000" dirty="0" smtClean="0"/>
              <a:t>How do the players interact with the environment and each other</a:t>
            </a:r>
            <a:endParaRPr lang="en-US" sz="2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905000"/>
            <a:ext cx="15811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938463"/>
            <a:ext cx="16478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497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Aesthetics = “Fun”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6400800" cy="498316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Aesthetics describes the </a:t>
            </a:r>
            <a:r>
              <a:rPr lang="en-US" sz="2800" dirty="0" smtClean="0"/>
              <a:t>desired</a:t>
            </a:r>
            <a:r>
              <a:rPr lang="en-US" sz="2800" b="1" dirty="0" smtClean="0">
                <a:solidFill>
                  <a:srgbClr val="FF0000"/>
                </a:solidFill>
              </a:rPr>
              <a:t> emotional responses</a:t>
            </a:r>
            <a:r>
              <a:rPr lang="en-US" sz="2800" dirty="0" smtClean="0"/>
              <a:t> evoked in the player when interacting with the game system</a:t>
            </a:r>
          </a:p>
          <a:p>
            <a:pPr lvl="1"/>
            <a:r>
              <a:rPr lang="en-US" sz="2400" dirty="0" smtClean="0"/>
              <a:t>Not the visual elements of the game</a:t>
            </a:r>
          </a:p>
          <a:p>
            <a:pPr lvl="1"/>
            <a:r>
              <a:rPr lang="en-US" sz="2400" dirty="0" smtClean="0"/>
              <a:t>But rather</a:t>
            </a:r>
            <a:br>
              <a:rPr lang="en-US" sz="2400" dirty="0" smtClean="0"/>
            </a:br>
            <a:r>
              <a:rPr lang="en-US" sz="2400" dirty="0" smtClean="0"/>
              <a:t>the player experience of the game</a:t>
            </a:r>
          </a:p>
          <a:p>
            <a:pPr lvl="2"/>
            <a:r>
              <a:rPr lang="en-US" sz="2000" dirty="0" smtClean="0"/>
              <a:t>enjoyable, fun, frustrating, boring, interesting…</a:t>
            </a:r>
          </a:p>
          <a:p>
            <a:pPr lvl="2"/>
            <a:r>
              <a:rPr lang="en-US" sz="2000" dirty="0" smtClean="0"/>
              <a:t>emotionally or intellectually engaging</a:t>
            </a:r>
            <a:endParaRPr lang="en-US" sz="2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981200"/>
            <a:ext cx="16954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124200"/>
            <a:ext cx="16954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845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Pac Man Mechanic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5474516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Ghost’s pathfinding logic is defined by rules</a:t>
            </a:r>
          </a:p>
          <a:p>
            <a:pPr lvl="1"/>
            <a:r>
              <a:rPr lang="en-US" dirty="0" smtClean="0"/>
              <a:t>Each ghost has a unique seeking </a:t>
            </a:r>
            <a:r>
              <a:rPr lang="en-US" b="1" dirty="0" smtClean="0">
                <a:solidFill>
                  <a:srgbClr val="FF0000"/>
                </a:solidFill>
              </a:rPr>
              <a:t>mechanic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Blinky</a:t>
            </a:r>
            <a:r>
              <a:rPr lang="en-US" dirty="0" smtClean="0"/>
              <a:t> targets the tile player is in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Inky targets the end of the vector that</a:t>
            </a:r>
          </a:p>
          <a:p>
            <a:pPr lvl="2"/>
            <a:r>
              <a:rPr lang="en-US" dirty="0" smtClean="0"/>
              <a:t>starts at </a:t>
            </a:r>
            <a:r>
              <a:rPr lang="en-US" dirty="0" err="1"/>
              <a:t>B</a:t>
            </a:r>
            <a:r>
              <a:rPr lang="en-US" dirty="0" err="1" smtClean="0"/>
              <a:t>linky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goes through two tiles in front of player</a:t>
            </a:r>
          </a:p>
          <a:p>
            <a:pPr lvl="2"/>
            <a:r>
              <a:rPr lang="en-US" dirty="0" smtClean="0"/>
              <a:t>is twice as long as distance of that tile to </a:t>
            </a:r>
            <a:r>
              <a:rPr lang="en-US" dirty="0" err="1" smtClean="0"/>
              <a:t>Blinky</a:t>
            </a:r>
            <a:endParaRPr lang="en-US" dirty="0"/>
          </a:p>
        </p:txBody>
      </p:sp>
      <p:pic>
        <p:nvPicPr>
          <p:cNvPr id="1026" name="Picture 2" descr="http://home.comcast.net/%7Ejpittman2/pacman/TileGa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789" y="3731385"/>
            <a:ext cx="1729738" cy="216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410200" y="5893558"/>
            <a:ext cx="3733800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/>
              <a:t>http://home.comcast.net/~jpittman2/pacman/pacmandossier.html</a:t>
            </a:r>
          </a:p>
        </p:txBody>
      </p:sp>
      <p:pic>
        <p:nvPicPr>
          <p:cNvPr id="1028" name="Picture 4" descr="http://home.comcast.net/%7Ejpittman2/pacman/Ink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515" y="1066800"/>
            <a:ext cx="2766059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58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Pac Man Dynamic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800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The rules create a </a:t>
            </a:r>
            <a:r>
              <a:rPr lang="en-US" b="1" dirty="0" smtClean="0">
                <a:solidFill>
                  <a:srgbClr val="FF0000"/>
                </a:solidFill>
              </a:rPr>
              <a:t>dynamic</a:t>
            </a:r>
          </a:p>
          <a:p>
            <a:pPr lvl="1"/>
            <a:r>
              <a:rPr lang="en-US" dirty="0" smtClean="0"/>
              <a:t>where the player is trapped by </a:t>
            </a:r>
            <a:r>
              <a:rPr lang="en-US" dirty="0" err="1" smtClean="0"/>
              <a:t>Blinky</a:t>
            </a:r>
            <a:r>
              <a:rPr lang="en-US" dirty="0" smtClean="0"/>
              <a:t> and Inky</a:t>
            </a:r>
            <a:endParaRPr lang="en-US" dirty="0"/>
          </a:p>
        </p:txBody>
      </p:sp>
      <p:pic>
        <p:nvPicPr>
          <p:cNvPr id="1026" name="Picture 2" descr="http://home.comcast.net/%7Ejpittman2/pacman/TileGa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073" y="3731385"/>
            <a:ext cx="1729738" cy="216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410200" y="5893558"/>
            <a:ext cx="3733800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/>
              <a:t>http://home.comcast.net/~jpittman2/pacman/pacmandossier.html</a:t>
            </a:r>
          </a:p>
        </p:txBody>
      </p:sp>
      <p:pic>
        <p:nvPicPr>
          <p:cNvPr id="1028" name="Picture 4" descr="http://home.comcast.net/%7Ejpittman2/pacman/Ink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9" y="1066800"/>
            <a:ext cx="2766059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6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Pac Man Dynamic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800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The enemy dynamics challenge the player</a:t>
            </a:r>
          </a:p>
          <a:p>
            <a:pPr lvl="1"/>
            <a:r>
              <a:rPr lang="en-US" dirty="0" smtClean="0"/>
              <a:t>creating an </a:t>
            </a:r>
            <a:r>
              <a:rPr lang="en-US" b="1" dirty="0" smtClean="0">
                <a:solidFill>
                  <a:srgbClr val="FF0000"/>
                </a:solidFill>
              </a:rPr>
              <a:t>aesthetic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fun and excitement</a:t>
            </a:r>
            <a:endParaRPr lang="en-US" dirty="0"/>
          </a:p>
        </p:txBody>
      </p:sp>
      <p:pic>
        <p:nvPicPr>
          <p:cNvPr id="1026" name="Picture 2" descr="http://home.comcast.net/%7Ejpittman2/pacman/TileGa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073" y="3731385"/>
            <a:ext cx="1729738" cy="216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410200" y="5893558"/>
            <a:ext cx="3733800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/>
              <a:t>http://home.comcast.net/~jpittman2/pacman/pacmandossier.html</a:t>
            </a:r>
          </a:p>
        </p:txBody>
      </p:sp>
      <p:pic>
        <p:nvPicPr>
          <p:cNvPr id="1028" name="Picture 4" descr="http://home.comcast.net/%7Ejpittman2/pacman/Ink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799" y="1066800"/>
            <a:ext cx="2766059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77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Spawn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5181600" cy="4983163"/>
          </a:xfrm>
        </p:spPr>
        <p:txBody>
          <a:bodyPr/>
          <a:lstStyle/>
          <a:p>
            <a:r>
              <a:rPr lang="en-US" dirty="0" smtClean="0"/>
              <a:t>First-Person Shooters often have a “Spawn Point” </a:t>
            </a:r>
            <a:r>
              <a:rPr lang="en-US" b="1" dirty="0" smtClean="0">
                <a:solidFill>
                  <a:srgbClr val="FF0000"/>
                </a:solidFill>
              </a:rPr>
              <a:t>Mechanic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notlaura.com/wp-content/uploads/2012/11/Spawn-Camping-Bear.jpg-300x24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066800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71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Spawn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5181600" cy="4983163"/>
          </a:xfrm>
        </p:spPr>
        <p:txBody>
          <a:bodyPr/>
          <a:lstStyle/>
          <a:p>
            <a:r>
              <a:rPr lang="en-US" dirty="0" smtClean="0"/>
              <a:t>Leading to the </a:t>
            </a:r>
            <a:r>
              <a:rPr lang="en-US" b="1" dirty="0" smtClean="0">
                <a:solidFill>
                  <a:srgbClr val="FF0000"/>
                </a:solidFill>
              </a:rPr>
              <a:t>dynamic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where a player may sit near a spawn point and take out players as they respawn</a:t>
            </a:r>
            <a:endParaRPr lang="en-US" dirty="0"/>
          </a:p>
        </p:txBody>
      </p:sp>
      <p:pic>
        <p:nvPicPr>
          <p:cNvPr id="2052" name="Picture 4" descr="http://rs1img.memecdn.com/rmx-spawn-campers_o_14592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769" y="1447800"/>
            <a:ext cx="3105150" cy="462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40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Spawn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324850" cy="838199"/>
          </a:xfrm>
        </p:spPr>
        <p:txBody>
          <a:bodyPr/>
          <a:lstStyle/>
          <a:p>
            <a:r>
              <a:rPr lang="en-US" dirty="0" smtClean="0"/>
              <a:t>Leading to the </a:t>
            </a:r>
            <a:r>
              <a:rPr lang="en-US" b="1" dirty="0" smtClean="0">
                <a:solidFill>
                  <a:srgbClr val="FF0000"/>
                </a:solidFill>
              </a:rPr>
              <a:t>Aesthetic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Player Frustration</a:t>
            </a:r>
            <a:endParaRPr lang="en-US" dirty="0"/>
          </a:p>
        </p:txBody>
      </p:sp>
      <p:pic>
        <p:nvPicPr>
          <p:cNvPr id="5" name="Picture 2" descr="http://static.fjcdn.com/large/pictures/bb/60/bb60af_417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90750"/>
            <a:ext cx="634365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8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This is the order a Designer will often experience/plan the game</a:t>
            </a:r>
          </a:p>
          <a:p>
            <a:pPr lvl="1"/>
            <a:r>
              <a:rPr lang="en-US" dirty="0" smtClean="0"/>
              <a:t>Designers control the mechanics</a:t>
            </a:r>
          </a:p>
          <a:p>
            <a:pPr lvl="1"/>
            <a:r>
              <a:rPr lang="en-US" dirty="0" smtClean="0"/>
              <a:t>Mechanics generate dynamics</a:t>
            </a:r>
          </a:p>
          <a:p>
            <a:pPr lvl="1"/>
            <a:r>
              <a:rPr lang="en-US" dirty="0" smtClean="0"/>
              <a:t>Dynamics generate aesthetics</a:t>
            </a:r>
          </a:p>
          <a:p>
            <a:pPr lvl="1"/>
            <a:endParaRPr lang="en-US" dirty="0"/>
          </a:p>
          <a:p>
            <a:r>
              <a:rPr lang="en-US" dirty="0" smtClean="0"/>
              <a:t>Designers often work outward</a:t>
            </a:r>
          </a:p>
          <a:p>
            <a:pPr lvl="1"/>
            <a:r>
              <a:rPr lang="en-US" dirty="0" smtClean="0"/>
              <a:t>design the mechanic to generate the desired aesthetic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43684"/>
            <a:ext cx="5562600" cy="2074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87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Perhaps easier to discuss a game in terms of its </a:t>
            </a:r>
            <a:r>
              <a:rPr lang="en-US" i="1" dirty="0" smtClean="0"/>
              <a:t>component parts</a:t>
            </a:r>
          </a:p>
          <a:p>
            <a:pPr lvl="1"/>
            <a:r>
              <a:rPr lang="en-US" dirty="0" smtClean="0"/>
              <a:t>rules</a:t>
            </a:r>
          </a:p>
          <a:p>
            <a:pPr lvl="1"/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story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These may also be called “</a:t>
            </a:r>
            <a:r>
              <a:rPr lang="en-US" i="1" dirty="0" smtClean="0"/>
              <a:t>formal elements</a:t>
            </a:r>
            <a:r>
              <a:rPr lang="en-US" dirty="0" smtClean="0"/>
              <a:t>” of a game</a:t>
            </a:r>
          </a:p>
        </p:txBody>
      </p:sp>
    </p:spTree>
    <p:extLst>
      <p:ext uri="{BB962C8B-B14F-4D97-AF65-F5344CB8AC3E}">
        <p14:creationId xmlns:p14="http://schemas.microsoft.com/office/powerpoint/2010/main" val="37091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Players see things in reverse order</a:t>
            </a:r>
          </a:p>
          <a:p>
            <a:pPr lvl="1"/>
            <a:r>
              <a:rPr lang="en-US" dirty="0" smtClean="0"/>
              <a:t>Aesthetics set the tone</a:t>
            </a:r>
          </a:p>
          <a:p>
            <a:pPr lvl="1"/>
            <a:r>
              <a:rPr lang="en-US" dirty="0" smtClean="0"/>
              <a:t>which is created from observed dynamics</a:t>
            </a:r>
          </a:p>
          <a:p>
            <a:pPr lvl="1"/>
            <a:r>
              <a:rPr lang="en-US" dirty="0" smtClean="0"/>
              <a:t>which is controlled by operable mechanics</a:t>
            </a:r>
            <a:endParaRPr lang="en-US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8600"/>
            <a:ext cx="62484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85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Games are composed of elements/parts</a:t>
            </a:r>
          </a:p>
          <a:p>
            <a:endParaRPr lang="en-US" dirty="0"/>
          </a:p>
          <a:p>
            <a:r>
              <a:rPr lang="en-US" dirty="0" smtClean="0"/>
              <a:t>Rules are a major part of a game</a:t>
            </a:r>
          </a:p>
          <a:p>
            <a:pPr lvl="1"/>
            <a:r>
              <a:rPr lang="en-US" dirty="0" smtClean="0"/>
              <a:t>Designers create rules</a:t>
            </a:r>
          </a:p>
          <a:p>
            <a:pPr lvl="2"/>
            <a:r>
              <a:rPr lang="en-US" dirty="0" smtClean="0"/>
              <a:t>Rules create gameplay</a:t>
            </a:r>
          </a:p>
          <a:p>
            <a:pPr lvl="2"/>
            <a:r>
              <a:rPr lang="en-US" dirty="0" smtClean="0"/>
              <a:t>Gameplay creates player experience</a:t>
            </a:r>
          </a:p>
          <a:p>
            <a:pPr lvl="1"/>
            <a:r>
              <a:rPr lang="en-US" dirty="0" smtClean="0"/>
              <a:t>A small rule change may have enormous (or no) effect</a:t>
            </a:r>
          </a:p>
          <a:p>
            <a:endParaRPr lang="en-US" dirty="0"/>
          </a:p>
          <a:p>
            <a:r>
              <a:rPr lang="en-US" dirty="0" smtClean="0"/>
              <a:t>Play Testing is critical</a:t>
            </a:r>
          </a:p>
          <a:p>
            <a:pPr lvl="1"/>
            <a:r>
              <a:rPr lang="en-US" dirty="0" smtClean="0"/>
              <a:t>Test early </a:t>
            </a:r>
            <a:r>
              <a:rPr lang="en-US" dirty="0" smtClean="0">
                <a:sym typeface="Wingdings" panose="05000000000000000000" pitchFamily="2" charset="2"/>
              </a:rPr>
              <a:t> mockups, prototypes</a:t>
            </a:r>
            <a:endParaRPr lang="en-US" dirty="0" smtClean="0"/>
          </a:p>
          <a:p>
            <a:pPr lvl="1"/>
            <a:r>
              <a:rPr lang="en-US" dirty="0" smtClean="0"/>
              <a:t>Test Often</a:t>
            </a:r>
          </a:p>
          <a:p>
            <a:pPr lvl="1"/>
            <a:r>
              <a:rPr lang="en-US" dirty="0" smtClean="0"/>
              <a:t>Evaluate</a:t>
            </a:r>
          </a:p>
          <a:p>
            <a:pPr lvl="1"/>
            <a:r>
              <a:rPr lang="en-US" dirty="0" smtClean="0"/>
              <a:t>Improve</a:t>
            </a:r>
          </a:p>
          <a:p>
            <a:pPr lvl="1"/>
            <a:r>
              <a:rPr lang="en-US" dirty="0" smtClean="0"/>
              <a:t>Iterate, Iterate, Iterate</a:t>
            </a:r>
          </a:p>
          <a:p>
            <a:pPr lvl="1"/>
            <a:r>
              <a:rPr lang="en-US" dirty="0" smtClean="0"/>
              <a:t>From “Success” to “More Success”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72409"/>
            <a:ext cx="3826775" cy="2045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3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Beyond D2L</a:t>
            </a:r>
          </a:p>
          <a:p>
            <a:pPr lvl="1"/>
            <a:r>
              <a:rPr lang="en-US" dirty="0" smtClean="0"/>
              <a:t>Examples and information</a:t>
            </a:r>
            <a:br>
              <a:rPr lang="en-US" dirty="0" smtClean="0"/>
            </a:br>
            <a:r>
              <a:rPr lang="en-US" dirty="0" smtClean="0"/>
              <a:t>can be found online at: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docdingle.com/teaching/gdd450/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i="1" dirty="0" smtClean="0"/>
              <a:t>Continue to more stuff as needed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496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Some material in these slides was derived/based on material from: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Ian Schreiber, Game Design Concepts</a:t>
            </a:r>
          </a:p>
          <a:p>
            <a:pPr lvl="2"/>
            <a:r>
              <a:rPr lang="en-US" dirty="0"/>
              <a:t>https://gamedesignconcepts.wordpress.com/</a:t>
            </a:r>
          </a:p>
          <a:p>
            <a:pPr lvl="2"/>
            <a:r>
              <a:rPr lang="en-US" dirty="0"/>
              <a:t>Released under a Creative Commons Attribution 3.0 U.S. License</a:t>
            </a:r>
          </a:p>
          <a:p>
            <a:pPr lvl="3"/>
            <a:r>
              <a:rPr lang="en-US" dirty="0"/>
              <a:t>http://creativecommons.org/licenses/by/3.0/us/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Matthew Gallant, Mechanics, Dynamics &amp; </a:t>
            </a:r>
            <a:r>
              <a:rPr lang="en-US" dirty="0" smtClean="0"/>
              <a:t>Aesthetics</a:t>
            </a:r>
            <a:endParaRPr lang="en-US" dirty="0"/>
          </a:p>
          <a:p>
            <a:pPr lvl="2"/>
            <a:r>
              <a:rPr lang="en-US" dirty="0"/>
              <a:t>Blog, August 21, 2009</a:t>
            </a:r>
          </a:p>
          <a:p>
            <a:pPr lvl="3"/>
            <a:r>
              <a:rPr lang="en-US" dirty="0"/>
              <a:t>http://gangles.ca/2009/08/21/mda/</a:t>
            </a:r>
          </a:p>
        </p:txBody>
      </p:sp>
    </p:spTree>
    <p:extLst>
      <p:ext uri="{BB962C8B-B14F-4D97-AF65-F5344CB8AC3E}">
        <p14:creationId xmlns:p14="http://schemas.microsoft.com/office/powerpoint/2010/main" val="7008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Find the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7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game has “ends and means”</a:t>
            </a:r>
          </a:p>
          <a:p>
            <a:pPr lvl="1"/>
            <a:r>
              <a:rPr lang="en-US" dirty="0" smtClean="0"/>
              <a:t>an objective, </a:t>
            </a:r>
          </a:p>
          <a:p>
            <a:pPr lvl="1"/>
            <a:r>
              <a:rPr lang="en-US" dirty="0" smtClean="0"/>
              <a:t>an outcome, </a:t>
            </a:r>
          </a:p>
          <a:p>
            <a:pPr lvl="1"/>
            <a:r>
              <a:rPr lang="en-US" dirty="0" smtClean="0"/>
              <a:t>and a set of rules to get there</a:t>
            </a:r>
          </a:p>
          <a:p>
            <a:pPr lvl="4"/>
            <a:r>
              <a:rPr lang="en-US" dirty="0" smtClean="0"/>
              <a:t>David </a:t>
            </a:r>
            <a:r>
              <a:rPr lang="en-US" dirty="0" err="1" smtClean="0"/>
              <a:t>Parlett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70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game is </a:t>
            </a:r>
          </a:p>
          <a:p>
            <a:pPr lvl="1"/>
            <a:r>
              <a:rPr lang="en-US" dirty="0" smtClean="0"/>
              <a:t>an activity involving </a:t>
            </a:r>
          </a:p>
          <a:p>
            <a:pPr lvl="2"/>
            <a:r>
              <a:rPr lang="en-US" dirty="0" smtClean="0"/>
              <a:t>player decisions, </a:t>
            </a:r>
          </a:p>
          <a:p>
            <a:pPr lvl="2"/>
            <a:r>
              <a:rPr lang="en-US" dirty="0" smtClean="0"/>
              <a:t>seeking objectives </a:t>
            </a:r>
          </a:p>
          <a:p>
            <a:pPr lvl="2"/>
            <a:r>
              <a:rPr lang="en-US" dirty="0" smtClean="0"/>
              <a:t>within a “limiting context”</a:t>
            </a:r>
          </a:p>
          <a:p>
            <a:pPr lvl="4"/>
            <a:r>
              <a:rPr lang="en-US" dirty="0" smtClean="0"/>
              <a:t>Clark C. </a:t>
            </a:r>
            <a:r>
              <a:rPr lang="en-US" dirty="0" err="1" smtClean="0"/>
              <a:t>Abt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2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game has six properties</a:t>
            </a:r>
          </a:p>
          <a:p>
            <a:pPr lvl="1"/>
            <a:r>
              <a:rPr lang="en-US" dirty="0" smtClean="0"/>
              <a:t>it is “free” </a:t>
            </a:r>
          </a:p>
          <a:p>
            <a:pPr lvl="2"/>
            <a:r>
              <a:rPr lang="en-US" dirty="0" smtClean="0"/>
              <a:t>playing is optional and not obligatory</a:t>
            </a:r>
          </a:p>
          <a:p>
            <a:pPr lvl="1"/>
            <a:r>
              <a:rPr lang="en-US" dirty="0" smtClean="0"/>
              <a:t>separate </a:t>
            </a:r>
          </a:p>
          <a:p>
            <a:pPr lvl="2"/>
            <a:r>
              <a:rPr lang="en-US" dirty="0" smtClean="0"/>
              <a:t>fixed in space and time, in advance</a:t>
            </a:r>
          </a:p>
          <a:p>
            <a:pPr lvl="1"/>
            <a:r>
              <a:rPr lang="en-US" dirty="0" smtClean="0"/>
              <a:t>has an uncertain outcome</a:t>
            </a:r>
          </a:p>
          <a:p>
            <a:pPr lvl="1"/>
            <a:r>
              <a:rPr lang="en-US" dirty="0" smtClean="0"/>
              <a:t>is unproductive </a:t>
            </a:r>
          </a:p>
          <a:p>
            <a:pPr lvl="2"/>
            <a:r>
              <a:rPr lang="en-US" dirty="0" smtClean="0"/>
              <a:t>generates neither goods nor wealth</a:t>
            </a:r>
          </a:p>
          <a:p>
            <a:pPr lvl="1"/>
            <a:r>
              <a:rPr lang="en-US" dirty="0" smtClean="0"/>
              <a:t>is governed by rules</a:t>
            </a:r>
          </a:p>
          <a:p>
            <a:pPr lvl="1"/>
            <a:r>
              <a:rPr lang="en-US" dirty="0" smtClean="0"/>
              <a:t>is “make believe” </a:t>
            </a:r>
          </a:p>
          <a:p>
            <a:pPr lvl="2"/>
            <a:r>
              <a:rPr lang="en-US" dirty="0" smtClean="0"/>
              <a:t>not real life, but a shared separate reality</a:t>
            </a:r>
          </a:p>
          <a:p>
            <a:pPr lvl="4"/>
            <a:r>
              <a:rPr lang="en-US" dirty="0" smtClean="0"/>
              <a:t>Roger </a:t>
            </a:r>
            <a:r>
              <a:rPr lang="en-US" dirty="0" err="1" smtClean="0"/>
              <a:t>Callois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8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game is a </a:t>
            </a:r>
          </a:p>
          <a:p>
            <a:pPr lvl="1"/>
            <a:r>
              <a:rPr lang="en-US" dirty="0" smtClean="0"/>
              <a:t>voluntary effort to overcome unnecessary obstacles</a:t>
            </a:r>
          </a:p>
          <a:p>
            <a:pPr lvl="4"/>
            <a:r>
              <a:rPr lang="en-US" dirty="0" smtClean="0"/>
              <a:t>Bernard Suits</a:t>
            </a:r>
          </a:p>
          <a:p>
            <a:pPr lvl="3"/>
            <a:endParaRPr lang="en-US" dirty="0" smtClean="0"/>
          </a:p>
          <a:p>
            <a:pPr lvl="2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NOTE: this definition implies</a:t>
            </a:r>
          </a:p>
          <a:p>
            <a:pPr lvl="3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voluntary </a:t>
            </a:r>
          </a:p>
          <a:p>
            <a:pPr lvl="3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with goals </a:t>
            </a:r>
          </a:p>
          <a:p>
            <a:pPr lvl="3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 rules</a:t>
            </a:r>
          </a:p>
          <a:p>
            <a:pPr lvl="3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“unnecessary” </a:t>
            </a:r>
          </a:p>
          <a:p>
            <a:pPr lvl="4"/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implying inefficiency caused by rules on purpose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2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have 4 properties </a:t>
            </a:r>
          </a:p>
          <a:p>
            <a:pPr lvl="1"/>
            <a:r>
              <a:rPr lang="en-US" dirty="0" smtClean="0"/>
              <a:t>Closed formal system</a:t>
            </a:r>
          </a:p>
          <a:p>
            <a:pPr lvl="2"/>
            <a:r>
              <a:rPr lang="en-US" dirty="0" smtClean="0"/>
              <a:t>formal meaning defined</a:t>
            </a:r>
          </a:p>
          <a:p>
            <a:pPr lvl="1"/>
            <a:r>
              <a:rPr lang="en-US" dirty="0" smtClean="0"/>
              <a:t>Involve interaction</a:t>
            </a:r>
          </a:p>
          <a:p>
            <a:pPr lvl="1"/>
            <a:r>
              <a:rPr lang="en-US" dirty="0" smtClean="0"/>
              <a:t>Involve conflict</a:t>
            </a:r>
          </a:p>
          <a:p>
            <a:pPr lvl="1"/>
            <a:r>
              <a:rPr lang="en-US" dirty="0" smtClean="0"/>
              <a:t>Offer safety</a:t>
            </a:r>
          </a:p>
          <a:p>
            <a:pPr lvl="2"/>
            <a:r>
              <a:rPr lang="en-US" dirty="0" smtClean="0"/>
              <a:t>as compared to what they might fully represent</a:t>
            </a:r>
          </a:p>
          <a:p>
            <a:pPr lvl="4"/>
            <a:r>
              <a:rPr lang="en-US" dirty="0" smtClean="0"/>
              <a:t>Chris Crawford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453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1253</Words>
  <Application>Microsoft Office PowerPoint</Application>
  <PresentationFormat>On-screen Show (4:3)</PresentationFormat>
  <Paragraphs>281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What is a Game?</vt:lpstr>
      <vt:lpstr>A Definition</vt:lpstr>
      <vt:lpstr>Formal Elements</vt:lpstr>
      <vt:lpstr>How to Find the Parts</vt:lpstr>
      <vt:lpstr>Definition 1</vt:lpstr>
      <vt:lpstr>Definition 2</vt:lpstr>
      <vt:lpstr>Definition 3</vt:lpstr>
      <vt:lpstr>Definition 4</vt:lpstr>
      <vt:lpstr>Definition 5</vt:lpstr>
      <vt:lpstr>Definition 6</vt:lpstr>
      <vt:lpstr>Definition 7</vt:lpstr>
      <vt:lpstr>Common Elements</vt:lpstr>
      <vt:lpstr>Observations on: Goals Part</vt:lpstr>
      <vt:lpstr>Observations on: Story Part</vt:lpstr>
      <vt:lpstr>Observations on: Rules Part</vt:lpstr>
      <vt:lpstr>Observations on System Part</vt:lpstr>
      <vt:lpstr>End Point of Element Parts</vt:lpstr>
      <vt:lpstr>Recall</vt:lpstr>
      <vt:lpstr>Another Set of Parts</vt:lpstr>
      <vt:lpstr>Mechanics = Rules</vt:lpstr>
      <vt:lpstr>Dynamics = System (in motion)</vt:lpstr>
      <vt:lpstr>Aesthetics = “Fun”</vt:lpstr>
      <vt:lpstr>Example: Pac Man Mechanic</vt:lpstr>
      <vt:lpstr>Example: Pac Man Dynamic</vt:lpstr>
      <vt:lpstr>Example: Pac Man Dynamic</vt:lpstr>
      <vt:lpstr>Example: Spawn Points</vt:lpstr>
      <vt:lpstr>Example: Spawn Points</vt:lpstr>
      <vt:lpstr>Example: Spawn Points</vt:lpstr>
      <vt:lpstr>Order of Thought</vt:lpstr>
      <vt:lpstr>Player View</vt:lpstr>
      <vt:lpstr>End Summary</vt:lpstr>
      <vt:lpstr>Questions?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428</cp:revision>
  <dcterms:created xsi:type="dcterms:W3CDTF">2006-08-16T00:00:00Z</dcterms:created>
  <dcterms:modified xsi:type="dcterms:W3CDTF">2015-07-24T19:15:10Z</dcterms:modified>
</cp:coreProperties>
</file>