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8" r:id="rId3"/>
    <p:sldId id="309" r:id="rId4"/>
    <p:sldId id="310" r:id="rId5"/>
    <p:sldId id="314" r:id="rId6"/>
    <p:sldId id="361" r:id="rId7"/>
    <p:sldId id="318" r:id="rId8"/>
    <p:sldId id="319" r:id="rId9"/>
    <p:sldId id="362" r:id="rId10"/>
    <p:sldId id="320" r:id="rId11"/>
    <p:sldId id="321" r:id="rId12"/>
    <p:sldId id="303" r:id="rId13"/>
    <p:sldId id="315" r:id="rId14"/>
    <p:sldId id="317" r:id="rId15"/>
    <p:sldId id="322" r:id="rId16"/>
    <p:sldId id="271" r:id="rId17"/>
    <p:sldId id="360" r:id="rId18"/>
    <p:sldId id="275" r:id="rId19"/>
    <p:sldId id="277" r:id="rId20"/>
    <p:sldId id="278" r:id="rId21"/>
    <p:sldId id="281" r:id="rId22"/>
    <p:sldId id="282" r:id="rId23"/>
    <p:sldId id="286" r:id="rId24"/>
    <p:sldId id="288" r:id="rId25"/>
    <p:sldId id="292" r:id="rId26"/>
    <p:sldId id="293" r:id="rId27"/>
    <p:sldId id="294" r:id="rId28"/>
    <p:sldId id="32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1009" autoAdjust="0"/>
  </p:normalViewPr>
  <p:slideViewPr>
    <p:cSldViewPr>
      <p:cViewPr>
        <p:scale>
          <a:sx n="70" d="100"/>
          <a:sy n="70" d="100"/>
        </p:scale>
        <p:origin x="-79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DEC46-744E-4EA2-A5B6-9176F9333D3D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A060E-8718-4A6B-88AA-812154BBE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8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7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A498-7CA9-4A8C-9349-0A2E3DD0BF6F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C353-89D7-4C15-A884-1421C415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92" y="42862"/>
            <a:ext cx="7093239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Agile Design and SCRUM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Brent M. Dingle, Ph.D.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6092" y="4724400"/>
            <a:ext cx="7093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“For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last few centuries,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science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been attempting to </a:t>
            </a:r>
            <a:endParaRPr lang="en-US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break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matter down into ever smaller bits, in the pursuit of understanding. </a:t>
            </a:r>
            <a:endParaRPr lang="en-US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works, to some extent... </a:t>
            </a:r>
            <a:endParaRPr lang="en-US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putting things back together in order to understand them is harder, </a:t>
            </a:r>
            <a:endParaRPr lang="en-US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typically comes later in the development of a scientist </a:t>
            </a:r>
            <a:endParaRPr lang="en-US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development of science.”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    -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Nicholas A.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Christakis, M.D., Ph.D.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week </a:t>
            </a:r>
            <a:r>
              <a:rPr lang="en-US" sz="2000" dirty="0" smtClean="0"/>
              <a:t>(roughly every Sunday night)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team MUST create a “build”</a:t>
            </a:r>
          </a:p>
          <a:p>
            <a:pPr lvl="1"/>
            <a:r>
              <a:rPr lang="en-US" dirty="0" smtClean="0"/>
              <a:t>It must be “runnable” and testable</a:t>
            </a:r>
          </a:p>
          <a:p>
            <a:pPr lvl="2"/>
            <a:r>
              <a:rPr lang="en-US" dirty="0" smtClean="0"/>
              <a:t>If something prevents the project from running</a:t>
            </a:r>
          </a:p>
          <a:p>
            <a:pPr lvl="3"/>
            <a:r>
              <a:rPr lang="en-US" dirty="0" smtClean="0"/>
              <a:t>Then it is NOT done and should NOT be in the build</a:t>
            </a:r>
          </a:p>
          <a:p>
            <a:pPr lvl="3"/>
            <a:r>
              <a:rPr lang="en-US" dirty="0" smtClean="0"/>
              <a:t>Test everything before committing</a:t>
            </a:r>
          </a:p>
          <a:p>
            <a:pPr lvl="3"/>
            <a:endParaRPr lang="en-US" dirty="0"/>
          </a:p>
          <a:p>
            <a:r>
              <a:rPr lang="en-US" dirty="0" smtClean="0"/>
              <a:t>This means</a:t>
            </a:r>
          </a:p>
          <a:p>
            <a:pPr lvl="1"/>
            <a:r>
              <a:rPr lang="en-US" dirty="0" smtClean="0"/>
              <a:t>every Monday you have a deliverable product</a:t>
            </a:r>
          </a:p>
          <a:p>
            <a:pPr lvl="2"/>
            <a:r>
              <a:rPr lang="en-US" dirty="0" smtClean="0"/>
              <a:t>features should increase each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Sprint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2296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Presentations should</a:t>
            </a:r>
          </a:p>
          <a:p>
            <a:pPr lvl="1"/>
            <a:r>
              <a:rPr lang="en-US" dirty="0"/>
              <a:t>Demonstrate what was </a:t>
            </a:r>
            <a:r>
              <a:rPr lang="en-US" dirty="0" smtClean="0"/>
              <a:t>done/added/improved</a:t>
            </a:r>
            <a:endParaRPr lang="en-US" dirty="0"/>
          </a:p>
          <a:p>
            <a:pPr lvl="2"/>
            <a:r>
              <a:rPr lang="en-US" dirty="0" smtClean="0"/>
              <a:t>Highlight what each team member contributed for the current sprint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Indicate what will be done in the next sprint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Briefly mention anything preventing progress</a:t>
            </a:r>
          </a:p>
          <a:p>
            <a:pPr lvl="1"/>
            <a:r>
              <a:rPr lang="en-US" dirty="0" smtClean="0"/>
              <a:t>Also</a:t>
            </a:r>
          </a:p>
          <a:p>
            <a:pPr lvl="2"/>
            <a:r>
              <a:rPr lang="en-US" dirty="0" smtClean="0"/>
              <a:t>Every team member should speak</a:t>
            </a:r>
          </a:p>
          <a:p>
            <a:pPr lvl="2"/>
            <a:r>
              <a:rPr lang="en-US" dirty="0" smtClean="0"/>
              <a:t>The team should look like a team and act like a team throughout the presentation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990601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the End of Every Sprint</a:t>
            </a:r>
            <a:br>
              <a:rPr lang="en-US" dirty="0" smtClean="0"/>
            </a:br>
            <a:r>
              <a:rPr lang="en-US" dirty="0" smtClean="0"/>
              <a:t>Deliverables are Due</a:t>
            </a:r>
          </a:p>
          <a:p>
            <a:pPr lvl="1"/>
            <a:r>
              <a:rPr lang="en-US" dirty="0" smtClean="0"/>
              <a:t>Presentation/demo/video of the game (in-class)</a:t>
            </a:r>
          </a:p>
          <a:p>
            <a:pPr lvl="1"/>
            <a:r>
              <a:rPr lang="en-US" dirty="0" smtClean="0"/>
              <a:t>Evaluations on other team members</a:t>
            </a:r>
          </a:p>
          <a:p>
            <a:pPr lvl="1"/>
            <a:r>
              <a:rPr lang="en-US" dirty="0" smtClean="0"/>
              <a:t>Begin planning for next Sprint</a:t>
            </a:r>
          </a:p>
          <a:p>
            <a:pPr lvl="1"/>
            <a:r>
              <a:rPr lang="en-US" dirty="0" smtClean="0"/>
              <a:t>Other tasks as needed</a:t>
            </a:r>
          </a:p>
          <a:p>
            <a:pPr lvl="2"/>
            <a:r>
              <a:rPr lang="en-US" dirty="0" smtClean="0"/>
              <a:t>check with instructors each sprint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72200" y="3962400"/>
            <a:ext cx="2819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did you get done?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will you do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next?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is in your way?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57800" y="3471649"/>
            <a:ext cx="2819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Continually think:</a:t>
            </a:r>
          </a:p>
        </p:txBody>
      </p:sp>
    </p:spTree>
    <p:extLst>
      <p:ext uri="{BB962C8B-B14F-4D97-AF65-F5344CB8AC3E}">
        <p14:creationId xmlns:p14="http://schemas.microsoft.com/office/powerpoint/2010/main" val="3176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History of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5562600" cy="18287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1986:</a:t>
            </a:r>
            <a:r>
              <a:rPr lang="en-US" baseline="0" dirty="0" smtClean="0"/>
              <a:t> </a:t>
            </a:r>
            <a:r>
              <a:rPr lang="en-US" dirty="0" smtClean="0"/>
              <a:t>Scrum was first defined as </a:t>
            </a:r>
          </a:p>
          <a:p>
            <a:pPr lvl="1"/>
            <a:r>
              <a:rPr lang="en-US" dirty="0" smtClean="0"/>
              <a:t>a flexible, </a:t>
            </a:r>
            <a:r>
              <a:rPr lang="en-US" sz="3300" i="1" dirty="0" smtClean="0">
                <a:solidFill>
                  <a:schemeClr val="accent6">
                    <a:lumMod val="75000"/>
                  </a:schemeClr>
                </a:solidFill>
              </a:rPr>
              <a:t>holistic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product development strategy where a development team works as a unit to reach a common goal</a:t>
            </a:r>
          </a:p>
          <a:p>
            <a:pPr lvl="2"/>
            <a:r>
              <a:rPr lang="en-US" dirty="0" err="1" smtClean="0"/>
              <a:t>Hirotaka</a:t>
            </a:r>
            <a:r>
              <a:rPr lang="en-US" dirty="0" smtClean="0"/>
              <a:t> Takeuchi and </a:t>
            </a:r>
            <a:r>
              <a:rPr lang="en-US" dirty="0" err="1" smtClean="0"/>
              <a:t>Ikujiro</a:t>
            </a:r>
            <a:r>
              <a:rPr lang="en-US" dirty="0" smtClean="0"/>
              <a:t> </a:t>
            </a:r>
            <a:r>
              <a:rPr lang="en-US" dirty="0" err="1" smtClean="0"/>
              <a:t>Nonaka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Paper: </a:t>
            </a:r>
            <a:r>
              <a:rPr lang="en-US" i="1" dirty="0" smtClean="0"/>
              <a:t>New New Product Development Game</a:t>
            </a:r>
          </a:p>
          <a:p>
            <a:pPr lvl="0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92" y="2438400"/>
            <a:ext cx="2911057" cy="145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93" y="3572513"/>
            <a:ext cx="2911059" cy="124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9863" y="3543265"/>
            <a:ext cx="5486400" cy="1131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Scrum is an </a:t>
            </a:r>
            <a:r>
              <a:rPr lang="en-US" b="1" dirty="0" smtClean="0">
                <a:solidFill>
                  <a:srgbClr val="FF0000"/>
                </a:solidFill>
              </a:rPr>
              <a:t>iterative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incremental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agile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software development </a:t>
            </a:r>
            <a:r>
              <a:rPr lang="en-US" b="1" dirty="0" smtClean="0">
                <a:solidFill>
                  <a:srgbClr val="FF0000"/>
                </a:solidFill>
              </a:rPr>
              <a:t>framework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managing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software projects and product </a:t>
            </a:r>
            <a:br>
              <a:rPr lang="en-US" dirty="0" smtClean="0"/>
            </a:br>
            <a:r>
              <a:rPr lang="en-US" dirty="0" smtClean="0"/>
              <a:t>or application </a:t>
            </a:r>
            <a:r>
              <a:rPr lang="en-US" b="1" dirty="0" smtClean="0">
                <a:solidFill>
                  <a:srgbClr val="FF0000"/>
                </a:solidFill>
              </a:rPr>
              <a:t>development</a:t>
            </a:r>
            <a:r>
              <a:rPr lang="en-US" dirty="0" smtClean="0"/>
              <a:t>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2710" y="6477000"/>
            <a:ext cx="8059642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i="1" dirty="0" smtClean="0"/>
              <a:t>ASIDE: In rugby football, a scrum refers to the manner of restarting the game after a minor infraction</a:t>
            </a:r>
            <a:endParaRPr lang="en-US" sz="2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89" y="304800"/>
            <a:ext cx="1190251" cy="11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2845" y="5072705"/>
            <a:ext cx="7162800" cy="947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Scrum </a:t>
            </a:r>
            <a:r>
              <a:rPr lang="en-US" b="1" dirty="0" smtClean="0">
                <a:solidFill>
                  <a:srgbClr val="FF0000"/>
                </a:solidFill>
              </a:rPr>
              <a:t>enables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creation of </a:t>
            </a:r>
            <a:r>
              <a:rPr lang="en-US" b="1" dirty="0" smtClean="0">
                <a:solidFill>
                  <a:srgbClr val="FF0000"/>
                </a:solidFill>
              </a:rPr>
              <a:t>self-organizing teams by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encouraging </a:t>
            </a:r>
            <a:r>
              <a:rPr lang="en-US" b="1" dirty="0" smtClean="0">
                <a:solidFill>
                  <a:srgbClr val="FF0000"/>
                </a:solidFill>
              </a:rPr>
              <a:t>communication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between all team members and disciplines in the project.</a:t>
            </a:r>
          </a:p>
        </p:txBody>
      </p:sp>
    </p:spTree>
    <p:extLst>
      <p:ext uri="{BB962C8B-B14F-4D97-AF65-F5344CB8AC3E}">
        <p14:creationId xmlns:p14="http://schemas.microsoft.com/office/powerpoint/2010/main" val="37344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379863" y="3543265"/>
            <a:ext cx="5486400" cy="1131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Scrum is an </a:t>
            </a:r>
            <a:r>
              <a:rPr lang="en-US" b="1" dirty="0" smtClean="0">
                <a:solidFill>
                  <a:srgbClr val="FF0000"/>
                </a:solidFill>
              </a:rPr>
              <a:t>iterative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incremental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agile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software development </a:t>
            </a:r>
            <a:r>
              <a:rPr lang="en-US" b="1" dirty="0" smtClean="0">
                <a:solidFill>
                  <a:srgbClr val="FF0000"/>
                </a:solidFill>
              </a:rPr>
              <a:t>framework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managing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software projects and product </a:t>
            </a:r>
            <a:br>
              <a:rPr lang="en-US" dirty="0" smtClean="0"/>
            </a:br>
            <a:r>
              <a:rPr lang="en-US" dirty="0" smtClean="0"/>
              <a:t>or application </a:t>
            </a:r>
            <a:r>
              <a:rPr lang="en-US" b="1" dirty="0" smtClean="0">
                <a:solidFill>
                  <a:srgbClr val="FF0000"/>
                </a:solidFill>
              </a:rPr>
              <a:t>development</a:t>
            </a:r>
            <a:r>
              <a:rPr lang="en-US" dirty="0" smtClean="0"/>
              <a:t>.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2845" y="5072705"/>
            <a:ext cx="7162800" cy="947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Scrum </a:t>
            </a:r>
            <a:r>
              <a:rPr lang="en-US" b="1" dirty="0" smtClean="0">
                <a:solidFill>
                  <a:srgbClr val="FF0000"/>
                </a:solidFill>
              </a:rPr>
              <a:t>enables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creation of </a:t>
            </a:r>
            <a:r>
              <a:rPr lang="en-US" b="1" dirty="0" smtClean="0">
                <a:solidFill>
                  <a:srgbClr val="FF0000"/>
                </a:solidFill>
              </a:rPr>
              <a:t>self-organizing teams by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encouraging </a:t>
            </a:r>
            <a:r>
              <a:rPr lang="en-US" b="1" dirty="0" smtClean="0">
                <a:solidFill>
                  <a:srgbClr val="FF0000"/>
                </a:solidFill>
              </a:rPr>
              <a:t>communication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between all team members and disciplines in the project.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is SCRUM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9863" y="3543265"/>
            <a:ext cx="5486400" cy="1131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iterative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incremental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agile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framework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development</a:t>
            </a:r>
            <a:r>
              <a:rPr lang="en-US" dirty="0" smtClean="0"/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2844" y="5072705"/>
            <a:ext cx="7588156" cy="718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enables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self-organizing teams by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5562600" cy="18287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1986:</a:t>
            </a:r>
            <a:r>
              <a:rPr lang="en-US" baseline="0" dirty="0" smtClean="0"/>
              <a:t> </a:t>
            </a:r>
            <a:r>
              <a:rPr lang="en-US" dirty="0" smtClean="0"/>
              <a:t>Scrum was first defined as </a:t>
            </a:r>
          </a:p>
          <a:p>
            <a:pPr lvl="1"/>
            <a:r>
              <a:rPr lang="en-US" dirty="0" smtClean="0"/>
              <a:t>a flexible, </a:t>
            </a:r>
            <a:r>
              <a:rPr lang="en-US" sz="3300" i="1" dirty="0" smtClean="0">
                <a:solidFill>
                  <a:schemeClr val="accent6">
                    <a:lumMod val="75000"/>
                  </a:schemeClr>
                </a:solidFill>
              </a:rPr>
              <a:t>holistic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product development strategy where a development team works as a unit to reach a common goal</a:t>
            </a:r>
          </a:p>
          <a:p>
            <a:pPr lvl="2"/>
            <a:r>
              <a:rPr lang="en-US" dirty="0" err="1" smtClean="0"/>
              <a:t>Hirotaka</a:t>
            </a:r>
            <a:r>
              <a:rPr lang="en-US" dirty="0" smtClean="0"/>
              <a:t> Takeuchi and </a:t>
            </a:r>
            <a:r>
              <a:rPr lang="en-US" dirty="0" err="1" smtClean="0"/>
              <a:t>Ikujiro</a:t>
            </a:r>
            <a:r>
              <a:rPr lang="en-US" dirty="0" smtClean="0"/>
              <a:t> </a:t>
            </a:r>
            <a:r>
              <a:rPr lang="en-US" dirty="0" err="1" smtClean="0"/>
              <a:t>Nonaka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Paper: </a:t>
            </a:r>
            <a:r>
              <a:rPr lang="en-US" i="1" dirty="0" smtClean="0"/>
              <a:t>New New Product Development Game</a:t>
            </a:r>
          </a:p>
          <a:p>
            <a:pPr lvl="0"/>
            <a:endParaRPr lang="en-US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92" y="2438400"/>
            <a:ext cx="2911057" cy="145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93" y="3572513"/>
            <a:ext cx="2911059" cy="124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72710" y="6477000"/>
            <a:ext cx="8059642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i="1" dirty="0" smtClean="0"/>
              <a:t>ASIDE: In rugby football, a scrum refers to the manner of restarting the game after a minor infraction</a:t>
            </a:r>
            <a:endParaRPr lang="en-US" sz="2600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89" y="304800"/>
            <a:ext cx="1190251" cy="11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0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447800"/>
          </a:xfrm>
        </p:spPr>
        <p:txBody>
          <a:bodyPr/>
          <a:lstStyle/>
          <a:p>
            <a:r>
              <a:rPr lang="en-US" dirty="0" smtClean="0"/>
              <a:t>SCRUMs occur every day (every class)</a:t>
            </a:r>
          </a:p>
          <a:p>
            <a:pPr lvl="1"/>
            <a:r>
              <a:rPr lang="en-US" dirty="0" smtClean="0"/>
              <a:t>Short status report of each team member</a:t>
            </a:r>
          </a:p>
          <a:p>
            <a:pPr lvl="1"/>
            <a:r>
              <a:rPr lang="en-US" dirty="0" smtClean="0"/>
              <a:t>Answer 3 questions: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2819400"/>
            <a:ext cx="7315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did you get done?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since the previous scrum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will you do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next?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is in your way?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0" y="3657600"/>
            <a:ext cx="3246886" cy="2038529"/>
            <a:chOff x="5486400" y="3657600"/>
            <a:chExt cx="3246886" cy="2038529"/>
          </a:xfrm>
        </p:grpSpPr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H="1" flipV="1">
              <a:off x="5486400" y="3657600"/>
              <a:ext cx="1665524" cy="838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570561" y="4495800"/>
              <a:ext cx="3162725" cy="1200329"/>
            </a:xfrm>
            <a:prstGeom prst="rect">
              <a:avLst/>
            </a:prstGeom>
            <a:solidFill>
              <a:srgbClr val="FCF9B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This includes</a:t>
              </a:r>
            </a:p>
            <a:p>
              <a:r>
                <a:rPr lang="en-US" sz="2400" dirty="0" smtClean="0"/>
                <a:t>an ESTIMATE OF WHEN </a:t>
              </a:r>
            </a:p>
            <a:p>
              <a:r>
                <a:rPr lang="en-US" sz="2400" dirty="0" smtClean="0"/>
                <a:t>it will be completed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72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Scrum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 Participants</a:t>
            </a:r>
          </a:p>
          <a:p>
            <a:pPr lvl="1"/>
            <a:r>
              <a:rPr lang="en-US" dirty="0" smtClean="0"/>
              <a:t>Scrum Team Members (“The Team”)</a:t>
            </a:r>
          </a:p>
          <a:p>
            <a:pPr lvl="1"/>
            <a:r>
              <a:rPr lang="en-US" dirty="0" smtClean="0"/>
              <a:t>Scrum Master</a:t>
            </a:r>
          </a:p>
          <a:p>
            <a:pPr lvl="1"/>
            <a:r>
              <a:rPr lang="en-US" dirty="0" smtClean="0"/>
              <a:t>Product</a:t>
            </a:r>
            <a:r>
              <a:rPr lang="en-US" baseline="0" dirty="0" smtClean="0"/>
              <a:t> Owner</a:t>
            </a:r>
          </a:p>
          <a:p>
            <a:pPr lvl="1"/>
            <a:r>
              <a:rPr lang="en-US" baseline="0" dirty="0" smtClean="0"/>
              <a:t>Stakeholders / Everyone Else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2209800"/>
            <a:ext cx="4343400" cy="1524000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1752600"/>
            <a:ext cx="5486400" cy="457200"/>
          </a:xfrm>
          <a:prstGeom prst="roundRect">
            <a:avLst/>
          </a:prstGeom>
          <a:solidFill>
            <a:srgbClr val="FCF9B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796534"/>
            <a:ext cx="1415259" cy="369332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Students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787134"/>
            <a:ext cx="173797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Instructor(s)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09851" y="2167003"/>
            <a:ext cx="5486400" cy="457200"/>
          </a:xfrm>
          <a:prstGeom prst="roundRect">
            <a:avLst/>
          </a:prstGeom>
          <a:solidFill>
            <a:srgbClr val="FCF9B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96251" y="2210937"/>
            <a:ext cx="2185085" cy="369332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Sometimes a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Scrum Roles: </a:t>
            </a:r>
            <a:r>
              <a:rPr lang="en-US" b="1" dirty="0" smtClean="0">
                <a:solidFill>
                  <a:srgbClr val="FF0000"/>
                </a:solidFill>
              </a:rPr>
              <a:t>Team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to Scrum is operating </a:t>
            </a:r>
            <a:br>
              <a:rPr lang="en-US" dirty="0" smtClean="0"/>
            </a:br>
            <a:r>
              <a:rPr lang="en-US" dirty="0" smtClean="0"/>
              <a:t>as a team</a:t>
            </a:r>
          </a:p>
          <a:p>
            <a:endParaRPr lang="en-US" dirty="0" smtClean="0"/>
          </a:p>
          <a:p>
            <a:r>
              <a:rPr lang="en-US" dirty="0" smtClean="0"/>
              <a:t>The longer a team is together, </a:t>
            </a:r>
            <a:br>
              <a:rPr lang="en-US" dirty="0" smtClean="0"/>
            </a:br>
            <a:r>
              <a:rPr lang="en-US" dirty="0" smtClean="0"/>
              <a:t>the more effectively it operates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Creating a set of “ground rules” </a:t>
            </a:r>
            <a:br>
              <a:rPr lang="en-US" dirty="0" smtClean="0"/>
            </a:br>
            <a:r>
              <a:rPr lang="en-US" dirty="0" smtClean="0"/>
              <a:t>may help create a more collaborative environment to operate within as a team</a:t>
            </a:r>
          </a:p>
        </p:txBody>
      </p:sp>
      <p:pic>
        <p:nvPicPr>
          <p:cNvPr id="4098" name="Picture 2" descr="http://www.teachmeteamwork.com/photos/uncategorized/2007/09/15/teamwor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1371600"/>
            <a:ext cx="2908959" cy="35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Scrum Roles: </a:t>
            </a:r>
            <a:r>
              <a:rPr lang="en-US" b="1" dirty="0" smtClean="0">
                <a:solidFill>
                  <a:srgbClr val="FF0000"/>
                </a:solidFill>
              </a:rPr>
              <a:t>Team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to Scrum is </a:t>
            </a:r>
            <a:br>
              <a:rPr lang="en-US" dirty="0" smtClean="0"/>
            </a:br>
            <a:r>
              <a:rPr lang="en-US" dirty="0" smtClean="0"/>
              <a:t>operating as a team</a:t>
            </a:r>
          </a:p>
          <a:p>
            <a:endParaRPr lang="en-US" dirty="0" smtClean="0"/>
          </a:p>
          <a:p>
            <a:r>
              <a:rPr lang="en-US" dirty="0" smtClean="0"/>
              <a:t>The longer a team is together, </a:t>
            </a:r>
            <a:br>
              <a:rPr lang="en-US" dirty="0" smtClean="0"/>
            </a:br>
            <a:r>
              <a:rPr lang="en-US" dirty="0" smtClean="0"/>
              <a:t>the more effectively it operates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Creating a set of “ground rules” </a:t>
            </a:r>
            <a:br>
              <a:rPr lang="en-US" dirty="0" smtClean="0"/>
            </a:br>
            <a:r>
              <a:rPr lang="en-US" dirty="0" smtClean="0"/>
              <a:t>may help create a more collaborative environment to operate within as a team</a:t>
            </a:r>
          </a:p>
        </p:txBody>
      </p:sp>
      <p:pic>
        <p:nvPicPr>
          <p:cNvPr id="1026" name="Picture 2" descr="C:\Users\dingleb\Desktop\Courses\GDD325\GDD325_2015_2016\GDD325_2015_fall\Presentations\_notUsed_old\teamWorkers_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86791"/>
            <a:ext cx="2976186" cy="103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Scrum Roles: </a:t>
            </a:r>
            <a:r>
              <a:rPr lang="en-US" b="1" dirty="0" smtClean="0">
                <a:solidFill>
                  <a:srgbClr val="FF0000"/>
                </a:solidFill>
              </a:rPr>
              <a:t>Scrum Master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Facilitates the Scrum Framework</a:t>
            </a:r>
          </a:p>
          <a:p>
            <a:pPr lvl="1"/>
            <a:r>
              <a:rPr lang="en-US" dirty="0" smtClean="0"/>
              <a:t>Upholds Scrum values and practices</a:t>
            </a:r>
          </a:p>
          <a:p>
            <a:pPr lvl="1"/>
            <a:r>
              <a:rPr lang="en-US" dirty="0" smtClean="0"/>
              <a:t>Oversees the Scrum Meetings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Helps the team be as efficient </a:t>
            </a:r>
            <a:br>
              <a:rPr lang="en-US" dirty="0" smtClean="0"/>
            </a:br>
            <a:r>
              <a:rPr lang="en-US" dirty="0" smtClean="0"/>
              <a:t>as possible</a:t>
            </a:r>
          </a:p>
          <a:p>
            <a:pPr lvl="1"/>
            <a:r>
              <a:rPr lang="en-US" dirty="0" smtClean="0"/>
              <a:t>Works for the Team</a:t>
            </a:r>
          </a:p>
          <a:p>
            <a:pPr lvl="1"/>
            <a:r>
              <a:rPr lang="en-US" dirty="0" smtClean="0"/>
              <a:t>Facilitates continuous improvement</a:t>
            </a:r>
          </a:p>
          <a:p>
            <a:pPr lvl="1"/>
            <a:r>
              <a:rPr lang="en-US" dirty="0" smtClean="0"/>
              <a:t>Helps remove barriers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Enables the team to accomplish Scrum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076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9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Scrum Roles: </a:t>
            </a:r>
            <a:r>
              <a:rPr lang="en-US" b="1" dirty="0" smtClean="0">
                <a:solidFill>
                  <a:srgbClr val="FF0000"/>
                </a:solidFill>
              </a:rPr>
              <a:t>Product Owner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Ultimate responsibility </a:t>
            </a:r>
            <a:br>
              <a:rPr lang="en-US" dirty="0" smtClean="0"/>
            </a:br>
            <a:r>
              <a:rPr lang="en-US" dirty="0" smtClean="0"/>
              <a:t>and authority</a:t>
            </a:r>
          </a:p>
          <a:p>
            <a:pPr lvl="1"/>
            <a:r>
              <a:rPr lang="en-US" dirty="0" smtClean="0"/>
              <a:t>Interface to the customer</a:t>
            </a:r>
          </a:p>
          <a:p>
            <a:pPr lvl="1"/>
            <a:r>
              <a:rPr lang="en-US" dirty="0" smtClean="0"/>
              <a:t>Conveys the vision to the team</a:t>
            </a:r>
          </a:p>
          <a:p>
            <a:pPr lvl="1"/>
            <a:r>
              <a:rPr lang="en-US" dirty="0" smtClean="0"/>
              <a:t>Determines when a feature is done</a:t>
            </a:r>
          </a:p>
          <a:p>
            <a:pPr lvl="2"/>
            <a:r>
              <a:rPr lang="en-US" dirty="0" smtClean="0"/>
              <a:t>implicit link</a:t>
            </a:r>
            <a:r>
              <a:rPr lang="en-US" baseline="0" dirty="0" smtClean="0"/>
              <a:t> to quality</a:t>
            </a:r>
          </a:p>
          <a:p>
            <a:pPr lvl="1"/>
            <a:r>
              <a:rPr lang="en-US" dirty="0" smtClean="0"/>
              <a:t>Single person,</a:t>
            </a:r>
            <a:r>
              <a:rPr lang="en-US" baseline="0" dirty="0" smtClean="0"/>
              <a:t> not a committee</a:t>
            </a:r>
          </a:p>
          <a:p>
            <a:pPr lvl="1"/>
            <a:r>
              <a:rPr lang="en-US" baseline="0" dirty="0" smtClean="0"/>
              <a:t>Is available to the team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3714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1" y="1162334"/>
            <a:ext cx="2923309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4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Agile Design and SCRUM</a:t>
            </a:r>
          </a:p>
          <a:p>
            <a:pPr lvl="1"/>
            <a:r>
              <a:rPr lang="en-US" dirty="0"/>
              <a:t>There are many books and theories and strategies </a:t>
            </a:r>
            <a:r>
              <a:rPr lang="en-US" dirty="0" smtClean="0"/>
              <a:t>on this</a:t>
            </a:r>
            <a:endParaRPr lang="en-US" dirty="0"/>
          </a:p>
          <a:p>
            <a:pPr lvl="1"/>
            <a:r>
              <a:rPr lang="en-US" dirty="0" smtClean="0"/>
              <a:t>Read them if you have time</a:t>
            </a:r>
          </a:p>
          <a:p>
            <a:endParaRPr lang="en-US" dirty="0"/>
          </a:p>
          <a:p>
            <a:r>
              <a:rPr lang="en-US" dirty="0" smtClean="0"/>
              <a:t>A simplified overview follows</a:t>
            </a:r>
          </a:p>
          <a:p>
            <a:pPr lvl="1"/>
            <a:r>
              <a:rPr lang="en-US" dirty="0" smtClean="0"/>
              <a:t>Detailed for this course</a:t>
            </a:r>
          </a:p>
          <a:p>
            <a:pPr lvl="2"/>
            <a:r>
              <a:rPr lang="en-US" dirty="0" smtClean="0"/>
              <a:t>Every business manages things </a:t>
            </a:r>
            <a:r>
              <a:rPr lang="en-US" i="1" dirty="0" smtClean="0"/>
              <a:t>the same but different</a:t>
            </a:r>
          </a:p>
          <a:p>
            <a:pPr lvl="3"/>
            <a:r>
              <a:rPr lang="en-US" dirty="0" smtClean="0"/>
              <a:t>This course is no exception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Overview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55750"/>
            <a:ext cx="87439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9600" y="2286000"/>
            <a:ext cx="1066800" cy="1752600"/>
            <a:chOff x="609600" y="2286000"/>
            <a:chExt cx="1066800" cy="1752600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286000"/>
              <a:ext cx="919932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Product</a:t>
              </a:r>
              <a:br>
                <a:rPr lang="en-US" dirty="0" smtClean="0"/>
              </a:br>
              <a:r>
                <a:rPr lang="en-US" dirty="0" smtClean="0"/>
                <a:t>Backlog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69566" y="2932331"/>
              <a:ext cx="606834" cy="110626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90800" y="2609165"/>
            <a:ext cx="1066800" cy="1752600"/>
            <a:chOff x="609600" y="2286000"/>
            <a:chExt cx="1066800" cy="1752600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2286000"/>
              <a:ext cx="919932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Sprint</a:t>
              </a:r>
              <a:br>
                <a:rPr lang="en-US" dirty="0" smtClean="0"/>
              </a:br>
              <a:r>
                <a:rPr lang="en-US" dirty="0" smtClean="0"/>
                <a:t>Backlog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69566" y="2932331"/>
              <a:ext cx="606834" cy="110626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461638" y="1303201"/>
            <a:ext cx="1389484" cy="986227"/>
            <a:chOff x="3461638" y="1303201"/>
            <a:chExt cx="1389484" cy="986227"/>
          </a:xfrm>
        </p:grpSpPr>
        <p:sp>
          <p:nvSpPr>
            <p:cNvPr id="14" name="TextBox 13"/>
            <p:cNvSpPr txBox="1"/>
            <p:nvPr/>
          </p:nvSpPr>
          <p:spPr>
            <a:xfrm>
              <a:off x="3461638" y="1303201"/>
              <a:ext cx="1290738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Daily Scrum</a:t>
              </a:r>
              <a:br>
                <a:rPr lang="en-US" dirty="0" smtClean="0"/>
              </a:br>
              <a:r>
                <a:rPr lang="en-US" dirty="0" smtClean="0"/>
                <a:t>Meeting</a:t>
              </a:r>
              <a:endParaRPr lang="en-US" dirty="0"/>
            </a:p>
          </p:txBody>
        </p:sp>
        <p:cxnSp>
          <p:nvCxnSpPr>
            <p:cNvPr id="15" name="Straight Connector 14"/>
            <p:cNvCxnSpPr>
              <a:stCxn id="14" idx="2"/>
            </p:cNvCxnSpPr>
            <p:nvPr/>
          </p:nvCxnSpPr>
          <p:spPr>
            <a:xfrm>
              <a:off x="4107007" y="1949532"/>
              <a:ext cx="744115" cy="33989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17732" y="1689264"/>
            <a:ext cx="1452706" cy="2501736"/>
            <a:chOff x="7117732" y="1689264"/>
            <a:chExt cx="1452706" cy="2501736"/>
          </a:xfrm>
        </p:grpSpPr>
        <p:sp>
          <p:nvSpPr>
            <p:cNvPr id="20" name="TextBox 19"/>
            <p:cNvSpPr txBox="1"/>
            <p:nvPr/>
          </p:nvSpPr>
          <p:spPr>
            <a:xfrm>
              <a:off x="7117732" y="1689264"/>
              <a:ext cx="1452706" cy="12003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Potentially</a:t>
              </a:r>
              <a:br>
                <a:rPr lang="en-US" dirty="0" smtClean="0"/>
              </a:br>
              <a:r>
                <a:rPr lang="en-US" dirty="0" smtClean="0"/>
                <a:t>Shippable</a:t>
              </a:r>
            </a:p>
            <a:p>
              <a:pPr algn="ctr"/>
              <a:r>
                <a:rPr lang="en-US" dirty="0"/>
                <a:t>(</a:t>
              </a:r>
              <a:r>
                <a:rPr lang="en-US" dirty="0" smtClean="0"/>
                <a:t>Incremental)</a:t>
              </a:r>
            </a:p>
            <a:p>
              <a:pPr algn="ctr"/>
              <a:r>
                <a:rPr lang="en-US" dirty="0" smtClean="0"/>
                <a:t>Product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467600" y="2889593"/>
              <a:ext cx="376484" cy="130140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691743" y="2239833"/>
            <a:ext cx="100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hours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00599" y="3525159"/>
            <a:ext cx="1233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1-5 weeks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115974" y="4495801"/>
            <a:ext cx="1551026" cy="1913929"/>
            <a:chOff x="1115974" y="4495801"/>
            <a:chExt cx="1551026" cy="1913929"/>
          </a:xfrm>
        </p:grpSpPr>
        <p:sp>
          <p:nvSpPr>
            <p:cNvPr id="26" name="TextBox 25"/>
            <p:cNvSpPr txBox="1"/>
            <p:nvPr/>
          </p:nvSpPr>
          <p:spPr>
            <a:xfrm>
              <a:off x="1115974" y="5486400"/>
              <a:ext cx="994182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Sprint</a:t>
              </a:r>
              <a:br>
                <a:rPr lang="en-US" dirty="0" smtClean="0"/>
              </a:br>
              <a:r>
                <a:rPr lang="en-US" dirty="0" smtClean="0"/>
                <a:t>Planning</a:t>
              </a:r>
            </a:p>
            <a:p>
              <a:pPr algn="ctr"/>
              <a:r>
                <a:rPr lang="en-US" dirty="0" smtClean="0"/>
                <a:t>Part 1</a:t>
              </a:r>
              <a:endParaRPr lang="en-US" dirty="0"/>
            </a:p>
          </p:txBody>
        </p:sp>
        <p:cxnSp>
          <p:nvCxnSpPr>
            <p:cNvPr id="27" name="Straight Connector 26"/>
            <p:cNvCxnSpPr>
              <a:stCxn id="26" idx="0"/>
            </p:cNvCxnSpPr>
            <p:nvPr/>
          </p:nvCxnSpPr>
          <p:spPr>
            <a:xfrm flipV="1">
              <a:off x="1613065" y="4495801"/>
              <a:ext cx="1053935" cy="99059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153374" y="4495801"/>
            <a:ext cx="994182" cy="1913929"/>
            <a:chOff x="2153374" y="4495801"/>
            <a:chExt cx="994182" cy="1913929"/>
          </a:xfrm>
        </p:grpSpPr>
        <p:sp>
          <p:nvSpPr>
            <p:cNvPr id="30" name="TextBox 29"/>
            <p:cNvSpPr txBox="1"/>
            <p:nvPr/>
          </p:nvSpPr>
          <p:spPr>
            <a:xfrm>
              <a:off x="2153374" y="5486400"/>
              <a:ext cx="994182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Sprint</a:t>
              </a:r>
              <a:br>
                <a:rPr lang="en-US" dirty="0" smtClean="0"/>
              </a:br>
              <a:r>
                <a:rPr lang="en-US" dirty="0" smtClean="0"/>
                <a:t>Planning</a:t>
              </a:r>
            </a:p>
            <a:p>
              <a:pPr algn="ctr"/>
              <a:r>
                <a:rPr lang="en-US" dirty="0" smtClean="0"/>
                <a:t>Part 2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V="1">
              <a:off x="2650465" y="4495801"/>
              <a:ext cx="200150" cy="99059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605628" y="4495801"/>
            <a:ext cx="1023772" cy="1789330"/>
            <a:chOff x="5605628" y="4495801"/>
            <a:chExt cx="1023772" cy="1789330"/>
          </a:xfrm>
        </p:grpSpPr>
        <p:sp>
          <p:nvSpPr>
            <p:cNvPr id="35" name="TextBox 34"/>
            <p:cNvSpPr txBox="1"/>
            <p:nvPr/>
          </p:nvSpPr>
          <p:spPr>
            <a:xfrm>
              <a:off x="5605628" y="5638800"/>
              <a:ext cx="856388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Sprint</a:t>
              </a:r>
              <a:br>
                <a:rPr lang="en-US" dirty="0" smtClean="0"/>
              </a:br>
              <a:r>
                <a:rPr lang="en-US" dirty="0" smtClean="0"/>
                <a:t>Review</a:t>
              </a:r>
              <a:endParaRPr lang="en-US" dirty="0"/>
            </a:p>
          </p:txBody>
        </p:sp>
        <p:cxnSp>
          <p:nvCxnSpPr>
            <p:cNvPr id="36" name="Straight Connector 35"/>
            <p:cNvCxnSpPr>
              <a:stCxn id="35" idx="0"/>
            </p:cNvCxnSpPr>
            <p:nvPr/>
          </p:nvCxnSpPr>
          <p:spPr>
            <a:xfrm flipV="1">
              <a:off x="6033822" y="4495801"/>
              <a:ext cx="595578" cy="114299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448797" y="4495801"/>
            <a:ext cx="1467069" cy="1789330"/>
            <a:chOff x="7448797" y="4495801"/>
            <a:chExt cx="1467069" cy="1789330"/>
          </a:xfrm>
        </p:grpSpPr>
        <p:sp>
          <p:nvSpPr>
            <p:cNvPr id="38" name="TextBox 37"/>
            <p:cNvSpPr txBox="1"/>
            <p:nvPr/>
          </p:nvSpPr>
          <p:spPr>
            <a:xfrm>
              <a:off x="7448797" y="5638800"/>
              <a:ext cx="1467069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Sprint</a:t>
              </a:r>
              <a:br>
                <a:rPr lang="en-US" dirty="0" smtClean="0"/>
              </a:br>
              <a:r>
                <a:rPr lang="en-US" dirty="0" smtClean="0"/>
                <a:t>Retrospective</a:t>
              </a:r>
              <a:endParaRPr lang="en-US" dirty="0"/>
            </a:p>
          </p:txBody>
        </p:sp>
        <p:cxnSp>
          <p:nvCxnSpPr>
            <p:cNvPr id="39" name="Straight Connector 38"/>
            <p:cNvCxnSpPr>
              <a:stCxn id="38" idx="0"/>
            </p:cNvCxnSpPr>
            <p:nvPr/>
          </p:nvCxnSpPr>
          <p:spPr>
            <a:xfrm flipV="1">
              <a:off x="8182332" y="4495801"/>
              <a:ext cx="205002" cy="114299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03327" y="411908"/>
            <a:ext cx="113742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Start Here</a:t>
            </a:r>
          </a:p>
          <a:p>
            <a:pPr algn="ctr"/>
            <a:r>
              <a:rPr lang="en-US" dirty="0" smtClean="0"/>
              <a:t>Move to </a:t>
            </a:r>
          </a:p>
          <a:p>
            <a:pPr algn="ctr"/>
            <a:r>
              <a:rPr lang="en-US" dirty="0" smtClean="0"/>
              <a:t>the Right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>
            <a:off x="972040" y="1366098"/>
            <a:ext cx="97526" cy="91990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Stories in the Product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734"/>
            <a:ext cx="4605201" cy="2438399"/>
          </a:xfrm>
          <a:solidFill>
            <a:srgbClr val="FCF9B6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Features and requirements </a:t>
            </a:r>
            <a:br>
              <a:rPr lang="en-US" b="1" i="1" dirty="0" smtClean="0"/>
            </a:br>
            <a:r>
              <a:rPr lang="en-US" dirty="0" smtClean="0"/>
              <a:t>are tracked as </a:t>
            </a:r>
            <a:r>
              <a:rPr lang="en-US" b="1" i="1" dirty="0" smtClean="0"/>
              <a:t>Stories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the Product Backlog</a:t>
            </a:r>
          </a:p>
          <a:p>
            <a:pPr lvl="1"/>
            <a:r>
              <a:rPr lang="en-US" dirty="0" smtClean="0"/>
              <a:t>Each story must contain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description, priority, and estimate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74" y="1752600"/>
            <a:ext cx="3304401" cy="14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4191000" y="2576014"/>
            <a:ext cx="1524000" cy="22026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715000" y="2544550"/>
            <a:ext cx="565024" cy="503449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9825" y="4376167"/>
            <a:ext cx="5097742" cy="800219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For this course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	           (most) </a:t>
            </a:r>
            <a:r>
              <a:rPr lang="en-US" sz="2800" b="1" dirty="0" smtClean="0"/>
              <a:t>STORIES = ASSETS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0425" y="5213201"/>
            <a:ext cx="5303952" cy="523220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Product Backlog = Master Task List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68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Sprint Planning – Part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What”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46" y="2895600"/>
            <a:ext cx="40194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03" y="838200"/>
            <a:ext cx="3304401" cy="14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243637" y="838200"/>
            <a:ext cx="461963" cy="107513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1053488">
            <a:off x="695208" y="2434206"/>
            <a:ext cx="4267200" cy="830997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stories (tasks) are going to be worked on this sprint?</a:t>
            </a:r>
          </a:p>
        </p:txBody>
      </p:sp>
    </p:spTree>
    <p:extLst>
      <p:ext uri="{BB962C8B-B14F-4D97-AF65-F5344CB8AC3E}">
        <p14:creationId xmlns:p14="http://schemas.microsoft.com/office/powerpoint/2010/main" val="18236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Sprint Planning – Part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How”</a:t>
            </a:r>
            <a:endParaRPr lang="en-US" dirty="0"/>
          </a:p>
        </p:txBody>
      </p:sp>
      <p:sp>
        <p:nvSpPr>
          <p:cNvPr id="4" name="AutoShape 2" descr="https://encrypted-tbn1.gstatic.com/images?q=tbn:ANd9GcSsQ5iz9qyEpy-M_wdZU5Nd3n8rzsscxtwEnXQcNmVzp-4lsAYQ"/>
          <p:cNvSpPr>
            <a:spLocks noChangeAspect="1" noChangeArrowheads="1"/>
          </p:cNvSpPr>
          <p:nvPr/>
        </p:nvSpPr>
        <p:spPr bwMode="auto">
          <a:xfrm>
            <a:off x="63500" y="-136525"/>
            <a:ext cx="38766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54" y="5483226"/>
            <a:ext cx="1844148" cy="105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www.mountaingoatsoftware.com/system/hidden_asset/file/29/MockedTask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44" y="2514600"/>
            <a:ext cx="5186792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03" y="838200"/>
            <a:ext cx="3304401" cy="14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243637" y="838200"/>
            <a:ext cx="614363" cy="107513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421388">
            <a:off x="316489" y="1696003"/>
            <a:ext cx="3585699" cy="3170099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any of the stories need to be broken into tasks?</a:t>
            </a:r>
          </a:p>
          <a:p>
            <a:endParaRPr lang="en-US" sz="2000" dirty="0" smtClean="0"/>
          </a:p>
          <a:p>
            <a:r>
              <a:rPr lang="en-US" sz="2000" b="1" dirty="0" smtClean="0"/>
              <a:t>    If you already decomposed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the game this should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be a simple activity</a:t>
            </a:r>
          </a:p>
          <a:p>
            <a:endParaRPr lang="en-US" sz="2000" dirty="0"/>
          </a:p>
          <a:p>
            <a:r>
              <a:rPr lang="en-US" sz="2000" dirty="0" smtClean="0"/>
              <a:t>You now need “volunteers” to work on each task needed for the current sprint</a:t>
            </a:r>
          </a:p>
        </p:txBody>
      </p:sp>
    </p:spTree>
    <p:extLst>
      <p:ext uri="{BB962C8B-B14F-4D97-AF65-F5344CB8AC3E}">
        <p14:creationId xmlns:p14="http://schemas.microsoft.com/office/powerpoint/2010/main" val="4273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Daily Scrum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810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>
          <a:xfrm flipH="1">
            <a:off x="7409415" y="4300642"/>
            <a:ext cx="103678" cy="27135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3377312"/>
            <a:ext cx="161498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to Record</a:t>
            </a:r>
          </a:p>
          <a:p>
            <a:r>
              <a:rPr lang="en-US" dirty="0" smtClean="0"/>
              <a:t>Task Progress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59" y="536608"/>
            <a:ext cx="2051893" cy="88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705600" y="740369"/>
            <a:ext cx="1347390" cy="978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371270">
            <a:off x="1049883" y="1448720"/>
            <a:ext cx="4676660" cy="1938992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Status your progress to the team</a:t>
            </a:r>
          </a:p>
          <a:p>
            <a:r>
              <a:rPr lang="en-US" sz="2400" dirty="0" smtClean="0"/>
              <a:t>Keep track of </a:t>
            </a:r>
          </a:p>
          <a:p>
            <a:r>
              <a:rPr lang="en-US" sz="2400" dirty="0" smtClean="0"/>
              <a:t>     </a:t>
            </a:r>
            <a:r>
              <a:rPr lang="en-US" sz="2400" b="1" i="1" dirty="0" smtClean="0"/>
              <a:t>what you have done</a:t>
            </a:r>
          </a:p>
          <a:p>
            <a:r>
              <a:rPr lang="en-US" sz="2400" b="1" i="1" dirty="0" smtClean="0"/>
              <a:t>     what you are doing </a:t>
            </a:r>
          </a:p>
          <a:p>
            <a:r>
              <a:rPr lang="en-US" sz="2400" b="1" i="1" dirty="0" smtClean="0"/>
              <a:t>     and what you will be doing</a:t>
            </a:r>
          </a:p>
        </p:txBody>
      </p:sp>
    </p:spTree>
    <p:extLst>
      <p:ext uri="{BB962C8B-B14F-4D97-AF65-F5344CB8AC3E}">
        <p14:creationId xmlns:p14="http://schemas.microsoft.com/office/powerpoint/2010/main" val="9377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Sprint Release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74" y="1378046"/>
            <a:ext cx="3304401" cy="14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6" idx="0"/>
          </p:cNvCxnSpPr>
          <p:nvPr/>
        </p:nvCxnSpPr>
        <p:spPr>
          <a:xfrm>
            <a:off x="8012144" y="1295400"/>
            <a:ext cx="130112" cy="88729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59744" y="2182695"/>
            <a:ext cx="565024" cy="503449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00800" y="893075"/>
            <a:ext cx="1611344" cy="40232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410792">
            <a:off x="403560" y="2343990"/>
            <a:ext cx="5017965" cy="2308324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stuff into D2L</a:t>
            </a:r>
          </a:p>
          <a:p>
            <a:endParaRPr lang="en-US" sz="2400" dirty="0" smtClean="0"/>
          </a:p>
          <a:p>
            <a:r>
              <a:rPr lang="en-US" sz="2400" dirty="0" smtClean="0"/>
              <a:t>and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Create a marker point in the version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24895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Sprint Review</a:t>
            </a:r>
            <a:r>
              <a:rPr lang="en-US" dirty="0" smtClean="0"/>
              <a:t>/Demonstration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74" y="1676400"/>
            <a:ext cx="3304401" cy="14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8153400" y="1143000"/>
            <a:ext cx="381000" cy="1676400"/>
          </a:xfrm>
          <a:prstGeom prst="straightConnector1">
            <a:avLst/>
          </a:prstGeom>
          <a:ln w="666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1388643">
            <a:off x="712770" y="2202500"/>
            <a:ext cx="4495800" cy="830997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your presentation and demo at the end of each sprint</a:t>
            </a:r>
          </a:p>
        </p:txBody>
      </p:sp>
    </p:spTree>
    <p:extLst>
      <p:ext uri="{BB962C8B-B14F-4D97-AF65-F5344CB8AC3E}">
        <p14:creationId xmlns:p14="http://schemas.microsoft.com/office/powerpoint/2010/main" val="13716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Sprint Retrospective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Scrum</a:t>
            </a:r>
            <a:r>
              <a:rPr lang="en-US" baseline="0" dirty="0" smtClean="0"/>
              <a:t> Team</a:t>
            </a:r>
          </a:p>
          <a:p>
            <a:pPr lvl="1"/>
            <a:r>
              <a:rPr lang="en-US" dirty="0" smtClean="0"/>
              <a:t>Possibly other stakeholders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Evaluate what is and is not working</a:t>
            </a:r>
          </a:p>
          <a:p>
            <a:pPr lvl="1"/>
            <a:r>
              <a:rPr lang="en-US" dirty="0" smtClean="0"/>
              <a:t>Plan ways to improve</a:t>
            </a:r>
          </a:p>
          <a:p>
            <a:pPr lvl="1"/>
            <a:r>
              <a:rPr lang="en-US" dirty="0" smtClean="0"/>
              <a:t>Document lessons</a:t>
            </a:r>
            <a:r>
              <a:rPr lang="en-US" baseline="0" dirty="0" smtClean="0"/>
              <a:t> learned</a:t>
            </a:r>
          </a:p>
          <a:p>
            <a:pPr lvl="1"/>
            <a:r>
              <a:rPr lang="en-US" baseline="0" dirty="0" smtClean="0"/>
              <a:t>Inspect and Adapt opportunity – for the sake of the Team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Ways to improve as a team</a:t>
            </a:r>
          </a:p>
          <a:p>
            <a:pPr lvl="2"/>
            <a:r>
              <a:rPr lang="en-US" dirty="0" smtClean="0"/>
              <a:t>May be a change to process</a:t>
            </a:r>
          </a:p>
          <a:p>
            <a:pPr lvl="2"/>
            <a:r>
              <a:rPr lang="en-US" dirty="0" smtClean="0"/>
              <a:t>Can be captured as a Story/Task and added to the product backlog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74" y="1676400"/>
            <a:ext cx="3304401" cy="14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075111" y="935458"/>
            <a:ext cx="1664076" cy="510086"/>
          </a:xfrm>
          <a:prstGeom prst="straightConnector1">
            <a:avLst/>
          </a:prstGeom>
          <a:ln w="666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715376" y="1445544"/>
            <a:ext cx="23811" cy="1373856"/>
          </a:xfrm>
          <a:prstGeom prst="straightConnector1">
            <a:avLst/>
          </a:prstGeom>
          <a:ln w="666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1446727">
            <a:off x="786024" y="1057126"/>
            <a:ext cx="5486401" cy="1200329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For this course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This will usually (but not always) be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the teammate evaluations</a:t>
            </a:r>
          </a:p>
        </p:txBody>
      </p:sp>
    </p:spTree>
    <p:extLst>
      <p:ext uri="{BB962C8B-B14F-4D97-AF65-F5344CB8AC3E}">
        <p14:creationId xmlns:p14="http://schemas.microsoft.com/office/powerpoint/2010/main" val="18045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log.ivman.com/wp-content/StudentTi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238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.cdn3.123rf.com/168nwm/lumaxart2d/lumaxart2d0903/lumaxart2d090303605/4505709-student-with-hand-rai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4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09" y="2023281"/>
            <a:ext cx="2993571" cy="1676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 and Goals of 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Everyone must work</a:t>
            </a:r>
          </a:p>
          <a:p>
            <a:endParaRPr lang="en-US" dirty="0"/>
          </a:p>
          <a:p>
            <a:r>
              <a:rPr lang="en-US" dirty="0" smtClean="0"/>
              <a:t>Communication must exist</a:t>
            </a:r>
          </a:p>
          <a:p>
            <a:endParaRPr lang="en-US" dirty="0" smtClean="0"/>
          </a:p>
          <a:p>
            <a:r>
              <a:rPr lang="en-US" dirty="0" smtClean="0"/>
              <a:t>Team Progress must </a:t>
            </a:r>
            <a:r>
              <a:rPr lang="en-US" dirty="0"/>
              <a:t>be </a:t>
            </a:r>
            <a:r>
              <a:rPr lang="en-US" dirty="0" smtClean="0"/>
              <a:t>measurable</a:t>
            </a:r>
          </a:p>
          <a:p>
            <a:endParaRPr lang="en-US" dirty="0"/>
          </a:p>
          <a:p>
            <a:r>
              <a:rPr lang="en-US" dirty="0" smtClean="0"/>
              <a:t>Individual Progress must be measurable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Everyone is accountable</a:t>
            </a:r>
          </a:p>
          <a:p>
            <a:endParaRPr lang="en-US" dirty="0" smtClean="0"/>
          </a:p>
          <a:p>
            <a:r>
              <a:rPr lang="en-US" dirty="0" smtClean="0"/>
              <a:t>Deadlines must be met</a:t>
            </a:r>
          </a:p>
          <a:p>
            <a:pPr lvl="1"/>
            <a:r>
              <a:rPr lang="en-US" dirty="0" smtClean="0"/>
              <a:t>Product must be delivered</a:t>
            </a:r>
          </a:p>
        </p:txBody>
      </p:sp>
    </p:spTree>
    <p:extLst>
      <p:ext uri="{BB962C8B-B14F-4D97-AF65-F5344CB8AC3E}">
        <p14:creationId xmlns:p14="http://schemas.microsoft.com/office/powerpoint/2010/main" val="7325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vs</a:t>
            </a:r>
            <a:r>
              <a:rPr lang="en-US" baseline="0" dirty="0" smtClean="0"/>
              <a:t> Scrum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200" dirty="0" smtClean="0"/>
              <a:t>Command and Control</a:t>
            </a:r>
          </a:p>
          <a:p>
            <a:endParaRPr lang="en-US" sz="2200" dirty="0" smtClean="0"/>
          </a:p>
          <a:p>
            <a:r>
              <a:rPr lang="en-US" sz="2200" dirty="0" smtClean="0"/>
              <a:t>Plan what you expect</a:t>
            </a:r>
          </a:p>
          <a:p>
            <a:endParaRPr lang="en-US" sz="2200" dirty="0" smtClean="0"/>
          </a:p>
          <a:p>
            <a:r>
              <a:rPr lang="en-US" sz="2200" dirty="0" smtClean="0"/>
              <a:t>Enforce the plan, sometimes regardless of changing conditions</a:t>
            </a:r>
          </a:p>
          <a:p>
            <a:endParaRPr lang="en-US" sz="2200" dirty="0" smtClean="0"/>
          </a:p>
          <a:p>
            <a:r>
              <a:rPr lang="en-US" sz="2200" dirty="0" smtClean="0"/>
              <a:t>Estimate everything up front</a:t>
            </a:r>
          </a:p>
          <a:p>
            <a:endParaRPr lang="en-US" sz="2200" dirty="0" smtClean="0"/>
          </a:p>
          <a:p>
            <a:r>
              <a:rPr lang="en-US" sz="2200" dirty="0" smtClean="0"/>
              <a:t>Delivery at end (of contract)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30868"/>
            <a:ext cx="11803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415534"/>
            <a:ext cx="45738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Old project management concepts</a:t>
            </a:r>
          </a:p>
          <a:p>
            <a:r>
              <a:rPr lang="en-US" sz="2400" b="1" dirty="0" smtClean="0"/>
              <a:t>were not very adaptive</a:t>
            </a:r>
          </a:p>
          <a:p>
            <a:endParaRPr lang="en-US" dirty="0"/>
          </a:p>
          <a:p>
            <a:r>
              <a:rPr lang="en-US" i="1" dirty="0" smtClean="0"/>
              <a:t>Planning was assumed to be absolutely</a:t>
            </a:r>
          </a:p>
          <a:p>
            <a:r>
              <a:rPr lang="en-US" i="1" dirty="0" smtClean="0"/>
              <a:t>correct at the beginning</a:t>
            </a:r>
          </a:p>
          <a:p>
            <a:r>
              <a:rPr lang="en-US" i="1" dirty="0" smtClean="0"/>
              <a:t>and nothing would go wrong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 rot="21145972">
            <a:off x="5222455" y="4065164"/>
            <a:ext cx="28157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companies today have</a:t>
            </a:r>
          </a:p>
          <a:p>
            <a:r>
              <a:rPr lang="en-US" dirty="0" smtClean="0"/>
              <a:t>switched to more</a:t>
            </a:r>
          </a:p>
          <a:p>
            <a:r>
              <a:rPr lang="en-US" dirty="0" smtClean="0"/>
              <a:t>AGILE</a:t>
            </a:r>
          </a:p>
          <a:p>
            <a:r>
              <a:rPr lang="en-US" dirty="0" smtClean="0"/>
              <a:t>and adaptive management</a:t>
            </a:r>
          </a:p>
          <a:p>
            <a:r>
              <a:rPr lang="en-US" dirty="0" smtClean="0"/>
              <a:t>and planning strategies…</a:t>
            </a:r>
            <a:endParaRPr lang="en-US" dirty="0"/>
          </a:p>
        </p:txBody>
      </p:sp>
      <p:pic>
        <p:nvPicPr>
          <p:cNvPr id="10" name="Picture 9" descr="Waterfal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83" y="3413178"/>
            <a:ext cx="428625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5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vs</a:t>
            </a:r>
            <a:r>
              <a:rPr lang="en-US" baseline="0" dirty="0" smtClean="0"/>
              <a:t> Scrum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200" dirty="0" smtClean="0"/>
              <a:t>Command and Control</a:t>
            </a:r>
          </a:p>
          <a:p>
            <a:endParaRPr lang="en-US" sz="2200" dirty="0" smtClean="0"/>
          </a:p>
          <a:p>
            <a:r>
              <a:rPr lang="en-US" sz="2200" dirty="0" smtClean="0"/>
              <a:t>Plan what you expect</a:t>
            </a:r>
          </a:p>
          <a:p>
            <a:endParaRPr lang="en-US" sz="2200" dirty="0" smtClean="0"/>
          </a:p>
          <a:p>
            <a:r>
              <a:rPr lang="en-US" sz="2200" dirty="0" smtClean="0"/>
              <a:t>Enforce the plan, sometimes regardless of changing conditions</a:t>
            </a:r>
          </a:p>
          <a:p>
            <a:endParaRPr lang="en-US" sz="2200" dirty="0" smtClean="0"/>
          </a:p>
          <a:p>
            <a:r>
              <a:rPr lang="en-US" sz="2200" dirty="0" smtClean="0"/>
              <a:t>Estimate everything up front</a:t>
            </a:r>
          </a:p>
          <a:p>
            <a:endParaRPr lang="en-US" sz="2200" dirty="0" smtClean="0"/>
          </a:p>
          <a:p>
            <a:r>
              <a:rPr lang="en-US" sz="2200" dirty="0" smtClean="0"/>
              <a:t>Delivery at end (of contract)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41148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Self-directed teams</a:t>
            </a:r>
          </a:p>
          <a:p>
            <a:endParaRPr lang="en-US" sz="2400" dirty="0" smtClean="0"/>
          </a:p>
          <a:p>
            <a:r>
              <a:rPr lang="en-US" sz="2400" dirty="0" smtClean="0"/>
              <a:t>Learn as we go</a:t>
            </a:r>
          </a:p>
          <a:p>
            <a:endParaRPr lang="en-US" sz="2400" dirty="0" smtClean="0"/>
          </a:p>
          <a:p>
            <a:r>
              <a:rPr lang="en-US" sz="2400" dirty="0" smtClean="0"/>
              <a:t>Plan for changes</a:t>
            </a:r>
          </a:p>
          <a:p>
            <a:endParaRPr lang="en-US" sz="2400" dirty="0" smtClean="0"/>
          </a:p>
          <a:p>
            <a:r>
              <a:rPr lang="en-US" sz="2400" dirty="0" smtClean="0"/>
              <a:t>Embrace change to deliver best product</a:t>
            </a:r>
          </a:p>
          <a:p>
            <a:endParaRPr lang="en-US" sz="2400" dirty="0" smtClean="0"/>
          </a:p>
          <a:p>
            <a:r>
              <a:rPr lang="en-US" sz="2400" dirty="0" smtClean="0"/>
              <a:t>Use Inspect and Adapt</a:t>
            </a:r>
          </a:p>
          <a:p>
            <a:endParaRPr lang="en-US" sz="2400" dirty="0" smtClean="0"/>
          </a:p>
          <a:p>
            <a:r>
              <a:rPr lang="en-US" sz="2400" dirty="0" smtClean="0"/>
              <a:t>Continuous delivery of working functionality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30868"/>
            <a:ext cx="11803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230868"/>
            <a:ext cx="774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7" name="&quot;No&quot; Symbol 6"/>
          <p:cNvSpPr/>
          <p:nvPr/>
        </p:nvSpPr>
        <p:spPr>
          <a:xfrm>
            <a:off x="228600" y="1066800"/>
            <a:ext cx="4191000" cy="5486400"/>
          </a:xfrm>
          <a:prstGeom prst="noSmoking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907701"/>
            <a:ext cx="2902846" cy="646331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will be using a SCRUM</a:t>
            </a:r>
          </a:p>
          <a:p>
            <a:r>
              <a:rPr lang="en-US" dirty="0" smtClean="0"/>
              <a:t>based Agile Design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vs</a:t>
            </a:r>
            <a:r>
              <a:rPr lang="en-US" baseline="0" dirty="0" smtClean="0"/>
              <a:t> Scrum Comparison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41148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Self-directed teams</a:t>
            </a:r>
          </a:p>
          <a:p>
            <a:endParaRPr lang="en-US" sz="2400" dirty="0" smtClean="0"/>
          </a:p>
          <a:p>
            <a:r>
              <a:rPr lang="en-US" sz="2400" dirty="0" smtClean="0"/>
              <a:t>Learn as we go</a:t>
            </a:r>
          </a:p>
          <a:p>
            <a:endParaRPr lang="en-US" sz="2400" dirty="0" smtClean="0"/>
          </a:p>
          <a:p>
            <a:r>
              <a:rPr lang="en-US" sz="2400" dirty="0" smtClean="0"/>
              <a:t>Plan for changes</a:t>
            </a:r>
          </a:p>
          <a:p>
            <a:endParaRPr lang="en-US" sz="2400" dirty="0" smtClean="0"/>
          </a:p>
          <a:p>
            <a:r>
              <a:rPr lang="en-US" sz="2400" dirty="0" smtClean="0"/>
              <a:t>Embrace change to deliver best product</a:t>
            </a:r>
          </a:p>
          <a:p>
            <a:endParaRPr lang="en-US" sz="2400" dirty="0" smtClean="0"/>
          </a:p>
          <a:p>
            <a:r>
              <a:rPr lang="en-US" sz="2400" dirty="0" smtClean="0"/>
              <a:t>Use Inspect and Adapt</a:t>
            </a:r>
          </a:p>
          <a:p>
            <a:endParaRPr lang="en-US" sz="2400" dirty="0" smtClean="0"/>
          </a:p>
          <a:p>
            <a:r>
              <a:rPr lang="en-US" sz="2400" dirty="0" smtClean="0"/>
              <a:t>Continuous delivery of working functionality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230868"/>
            <a:ext cx="774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907701"/>
            <a:ext cx="2902846" cy="646331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will be using a SCRUM</a:t>
            </a:r>
          </a:p>
          <a:p>
            <a:r>
              <a:rPr lang="en-US" dirty="0" smtClean="0"/>
              <a:t>based Agile Design Approach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967979"/>
            <a:ext cx="3066993" cy="646331"/>
          </a:xfrm>
          <a:prstGeom prst="rect">
            <a:avLst/>
          </a:prstGeom>
          <a:solidFill>
            <a:srgbClr val="FCF9B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is consistent with Iterative</a:t>
            </a:r>
          </a:p>
          <a:p>
            <a:r>
              <a:rPr lang="en-US" dirty="0" smtClean="0"/>
              <a:t>and Rapid Prototyping Design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" y="1981200"/>
            <a:ext cx="456291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200" dirty="0" smtClean="0"/>
              <a:t>Command and Control</a:t>
            </a:r>
          </a:p>
          <a:p>
            <a:endParaRPr lang="en-US" sz="2200" dirty="0" smtClean="0"/>
          </a:p>
          <a:p>
            <a:r>
              <a:rPr lang="en-US" sz="2200" dirty="0" smtClean="0"/>
              <a:t>Plan what you expect</a:t>
            </a:r>
          </a:p>
          <a:p>
            <a:endParaRPr lang="en-US" sz="2200" dirty="0" smtClean="0"/>
          </a:p>
          <a:p>
            <a:r>
              <a:rPr lang="en-US" sz="2200" dirty="0" smtClean="0"/>
              <a:t>Enforce the plan, sometimes regardless of changing conditions</a:t>
            </a:r>
          </a:p>
          <a:p>
            <a:endParaRPr lang="en-US" sz="2200" dirty="0" smtClean="0"/>
          </a:p>
          <a:p>
            <a:r>
              <a:rPr lang="en-US" sz="2200" dirty="0" smtClean="0"/>
              <a:t>Estimate everything up front</a:t>
            </a:r>
          </a:p>
          <a:p>
            <a:endParaRPr lang="en-US" sz="2200" dirty="0" smtClean="0"/>
          </a:p>
          <a:p>
            <a:r>
              <a:rPr lang="en-US" sz="2200" dirty="0" smtClean="0"/>
              <a:t>Delivery at end (of contract)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230868"/>
            <a:ext cx="11803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14" name="&quot;No&quot; Symbol 13"/>
          <p:cNvSpPr/>
          <p:nvPr/>
        </p:nvSpPr>
        <p:spPr>
          <a:xfrm>
            <a:off x="228600" y="1066800"/>
            <a:ext cx="4191000" cy="5486400"/>
          </a:xfrm>
          <a:prstGeom prst="noSmoking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application of </a:t>
            </a:r>
            <a:r>
              <a:rPr lang="en-US" b="1" dirty="0" smtClean="0">
                <a:solidFill>
                  <a:srgbClr val="FF0000"/>
                </a:solidFill>
              </a:rPr>
              <a:t>SCRUMs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Agile Design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Divides time into Sprints</a:t>
            </a:r>
          </a:p>
          <a:p>
            <a:pPr lvl="2"/>
            <a:r>
              <a:rPr lang="en-US" dirty="0" smtClean="0"/>
              <a:t>Typically each sprint is 2 weeks long</a:t>
            </a:r>
          </a:p>
          <a:p>
            <a:endParaRPr lang="en-US" dirty="0"/>
          </a:p>
          <a:p>
            <a:r>
              <a:rPr lang="en-US" dirty="0" smtClean="0"/>
              <a:t>Team sizes range from 4 to 8 people</a:t>
            </a:r>
          </a:p>
          <a:p>
            <a:pPr lvl="1"/>
            <a:r>
              <a:rPr lang="en-US" dirty="0" smtClean="0"/>
              <a:t>Depending on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762000"/>
          </a:xfrm>
        </p:spPr>
        <p:txBody>
          <a:bodyPr/>
          <a:lstStyle/>
          <a:p>
            <a:r>
              <a:rPr lang="en-US" dirty="0" smtClean="0"/>
              <a:t>Develop from Success to Success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24200" y="3200400"/>
            <a:ext cx="5029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did you get done?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will you do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next?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is in your way?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82002" y="2371298"/>
            <a:ext cx="3294797" cy="524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Continually thinking: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4576549"/>
            <a:ext cx="3294797" cy="37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starting and completing when?</a:t>
            </a:r>
          </a:p>
        </p:txBody>
      </p:sp>
    </p:spTree>
    <p:extLst>
      <p:ext uri="{BB962C8B-B14F-4D97-AF65-F5344CB8AC3E}">
        <p14:creationId xmlns:p14="http://schemas.microsoft.com/office/powerpoint/2010/main" val="1249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First/Early Sprints Should Focus on</a:t>
            </a:r>
          </a:p>
          <a:p>
            <a:pPr lvl="1"/>
            <a:r>
              <a:rPr lang="en-US" dirty="0" smtClean="0"/>
              <a:t>Getting Organized</a:t>
            </a:r>
          </a:p>
          <a:p>
            <a:pPr lvl="1"/>
            <a:r>
              <a:rPr lang="en-US" dirty="0" smtClean="0"/>
              <a:t>Getting reference material and rules in place</a:t>
            </a:r>
          </a:p>
          <a:p>
            <a:pPr lvl="1"/>
            <a:r>
              <a:rPr lang="en-US" dirty="0" smtClean="0"/>
              <a:t>Planning and Testing</a:t>
            </a:r>
          </a:p>
          <a:p>
            <a:pPr lvl="1"/>
            <a:r>
              <a:rPr lang="en-US" dirty="0" smtClean="0"/>
              <a:t>Getting to a mockup of your game quickly</a:t>
            </a:r>
          </a:p>
          <a:p>
            <a:pPr lvl="1"/>
            <a:r>
              <a:rPr lang="en-US" dirty="0" smtClean="0"/>
              <a:t>Determining what needs tested</a:t>
            </a:r>
          </a:p>
          <a:p>
            <a:pPr lvl="2"/>
            <a:r>
              <a:rPr lang="en-US" dirty="0" smtClean="0"/>
              <a:t>and how and when and by who</a:t>
            </a:r>
          </a:p>
          <a:p>
            <a:endParaRPr lang="en-US" dirty="0" smtClean="0"/>
          </a:p>
          <a:p>
            <a:r>
              <a:rPr lang="en-US" dirty="0" smtClean="0"/>
              <a:t>Plan for iterations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071582"/>
            <a:ext cx="4786381" cy="25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1142</Words>
  <Application>Microsoft Office PowerPoint</Application>
  <PresentationFormat>On-screen Show (4:3)</PresentationFormat>
  <Paragraphs>302</Paragraphs>
  <Slides>28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Agile Design and SCRUM</vt:lpstr>
      <vt:lpstr>Setup</vt:lpstr>
      <vt:lpstr>Main Points and Goals of Teamwork</vt:lpstr>
      <vt:lpstr>Traditional vs Scrum Comparison</vt:lpstr>
      <vt:lpstr>Traditional vs Scrum Comparison</vt:lpstr>
      <vt:lpstr>Traditional vs Scrum Comparison</vt:lpstr>
      <vt:lpstr>Sprints</vt:lpstr>
      <vt:lpstr>Simple Summary</vt:lpstr>
      <vt:lpstr>Early Sprints</vt:lpstr>
      <vt:lpstr>Every Week</vt:lpstr>
      <vt:lpstr>Every Sprint</vt:lpstr>
      <vt:lpstr>History of Scrum</vt:lpstr>
      <vt:lpstr>What is SCRUM</vt:lpstr>
      <vt:lpstr>How to SCRUM</vt:lpstr>
      <vt:lpstr>Scrum Roles</vt:lpstr>
      <vt:lpstr>Scrum Roles: Team and Ground Rules</vt:lpstr>
      <vt:lpstr>Scrum Roles: Team and Ground Rules</vt:lpstr>
      <vt:lpstr>Scrum Roles: Scrum Master</vt:lpstr>
      <vt:lpstr>Scrum Roles: Product Owner</vt:lpstr>
      <vt:lpstr>Framework Overview</vt:lpstr>
      <vt:lpstr>Stories in the Product Backlog</vt:lpstr>
      <vt:lpstr>Sprint Planning – Part 1 “The What”</vt:lpstr>
      <vt:lpstr>Sprint Planning – Part II “The How”</vt:lpstr>
      <vt:lpstr>The Daily Scrum</vt:lpstr>
      <vt:lpstr>Sprint Release</vt:lpstr>
      <vt:lpstr>Sprint Review/Demonstration</vt:lpstr>
      <vt:lpstr>Sprint Retrospective</vt:lpstr>
      <vt:lpstr>Questions?</vt:lpstr>
    </vt:vector>
  </TitlesOfParts>
  <Company>University of Wisconsin - Stout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Scrums and Agile Design</dc:title>
  <dc:creator>Dingle, Brent</dc:creator>
  <cp:lastModifiedBy>Dingle, Brent</cp:lastModifiedBy>
  <cp:revision>313</cp:revision>
  <dcterms:created xsi:type="dcterms:W3CDTF">2013-09-20T14:24:46Z</dcterms:created>
  <dcterms:modified xsi:type="dcterms:W3CDTF">2015-07-24T16:29:37Z</dcterms:modified>
</cp:coreProperties>
</file>