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12" r:id="rId4"/>
    <p:sldId id="313" r:id="rId5"/>
    <p:sldId id="314" r:id="rId6"/>
    <p:sldId id="316" r:id="rId7"/>
    <p:sldId id="261" r:id="rId8"/>
    <p:sldId id="263" r:id="rId9"/>
    <p:sldId id="300" r:id="rId10"/>
    <p:sldId id="258" r:id="rId11"/>
    <p:sldId id="301" r:id="rId12"/>
    <p:sldId id="259" r:id="rId13"/>
    <p:sldId id="260" r:id="rId14"/>
    <p:sldId id="310" r:id="rId15"/>
    <p:sldId id="266" r:id="rId16"/>
    <p:sldId id="274" r:id="rId17"/>
    <p:sldId id="275" r:id="rId18"/>
    <p:sldId id="276" r:id="rId19"/>
    <p:sldId id="286" r:id="rId20"/>
    <p:sldId id="287" r:id="rId21"/>
    <p:sldId id="311" r:id="rId22"/>
    <p:sldId id="289" r:id="rId23"/>
    <p:sldId id="281" r:id="rId24"/>
    <p:sldId id="285" r:id="rId25"/>
    <p:sldId id="284" r:id="rId26"/>
    <p:sldId id="283" r:id="rId27"/>
    <p:sldId id="302" r:id="rId28"/>
    <p:sldId id="303" r:id="rId29"/>
    <p:sldId id="309" r:id="rId30"/>
    <p:sldId id="268" r:id="rId31"/>
    <p:sldId id="272" r:id="rId32"/>
    <p:sldId id="307" r:id="rId33"/>
    <p:sldId id="308" r:id="rId34"/>
    <p:sldId id="270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3" autoAdjust="0"/>
  </p:normalViewPr>
  <p:slideViewPr>
    <p:cSldViewPr>
      <p:cViewPr>
        <p:scale>
          <a:sx n="70" d="100"/>
          <a:sy n="70" d="100"/>
        </p:scale>
        <p:origin x="-79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ngleb@uwstout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docdingle.com/teaching/gdd32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pengameart.org/sites/default/files/background02a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" y="152400"/>
            <a:ext cx="9098721" cy="4495800"/>
          </a:xfrm>
          <a:prstGeom prst="rect">
            <a:avLst/>
          </a:prstGeom>
          <a:noFill/>
          <a:effectLst>
            <a:reflection blurRad="6350" stA="19000" endPos="4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52400"/>
            <a:ext cx="9152991" cy="449580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28" y="1398587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GDD 450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Brent M. Dingle, Ph.D.	               	2015</a:t>
            </a:r>
          </a:p>
          <a:p>
            <a:pPr algn="l"/>
            <a:r>
              <a:rPr lang="en-US" dirty="0" smtClean="0"/>
              <a:t>Game Design and Development Program</a:t>
            </a:r>
          </a:p>
          <a:p>
            <a:pPr algn="l"/>
            <a:r>
              <a:rPr lang="en-US" dirty="0" smtClean="0"/>
              <a:t>Mathematics, Statistics and Computer Science</a:t>
            </a:r>
          </a:p>
          <a:p>
            <a:pPr algn="l"/>
            <a:r>
              <a:rPr lang="en-US" dirty="0" smtClean="0"/>
              <a:t>University of Wisconsin - Stout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New Job</a:t>
            </a:r>
          </a:p>
        </p:txBody>
      </p:sp>
      <p:pic>
        <p:nvPicPr>
          <p:cNvPr id="1028" name="Picture 4" descr="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" y="4048694"/>
            <a:ext cx="942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84" y="4302695"/>
            <a:ext cx="1161361" cy="21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0807"/>
            <a:ext cx="1143000" cy="133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Experience in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Game Design and Development</a:t>
            </a:r>
          </a:p>
          <a:p>
            <a:pPr lvl="2"/>
            <a:r>
              <a:rPr lang="en-US" dirty="0" smtClean="0"/>
              <a:t>Pitching, Prototyping, and Planning</a:t>
            </a:r>
          </a:p>
          <a:p>
            <a:pPr lvl="2"/>
            <a:r>
              <a:rPr lang="en-US" dirty="0" smtClean="0"/>
              <a:t>Implementing</a:t>
            </a:r>
          </a:p>
          <a:p>
            <a:pPr lvl="1"/>
            <a:r>
              <a:rPr lang="en-US" dirty="0"/>
              <a:t>Experience working</a:t>
            </a:r>
            <a:r>
              <a:rPr lang="en-US" dirty="0" smtClean="0"/>
              <a:t> as 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Team</a:t>
            </a:r>
          </a:p>
          <a:p>
            <a:pPr lvl="1"/>
            <a:r>
              <a:rPr lang="en-US" dirty="0" smtClean="0"/>
              <a:t>Exercise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Presentation Skills</a:t>
            </a:r>
          </a:p>
          <a:p>
            <a:pPr lvl="1"/>
            <a:r>
              <a:rPr lang="en-US" dirty="0" smtClean="0"/>
              <a:t>Become familiar with approaching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 Level Perspective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plus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much, much, more!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http://www.kidspot.com.au/files/Food_Content/pirate_face_cake4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93575"/>
            <a:ext cx="2409825" cy="19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Subtle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“job” is about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more than just making a game</a:t>
            </a:r>
          </a:p>
          <a:p>
            <a:pPr lvl="1"/>
            <a:r>
              <a:rPr lang="en-US" dirty="0" smtClean="0"/>
              <a:t>You have an opportunity</a:t>
            </a:r>
          </a:p>
          <a:p>
            <a:pPr lvl="2"/>
            <a:r>
              <a:rPr lang="en-US" dirty="0" smtClean="0"/>
              <a:t>learn to work as a member of a team in a professional manner</a:t>
            </a:r>
          </a:p>
          <a:p>
            <a:endParaRPr lang="en-US" dirty="0" smtClean="0"/>
          </a:p>
          <a:p>
            <a:r>
              <a:rPr lang="en-US" dirty="0" smtClean="0"/>
              <a:t>You should practice and improve many of your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‘soft’ skills</a:t>
            </a:r>
          </a:p>
          <a:p>
            <a:pPr lvl="1"/>
            <a:r>
              <a:rPr lang="en-US" dirty="0" smtClean="0"/>
              <a:t>Engaging, interacting, and communicating with others</a:t>
            </a:r>
          </a:p>
          <a:p>
            <a:pPr lvl="1"/>
            <a:r>
              <a:rPr lang="en-US" dirty="0" smtClean="0"/>
              <a:t>Evaluating your own work</a:t>
            </a:r>
          </a:p>
          <a:p>
            <a:pPr lvl="2"/>
            <a:r>
              <a:rPr lang="en-US" dirty="0" smtClean="0"/>
              <a:t>Estimating time to completion</a:t>
            </a:r>
          </a:p>
          <a:p>
            <a:pPr lvl="2"/>
            <a:r>
              <a:rPr lang="en-US" dirty="0" smtClean="0"/>
              <a:t>Professionally responding to criticism</a:t>
            </a:r>
          </a:p>
          <a:p>
            <a:pPr lvl="1"/>
            <a:r>
              <a:rPr lang="en-US" dirty="0" smtClean="0"/>
              <a:t>Evaluating the work of others</a:t>
            </a:r>
          </a:p>
          <a:p>
            <a:pPr lvl="2"/>
            <a:r>
              <a:rPr lang="en-US" dirty="0" smtClean="0"/>
              <a:t>Giving useful/constructive feedback to others</a:t>
            </a:r>
          </a:p>
          <a:p>
            <a:pPr lvl="1"/>
            <a:r>
              <a:rPr lang="en-US" dirty="0" smtClean="0"/>
              <a:t>Managing workload (meeting deadlines)</a:t>
            </a:r>
          </a:p>
          <a:p>
            <a:pPr lvl="2"/>
            <a:r>
              <a:rPr lang="en-US" dirty="0" smtClean="0"/>
              <a:t>Responding to dynamic change</a:t>
            </a:r>
          </a:p>
          <a:p>
            <a:pPr lvl="2"/>
            <a:r>
              <a:rPr lang="en-US" dirty="0" smtClean="0"/>
              <a:t>Being accountable for what you say you will do (and when)</a:t>
            </a:r>
          </a:p>
          <a:p>
            <a:pPr lvl="1"/>
            <a:r>
              <a:rPr lang="en-US" dirty="0" smtClean="0"/>
              <a:t>and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None Available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sz="2000" dirty="0" smtClean="0"/>
              <a:t>HR is working hard to find more options</a:t>
            </a:r>
            <a:endParaRPr lang="en-US" sz="2000" dirty="0"/>
          </a:p>
        </p:txBody>
      </p:sp>
      <p:pic>
        <p:nvPicPr>
          <p:cNvPr id="4098" name="Picture 2" descr="http://www.thesil.ca/wp-content/uploads/2012/03/IO_Sleep_Tyler_March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52" y="5334000"/>
            <a:ext cx="1571625" cy="9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responsibility</a:t>
            </a:r>
          </a:p>
          <a:p>
            <a:pPr lvl="1"/>
            <a:r>
              <a:rPr lang="en-US" dirty="0" smtClean="0"/>
              <a:t>for what you do</a:t>
            </a:r>
          </a:p>
          <a:p>
            <a:pPr lvl="1"/>
            <a:r>
              <a:rPr lang="en-US" b="1" u="sng" dirty="0" smtClean="0"/>
              <a:t>and</a:t>
            </a:r>
            <a:r>
              <a:rPr lang="en-US" dirty="0" smtClean="0"/>
              <a:t> for what you do not do</a:t>
            </a:r>
          </a:p>
          <a:p>
            <a:pPr lvl="1"/>
            <a:endParaRPr lang="en-US" dirty="0"/>
          </a:p>
          <a:p>
            <a:r>
              <a:rPr lang="en-US" dirty="0" smtClean="0"/>
              <a:t>Trust and Believe in yourself</a:t>
            </a:r>
          </a:p>
          <a:p>
            <a:pPr lvl="1"/>
            <a:r>
              <a:rPr lang="en-US" dirty="0" smtClean="0"/>
              <a:t>so your teammates can too</a:t>
            </a:r>
          </a:p>
          <a:p>
            <a:pPr lvl="1"/>
            <a:endParaRPr lang="en-US" dirty="0"/>
          </a:p>
          <a:p>
            <a:r>
              <a:rPr lang="en-US" dirty="0" smtClean="0"/>
              <a:t>Never Lie, Never Cheat, Never Steal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Elaboration, Collaboration, and Borrowing</a:t>
            </a:r>
          </a:p>
          <a:p>
            <a:pPr lvl="2"/>
            <a:r>
              <a:rPr lang="en-US" dirty="0" smtClean="0"/>
              <a:t>are usually acceptable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2484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Vacation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So don’t get sick  =)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Missing class will result in a reduction of your evaluation score</a:t>
            </a:r>
          </a:p>
          <a:p>
            <a:pPr lvl="1"/>
            <a:r>
              <a:rPr lang="en-US" dirty="0" smtClean="0"/>
              <a:t>Special consideration can be given</a:t>
            </a:r>
            <a:endParaRPr lang="en-US" dirty="0"/>
          </a:p>
          <a:p>
            <a:pPr lvl="1"/>
            <a:r>
              <a:rPr lang="en-US" dirty="0" smtClean="0"/>
              <a:t>In the event you know you will be gone</a:t>
            </a:r>
          </a:p>
          <a:p>
            <a:pPr lvl="2"/>
            <a:r>
              <a:rPr lang="en-US" dirty="0" smtClean="0"/>
              <a:t>Consult with management BEFORE being absent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lab</a:t>
            </a:r>
          </a:p>
          <a:p>
            <a:pPr lvl="1"/>
            <a:r>
              <a:rPr lang="en-US" dirty="0" smtClean="0"/>
              <a:t>Plus</a:t>
            </a:r>
          </a:p>
          <a:p>
            <a:pPr lvl="2"/>
            <a:r>
              <a:rPr lang="en-US" dirty="0" smtClean="0"/>
              <a:t>Whatever else a team agrees to use and has access to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Pick tools appropriate for what</a:t>
            </a:r>
            <a:br>
              <a:rPr lang="en-US" dirty="0" smtClean="0"/>
            </a:br>
            <a:r>
              <a:rPr lang="en-US" dirty="0" smtClean="0"/>
              <a:t>you need to accomplish</a:t>
            </a:r>
          </a:p>
          <a:p>
            <a:pPr lvl="2"/>
            <a:r>
              <a:rPr lang="en-US" dirty="0" smtClean="0"/>
              <a:t>and allow the task to complete </a:t>
            </a:r>
            <a:r>
              <a:rPr lang="en-US" dirty="0" err="1" smtClean="0"/>
              <a:t>ontime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marketingxlerator.com/site/wp-content/uploads/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885666" cy="17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small independent assignments</a:t>
            </a:r>
          </a:p>
          <a:p>
            <a:pPr lvl="1"/>
            <a:r>
              <a:rPr lang="en-US" dirty="0" smtClean="0"/>
              <a:t>very few in number</a:t>
            </a:r>
          </a:p>
          <a:p>
            <a:pPr lvl="1"/>
            <a:endParaRPr lang="en-US" dirty="0"/>
          </a:p>
          <a:p>
            <a:r>
              <a:rPr lang="en-US" dirty="0" smtClean="0"/>
              <a:t>Work on and Complete </a:t>
            </a:r>
            <a:br>
              <a:rPr lang="en-US" dirty="0" smtClean="0"/>
            </a:br>
            <a:r>
              <a:rPr lang="en-US" dirty="0" smtClean="0"/>
              <a:t>game design and development project(s)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work for free</a:t>
            </a:r>
          </a:p>
          <a:p>
            <a:pPr lvl="2"/>
            <a:r>
              <a:rPr lang="en-US" dirty="0" smtClean="0"/>
              <a:t>you volunteered didn’t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evaluated by</a:t>
            </a:r>
          </a:p>
          <a:p>
            <a:pPr lvl="1"/>
            <a:r>
              <a:rPr lang="en-US" dirty="0" smtClean="0"/>
              <a:t>Yourself</a:t>
            </a:r>
          </a:p>
          <a:p>
            <a:pPr lvl="1"/>
            <a:r>
              <a:rPr lang="en-US" dirty="0" smtClean="0"/>
              <a:t>Your Instructors</a:t>
            </a:r>
          </a:p>
          <a:p>
            <a:pPr lvl="1"/>
            <a:r>
              <a:rPr lang="en-US" dirty="0" smtClean="0"/>
              <a:t>Your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your time will be on a Team Project</a:t>
            </a:r>
          </a:p>
          <a:p>
            <a:pPr lvl="1"/>
            <a:r>
              <a:rPr lang="en-US" dirty="0" smtClean="0"/>
              <a:t>Designing and Developing a Game</a:t>
            </a:r>
          </a:p>
          <a:p>
            <a:endParaRPr lang="en-US" dirty="0" smtClean="0"/>
          </a:p>
          <a:p>
            <a:r>
              <a:rPr lang="en-US" dirty="0" smtClean="0"/>
              <a:t>In the background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work also required</a:t>
            </a:r>
          </a:p>
          <a:p>
            <a:pPr lvl="2"/>
            <a:r>
              <a:rPr lang="en-US" dirty="0"/>
              <a:t>Personal Webpage, Portfolio, Resume…</a:t>
            </a:r>
          </a:p>
          <a:p>
            <a:endParaRPr lang="en-US" dirty="0" smtClean="0"/>
          </a:p>
        </p:txBody>
      </p:sp>
      <p:pic>
        <p:nvPicPr>
          <p:cNvPr id="4098" name="Picture 2" descr="http://th03.deviantart.net/fs71/300W/i/2013/086/3/5/lurking_in_the_shadows_____by_freaksdontbite-d5zi1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98" y="411480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297"/>
            <a:ext cx="6153150" cy="116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/ Manager / Producer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21000" y="1143000"/>
            <a:ext cx="4114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Brent Dingle, Ph.D.</a:t>
            </a:r>
          </a:p>
          <a:p>
            <a:pPr lvl="1"/>
            <a:r>
              <a:rPr lang="en-US" sz="2000" dirty="0"/>
              <a:t>Office: JHSW, Room 219</a:t>
            </a:r>
          </a:p>
          <a:p>
            <a:pPr lvl="1"/>
            <a:r>
              <a:rPr lang="en-US" sz="2000" dirty="0"/>
              <a:t>Office Hours:</a:t>
            </a:r>
          </a:p>
          <a:p>
            <a:pPr lvl="2"/>
            <a:r>
              <a:rPr lang="en-US" sz="1800" dirty="0"/>
              <a:t>Tues/Thurs 2:00 - 3:30</a:t>
            </a:r>
          </a:p>
          <a:p>
            <a:pPr lvl="2"/>
            <a:r>
              <a:rPr lang="en-US" sz="1800" dirty="0"/>
              <a:t>Wednesday 1:30 - 2:30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Office Phone: N/A</a:t>
            </a:r>
          </a:p>
          <a:p>
            <a:pPr lvl="1"/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dingleb@uwstout.edu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5715000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/>
              <a:t>Course Info: Check online D2L</a:t>
            </a:r>
          </a:p>
          <a:p>
            <a:pPr algn="r"/>
            <a:r>
              <a:rPr lang="en-US" sz="2400" dirty="0"/>
              <a:t>Syllabus is also online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7478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General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choice of ‘engine’</a:t>
            </a:r>
          </a:p>
          <a:p>
            <a:pPr lvl="1"/>
            <a:r>
              <a:rPr lang="en-US" dirty="0"/>
              <a:t>Unity</a:t>
            </a:r>
          </a:p>
          <a:p>
            <a:pPr lvl="1"/>
            <a:r>
              <a:rPr lang="en-US" dirty="0"/>
              <a:t>Unreal</a:t>
            </a:r>
          </a:p>
          <a:p>
            <a:pPr lvl="1"/>
            <a:r>
              <a:rPr lang="en-US" dirty="0"/>
              <a:t>In-House Designed </a:t>
            </a:r>
            <a:endParaRPr lang="en-US" dirty="0" smtClean="0"/>
          </a:p>
          <a:p>
            <a:pPr lvl="1"/>
            <a:r>
              <a:rPr lang="en-US" dirty="0" smtClean="0"/>
              <a:t>Other</a:t>
            </a:r>
            <a:endParaRPr lang="en-US" dirty="0"/>
          </a:p>
          <a:p>
            <a:endParaRPr lang="en-US" dirty="0"/>
          </a:p>
          <a:p>
            <a:r>
              <a:rPr lang="en-US" dirty="0"/>
              <a:t>Team must agree in majority vote</a:t>
            </a:r>
          </a:p>
          <a:p>
            <a:pPr lvl="1"/>
            <a:r>
              <a:rPr lang="en-US" dirty="0"/>
              <a:t>Instructors will break any tie</a:t>
            </a:r>
          </a:p>
          <a:p>
            <a:endParaRPr lang="en-US" dirty="0"/>
          </a:p>
        </p:txBody>
      </p:sp>
      <p:pic>
        <p:nvPicPr>
          <p:cNvPr id="2050" name="Picture 2" descr="http://heavyeditorial.files.wordpress.com/2012/10/undecided-voter1.jpg?w=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on Engines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have been hired because you ALREADY have skills</a:t>
            </a:r>
          </a:p>
          <a:p>
            <a:endParaRPr lang="en-US" dirty="0" smtClean="0"/>
          </a:p>
          <a:p>
            <a:r>
              <a:rPr lang="en-US" dirty="0" smtClean="0"/>
              <a:t>You are expected to USE AND GROW YOUR SKILLS</a:t>
            </a:r>
          </a:p>
          <a:p>
            <a:pPr lvl="1"/>
            <a:r>
              <a:rPr lang="en-US" dirty="0" smtClean="0"/>
              <a:t>This includes learning how to best select and use tools to produce the specific product you are working to achieve</a:t>
            </a:r>
          </a:p>
          <a:p>
            <a:endParaRPr lang="en-US" dirty="0" smtClean="0"/>
          </a:p>
          <a:p>
            <a:r>
              <a:rPr lang="en-US" dirty="0" smtClean="0"/>
              <a:t>Focus of class is not teaching tool use</a:t>
            </a:r>
          </a:p>
          <a:p>
            <a:pPr lvl="1"/>
            <a:r>
              <a:rPr lang="en-US" dirty="0" smtClean="0"/>
              <a:t>You are a senior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trained in theory and practice</a:t>
            </a:r>
          </a:p>
          <a:p>
            <a:pPr lvl="1"/>
            <a:r>
              <a:rPr lang="en-US" dirty="0" smtClean="0"/>
              <a:t>Learning a tool is applying what you know</a:t>
            </a:r>
          </a:p>
          <a:p>
            <a:pPr lvl="2"/>
            <a:r>
              <a:rPr lang="en-US" dirty="0" smtClean="0"/>
              <a:t>That’s the easy part</a:t>
            </a:r>
          </a:p>
          <a:p>
            <a:pPr lvl="1"/>
            <a:r>
              <a:rPr lang="en-US" dirty="0" smtClean="0"/>
              <a:t>The hard parts are more about </a:t>
            </a:r>
          </a:p>
          <a:p>
            <a:pPr lvl="2"/>
            <a:r>
              <a:rPr lang="en-US" dirty="0" smtClean="0"/>
              <a:t>how to make (good) choices</a:t>
            </a:r>
          </a:p>
          <a:p>
            <a:pPr lvl="2"/>
            <a:r>
              <a:rPr lang="en-US" dirty="0" smtClean="0"/>
              <a:t>how to quickly (and correctly) adapt and overcome difficulties</a:t>
            </a:r>
          </a:p>
          <a:p>
            <a:pPr lvl="2"/>
            <a:r>
              <a:rPr lang="en-US" dirty="0" smtClean="0"/>
              <a:t>how to communicate</a:t>
            </a:r>
          </a:p>
          <a:p>
            <a:pPr lvl="2"/>
            <a:r>
              <a:rPr lang="en-US" dirty="0" smtClean="0"/>
              <a:t>how to manage stress, deadlines, working with others, time…</a:t>
            </a:r>
          </a:p>
          <a:p>
            <a:pPr lvl="2"/>
            <a:r>
              <a:rPr lang="en-US" dirty="0" smtClean="0"/>
              <a:t>determining how and what actually must be done (and not done)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Work and Project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/>
              <a:t>environment</a:t>
            </a:r>
          </a:p>
          <a:p>
            <a:endParaRPr lang="en-US" dirty="0" smtClean="0"/>
          </a:p>
          <a:p>
            <a:r>
              <a:rPr lang="en-US" dirty="0" smtClean="0"/>
              <a:t>Dynamic Team Structure</a:t>
            </a:r>
          </a:p>
          <a:p>
            <a:pPr lvl="1"/>
            <a:r>
              <a:rPr lang="en-US" dirty="0" smtClean="0"/>
              <a:t>Teams of about 6 people each</a:t>
            </a:r>
          </a:p>
          <a:p>
            <a:pPr lvl="1"/>
            <a:r>
              <a:rPr lang="en-US" dirty="0" smtClean="0"/>
              <a:t>Members will be selected by the instructors</a:t>
            </a:r>
          </a:p>
          <a:p>
            <a:endParaRPr lang="en-US" dirty="0"/>
          </a:p>
          <a:p>
            <a:r>
              <a:rPr lang="en-US" dirty="0" smtClean="0"/>
              <a:t>Games will be selected from student presented pitches</a:t>
            </a:r>
          </a:p>
          <a:p>
            <a:pPr lvl="1"/>
            <a:r>
              <a:rPr lang="en-US" dirty="0" smtClean="0"/>
              <a:t>By the instructors and assigned to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3D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3D game</a:t>
            </a:r>
          </a:p>
          <a:p>
            <a:endParaRPr lang="en-US" dirty="0"/>
          </a:p>
          <a:p>
            <a:r>
              <a:rPr lang="en-US" dirty="0" smtClean="0"/>
              <a:t>Does it have to be “pure 3D”</a:t>
            </a:r>
          </a:p>
          <a:p>
            <a:pPr lvl="1"/>
            <a:r>
              <a:rPr lang="en-US" dirty="0" smtClean="0"/>
              <a:t>Not necessarily</a:t>
            </a:r>
          </a:p>
          <a:p>
            <a:pPr lvl="1"/>
            <a:r>
              <a:rPr lang="en-US" dirty="0" smtClean="0"/>
              <a:t>Be Creative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should require and use 3D models</a:t>
            </a:r>
          </a:p>
          <a:p>
            <a:pPr lvl="1"/>
            <a:r>
              <a:rPr lang="en-US" dirty="0" smtClean="0"/>
              <a:t>It should have objects moving in 3D space</a:t>
            </a:r>
          </a:p>
        </p:txBody>
      </p:sp>
    </p:spTree>
    <p:extLst>
      <p:ext uri="{BB962C8B-B14F-4D97-AF65-F5344CB8AC3E}">
        <p14:creationId xmlns:p14="http://schemas.microsoft.com/office/powerpoint/2010/main" val="26638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Instructor(s) have </a:t>
            </a:r>
          </a:p>
          <a:p>
            <a:pPr lvl="1"/>
            <a:r>
              <a:rPr lang="en-US" dirty="0" smtClean="0"/>
              <a:t>Final say on everything</a:t>
            </a:r>
          </a:p>
          <a:p>
            <a:pPr lvl="1"/>
            <a:r>
              <a:rPr lang="en-US" dirty="0" smtClean="0"/>
              <a:t>Control of process</a:t>
            </a:r>
          </a:p>
          <a:p>
            <a:pPr lvl="1"/>
            <a:endParaRPr lang="en-US" dirty="0" smtClean="0"/>
          </a:p>
          <a:p>
            <a:r>
              <a:rPr lang="en-US" dirty="0"/>
              <a:t>Student Teams</a:t>
            </a:r>
          </a:p>
          <a:p>
            <a:pPr lvl="1"/>
            <a:r>
              <a:rPr lang="en-US" dirty="0"/>
              <a:t>Design and Develop the game </a:t>
            </a:r>
          </a:p>
          <a:p>
            <a:pPr lvl="1"/>
            <a:r>
              <a:rPr lang="en-US" dirty="0" smtClean="0"/>
              <a:t>Start with Dynamic Leadership</a:t>
            </a:r>
          </a:p>
          <a:p>
            <a:pPr lvl="2"/>
            <a:r>
              <a:rPr lang="en-US" dirty="0" smtClean="0"/>
              <a:t>If you cannot get along or you function incorrectly</a:t>
            </a:r>
          </a:p>
          <a:p>
            <a:pPr lvl="3"/>
            <a:r>
              <a:rPr lang="en-US" dirty="0" smtClean="0"/>
              <a:t>Your grade drops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11612" y="1543493"/>
            <a:ext cx="216706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GDD Instructors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46431" y="3886200"/>
            <a:ext cx="8566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44238" y="3886200"/>
            <a:ext cx="8566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14215" y="3886200"/>
            <a:ext cx="8566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73661" y="3886200"/>
            <a:ext cx="85664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4</a:t>
            </a:r>
            <a:endParaRPr lang="en-US" dirty="0"/>
          </a:p>
        </p:txBody>
      </p:sp>
      <p:cxnSp>
        <p:nvCxnSpPr>
          <p:cNvPr id="53" name="Straight Connector 52"/>
          <p:cNvCxnSpPr>
            <a:stCxn id="11" idx="2"/>
            <a:endCxn id="15" idx="0"/>
          </p:cNvCxnSpPr>
          <p:nvPr/>
        </p:nvCxnSpPr>
        <p:spPr>
          <a:xfrm>
            <a:off x="4295146" y="2005158"/>
            <a:ext cx="3306838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2"/>
            <a:endCxn id="14" idx="0"/>
          </p:cNvCxnSpPr>
          <p:nvPr/>
        </p:nvCxnSpPr>
        <p:spPr>
          <a:xfrm>
            <a:off x="4295146" y="2005158"/>
            <a:ext cx="2047392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" idx="2"/>
            <a:endCxn id="13" idx="0"/>
          </p:cNvCxnSpPr>
          <p:nvPr/>
        </p:nvCxnSpPr>
        <p:spPr>
          <a:xfrm flipH="1">
            <a:off x="2572561" y="2005158"/>
            <a:ext cx="1722585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1" idx="2"/>
            <a:endCxn id="12" idx="0"/>
          </p:cNvCxnSpPr>
          <p:nvPr/>
        </p:nvCxnSpPr>
        <p:spPr>
          <a:xfrm flipH="1">
            <a:off x="1374754" y="2005158"/>
            <a:ext cx="2920392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946430" y="4255532"/>
            <a:ext cx="708387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Work Schedule/Deadlines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work will be divided into Sprints</a:t>
            </a:r>
          </a:p>
          <a:p>
            <a:pPr lvl="1"/>
            <a:r>
              <a:rPr lang="en-US" dirty="0" smtClean="0"/>
              <a:t>Sprints are 2 to 3 weeks in duration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Every Sunday Night </a:t>
            </a:r>
          </a:p>
          <a:p>
            <a:pPr lvl="1"/>
            <a:r>
              <a:rPr lang="en-US" dirty="0" smtClean="0"/>
              <a:t>Have a working build</a:t>
            </a:r>
          </a:p>
          <a:p>
            <a:pPr lvl="1"/>
            <a:endParaRPr lang="en-US" dirty="0"/>
          </a:p>
          <a:p>
            <a:r>
              <a:rPr lang="en-US" dirty="0" smtClean="0"/>
              <a:t>Test everything BEFORE committing</a:t>
            </a:r>
          </a:p>
        </p:txBody>
      </p:sp>
    </p:spTree>
    <p:extLst>
      <p:ext uri="{BB962C8B-B14F-4D97-AF65-F5344CB8AC3E}">
        <p14:creationId xmlns:p14="http://schemas.microsoft.com/office/powerpoint/2010/main" val="22385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Future: Tentative Schedule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994928"/>
              </p:ext>
            </p:extLst>
          </p:nvPr>
        </p:nvGraphicFramePr>
        <p:xfrm>
          <a:off x="381000" y="990600"/>
          <a:ext cx="8458200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14"/>
                <a:gridCol w="7249886"/>
              </a:tblGrid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Sep 9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This Presentation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Sep 11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Self Presentations and Resume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Sep 14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Pitch Presentations and Inception Docs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Prototype Teams Identified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Calibri"/>
                        </a:rPr>
                        <a:t>Top 6 to</a:t>
                      </a:r>
                      <a:r>
                        <a:rPr lang="en-US" sz="2000" baseline="0" dirty="0" smtClean="0">
                          <a:effectLst/>
                          <a:latin typeface="Calibri"/>
                        </a:rPr>
                        <a:t> 12</a:t>
                      </a:r>
                      <a:r>
                        <a:rPr lang="en-US" sz="2000" dirty="0" smtClean="0">
                          <a:effectLst/>
                          <a:latin typeface="Calibri"/>
                        </a:rPr>
                        <a:t> presentations are identified</a:t>
                      </a:r>
                      <a:br>
                        <a:rPr lang="en-US" sz="2000" dirty="0" smtClean="0">
                          <a:effectLst/>
                          <a:latin typeface="Calibri"/>
                        </a:rPr>
                      </a:br>
                      <a:r>
                        <a:rPr lang="en-US" sz="2000" dirty="0" smtClean="0">
                          <a:effectLst/>
                        </a:rPr>
                        <a:t>Each of you is placed in a team of 2 to 4 people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000" b="1" i="1" dirty="0" smtClean="0">
                          <a:effectLst/>
                        </a:rPr>
                        <a:t>Each team is given a game from the set of top pitches</a:t>
                      </a:r>
                      <a:r>
                        <a:rPr lang="en-US" sz="2000" b="1" i="1" u="none" dirty="0" smtClean="0">
                          <a:effectLst/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r>
                        <a:rPr lang="en-US" sz="2000" dirty="0" smtClean="0">
                          <a:effectLst/>
                        </a:rPr>
                        <a:t>The team creates a mockup and prototype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and a presentation, plus evaluations on each other. 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Sep 21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Prototype – Video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of Mockup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5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Turn in video of mockup of prototype game (no presentations yet)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Project: Tentative Schedule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387056"/>
              </p:ext>
            </p:extLst>
          </p:nvPr>
        </p:nvGraphicFramePr>
        <p:xfrm>
          <a:off x="381000" y="990600"/>
          <a:ext cx="8458200" cy="56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14"/>
                <a:gridCol w="7249886"/>
              </a:tblGrid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Sep 30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Prototype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(this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is a Wednesday oddity)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Presentations</a:t>
                      </a:r>
                      <a:r>
                        <a:rPr lang="en-US" sz="1800" dirty="0" smtClean="0">
                          <a:effectLst/>
                        </a:rPr>
                        <a:t>, plus.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Also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: Main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Teams should be announced.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Oct 2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Quiz 1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- Bring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loose leaf paper and a pencil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Oct 5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S1 Team Rules</a:t>
                      </a:r>
                      <a:r>
                        <a:rPr lang="en-US" sz="20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i="1" dirty="0" smtClean="0">
                          <a:effectLst/>
                          <a:latin typeface="Calibri"/>
                        </a:rPr>
                        <a:t>(part of Sprint 1, but due early)</a:t>
                      </a:r>
                      <a:endParaRPr lang="en-US" sz="1400" i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Oct</a:t>
                      </a:r>
                      <a:r>
                        <a:rPr lang="en-US" sz="2000" baseline="0" dirty="0" smtClean="0">
                          <a:effectLst/>
                          <a:latin typeface="Calibri"/>
                        </a:rPr>
                        <a:t> 12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S1 Mockup</a:t>
                      </a:r>
                      <a:r>
                        <a:rPr lang="en-US" sz="2000" dirty="0" smtClean="0">
                          <a:effectLst/>
                          <a:latin typeface="Calibri"/>
                        </a:rPr>
                        <a:t> due </a:t>
                      </a:r>
                      <a:r>
                        <a:rPr lang="en-US" sz="1600" i="1" dirty="0" smtClean="0">
                          <a:effectLst/>
                          <a:latin typeface="Calibri"/>
                        </a:rPr>
                        <a:t>(and video of)</a:t>
                      </a:r>
                      <a:endParaRPr lang="en-US" sz="2000" i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May be asked to demo to instructor(s) in class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5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Oct 19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S1 Design Doc</a:t>
                      </a:r>
                      <a:r>
                        <a:rPr lang="en-US" sz="2000" b="0" dirty="0" smtClean="0">
                          <a:effectLst/>
                          <a:latin typeface="Calibri"/>
                        </a:rPr>
                        <a:t> due </a:t>
                      </a:r>
                      <a:r>
                        <a:rPr lang="en-US" sz="1600" b="0" i="1" dirty="0" smtClean="0">
                          <a:effectLst/>
                          <a:latin typeface="Calibri"/>
                        </a:rPr>
                        <a:t>(includes art choices and selections, game mechanics…)</a:t>
                      </a:r>
                      <a:endParaRPr lang="en-US" sz="2000" b="0" i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Oct 26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Sprint 1 Ends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/>
                        </a:rPr>
                        <a:t>In-Class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Presentation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Calibri"/>
                        </a:rPr>
                        <a:t>plus</a:t>
                      </a:r>
                      <a:r>
                        <a:rPr lang="en-US" sz="2000" b="0" baseline="0" dirty="0" smtClean="0">
                          <a:effectLst/>
                          <a:latin typeface="Calibri"/>
                        </a:rPr>
                        <a:t> stuff</a:t>
                      </a:r>
                      <a:endParaRPr lang="en-US" sz="2000" b="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Peer </a:t>
                      </a: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Evals</a:t>
                      </a:r>
                      <a:endParaRPr lang="en-US" sz="2000" b="1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2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Project: Tentative Schedule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43842"/>
              </p:ext>
            </p:extLst>
          </p:nvPr>
        </p:nvGraphicFramePr>
        <p:xfrm>
          <a:off x="381000" y="990600"/>
          <a:ext cx="84582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14"/>
                <a:gridCol w="7249886"/>
              </a:tblGrid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Nov 16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  <a:latin typeface="+mn-lt"/>
                        </a:rPr>
                        <a:t>Sprint 2 Ends</a:t>
                      </a: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Presentation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, Game Demo (with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mp4 video),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Sounds,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+mn-lt"/>
                        </a:rPr>
                        <a:t>Evals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, plus</a:t>
                      </a:r>
                      <a:endParaRPr lang="en-US" sz="2000" b="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Nov 23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Game Testing/Demos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Nov 25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11/25 to 11/29 Thanksgiving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</a:rPr>
                        <a:t>Dec 7</a:t>
                      </a: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  <a:latin typeface="+mn-lt"/>
                        </a:rPr>
                        <a:t>Sprint 3 Ends</a:t>
                      </a: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Presentation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, Game Demo (with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mp4 video),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Posters,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+mn-lt"/>
                        </a:rPr>
                        <a:t>Evals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, plus</a:t>
                      </a:r>
                      <a:endParaRPr lang="en-US" sz="2000" b="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Dec 14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Last class day </a:t>
                      </a:r>
                      <a:r>
                        <a:rPr lang="en-US" sz="1800" i="1" dirty="0" smtClean="0">
                          <a:effectLst/>
                          <a:latin typeface="Calibri"/>
                        </a:rPr>
                        <a:t>(notice this is a Monday)</a:t>
                      </a:r>
                      <a:endParaRPr lang="en-US" sz="2000" i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Think: BETA release version of game, </a:t>
                      </a:r>
                      <a:br>
                        <a:rPr lang="en-US" sz="2000" dirty="0" smtClean="0">
                          <a:effectLst/>
                          <a:latin typeface="+mn-lt"/>
                        </a:rPr>
                      </a:br>
                      <a:r>
                        <a:rPr lang="en-US" sz="2000" dirty="0" smtClean="0">
                          <a:effectLst/>
                          <a:latin typeface="+mn-lt"/>
                        </a:rPr>
                        <a:t>plus anything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else not already turned in…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Check University Calendar</a:t>
                      </a:r>
                      <a:r>
                        <a:rPr lang="en-US" sz="2000" baseline="0" dirty="0" smtClean="0">
                          <a:effectLst/>
                          <a:latin typeface="Calibri"/>
                        </a:rPr>
                        <a:t> for Final Exam Date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to Follow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First A Brand New 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assigned a team</a:t>
            </a:r>
          </a:p>
          <a:p>
            <a:pPr lvl="1"/>
            <a:r>
              <a:rPr lang="en-US" dirty="0" smtClean="0"/>
              <a:t>Learn the names of your teammates</a:t>
            </a:r>
          </a:p>
          <a:p>
            <a:pPr lvl="1"/>
            <a:r>
              <a:rPr lang="en-US" dirty="0" smtClean="0"/>
              <a:t>Set up reliable communication channels</a:t>
            </a:r>
          </a:p>
          <a:p>
            <a:pPr lvl="2"/>
            <a:r>
              <a:rPr lang="en-US" dirty="0" smtClean="0"/>
              <a:t>Have contact information memorized</a:t>
            </a:r>
          </a:p>
          <a:p>
            <a:pPr lvl="1"/>
            <a:r>
              <a:rPr lang="en-US" dirty="0" smtClean="0"/>
              <a:t>Understand that you may be held accountable for the actions of a teammate</a:t>
            </a:r>
          </a:p>
          <a:p>
            <a:pPr lvl="2"/>
            <a:r>
              <a:rPr lang="en-US" dirty="0" smtClean="0"/>
              <a:t>Learn to moderate and help each other</a:t>
            </a:r>
          </a:p>
          <a:p>
            <a:endParaRPr lang="en-US" dirty="0" smtClean="0"/>
          </a:p>
        </p:txBody>
      </p:sp>
      <p:pic>
        <p:nvPicPr>
          <p:cNvPr id="4" name="Picture 2" descr="http://k31.kn3.net/9092278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81" y="4724401"/>
            <a:ext cx="2702846" cy="18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3281" y="6546770"/>
            <a:ext cx="32143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Peter </a:t>
            </a:r>
            <a:r>
              <a:rPr lang="en-US" sz="700" dirty="0" err="1" smtClean="0"/>
              <a:t>Callesen</a:t>
            </a:r>
            <a:endParaRPr lang="en-US" sz="700" dirty="0" smtClean="0"/>
          </a:p>
          <a:p>
            <a:r>
              <a:rPr lang="en-US" sz="600" dirty="0"/>
              <a:t>http://www.taringa.net/posts/imagenes/15821765/Arte-en-papel-Inusual.html</a:t>
            </a:r>
          </a:p>
        </p:txBody>
      </p:sp>
    </p:spTree>
    <p:extLst>
      <p:ext uri="{BB962C8B-B14F-4D97-AF65-F5344CB8AC3E}">
        <p14:creationId xmlns:p14="http://schemas.microsoft.com/office/powerpoint/2010/main" val="8759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Additional Think-</a:t>
            </a:r>
            <a:r>
              <a:rPr lang="en-US" dirty="0" err="1" smtClean="0"/>
              <a:t>Abouts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Creative and Different</a:t>
            </a:r>
          </a:p>
          <a:p>
            <a:pPr lvl="1"/>
            <a:r>
              <a:rPr lang="en-US" dirty="0" smtClean="0"/>
              <a:t>This can get you into conferences</a:t>
            </a:r>
          </a:p>
          <a:p>
            <a:pPr lvl="1"/>
            <a:r>
              <a:rPr lang="en-US" dirty="0" smtClean="0"/>
              <a:t>and win competitions</a:t>
            </a:r>
          </a:p>
          <a:p>
            <a:pPr lvl="1"/>
            <a:endParaRPr lang="en-US" dirty="0"/>
          </a:p>
          <a:p>
            <a:r>
              <a:rPr lang="en-US" dirty="0" smtClean="0"/>
              <a:t>Code Repository</a:t>
            </a:r>
          </a:p>
          <a:p>
            <a:pPr lvl="1"/>
            <a:r>
              <a:rPr lang="en-US" dirty="0" smtClean="0"/>
              <a:t>Team must choose how to keep files organized and where</a:t>
            </a:r>
          </a:p>
          <a:p>
            <a:pPr lvl="2"/>
            <a:r>
              <a:rPr lang="en-US" dirty="0" smtClean="0"/>
              <a:t>including naming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encourage Active Participation in Teams</a:t>
            </a:r>
          </a:p>
          <a:p>
            <a:r>
              <a:rPr lang="en-US" sz="2800" dirty="0" smtClean="0"/>
              <a:t>You will have 2 grades</a:t>
            </a:r>
          </a:p>
          <a:p>
            <a:pPr lvl="1"/>
            <a:r>
              <a:rPr lang="en-US" sz="2400" dirty="0" smtClean="0"/>
              <a:t>Team(s) Grade </a:t>
            </a:r>
          </a:p>
          <a:p>
            <a:pPr lvl="2"/>
            <a:r>
              <a:rPr lang="en-US" sz="2000" dirty="0" smtClean="0"/>
              <a:t>The general/overall grade for the team product(s)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Individual Grade</a:t>
            </a:r>
          </a:p>
          <a:p>
            <a:pPr lvl="2"/>
            <a:r>
              <a:rPr lang="en-US" sz="2000" dirty="0" smtClean="0"/>
              <a:t>The individual’s contribution/effort/… to make the team product(s)</a:t>
            </a:r>
          </a:p>
          <a:p>
            <a:pPr lvl="2"/>
            <a:r>
              <a:rPr lang="en-US" sz="2000" dirty="0" smtClean="0"/>
              <a:t>Includes peer evaluations</a:t>
            </a:r>
          </a:p>
          <a:p>
            <a:pPr lvl="2"/>
            <a:r>
              <a:rPr lang="en-US" sz="2000" dirty="0" smtClean="0"/>
              <a:t>Also receives </a:t>
            </a:r>
            <a:r>
              <a:rPr lang="en-US" sz="2000" dirty="0"/>
              <a:t>a small bump upwards from the individual based assignments (pitches, papers</a:t>
            </a:r>
            <a:r>
              <a:rPr lang="en-US" sz="2000" dirty="0" smtClean="0"/>
              <a:t>…)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574268"/>
            <a:ext cx="7315200" cy="7386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ASIDE: It is unlikely but possible for every individual to score below the team’s product grade… </a:t>
            </a:r>
          </a:p>
          <a:p>
            <a:r>
              <a:rPr lang="en-US" sz="1400" i="1" dirty="0" smtClean="0"/>
              <a:t>it’s called a ‘lucky’ turn of circumstances/outcome of product. </a:t>
            </a:r>
          </a:p>
          <a:p>
            <a:r>
              <a:rPr lang="en-US" sz="1400" i="1" dirty="0" smtClean="0"/>
              <a:t>The opposite is also possible and is called ‘unlucky’ – commonly caused by a bad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288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the end of the semester</a:t>
            </a:r>
          </a:p>
          <a:p>
            <a:pPr lvl="1"/>
            <a:r>
              <a:rPr lang="en-US" sz="2400" dirty="0" smtClean="0"/>
              <a:t>if Individual Grade &lt; Team Grade</a:t>
            </a:r>
          </a:p>
          <a:p>
            <a:pPr lvl="2"/>
            <a:r>
              <a:rPr lang="en-US" sz="2000" dirty="0" smtClean="0"/>
              <a:t>then Final Grade = Individual Grade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if Individual Grade &gt;= Team Grade</a:t>
            </a:r>
          </a:p>
          <a:p>
            <a:pPr lvl="2"/>
            <a:r>
              <a:rPr lang="en-US" sz="2000" dirty="0" smtClean="0"/>
              <a:t>then Final Grade = average of (Individual and Team)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32004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Worked above the average of your team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726122"/>
            <a:ext cx="32004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Worked below the average of your team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33700" y="3962400"/>
            <a:ext cx="510540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In sum</a:t>
            </a:r>
          </a:p>
          <a:p>
            <a:r>
              <a:rPr lang="en-US" i="1" dirty="0" smtClean="0"/>
              <a:t>     You want to over-achieve your teammates</a:t>
            </a:r>
          </a:p>
          <a:p>
            <a:r>
              <a:rPr lang="en-US" i="1" dirty="0" smtClean="0"/>
              <a:t>     and they likewise… </a:t>
            </a:r>
          </a:p>
          <a:p>
            <a:endParaRPr lang="en-US" i="1" dirty="0" smtClean="0"/>
          </a:p>
          <a:p>
            <a:r>
              <a:rPr lang="en-US" i="1" dirty="0" smtClean="0"/>
              <a:t>thus everybody works (tries hard)</a:t>
            </a:r>
          </a:p>
          <a:p>
            <a:r>
              <a:rPr lang="en-US" i="1" dirty="0" smtClean="0"/>
              <a:t>    and individuals do better AND team does better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61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will be the BEST JOB EVER!!</a:t>
            </a:r>
          </a:p>
          <a:p>
            <a:endParaRPr lang="en-US" dirty="0" smtClean="0"/>
          </a:p>
          <a:p>
            <a:r>
              <a:rPr lang="en-US" dirty="0" smtClean="0"/>
              <a:t>Make friends with ALL your classmates/coworkers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Contemplate: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388713"/>
              </p:ext>
            </p:extLst>
          </p:nvPr>
        </p:nvGraphicFramePr>
        <p:xfrm>
          <a:off x="4419600" y="3581400"/>
          <a:ext cx="4162567" cy="3002509"/>
        </p:xfrm>
        <a:graphic>
          <a:graphicData uri="http://schemas.openxmlformats.org/drawingml/2006/table">
            <a:tbl>
              <a:tblPr/>
              <a:tblGrid>
                <a:gridCol w="1323833"/>
                <a:gridCol w="1419367"/>
                <a:gridCol w="1419367"/>
              </a:tblGrid>
              <a:tr h="84616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17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174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6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docdingle.com/teaching/gdd450/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New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 game I did not create</a:t>
            </a:r>
          </a:p>
          <a:p>
            <a:pPr lvl="1"/>
            <a:r>
              <a:rPr lang="en-US" dirty="0" smtClean="0"/>
              <a:t>and it really isn’t brand new</a:t>
            </a:r>
          </a:p>
          <a:p>
            <a:pPr lvl="1"/>
            <a:r>
              <a:rPr lang="en-US" b="1" dirty="0" smtClean="0"/>
              <a:t>but it might be new to you</a:t>
            </a:r>
          </a:p>
          <a:p>
            <a:pPr lvl="2"/>
            <a:r>
              <a:rPr lang="en-US" b="1" i="1" dirty="0" smtClean="0"/>
              <a:t>if it is not… let those who have not seen it enjoy it</a:t>
            </a:r>
          </a:p>
          <a:p>
            <a:endParaRPr lang="en-US" dirty="0" smtClean="0"/>
          </a:p>
          <a:p>
            <a:r>
              <a:rPr lang="en-US" dirty="0" smtClean="0"/>
              <a:t>2 player game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Collect a set of three numbers that add to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Write the numbers 1 through 9 at the top of a sheet of paper</a:t>
            </a:r>
          </a:p>
          <a:p>
            <a:pPr lvl="1"/>
            <a:r>
              <a:rPr lang="en-US" dirty="0" smtClean="0"/>
              <a:t>Below that draw a line to divide the paper into 2 halves</a:t>
            </a:r>
          </a:p>
          <a:p>
            <a:pPr lvl="2"/>
            <a:r>
              <a:rPr lang="en-US" dirty="0" smtClean="0"/>
              <a:t>one half for each player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Choose a player to go first</a:t>
            </a:r>
          </a:p>
          <a:p>
            <a:pPr lvl="1"/>
            <a:endParaRPr lang="en-US" dirty="0"/>
          </a:p>
          <a:p>
            <a:r>
              <a:rPr lang="en-US" dirty="0" smtClean="0"/>
              <a:t>Play Progression</a:t>
            </a:r>
          </a:p>
          <a:p>
            <a:pPr lvl="1"/>
            <a:r>
              <a:rPr lang="en-US" dirty="0" smtClean="0"/>
              <a:t>on your turn</a:t>
            </a:r>
          </a:p>
          <a:p>
            <a:pPr lvl="2"/>
            <a:r>
              <a:rPr lang="en-US" dirty="0" smtClean="0"/>
              <a:t>choose a number that has not yet been used</a:t>
            </a:r>
          </a:p>
          <a:p>
            <a:pPr lvl="2"/>
            <a:r>
              <a:rPr lang="en-US" dirty="0" smtClean="0"/>
              <a:t>cross it off the list of numbers at the top</a:t>
            </a:r>
          </a:p>
          <a:p>
            <a:pPr lvl="2"/>
            <a:r>
              <a:rPr lang="en-US" dirty="0" smtClean="0"/>
              <a:t>write it on your ‘half’ of the paper (to show it is yours)</a:t>
            </a:r>
          </a:p>
          <a:p>
            <a:pPr lvl="2"/>
            <a:endParaRPr lang="en-US" dirty="0"/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if either player acquires a set of three numbers that add to 15 </a:t>
            </a:r>
            <a:br>
              <a:rPr lang="en-US" dirty="0" smtClean="0"/>
            </a:br>
            <a:r>
              <a:rPr lang="en-US" dirty="0" smtClean="0"/>
              <a:t>then that player wins</a:t>
            </a:r>
          </a:p>
          <a:p>
            <a:pPr lvl="1"/>
            <a:r>
              <a:rPr lang="en-US" dirty="0" smtClean="0"/>
              <a:t>if all the numbers are used and neither player has such a set of three</a:t>
            </a:r>
            <a:br>
              <a:rPr lang="en-US" dirty="0" smtClean="0"/>
            </a:br>
            <a:r>
              <a:rPr lang="en-US" dirty="0" smtClean="0"/>
              <a:t>then the game is a draw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676525" cy="15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NOT to play that while we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of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exit door</a:t>
            </a:r>
          </a:p>
          <a:p>
            <a:r>
              <a:rPr lang="en-US" dirty="0" smtClean="0"/>
              <a:t>Note the exit paths</a:t>
            </a:r>
          </a:p>
          <a:p>
            <a:endParaRPr lang="en-US" dirty="0"/>
          </a:p>
          <a:p>
            <a:r>
              <a:rPr lang="en-US" dirty="0" smtClean="0"/>
              <a:t>If the door cannot be located</a:t>
            </a:r>
          </a:p>
          <a:p>
            <a:pPr lvl="1"/>
            <a:r>
              <a:rPr lang="en-US" dirty="0" smtClean="0"/>
              <a:t>it’s too late</a:t>
            </a:r>
            <a:endParaRPr lang="en-US" dirty="0"/>
          </a:p>
        </p:txBody>
      </p:sp>
      <p:pic>
        <p:nvPicPr>
          <p:cNvPr id="2050" name="Picture 2" descr="http://movies3.nm-unlimited2.net/1990s/Graphics-Photos/car_going_off_cl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58864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atforyourlifetoday.com/uploads/9/2/7/3/9273624/5620196.jpg?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457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Your New Job in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3D Game Design and Development!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sz="2400" dirty="0" smtClean="0"/>
              <a:t>Let’s begin with an overview of what this job entails…</a:t>
            </a:r>
            <a:endParaRPr lang="en-US" sz="2400" dirty="0"/>
          </a:p>
        </p:txBody>
      </p:sp>
      <p:sp>
        <p:nvSpPr>
          <p:cNvPr id="4" name="AutoShape 2" descr="http://treesflowersbirds.files.wordpress.com/2012/06/happy.jpg"/>
          <p:cNvSpPr>
            <a:spLocks noChangeAspect="1" noChangeArrowheads="1"/>
          </p:cNvSpPr>
          <p:nvPr/>
        </p:nvSpPr>
        <p:spPr bwMode="auto">
          <a:xfrm>
            <a:off x="63500" y="-136525"/>
            <a:ext cx="60102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1600200"/>
            <a:ext cx="1591777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achieve greatness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affect the world</a:t>
            </a:r>
            <a:r>
              <a:rPr lang="en-US" dirty="0" smtClean="0"/>
              <a:t> in a positive way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dedication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commitment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creative</a:t>
            </a:r>
            <a:r>
              <a:rPr lang="en-US" dirty="0" smtClean="0"/>
              <a:t> construction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meaningful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1423</Words>
  <Application>Microsoft Office PowerPoint</Application>
  <PresentationFormat>On-screen Show (4:3)</PresentationFormat>
  <Paragraphs>339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WELCOME to GDD 450</vt:lpstr>
      <vt:lpstr>Instructor / Manager / Producer</vt:lpstr>
      <vt:lpstr>Sidetrack</vt:lpstr>
      <vt:lpstr>Brand New Game</vt:lpstr>
      <vt:lpstr>Rules</vt:lpstr>
      <vt:lpstr>Moving On</vt:lpstr>
      <vt:lpstr>In Case of Emergency</vt:lpstr>
      <vt:lpstr>Welcome</vt:lpstr>
      <vt:lpstr>Company Vision Statement</vt:lpstr>
      <vt:lpstr>Employee Benefits</vt:lpstr>
      <vt:lpstr>The Subtle Benefits</vt:lpstr>
      <vt:lpstr>Retirement Plan</vt:lpstr>
      <vt:lpstr>Work Ethic</vt:lpstr>
      <vt:lpstr>Vacation Days</vt:lpstr>
      <vt:lpstr>Tools</vt:lpstr>
      <vt:lpstr>Your Job Description</vt:lpstr>
      <vt:lpstr>Pay Scale</vt:lpstr>
      <vt:lpstr>Work Evaluation</vt:lpstr>
      <vt:lpstr>Assignments</vt:lpstr>
      <vt:lpstr>Project General Setup</vt:lpstr>
      <vt:lpstr>Notice on Engines and Software</vt:lpstr>
      <vt:lpstr>General Work and Project Info</vt:lpstr>
      <vt:lpstr>What Does 3D Mean?</vt:lpstr>
      <vt:lpstr>Who’s in Charge</vt:lpstr>
      <vt:lpstr>Organizational Chart</vt:lpstr>
      <vt:lpstr>General Work Schedule/Deadlines</vt:lpstr>
      <vt:lpstr>Near Future: Tentative Schedule</vt:lpstr>
      <vt:lpstr>Main Project: Tentative Schedule</vt:lpstr>
      <vt:lpstr>Main Project: Tentative Schedule</vt:lpstr>
      <vt:lpstr>Project Action Points</vt:lpstr>
      <vt:lpstr>Project: Additional Think-Abouts</vt:lpstr>
      <vt:lpstr>Note on Grading</vt:lpstr>
      <vt:lpstr>Note on Grading</vt:lpstr>
      <vt:lpstr>End 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337</cp:revision>
  <dcterms:created xsi:type="dcterms:W3CDTF">2006-08-16T00:00:00Z</dcterms:created>
  <dcterms:modified xsi:type="dcterms:W3CDTF">2015-07-22T15:44:04Z</dcterms:modified>
</cp:coreProperties>
</file>