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308" r:id="rId3"/>
    <p:sldId id="309" r:id="rId4"/>
    <p:sldId id="310" r:id="rId5"/>
    <p:sldId id="311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20" r:id="rId14"/>
    <p:sldId id="326" r:id="rId15"/>
    <p:sldId id="321" r:id="rId16"/>
    <p:sldId id="322" r:id="rId17"/>
    <p:sldId id="323" r:id="rId18"/>
    <p:sldId id="324" r:id="rId19"/>
    <p:sldId id="325" r:id="rId20"/>
    <p:sldId id="270" r:id="rId21"/>
    <p:sldId id="327" r:id="rId22"/>
    <p:sldId id="306" r:id="rId23"/>
    <p:sldId id="30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BCFAB"/>
    <a:srgbClr val="ACB6E6"/>
    <a:srgbClr val="E3D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563" autoAdjust="0"/>
  </p:normalViewPr>
  <p:slideViewPr>
    <p:cSldViewPr>
      <p:cViewPr>
        <p:scale>
          <a:sx n="70" d="100"/>
          <a:sy n="70" d="100"/>
        </p:scale>
        <p:origin x="-798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80ABE-452A-4AFD-9D76-50CDA118E67B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8015B-B547-4095-B1BD-E46E72669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480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8015B-B547-4095-B1BD-E46E726697B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55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docdingle.com/teaching/gdd325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52400"/>
            <a:ext cx="9152991" cy="4495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3128" y="1398587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Early Design Process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791200" y="5791200"/>
            <a:ext cx="3276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/>
              <a:t>Brent M. Dingle, Ph.D.	               	2015</a:t>
            </a:r>
          </a:p>
          <a:p>
            <a:pPr algn="l"/>
            <a:r>
              <a:rPr lang="en-US" dirty="0" smtClean="0"/>
              <a:t>Game Design and Development Program</a:t>
            </a:r>
          </a:p>
          <a:p>
            <a:pPr algn="l"/>
            <a:r>
              <a:rPr lang="en-US" dirty="0" smtClean="0"/>
              <a:t>Mathematics, Statistics and Computer Science</a:t>
            </a:r>
          </a:p>
          <a:p>
            <a:pPr algn="l"/>
            <a:r>
              <a:rPr lang="en-US" dirty="0" smtClean="0"/>
              <a:t>University of Wisconsin - Stout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GDD 450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6424684" y="6477000"/>
            <a:ext cx="2719316" cy="2917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00" dirty="0" smtClean="0"/>
              <a:t>See also references at end of slides (if any)</a:t>
            </a:r>
            <a:endParaRPr lang="en-US" sz="1000" dirty="0"/>
          </a:p>
        </p:txBody>
      </p:sp>
      <p:sp>
        <p:nvSpPr>
          <p:cNvPr id="3" name="Isosceles Triangle 2"/>
          <p:cNvSpPr/>
          <p:nvPr/>
        </p:nvSpPr>
        <p:spPr>
          <a:xfrm>
            <a:off x="2362200" y="4470779"/>
            <a:ext cx="3200400" cy="215208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695700" y="4343400"/>
            <a:ext cx="533400" cy="3047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09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4114800" cy="49831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Need a “core idea” </a:t>
            </a:r>
          </a:p>
          <a:p>
            <a:r>
              <a:rPr lang="en-US" sz="2800" dirty="0" smtClean="0"/>
              <a:t>Start with </a:t>
            </a:r>
          </a:p>
          <a:p>
            <a:pPr lvl="1"/>
            <a:r>
              <a:rPr lang="en-US" sz="2400" dirty="0" smtClean="0"/>
              <a:t>Aesthetics</a:t>
            </a:r>
          </a:p>
          <a:p>
            <a:pPr lvl="1"/>
            <a:r>
              <a:rPr lang="en-US" sz="2400" dirty="0" smtClean="0"/>
              <a:t>Rule System</a:t>
            </a:r>
          </a:p>
          <a:p>
            <a:pPr lvl="1"/>
            <a:r>
              <a:rPr lang="en-US" sz="2400" dirty="0" smtClean="0"/>
              <a:t>Existing/Proven Design</a:t>
            </a:r>
          </a:p>
          <a:p>
            <a:pPr lvl="1"/>
            <a:r>
              <a:rPr lang="en-US" sz="2400" dirty="0" smtClean="0"/>
              <a:t>Technology</a:t>
            </a:r>
          </a:p>
          <a:p>
            <a:pPr lvl="1"/>
            <a:r>
              <a:rPr lang="en-US" sz="2400" b="1" dirty="0" smtClean="0"/>
              <a:t>Existing Materials</a:t>
            </a:r>
          </a:p>
          <a:p>
            <a:pPr lvl="1"/>
            <a:endParaRPr lang="en-US" sz="2400" b="1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24400" y="1524000"/>
            <a:ext cx="41148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Existing Materials</a:t>
            </a:r>
          </a:p>
          <a:p>
            <a:pPr lvl="1"/>
            <a:r>
              <a:rPr lang="en-US" sz="1800" dirty="0" smtClean="0"/>
              <a:t>Use materials from other sources</a:t>
            </a:r>
          </a:p>
          <a:p>
            <a:pPr lvl="1"/>
            <a:r>
              <a:rPr lang="en-US" sz="1800" dirty="0" smtClean="0"/>
              <a:t>Existing Game Art</a:t>
            </a:r>
          </a:p>
          <a:p>
            <a:pPr lvl="1"/>
            <a:r>
              <a:rPr lang="en-US" sz="1800" dirty="0" smtClean="0"/>
              <a:t>Existing Game Mechanics</a:t>
            </a:r>
          </a:p>
          <a:p>
            <a:pPr lvl="1"/>
            <a:r>
              <a:rPr lang="en-US" sz="1800" dirty="0" smtClean="0"/>
              <a:t>Work done by other before you</a:t>
            </a:r>
          </a:p>
          <a:p>
            <a:pPr lvl="1"/>
            <a:r>
              <a:rPr lang="en-US" sz="1800" dirty="0" smtClean="0"/>
              <a:t>Use unfinished stuff</a:t>
            </a:r>
          </a:p>
          <a:p>
            <a:pPr lvl="1"/>
            <a:r>
              <a:rPr lang="en-US" sz="1800" dirty="0" smtClean="0"/>
              <a:t>Use parts of parts</a:t>
            </a:r>
          </a:p>
          <a:p>
            <a:pPr lvl="1"/>
            <a:r>
              <a:rPr lang="en-US" sz="1800" dirty="0" smtClean="0"/>
              <a:t>Check public domain sets</a:t>
            </a:r>
          </a:p>
          <a:p>
            <a:pPr lvl="1"/>
            <a:r>
              <a:rPr lang="en-US" sz="1800" dirty="0" smtClean="0"/>
              <a:t>Build from what is there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2194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4114800" cy="49831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Need a “core idea” </a:t>
            </a:r>
          </a:p>
          <a:p>
            <a:r>
              <a:rPr lang="en-US" sz="2800" dirty="0" smtClean="0"/>
              <a:t>Start with </a:t>
            </a:r>
          </a:p>
          <a:p>
            <a:pPr lvl="1"/>
            <a:r>
              <a:rPr lang="en-US" sz="2400" dirty="0" smtClean="0"/>
              <a:t>Aesthetics</a:t>
            </a:r>
          </a:p>
          <a:p>
            <a:pPr lvl="1"/>
            <a:r>
              <a:rPr lang="en-US" sz="2400" dirty="0" smtClean="0"/>
              <a:t>Rule System</a:t>
            </a:r>
          </a:p>
          <a:p>
            <a:pPr lvl="1"/>
            <a:r>
              <a:rPr lang="en-US" sz="2400" dirty="0" smtClean="0"/>
              <a:t>Existing/Proven Design</a:t>
            </a:r>
          </a:p>
          <a:p>
            <a:pPr lvl="1"/>
            <a:r>
              <a:rPr lang="en-US" sz="2400" dirty="0" smtClean="0"/>
              <a:t>Technology</a:t>
            </a:r>
          </a:p>
          <a:p>
            <a:pPr lvl="1"/>
            <a:r>
              <a:rPr lang="en-US" sz="2400" dirty="0" smtClean="0"/>
              <a:t>Existing Materials</a:t>
            </a:r>
          </a:p>
          <a:p>
            <a:pPr lvl="1"/>
            <a:r>
              <a:rPr lang="en-US" sz="2400" b="1" dirty="0" smtClean="0"/>
              <a:t>Narrative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24400" y="1524000"/>
            <a:ext cx="41148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Narrative</a:t>
            </a:r>
          </a:p>
          <a:p>
            <a:pPr lvl="1"/>
            <a:r>
              <a:rPr lang="en-US" sz="2000" dirty="0" smtClean="0"/>
              <a:t>Start with a “story”</a:t>
            </a:r>
          </a:p>
          <a:p>
            <a:pPr lvl="1"/>
            <a:r>
              <a:rPr lang="en-US" sz="2000" dirty="0" smtClean="0"/>
              <a:t>Design rules to fit</a:t>
            </a:r>
          </a:p>
          <a:p>
            <a:pPr lvl="1"/>
            <a:r>
              <a:rPr lang="en-US" sz="2000" dirty="0" smtClean="0"/>
              <a:t>Many, many stories already written</a:t>
            </a:r>
          </a:p>
          <a:p>
            <a:pPr lvl="2"/>
            <a:r>
              <a:rPr lang="en-US" sz="1400" dirty="0" smtClean="0"/>
              <a:t>Remember to consider the classics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2194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4114800" cy="49831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Need a “core idea” </a:t>
            </a:r>
          </a:p>
          <a:p>
            <a:r>
              <a:rPr lang="en-US" sz="2800" dirty="0" smtClean="0"/>
              <a:t>Start with </a:t>
            </a:r>
          </a:p>
          <a:p>
            <a:pPr lvl="1"/>
            <a:r>
              <a:rPr lang="en-US" sz="2400" dirty="0" smtClean="0"/>
              <a:t>Aesthetics</a:t>
            </a:r>
          </a:p>
          <a:p>
            <a:pPr lvl="1"/>
            <a:r>
              <a:rPr lang="en-US" sz="2400" dirty="0" smtClean="0"/>
              <a:t>Rule System</a:t>
            </a:r>
          </a:p>
          <a:p>
            <a:pPr lvl="1"/>
            <a:r>
              <a:rPr lang="en-US" sz="2400" dirty="0" smtClean="0"/>
              <a:t>Existing/Proven Design</a:t>
            </a:r>
          </a:p>
          <a:p>
            <a:pPr lvl="1"/>
            <a:r>
              <a:rPr lang="en-US" sz="2400" dirty="0" smtClean="0"/>
              <a:t>Technology</a:t>
            </a:r>
          </a:p>
          <a:p>
            <a:pPr lvl="1"/>
            <a:r>
              <a:rPr lang="en-US" sz="2400" dirty="0" smtClean="0"/>
              <a:t>Existing Materials</a:t>
            </a:r>
          </a:p>
          <a:p>
            <a:pPr lvl="1"/>
            <a:r>
              <a:rPr lang="en-US" sz="2400" dirty="0" smtClean="0"/>
              <a:t>Narrative</a:t>
            </a:r>
          </a:p>
          <a:p>
            <a:pPr lvl="1"/>
            <a:r>
              <a:rPr lang="en-US" sz="2400" b="1" dirty="0" smtClean="0"/>
              <a:t>Market Research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24400" y="1524000"/>
            <a:ext cx="41148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Market Research</a:t>
            </a:r>
          </a:p>
          <a:p>
            <a:pPr lvl="1"/>
            <a:r>
              <a:rPr lang="en-US" sz="2000" dirty="0" smtClean="0"/>
              <a:t>Find a demographic that could use a game</a:t>
            </a:r>
          </a:p>
          <a:p>
            <a:pPr lvl="2"/>
            <a:r>
              <a:rPr lang="en-US" sz="1600" dirty="0" smtClean="0"/>
              <a:t>Educational often fits here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Pick a topic/genre/something the is “hot pop” right now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Look for a “new” hot interface</a:t>
            </a:r>
          </a:p>
          <a:p>
            <a:pPr lvl="2"/>
            <a:r>
              <a:rPr lang="en-US" sz="1600" dirty="0" smtClean="0"/>
              <a:t>VR, touch screens, </a:t>
            </a:r>
            <a:r>
              <a:rPr lang="en-US" sz="1600" dirty="0" err="1" smtClean="0"/>
              <a:t>holo</a:t>
            </a:r>
            <a:r>
              <a:rPr lang="en-US" sz="1600" dirty="0" smtClean="0"/>
              <a:t>…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Look for opportunities </a:t>
            </a:r>
            <a:br>
              <a:rPr lang="en-US" sz="2000" dirty="0" smtClean="0"/>
            </a:br>
            <a:r>
              <a:rPr lang="en-US" sz="2000" dirty="0" smtClean="0"/>
              <a:t>for easy sells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2194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4114800" cy="49831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Need a “core idea” </a:t>
            </a:r>
          </a:p>
          <a:p>
            <a:r>
              <a:rPr lang="en-US" sz="2800" dirty="0" smtClean="0"/>
              <a:t>Start with </a:t>
            </a:r>
          </a:p>
          <a:p>
            <a:pPr lvl="1"/>
            <a:r>
              <a:rPr lang="en-US" sz="2400" dirty="0" smtClean="0"/>
              <a:t>Aesthetics</a:t>
            </a:r>
          </a:p>
          <a:p>
            <a:pPr lvl="1"/>
            <a:r>
              <a:rPr lang="en-US" sz="2400" dirty="0" smtClean="0"/>
              <a:t>Rule System</a:t>
            </a:r>
          </a:p>
          <a:p>
            <a:pPr lvl="1"/>
            <a:r>
              <a:rPr lang="en-US" sz="2400" dirty="0" smtClean="0"/>
              <a:t>Existing/Proven Design</a:t>
            </a:r>
          </a:p>
          <a:p>
            <a:pPr lvl="1"/>
            <a:r>
              <a:rPr lang="en-US" sz="2400" dirty="0" smtClean="0"/>
              <a:t>Technology</a:t>
            </a:r>
          </a:p>
          <a:p>
            <a:pPr lvl="1"/>
            <a:r>
              <a:rPr lang="en-US" sz="2400" dirty="0" smtClean="0"/>
              <a:t>Existing Materials</a:t>
            </a:r>
          </a:p>
          <a:p>
            <a:pPr lvl="1"/>
            <a:r>
              <a:rPr lang="en-US" sz="2400" dirty="0" smtClean="0"/>
              <a:t>Narrative</a:t>
            </a:r>
          </a:p>
          <a:p>
            <a:pPr lvl="1"/>
            <a:r>
              <a:rPr lang="en-US" sz="2400" dirty="0" smtClean="0"/>
              <a:t>Market Research</a:t>
            </a:r>
          </a:p>
          <a:p>
            <a:pPr lvl="1"/>
            <a:r>
              <a:rPr lang="en-US" sz="2400" b="1" dirty="0" smtClean="0"/>
              <a:t>Combinations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24400" y="1524000"/>
            <a:ext cx="41148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Combinations</a:t>
            </a:r>
          </a:p>
          <a:p>
            <a:pPr lvl="1"/>
            <a:r>
              <a:rPr lang="en-US" sz="1800" dirty="0" smtClean="0"/>
              <a:t>Start with several of these</a:t>
            </a:r>
          </a:p>
          <a:p>
            <a:pPr lvl="1"/>
            <a:r>
              <a:rPr lang="en-US" sz="1800" dirty="0" smtClean="0"/>
              <a:t>Aesthetics and Narrative often go hand in hand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2194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Along the 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your start, remember</a:t>
            </a:r>
          </a:p>
          <a:p>
            <a:pPr lvl="1"/>
            <a:r>
              <a:rPr lang="en-US" dirty="0" smtClean="0"/>
              <a:t>You are adding constraints</a:t>
            </a:r>
          </a:p>
          <a:p>
            <a:pPr lvl="1"/>
            <a:r>
              <a:rPr lang="en-US" dirty="0" smtClean="0"/>
              <a:t>Shaving off the excess</a:t>
            </a:r>
          </a:p>
          <a:p>
            <a:pPr lvl="1"/>
            <a:r>
              <a:rPr lang="en-US" dirty="0" smtClean="0"/>
              <a:t>Narrowing down to the essence of your game idea</a:t>
            </a:r>
          </a:p>
          <a:p>
            <a:pPr lvl="1"/>
            <a:r>
              <a:rPr lang="en-US" dirty="0" smtClean="0"/>
              <a:t>Defining and clarifying the idea</a:t>
            </a:r>
          </a:p>
          <a:p>
            <a:pPr lvl="1"/>
            <a:r>
              <a:rPr lang="en-US" dirty="0" smtClean="0"/>
              <a:t>Chipping off the stone to reveal the statue</a:t>
            </a:r>
          </a:p>
          <a:p>
            <a:pPr lvl="1"/>
            <a:r>
              <a:rPr lang="en-US" dirty="0" smtClean="0"/>
              <a:t>This is art</a:t>
            </a:r>
          </a:p>
          <a:p>
            <a:pPr lvl="1"/>
            <a:r>
              <a:rPr lang="en-US" dirty="0" smtClean="0"/>
              <a:t>Removing/Controlling the noise </a:t>
            </a:r>
            <a:br>
              <a:rPr lang="en-US" dirty="0" smtClean="0"/>
            </a:br>
            <a:r>
              <a:rPr lang="en-US" dirty="0" smtClean="0"/>
              <a:t>to present the picture to your audience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2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Step: Try it 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Iterate the Design</a:t>
            </a:r>
          </a:p>
          <a:p>
            <a:pPr lvl="1"/>
            <a:r>
              <a:rPr lang="en-US" dirty="0" smtClean="0"/>
              <a:t>Prototypes and Mockups</a:t>
            </a:r>
          </a:p>
          <a:p>
            <a:pPr lvl="2"/>
            <a:r>
              <a:rPr lang="en-US" dirty="0" smtClean="0"/>
              <a:t>Will discuss more on this later</a:t>
            </a:r>
          </a:p>
          <a:p>
            <a:endParaRPr lang="en-US" dirty="0"/>
          </a:p>
          <a:p>
            <a:r>
              <a:rPr lang="en-US" dirty="0" smtClean="0"/>
              <a:t>For now</a:t>
            </a:r>
          </a:p>
          <a:p>
            <a:pPr lvl="1"/>
            <a:r>
              <a:rPr lang="en-US" dirty="0" smtClean="0"/>
              <a:t>Test your ideas as quickly as possible</a:t>
            </a:r>
          </a:p>
          <a:p>
            <a:pPr lvl="1"/>
            <a:r>
              <a:rPr lang="en-US" dirty="0" smtClean="0"/>
              <a:t>Play through your game</a:t>
            </a:r>
          </a:p>
          <a:p>
            <a:pPr lvl="1"/>
            <a:r>
              <a:rPr lang="en-US" dirty="0" smtClean="0"/>
              <a:t>Modify as necessary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34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Mockups: Quick Prototypes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Mockups, aka</a:t>
            </a:r>
          </a:p>
          <a:p>
            <a:pPr lvl="1"/>
            <a:r>
              <a:rPr lang="en-US" dirty="0" smtClean="0"/>
              <a:t>Paper, cardboard, non-digital, analog</a:t>
            </a:r>
          </a:p>
          <a:p>
            <a:pPr lvl="1"/>
            <a:r>
              <a:rPr lang="en-US" dirty="0" smtClean="0"/>
              <a:t>Prototypes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Make your idea playable and testable</a:t>
            </a:r>
          </a:p>
          <a:p>
            <a:pPr lvl="1"/>
            <a:r>
              <a:rPr lang="en-US" dirty="0" smtClean="0"/>
              <a:t>as fast as possible</a:t>
            </a:r>
          </a:p>
          <a:p>
            <a:pPr lvl="1"/>
            <a:r>
              <a:rPr lang="en-US" dirty="0" smtClean="0"/>
              <a:t>as little programming as possible</a:t>
            </a:r>
          </a:p>
          <a:p>
            <a:pPr lvl="1"/>
            <a:r>
              <a:rPr lang="en-US" dirty="0" smtClean="0"/>
              <a:t>easy to change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63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Mockup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Making something playable</a:t>
            </a:r>
          </a:p>
          <a:p>
            <a:pPr lvl="1"/>
            <a:r>
              <a:rPr lang="en-US" dirty="0" smtClean="0"/>
              <a:t>Forces you to actually </a:t>
            </a:r>
            <a:r>
              <a:rPr lang="en-US" b="1" dirty="0" smtClean="0">
                <a:solidFill>
                  <a:srgbClr val="FF0000"/>
                </a:solidFill>
              </a:rPr>
              <a:t>DESIGN the SYSTEM</a:t>
            </a:r>
          </a:p>
          <a:p>
            <a:endParaRPr lang="en-US" dirty="0" smtClean="0"/>
          </a:p>
          <a:p>
            <a:r>
              <a:rPr lang="en-US" dirty="0" smtClean="0"/>
              <a:t>Removes the hand-waving and pretending</a:t>
            </a:r>
          </a:p>
          <a:p>
            <a:pPr lvl="1"/>
            <a:r>
              <a:rPr lang="en-US" dirty="0" smtClean="0"/>
              <a:t>e.g. this game will have 50 cards</a:t>
            </a:r>
          </a:p>
          <a:p>
            <a:pPr lvl="2"/>
            <a:r>
              <a:rPr lang="en-US" dirty="0" smtClean="0"/>
              <a:t>the cards will be determined later, </a:t>
            </a:r>
            <a:br>
              <a:rPr lang="en-US" dirty="0" smtClean="0"/>
            </a:br>
            <a:r>
              <a:rPr lang="en-US" dirty="0" smtClean="0"/>
              <a:t>but will definitely work with the idea</a:t>
            </a:r>
            <a:br>
              <a:rPr lang="en-US" dirty="0" smtClean="0"/>
            </a:br>
            <a:r>
              <a:rPr lang="en-US" dirty="0" smtClean="0"/>
              <a:t>… honest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37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things can be difficult to test on paper</a:t>
            </a:r>
          </a:p>
          <a:p>
            <a:pPr lvl="1"/>
            <a:r>
              <a:rPr lang="en-US" dirty="0" smtClean="0"/>
              <a:t>dexterity of players (twitch mechanics)</a:t>
            </a:r>
          </a:p>
          <a:p>
            <a:pPr lvl="1"/>
            <a:r>
              <a:rPr lang="en-US" dirty="0" smtClean="0"/>
              <a:t>complex calculations</a:t>
            </a:r>
          </a:p>
          <a:p>
            <a:pPr lvl="2"/>
            <a:r>
              <a:rPr lang="en-US" dirty="0" smtClean="0"/>
              <a:t>and stat tracking</a:t>
            </a:r>
          </a:p>
          <a:p>
            <a:pPr lvl="1"/>
            <a:r>
              <a:rPr lang="en-US" dirty="0" smtClean="0"/>
              <a:t>animation/eye-candy</a:t>
            </a:r>
          </a:p>
          <a:p>
            <a:pPr lvl="2"/>
            <a:r>
              <a:rPr lang="en-US" dirty="0" smtClean="0"/>
              <a:t>should </a:t>
            </a:r>
            <a:r>
              <a:rPr lang="en-US" dirty="0" smtClean="0"/>
              <a:t>not be “required” </a:t>
            </a:r>
            <a:r>
              <a:rPr lang="en-US" dirty="0" smtClean="0"/>
              <a:t>as part of the game</a:t>
            </a:r>
            <a:endParaRPr lang="en-US" dirty="0" smtClean="0"/>
          </a:p>
          <a:p>
            <a:pPr lvl="2"/>
            <a:r>
              <a:rPr lang="en-US" dirty="0" smtClean="0"/>
              <a:t>just bonus to an already good game</a:t>
            </a:r>
          </a:p>
          <a:p>
            <a:pPr lvl="1"/>
            <a:r>
              <a:rPr lang="en-US" dirty="0" smtClean="0"/>
              <a:t>computer user interface</a:t>
            </a:r>
          </a:p>
          <a:p>
            <a:pPr lvl="2"/>
            <a:r>
              <a:rPr lang="en-US" dirty="0" smtClean="0"/>
              <a:t>But can do a pretend interface layout</a:t>
            </a:r>
          </a:p>
          <a:p>
            <a:pPr lvl="2"/>
            <a:r>
              <a:rPr lang="en-US" dirty="0" smtClean="0"/>
              <a:t>Human just responds as computer should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146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Outweigh Limits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</a:p>
          <a:p>
            <a:pPr lvl="1"/>
            <a:r>
              <a:rPr lang="en-US" dirty="0" smtClean="0"/>
              <a:t>Testing the game idea quickly</a:t>
            </a:r>
          </a:p>
          <a:p>
            <a:pPr lvl="1"/>
            <a:r>
              <a:rPr lang="en-US" dirty="0" smtClean="0"/>
              <a:t>Updating/adapting/improving it quickly</a:t>
            </a:r>
          </a:p>
          <a:p>
            <a:endParaRPr lang="en-US" dirty="0"/>
          </a:p>
          <a:p>
            <a:r>
              <a:rPr lang="en-US" dirty="0" smtClean="0"/>
              <a:t>Strengthens the idea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sets a solid foundation</a:t>
            </a:r>
          </a:p>
          <a:p>
            <a:pPr lvl="1"/>
            <a:r>
              <a:rPr lang="en-US" dirty="0" smtClean="0"/>
              <a:t>well worth the investment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31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Designing a 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 of Game Design can be described as</a:t>
            </a:r>
          </a:p>
          <a:p>
            <a:pPr lvl="1"/>
            <a:r>
              <a:rPr lang="en-US" dirty="0" smtClean="0"/>
              <a:t>the successive layering of constraints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98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Use the above to produce an early </a:t>
            </a:r>
            <a:br>
              <a:rPr lang="en-US" dirty="0" smtClean="0"/>
            </a:br>
            <a:r>
              <a:rPr lang="en-US" dirty="0" smtClean="0"/>
              <a:t>Design Document</a:t>
            </a:r>
          </a:p>
          <a:p>
            <a:pPr lvl="1"/>
            <a:r>
              <a:rPr lang="en-US" dirty="0" smtClean="0"/>
              <a:t>Define the “core” game idea</a:t>
            </a:r>
          </a:p>
          <a:p>
            <a:pPr lvl="1"/>
            <a:r>
              <a:rPr lang="en-US" dirty="0" smtClean="0"/>
              <a:t>Provide the rules</a:t>
            </a:r>
          </a:p>
          <a:p>
            <a:pPr lvl="1"/>
            <a:r>
              <a:rPr lang="en-US" dirty="0" smtClean="0"/>
              <a:t>Provide examples of desired art/feel/aesthetics/interface</a:t>
            </a:r>
          </a:p>
          <a:p>
            <a:pPr lvl="1"/>
            <a:r>
              <a:rPr lang="en-US" dirty="0" smtClean="0"/>
              <a:t>State the desired player experience</a:t>
            </a:r>
          </a:p>
          <a:p>
            <a:pPr lvl="1"/>
            <a:r>
              <a:rPr lang="en-US" dirty="0" smtClean="0"/>
              <a:t>Setup the narrative/story/theme</a:t>
            </a:r>
          </a:p>
          <a:p>
            <a:endParaRPr lang="en-US" dirty="0"/>
          </a:p>
          <a:p>
            <a:r>
              <a:rPr lang="en-US" dirty="0" smtClean="0"/>
              <a:t>Then reduce to an Inception Document</a:t>
            </a:r>
          </a:p>
          <a:p>
            <a:pPr lvl="1"/>
            <a:r>
              <a:rPr lang="en-US" dirty="0" smtClean="0"/>
              <a:t>A pitch of the game</a:t>
            </a:r>
          </a:p>
          <a:p>
            <a:pPr lvl="1"/>
            <a:r>
              <a:rPr lang="en-US" dirty="0" smtClean="0"/>
              <a:t>Short, simple, to the point</a:t>
            </a:r>
          </a:p>
          <a:p>
            <a:pPr lvl="2"/>
            <a:r>
              <a:rPr lang="en-US" dirty="0" smtClean="0"/>
              <a:t>Done with a deeper understanding of how and what and why the game will be a good game</a:t>
            </a:r>
          </a:p>
          <a:p>
            <a:pPr lvl="2"/>
            <a:r>
              <a:rPr lang="en-US" dirty="0" smtClean="0"/>
              <a:t>With a useable mockup/prototype for further illustration</a:t>
            </a:r>
          </a:p>
        </p:txBody>
      </p:sp>
    </p:spTree>
    <p:extLst>
      <p:ext uri="{BB962C8B-B14F-4D97-AF65-F5344CB8AC3E}">
        <p14:creationId xmlns:p14="http://schemas.microsoft.com/office/powerpoint/2010/main" val="338260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Class (Friday)</a:t>
            </a:r>
          </a:p>
          <a:p>
            <a:pPr lvl="1"/>
            <a:r>
              <a:rPr lang="en-US" dirty="0" smtClean="0"/>
              <a:t>You will be giving a presentation</a:t>
            </a:r>
            <a:r>
              <a:rPr lang="en-US" dirty="0"/>
              <a:t> </a:t>
            </a:r>
            <a:r>
              <a:rPr lang="en-US" dirty="0" smtClean="0"/>
              <a:t>on YOURSELF!</a:t>
            </a:r>
          </a:p>
          <a:p>
            <a:pPr lvl="1"/>
            <a:endParaRPr lang="en-US" dirty="0"/>
          </a:p>
          <a:p>
            <a:r>
              <a:rPr lang="en-US" dirty="0" smtClean="0"/>
              <a:t>In two classes (Monday)</a:t>
            </a:r>
          </a:p>
          <a:p>
            <a:pPr lvl="1"/>
            <a:r>
              <a:rPr lang="en-US" dirty="0" smtClean="0"/>
              <a:t>Pitch Presentations!</a:t>
            </a:r>
          </a:p>
          <a:p>
            <a:pPr lvl="1"/>
            <a:r>
              <a:rPr lang="en-US" dirty="0" smtClean="0"/>
              <a:t>Inception Documents</a:t>
            </a:r>
          </a:p>
          <a:p>
            <a:pPr lvl="2"/>
            <a:r>
              <a:rPr lang="en-US" dirty="0" smtClean="0"/>
              <a:t>Early version of Design Document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936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Beyond D2L</a:t>
            </a:r>
          </a:p>
          <a:p>
            <a:pPr lvl="1"/>
            <a:r>
              <a:rPr lang="en-US" dirty="0" smtClean="0"/>
              <a:t>Examples and information</a:t>
            </a:r>
            <a:br>
              <a:rPr lang="en-US" dirty="0" smtClean="0"/>
            </a:br>
            <a:r>
              <a:rPr lang="en-US" dirty="0" smtClean="0"/>
              <a:t>can be found online at:</a:t>
            </a:r>
          </a:p>
          <a:p>
            <a:pPr lvl="2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docdingle.com/teaching/gdd450/</a:t>
            </a:r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2"/>
            <a:r>
              <a:rPr lang="en-US" i="1" dirty="0" smtClean="0"/>
              <a:t>Continue to more stuff as needed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94960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material in these slides was derived/based </a:t>
            </a:r>
            <a:r>
              <a:rPr lang="en-US" dirty="0"/>
              <a:t>on </a:t>
            </a:r>
            <a:r>
              <a:rPr lang="en-US" dirty="0" smtClean="0"/>
              <a:t>material from:</a:t>
            </a:r>
            <a:endParaRPr lang="en-US" dirty="0"/>
          </a:p>
          <a:p>
            <a:pPr lvl="1"/>
            <a:r>
              <a:rPr lang="en-US" dirty="0" smtClean="0"/>
              <a:t>Ian Schreiber, Game </a:t>
            </a:r>
            <a:r>
              <a:rPr lang="en-US" dirty="0"/>
              <a:t>Design Concepts</a:t>
            </a:r>
          </a:p>
          <a:p>
            <a:pPr lvl="1"/>
            <a:r>
              <a:rPr lang="en-US" dirty="0"/>
              <a:t>https://gamedesignconcepts.wordpress.com/</a:t>
            </a:r>
          </a:p>
          <a:p>
            <a:pPr lvl="1"/>
            <a:r>
              <a:rPr lang="en-US" dirty="0"/>
              <a:t>Released under a Creative Commons Attribution 3.0 U.S. License</a:t>
            </a:r>
          </a:p>
          <a:p>
            <a:pPr lvl="2"/>
            <a:r>
              <a:rPr lang="en-US" dirty="0"/>
              <a:t>http://creativecommons.org/licenses/by/3.0/us/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51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Even Open World Games have constraints</a:t>
            </a:r>
          </a:p>
          <a:p>
            <a:pPr lvl="1"/>
            <a:r>
              <a:rPr lang="en-US" dirty="0" smtClean="0"/>
              <a:t>May believe you can do anything</a:t>
            </a:r>
          </a:p>
          <a:p>
            <a:pPr lvl="1"/>
            <a:endParaRPr lang="en-US" dirty="0"/>
          </a:p>
          <a:p>
            <a:r>
              <a:rPr lang="en-US" dirty="0" smtClean="0"/>
              <a:t>But</a:t>
            </a:r>
          </a:p>
          <a:p>
            <a:pPr lvl="1"/>
            <a:r>
              <a:rPr lang="en-US" dirty="0" smtClean="0"/>
              <a:t>Do not have complete freedom</a:t>
            </a:r>
          </a:p>
          <a:p>
            <a:pPr lvl="2"/>
            <a:r>
              <a:rPr lang="en-US" dirty="0" smtClean="0"/>
              <a:t>Only certain ways players can move</a:t>
            </a:r>
          </a:p>
          <a:p>
            <a:pPr lvl="2"/>
            <a:r>
              <a:rPr lang="en-US" dirty="0" smtClean="0"/>
              <a:t>A defined set of objects they can interact with</a:t>
            </a:r>
          </a:p>
          <a:p>
            <a:pPr lvl="2"/>
            <a:r>
              <a:rPr lang="en-US" dirty="0" smtClean="0"/>
              <a:t>AI controlled agents move accordingly to specific algorithms</a:t>
            </a:r>
          </a:p>
          <a:p>
            <a:pPr lvl="1"/>
            <a:r>
              <a:rPr lang="en-US" dirty="0" smtClean="0"/>
              <a:t>Player does have relatively open set of goals and decisions</a:t>
            </a:r>
          </a:p>
          <a:p>
            <a:pPr lvl="2"/>
            <a:r>
              <a:rPr lang="en-US" dirty="0" smtClean="0"/>
              <a:t>But there are constraints that create this illusion of “able to do anything”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85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Constraints anchor your ideas</a:t>
            </a:r>
          </a:p>
          <a:p>
            <a:pPr lvl="1"/>
            <a:r>
              <a:rPr lang="en-US" dirty="0" smtClean="0"/>
              <a:t>Give a place to begin</a:t>
            </a:r>
          </a:p>
          <a:p>
            <a:endParaRPr lang="en-US" dirty="0"/>
          </a:p>
          <a:p>
            <a:r>
              <a:rPr lang="en-US" dirty="0" smtClean="0"/>
              <a:t>Real World projects</a:t>
            </a:r>
          </a:p>
          <a:p>
            <a:pPr lvl="1"/>
            <a:r>
              <a:rPr lang="en-US" dirty="0" smtClean="0"/>
              <a:t>Starting place is usually given to you</a:t>
            </a:r>
          </a:p>
          <a:p>
            <a:pPr lvl="2"/>
            <a:r>
              <a:rPr lang="en-US" dirty="0" smtClean="0"/>
              <a:t>Can be good</a:t>
            </a:r>
          </a:p>
          <a:p>
            <a:pPr lvl="2"/>
            <a:r>
              <a:rPr lang="en-US" dirty="0" smtClean="0"/>
              <a:t>Provides “initial design” so less “design work” to do</a:t>
            </a:r>
          </a:p>
          <a:p>
            <a:pPr lvl="1"/>
            <a:endParaRPr lang="en-US" dirty="0"/>
          </a:p>
          <a:p>
            <a:r>
              <a:rPr lang="en-US" dirty="0" smtClean="0"/>
              <a:t>Here you get to pick</a:t>
            </a:r>
          </a:p>
          <a:p>
            <a:pPr lvl="1"/>
            <a:r>
              <a:rPr lang="en-US" dirty="0" smtClean="0"/>
              <a:t>So you have more work to do than typical  =)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640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Starting From Scratch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Limit the amount of time</a:t>
            </a:r>
          </a:p>
          <a:p>
            <a:pPr lvl="1"/>
            <a:r>
              <a:rPr lang="en-US" dirty="0" smtClean="0"/>
              <a:t>say 48 hours</a:t>
            </a:r>
          </a:p>
          <a:p>
            <a:endParaRPr lang="en-US" dirty="0" smtClean="0"/>
          </a:p>
          <a:p>
            <a:r>
              <a:rPr lang="en-US" dirty="0" smtClean="0"/>
              <a:t>Choose subject matter that interests you</a:t>
            </a:r>
          </a:p>
          <a:p>
            <a:pPr lvl="1"/>
            <a:r>
              <a:rPr lang="en-US" dirty="0" smtClean="0"/>
              <a:t>a theme</a:t>
            </a:r>
          </a:p>
          <a:p>
            <a:pPr lvl="1"/>
            <a:endParaRPr lang="en-US" dirty="0"/>
          </a:p>
          <a:p>
            <a:r>
              <a:rPr lang="en-US" dirty="0" smtClean="0"/>
              <a:t>Choose a core mechanic to explore</a:t>
            </a:r>
          </a:p>
          <a:p>
            <a:pPr lvl="1"/>
            <a:r>
              <a:rPr lang="en-US" dirty="0" smtClean="0"/>
              <a:t>Make a choice = add a constraint</a:t>
            </a:r>
          </a:p>
          <a:p>
            <a:pPr lvl="1"/>
            <a:r>
              <a:rPr lang="en-US" dirty="0" smtClean="0"/>
              <a:t>Iterations may change it later as needed</a:t>
            </a:r>
          </a:p>
          <a:p>
            <a:pPr lvl="1"/>
            <a:r>
              <a:rPr lang="en-US" dirty="0" smtClean="0"/>
              <a:t>Do not get stalled in the details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24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4114800" cy="49831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Need a “core idea” </a:t>
            </a:r>
          </a:p>
          <a:p>
            <a:r>
              <a:rPr lang="en-US" sz="2800" dirty="0" smtClean="0"/>
              <a:t>Start with </a:t>
            </a:r>
          </a:p>
          <a:p>
            <a:pPr lvl="1"/>
            <a:r>
              <a:rPr lang="en-US" sz="2400" b="1" dirty="0" smtClean="0"/>
              <a:t>Aesthetics</a:t>
            </a:r>
          </a:p>
          <a:p>
            <a:pPr lvl="1"/>
            <a:endParaRPr lang="en-US" sz="2400" b="1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24400" y="1524000"/>
            <a:ext cx="41148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Aesthetics</a:t>
            </a:r>
          </a:p>
          <a:p>
            <a:pPr lvl="1"/>
            <a:r>
              <a:rPr lang="en-US" sz="2000" dirty="0" smtClean="0"/>
              <a:t>what do you want the players to feel</a:t>
            </a:r>
          </a:p>
          <a:p>
            <a:pPr lvl="1"/>
            <a:r>
              <a:rPr lang="en-US" sz="2000" dirty="0" smtClean="0"/>
              <a:t>how should they react</a:t>
            </a:r>
          </a:p>
          <a:p>
            <a:pPr lvl="1"/>
            <a:r>
              <a:rPr lang="en-US" sz="2000" dirty="0" smtClean="0"/>
              <a:t>what should the play experience be like</a:t>
            </a:r>
          </a:p>
          <a:p>
            <a:pPr lvl="1"/>
            <a:r>
              <a:rPr lang="en-US" sz="2000" dirty="0" smtClean="0"/>
              <a:t>now work backwards player experience description</a:t>
            </a:r>
          </a:p>
          <a:p>
            <a:pPr lvl="2"/>
            <a:r>
              <a:rPr lang="en-US" sz="1800" dirty="0" smtClean="0"/>
              <a:t>what rules will achieve the desired experience/aesthetic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9986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4114800" cy="49831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Need a “core idea” </a:t>
            </a:r>
          </a:p>
          <a:p>
            <a:r>
              <a:rPr lang="en-US" sz="2800" dirty="0" smtClean="0"/>
              <a:t>Start with </a:t>
            </a:r>
          </a:p>
          <a:p>
            <a:pPr lvl="1"/>
            <a:r>
              <a:rPr lang="en-US" sz="2400" dirty="0" smtClean="0"/>
              <a:t>Aesthetics</a:t>
            </a:r>
          </a:p>
          <a:p>
            <a:pPr lvl="1"/>
            <a:r>
              <a:rPr lang="en-US" sz="2400" b="1" dirty="0" smtClean="0"/>
              <a:t>Rule System</a:t>
            </a:r>
          </a:p>
          <a:p>
            <a:pPr lvl="1"/>
            <a:endParaRPr lang="en-US" sz="2400" b="1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24400" y="1524000"/>
            <a:ext cx="41148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Rule or System of Rules</a:t>
            </a:r>
          </a:p>
          <a:p>
            <a:pPr lvl="1"/>
            <a:r>
              <a:rPr lang="en-US" sz="2000" dirty="0" smtClean="0"/>
              <a:t>What rules exist around you</a:t>
            </a:r>
          </a:p>
          <a:p>
            <a:pPr lvl="1"/>
            <a:r>
              <a:rPr lang="en-US" sz="1800" dirty="0" smtClean="0"/>
              <a:t>Can they be made into a game</a:t>
            </a:r>
          </a:p>
          <a:p>
            <a:pPr lvl="1"/>
            <a:r>
              <a:rPr lang="en-US" sz="1800" dirty="0" smtClean="0"/>
              <a:t>Can the be changed to become a game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2194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4114800" cy="49831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Need a “core idea” </a:t>
            </a:r>
          </a:p>
          <a:p>
            <a:r>
              <a:rPr lang="en-US" sz="2800" dirty="0" smtClean="0"/>
              <a:t>Start with </a:t>
            </a:r>
          </a:p>
          <a:p>
            <a:pPr lvl="1"/>
            <a:r>
              <a:rPr lang="en-US" sz="2400" dirty="0" smtClean="0"/>
              <a:t>Aesthetics</a:t>
            </a:r>
          </a:p>
          <a:p>
            <a:pPr lvl="1"/>
            <a:r>
              <a:rPr lang="en-US" sz="2400" dirty="0" smtClean="0"/>
              <a:t>Rule System</a:t>
            </a:r>
          </a:p>
          <a:p>
            <a:pPr lvl="1"/>
            <a:r>
              <a:rPr lang="en-US" sz="2400" b="1" dirty="0" smtClean="0"/>
              <a:t>Existing/Proven Design</a:t>
            </a:r>
          </a:p>
          <a:p>
            <a:pPr lvl="1"/>
            <a:endParaRPr lang="en-US" sz="2400" b="1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24400" y="1524000"/>
            <a:ext cx="41148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Existing Design</a:t>
            </a:r>
          </a:p>
          <a:p>
            <a:pPr lvl="1"/>
            <a:r>
              <a:rPr lang="en-US" sz="1800" dirty="0" smtClean="0"/>
              <a:t>Use what others have done</a:t>
            </a:r>
          </a:p>
          <a:p>
            <a:pPr lvl="1"/>
            <a:r>
              <a:rPr lang="en-US" sz="1800" dirty="0" smtClean="0"/>
              <a:t>Adapt and Improve</a:t>
            </a:r>
          </a:p>
          <a:p>
            <a:pPr lvl="1"/>
            <a:r>
              <a:rPr lang="en-US" sz="1800" dirty="0" smtClean="0"/>
              <a:t>Alter things here and there</a:t>
            </a:r>
          </a:p>
          <a:p>
            <a:pPr lvl="1"/>
            <a:r>
              <a:rPr lang="en-US" sz="1800" dirty="0" smtClean="0"/>
              <a:t>Re-implement in a different setting</a:t>
            </a:r>
          </a:p>
          <a:p>
            <a:pPr lvl="1"/>
            <a:r>
              <a:rPr lang="en-US" sz="1800" dirty="0" smtClean="0"/>
              <a:t>Re-implement with a different rule system</a:t>
            </a:r>
          </a:p>
          <a:p>
            <a:pPr lvl="1"/>
            <a:r>
              <a:rPr lang="en-US" sz="1800" dirty="0" smtClean="0"/>
              <a:t>Re-implement with a different view/perspective</a:t>
            </a:r>
          </a:p>
          <a:p>
            <a:pPr lvl="1"/>
            <a:r>
              <a:rPr lang="en-US" sz="1800" dirty="0" smtClean="0"/>
              <a:t>Fix what was “wrong”</a:t>
            </a:r>
          </a:p>
          <a:p>
            <a:pPr lvl="1"/>
            <a:r>
              <a:rPr lang="en-US" sz="1800" dirty="0" smtClean="0"/>
              <a:t>…</a:t>
            </a:r>
          </a:p>
          <a:p>
            <a:pPr lvl="1"/>
            <a:r>
              <a:rPr lang="en-US" sz="1800" dirty="0" smtClean="0"/>
              <a:t>Make it uniquely different and better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2194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4114800" cy="49831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Need a “core idea” </a:t>
            </a:r>
          </a:p>
          <a:p>
            <a:r>
              <a:rPr lang="en-US" sz="2800" dirty="0" smtClean="0"/>
              <a:t>Start with </a:t>
            </a:r>
          </a:p>
          <a:p>
            <a:pPr lvl="1"/>
            <a:r>
              <a:rPr lang="en-US" sz="2400" dirty="0" smtClean="0"/>
              <a:t>Aesthetics</a:t>
            </a:r>
          </a:p>
          <a:p>
            <a:pPr lvl="1"/>
            <a:r>
              <a:rPr lang="en-US" sz="2400" dirty="0" smtClean="0"/>
              <a:t>Rule System</a:t>
            </a:r>
          </a:p>
          <a:p>
            <a:pPr lvl="1"/>
            <a:r>
              <a:rPr lang="en-US" sz="2400" dirty="0" smtClean="0"/>
              <a:t>Existing/Proven Design</a:t>
            </a:r>
          </a:p>
          <a:p>
            <a:pPr lvl="1"/>
            <a:r>
              <a:rPr lang="en-US" sz="2400" b="1" dirty="0" smtClean="0"/>
              <a:t>Technology</a:t>
            </a:r>
          </a:p>
          <a:p>
            <a:pPr lvl="1"/>
            <a:endParaRPr lang="en-US" sz="2400" b="1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24400" y="1524000"/>
            <a:ext cx="41148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Technology</a:t>
            </a:r>
          </a:p>
          <a:p>
            <a:pPr lvl="1"/>
            <a:r>
              <a:rPr lang="en-US" sz="2000" dirty="0"/>
              <a:t>Make use of something new</a:t>
            </a:r>
          </a:p>
          <a:p>
            <a:pPr lvl="1"/>
            <a:r>
              <a:rPr lang="en-US" sz="2000" dirty="0" smtClean="0"/>
              <a:t>But Not just “new” tech</a:t>
            </a:r>
          </a:p>
          <a:p>
            <a:pPr lvl="2"/>
            <a:r>
              <a:rPr lang="en-US" sz="1600" dirty="0" smtClean="0"/>
              <a:t>Use something old in a new way</a:t>
            </a:r>
          </a:p>
          <a:p>
            <a:pPr lvl="1"/>
            <a:r>
              <a:rPr lang="en-US" sz="2000" dirty="0" smtClean="0"/>
              <a:t>Look around</a:t>
            </a:r>
          </a:p>
          <a:p>
            <a:pPr lvl="2"/>
            <a:r>
              <a:rPr lang="en-US" sz="1600" dirty="0" smtClean="0"/>
              <a:t>What could be used in game</a:t>
            </a:r>
          </a:p>
          <a:p>
            <a:pPr lvl="2"/>
            <a:r>
              <a:rPr lang="en-US" sz="1600" dirty="0" smtClean="0"/>
              <a:t>What hasn’t been used in a game</a:t>
            </a:r>
          </a:p>
        </p:txBody>
      </p:sp>
    </p:spTree>
    <p:extLst>
      <p:ext uri="{BB962C8B-B14F-4D97-AF65-F5344CB8AC3E}">
        <p14:creationId xmlns:p14="http://schemas.microsoft.com/office/powerpoint/2010/main" val="402194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1339</TotalTime>
  <Words>907</Words>
  <Application>Microsoft Office PowerPoint</Application>
  <PresentationFormat>On-screen Show (4:3)</PresentationFormat>
  <Paragraphs>248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Early Design Process</vt:lpstr>
      <vt:lpstr>Designing a Game</vt:lpstr>
      <vt:lpstr>Open World</vt:lpstr>
      <vt:lpstr>Constraints</vt:lpstr>
      <vt:lpstr>Starting From Scratch</vt:lpstr>
      <vt:lpstr>Where to Start</vt:lpstr>
      <vt:lpstr>Where to Start</vt:lpstr>
      <vt:lpstr>Where to Start</vt:lpstr>
      <vt:lpstr>Where to Start</vt:lpstr>
      <vt:lpstr>Where to Start</vt:lpstr>
      <vt:lpstr>Where to Start</vt:lpstr>
      <vt:lpstr>Where to Start</vt:lpstr>
      <vt:lpstr>Where to Start</vt:lpstr>
      <vt:lpstr>Along the Way</vt:lpstr>
      <vt:lpstr>Next Step: Try it out</vt:lpstr>
      <vt:lpstr>Mockups: Quick Prototypes</vt:lpstr>
      <vt:lpstr>Why Mockup</vt:lpstr>
      <vt:lpstr>Paper Limitations</vt:lpstr>
      <vt:lpstr>Benefits Outweigh Limits</vt:lpstr>
      <vt:lpstr>End Summary</vt:lpstr>
      <vt:lpstr>Reminders</vt:lpstr>
      <vt:lpstr>Questions?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Prototyping</dc:title>
  <dc:creator>Dingle, Brent</dc:creator>
  <cp:lastModifiedBy>Dingle, Brent</cp:lastModifiedBy>
  <cp:revision>371</cp:revision>
  <dcterms:created xsi:type="dcterms:W3CDTF">2006-08-16T00:00:00Z</dcterms:created>
  <dcterms:modified xsi:type="dcterms:W3CDTF">2015-07-24T15:02:12Z</dcterms:modified>
</cp:coreProperties>
</file>