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32" r:id="rId3"/>
    <p:sldId id="307" r:id="rId4"/>
    <p:sldId id="308" r:id="rId5"/>
    <p:sldId id="309" r:id="rId6"/>
    <p:sldId id="310" r:id="rId7"/>
    <p:sldId id="311" r:id="rId8"/>
    <p:sldId id="312" r:id="rId9"/>
    <p:sldId id="314" r:id="rId10"/>
    <p:sldId id="315" r:id="rId11"/>
    <p:sldId id="316" r:id="rId12"/>
    <p:sldId id="317" r:id="rId13"/>
    <p:sldId id="313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9" r:id="rId25"/>
    <p:sldId id="331" r:id="rId26"/>
    <p:sldId id="270" r:id="rId27"/>
    <p:sldId id="306" r:id="rId28"/>
    <p:sldId id="33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BCFAB"/>
    <a:srgbClr val="ACB6E6"/>
    <a:srgbClr val="E3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63" autoAdjust="0"/>
  </p:normalViewPr>
  <p:slideViewPr>
    <p:cSldViewPr>
      <p:cViewPr>
        <p:scale>
          <a:sx n="70" d="100"/>
          <a:sy n="70" d="100"/>
        </p:scale>
        <p:origin x="-798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80ABE-452A-4AFD-9D76-50CDA118E67B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015B-B547-4095-B1BD-E46E72669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8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docdingle.com/teaching/gdd325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128" y="1398587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Game?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91200" y="57912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Brent M. Dingle, Ph.D.	               	2015</a:t>
            </a:r>
          </a:p>
          <a:p>
            <a:pPr algn="l"/>
            <a:r>
              <a:rPr lang="en-US" dirty="0" smtClean="0"/>
              <a:t>Game Design and Development Program</a:t>
            </a:r>
          </a:p>
          <a:p>
            <a:pPr algn="l"/>
            <a:r>
              <a:rPr lang="en-US" dirty="0" smtClean="0"/>
              <a:t>Mathematics, Statistics and Computer Science</a:t>
            </a:r>
          </a:p>
          <a:p>
            <a:pPr algn="l"/>
            <a:r>
              <a:rPr lang="en-US" dirty="0" smtClean="0"/>
              <a:t>University of Wisconsin - Stout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GDD 450</a:t>
            </a:r>
          </a:p>
        </p:txBody>
      </p:sp>
      <p:pic>
        <p:nvPicPr>
          <p:cNvPr id="1028" name="Picture 4" descr="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8" y="4048694"/>
            <a:ext cx="94297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284" y="4302695"/>
            <a:ext cx="1161361" cy="2174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720807"/>
            <a:ext cx="1143000" cy="133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6424684" y="6477000"/>
            <a:ext cx="2719316" cy="291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 smtClean="0"/>
              <a:t>See also references at end of slides (if any)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120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talk about something</a:t>
            </a:r>
          </a:p>
          <a:p>
            <a:pPr lvl="1"/>
            <a:r>
              <a:rPr lang="en-US" dirty="0" smtClean="0"/>
              <a:t>Helps if all the people talking </a:t>
            </a:r>
          </a:p>
          <a:p>
            <a:pPr lvl="2"/>
            <a:r>
              <a:rPr lang="en-US" dirty="0" smtClean="0"/>
              <a:t>agree to what certain words mean</a:t>
            </a:r>
          </a:p>
          <a:p>
            <a:endParaRPr lang="en-US" dirty="0"/>
          </a:p>
          <a:p>
            <a:r>
              <a:rPr lang="en-US" dirty="0" smtClean="0"/>
              <a:t>Allows us to talk about games and</a:t>
            </a:r>
            <a:br>
              <a:rPr lang="en-US" dirty="0" smtClean="0"/>
            </a:br>
            <a:r>
              <a:rPr lang="en-US" dirty="0" smtClean="0"/>
              <a:t>analyze games in a critical fashion</a:t>
            </a:r>
          </a:p>
          <a:p>
            <a:pPr lvl="1"/>
            <a:r>
              <a:rPr lang="en-US" dirty="0" smtClean="0"/>
              <a:t>examine and discuss the parts of a game</a:t>
            </a:r>
          </a:p>
          <a:p>
            <a:pPr lvl="2"/>
            <a:r>
              <a:rPr lang="en-US" dirty="0" smtClean="0"/>
              <a:t>how they fit together</a:t>
            </a:r>
          </a:p>
          <a:p>
            <a:pPr lvl="2"/>
            <a:r>
              <a:rPr lang="en-US" dirty="0" smtClean="0"/>
              <a:t>both good and 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Game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the “new” game idea to what already exists</a:t>
            </a:r>
          </a:p>
          <a:p>
            <a:pPr lvl="1"/>
            <a:r>
              <a:rPr lang="en-US" dirty="0" smtClean="0"/>
              <a:t>Grand Theft meets WOW</a:t>
            </a:r>
          </a:p>
          <a:p>
            <a:pPr lvl="1"/>
            <a:endParaRPr lang="en-US" dirty="0"/>
          </a:p>
          <a:p>
            <a:r>
              <a:rPr lang="en-US" dirty="0" smtClean="0"/>
              <a:t>May be a good description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Unless the audience is not familiar with one or more of the existing games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New Words: More Jargon?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Could define new words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But already have words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00B050"/>
                </a:solidFill>
              </a:rPr>
              <a:t>Let’s try to find a way to use them clearly</a:t>
            </a:r>
          </a:p>
          <a:p>
            <a:pPr lvl="1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recognize what they might mean </a:t>
            </a:r>
          </a:p>
          <a:p>
            <a:pPr lvl="2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 work with that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Examples may also 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92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game has “ends and means”</a:t>
            </a:r>
          </a:p>
          <a:p>
            <a:pPr lvl="1"/>
            <a:r>
              <a:rPr lang="en-US" dirty="0" smtClean="0"/>
              <a:t>an objective, </a:t>
            </a:r>
          </a:p>
          <a:p>
            <a:pPr lvl="1"/>
            <a:r>
              <a:rPr lang="en-US" dirty="0" smtClean="0"/>
              <a:t>an outcome, </a:t>
            </a:r>
          </a:p>
          <a:p>
            <a:pPr lvl="1"/>
            <a:r>
              <a:rPr lang="en-US" dirty="0" smtClean="0"/>
              <a:t>and a set of rules to get there</a:t>
            </a:r>
          </a:p>
          <a:p>
            <a:pPr lvl="4"/>
            <a:r>
              <a:rPr lang="en-US" dirty="0" smtClean="0"/>
              <a:t>David </a:t>
            </a:r>
            <a:r>
              <a:rPr lang="en-US" dirty="0" err="1" smtClean="0"/>
              <a:t>Parlett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70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game is </a:t>
            </a:r>
          </a:p>
          <a:p>
            <a:pPr lvl="1"/>
            <a:r>
              <a:rPr lang="en-US" dirty="0" smtClean="0"/>
              <a:t>an activity involving </a:t>
            </a:r>
          </a:p>
          <a:p>
            <a:pPr lvl="2"/>
            <a:r>
              <a:rPr lang="en-US" dirty="0" smtClean="0"/>
              <a:t>player decisions, </a:t>
            </a:r>
          </a:p>
          <a:p>
            <a:pPr lvl="2"/>
            <a:r>
              <a:rPr lang="en-US" dirty="0" smtClean="0"/>
              <a:t>seeking objectives </a:t>
            </a:r>
          </a:p>
          <a:p>
            <a:pPr lvl="2"/>
            <a:r>
              <a:rPr lang="en-US" dirty="0" smtClean="0"/>
              <a:t>within a “limiting context”</a:t>
            </a:r>
          </a:p>
          <a:p>
            <a:pPr lvl="4"/>
            <a:r>
              <a:rPr lang="en-US" dirty="0" smtClean="0"/>
              <a:t>Clark C. </a:t>
            </a:r>
            <a:r>
              <a:rPr lang="en-US" dirty="0" err="1" smtClean="0"/>
              <a:t>Abt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2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game has six properties</a:t>
            </a:r>
          </a:p>
          <a:p>
            <a:pPr lvl="1"/>
            <a:r>
              <a:rPr lang="en-US" dirty="0" smtClean="0"/>
              <a:t>it is “free” </a:t>
            </a:r>
          </a:p>
          <a:p>
            <a:pPr lvl="2"/>
            <a:r>
              <a:rPr lang="en-US" dirty="0" smtClean="0"/>
              <a:t>playing is optional and not obligatory</a:t>
            </a:r>
          </a:p>
          <a:p>
            <a:pPr lvl="1"/>
            <a:r>
              <a:rPr lang="en-US" dirty="0" smtClean="0"/>
              <a:t>separate </a:t>
            </a:r>
          </a:p>
          <a:p>
            <a:pPr lvl="2"/>
            <a:r>
              <a:rPr lang="en-US" dirty="0" smtClean="0"/>
              <a:t>fixed in space and time, in advance</a:t>
            </a:r>
          </a:p>
          <a:p>
            <a:pPr lvl="1"/>
            <a:r>
              <a:rPr lang="en-US" dirty="0" smtClean="0"/>
              <a:t>has an uncertain outcome</a:t>
            </a:r>
          </a:p>
          <a:p>
            <a:pPr lvl="1"/>
            <a:r>
              <a:rPr lang="en-US" dirty="0" smtClean="0"/>
              <a:t>is unproductive </a:t>
            </a:r>
          </a:p>
          <a:p>
            <a:pPr lvl="2"/>
            <a:r>
              <a:rPr lang="en-US" dirty="0" smtClean="0"/>
              <a:t>generates neither goods nor wealth</a:t>
            </a:r>
          </a:p>
          <a:p>
            <a:pPr lvl="1"/>
            <a:r>
              <a:rPr lang="en-US" dirty="0" smtClean="0"/>
              <a:t>is governed by rules</a:t>
            </a:r>
          </a:p>
          <a:p>
            <a:pPr lvl="1"/>
            <a:r>
              <a:rPr lang="en-US" dirty="0" smtClean="0"/>
              <a:t>is “make believe” </a:t>
            </a:r>
          </a:p>
          <a:p>
            <a:pPr lvl="2"/>
            <a:r>
              <a:rPr lang="en-US" dirty="0" smtClean="0"/>
              <a:t>not real life, but a shared separate reality</a:t>
            </a:r>
          </a:p>
          <a:p>
            <a:pPr lvl="4"/>
            <a:r>
              <a:rPr lang="en-US" dirty="0" smtClean="0"/>
              <a:t>Roger </a:t>
            </a:r>
            <a:r>
              <a:rPr lang="en-US" dirty="0" err="1" smtClean="0"/>
              <a:t>Callois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8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game is a </a:t>
            </a:r>
          </a:p>
          <a:p>
            <a:pPr lvl="1"/>
            <a:r>
              <a:rPr lang="en-US" dirty="0" smtClean="0"/>
              <a:t>voluntary effort to overcome unnecessary obstacles</a:t>
            </a:r>
          </a:p>
          <a:p>
            <a:pPr lvl="4"/>
            <a:r>
              <a:rPr lang="en-US" dirty="0" smtClean="0"/>
              <a:t>Bernard Suits</a:t>
            </a:r>
          </a:p>
          <a:p>
            <a:pPr lvl="3"/>
            <a:endParaRPr lang="en-US" dirty="0" smtClean="0"/>
          </a:p>
          <a:p>
            <a:pPr lvl="2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NOTE: this definition implies</a:t>
            </a:r>
          </a:p>
          <a:p>
            <a:pPr lvl="3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voluntary </a:t>
            </a:r>
          </a:p>
          <a:p>
            <a:pPr lvl="3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with goals </a:t>
            </a:r>
          </a:p>
          <a:p>
            <a:pPr lvl="3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 rules</a:t>
            </a:r>
          </a:p>
          <a:p>
            <a:pPr lvl="3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“unnecessary” </a:t>
            </a:r>
          </a:p>
          <a:p>
            <a:pPr lvl="4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implying inefficiency caused by rules on purpose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52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have 4 properties </a:t>
            </a:r>
          </a:p>
          <a:p>
            <a:pPr lvl="1"/>
            <a:r>
              <a:rPr lang="en-US" dirty="0" smtClean="0"/>
              <a:t>Closed formal system</a:t>
            </a:r>
          </a:p>
          <a:p>
            <a:pPr lvl="2"/>
            <a:r>
              <a:rPr lang="en-US" dirty="0" smtClean="0"/>
              <a:t>formal meaning defined</a:t>
            </a:r>
          </a:p>
          <a:p>
            <a:pPr lvl="1"/>
            <a:r>
              <a:rPr lang="en-US" dirty="0" smtClean="0"/>
              <a:t>Involve interaction</a:t>
            </a:r>
          </a:p>
          <a:p>
            <a:pPr lvl="1"/>
            <a:r>
              <a:rPr lang="en-US" dirty="0" smtClean="0"/>
              <a:t>Involve conflict</a:t>
            </a:r>
          </a:p>
          <a:p>
            <a:pPr lvl="1"/>
            <a:r>
              <a:rPr lang="en-US" dirty="0" smtClean="0"/>
              <a:t>Offer safety</a:t>
            </a:r>
          </a:p>
          <a:p>
            <a:pPr lvl="2"/>
            <a:r>
              <a:rPr lang="en-US" dirty="0" smtClean="0"/>
              <a:t>as compared to what they might fully represent</a:t>
            </a:r>
          </a:p>
          <a:p>
            <a:pPr lvl="4"/>
            <a:r>
              <a:rPr lang="en-US" dirty="0" smtClean="0"/>
              <a:t>Chris Crawford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453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are a form of art</a:t>
            </a:r>
          </a:p>
          <a:p>
            <a:pPr lvl="1"/>
            <a:r>
              <a:rPr lang="en-US" dirty="0" smtClean="0"/>
              <a:t>which the participants (players)</a:t>
            </a:r>
          </a:p>
          <a:p>
            <a:pPr lvl="2"/>
            <a:r>
              <a:rPr lang="en-US" dirty="0" smtClean="0"/>
              <a:t>make decisions</a:t>
            </a:r>
          </a:p>
          <a:p>
            <a:pPr lvl="2"/>
            <a:r>
              <a:rPr lang="en-US" dirty="0" smtClean="0"/>
              <a:t>to manage resources</a:t>
            </a:r>
          </a:p>
          <a:p>
            <a:pPr lvl="2"/>
            <a:r>
              <a:rPr lang="en-US" dirty="0" smtClean="0"/>
              <a:t>using game tokens</a:t>
            </a:r>
          </a:p>
          <a:p>
            <a:pPr lvl="2"/>
            <a:r>
              <a:rPr lang="en-US" dirty="0" smtClean="0"/>
              <a:t>in the pursuit of a goal</a:t>
            </a:r>
          </a:p>
          <a:p>
            <a:pPr lvl="4"/>
            <a:r>
              <a:rPr lang="en-US" dirty="0" smtClean="0"/>
              <a:t>Greg </a:t>
            </a:r>
            <a:r>
              <a:rPr lang="en-US" dirty="0" err="1" smtClean="0"/>
              <a:t>Costikyan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799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are a system in which</a:t>
            </a:r>
          </a:p>
          <a:p>
            <a:pPr lvl="1"/>
            <a:r>
              <a:rPr lang="en-US" dirty="0" smtClean="0"/>
              <a:t>players engage in</a:t>
            </a:r>
          </a:p>
          <a:p>
            <a:pPr lvl="2"/>
            <a:r>
              <a:rPr lang="en-US" dirty="0" smtClean="0"/>
              <a:t>an artificial conflict</a:t>
            </a:r>
          </a:p>
          <a:p>
            <a:pPr lvl="2"/>
            <a:r>
              <a:rPr lang="en-US" dirty="0" smtClean="0"/>
              <a:t>defined by rules</a:t>
            </a:r>
          </a:p>
          <a:p>
            <a:pPr lvl="2"/>
            <a:r>
              <a:rPr lang="en-US" dirty="0" smtClean="0"/>
              <a:t>that results in a quantifiable outcome</a:t>
            </a:r>
          </a:p>
          <a:p>
            <a:pPr lvl="3"/>
            <a:r>
              <a:rPr lang="en-US" dirty="0" smtClean="0"/>
              <a:t>i.e. there is winning and losing</a:t>
            </a:r>
          </a:p>
          <a:p>
            <a:pPr lvl="4"/>
            <a:r>
              <a:rPr lang="en-US" dirty="0" smtClean="0"/>
              <a:t>book: </a:t>
            </a:r>
            <a:r>
              <a:rPr lang="en-US" i="1" dirty="0" smtClean="0"/>
              <a:t>Rules of Play</a:t>
            </a:r>
            <a:r>
              <a:rPr lang="en-US" dirty="0" smtClean="0"/>
              <a:t> by Katie </a:t>
            </a:r>
            <a:r>
              <a:rPr lang="en-US" dirty="0" err="1" smtClean="0"/>
              <a:t>Salen</a:t>
            </a:r>
            <a:r>
              <a:rPr lang="en-US" dirty="0" smtClean="0"/>
              <a:t> and Eric Zimmerman</a:t>
            </a:r>
          </a:p>
          <a:p>
            <a:pPr lvl="4"/>
            <a:r>
              <a:rPr lang="en-US" dirty="0" smtClean="0"/>
              <a:t>which also lists all the above definitions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325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Seniors</a:t>
            </a:r>
          </a:p>
          <a:p>
            <a:endParaRPr lang="en-US" dirty="0"/>
          </a:p>
          <a:p>
            <a:r>
              <a:rPr lang="en-US" dirty="0" smtClean="0"/>
              <a:t>You know the answer to this right?</a:t>
            </a:r>
          </a:p>
          <a:p>
            <a:endParaRPr lang="en-US" dirty="0"/>
          </a:p>
          <a:p>
            <a:r>
              <a:rPr lang="en-US" dirty="0" smtClean="0"/>
              <a:t>Any suggestions?</a:t>
            </a:r>
          </a:p>
          <a:p>
            <a:pPr lvl="1"/>
            <a:r>
              <a:rPr lang="en-US" dirty="0" smtClean="0"/>
              <a:t>What is a Game?</a:t>
            </a:r>
          </a:p>
          <a:p>
            <a:pPr lvl="2"/>
            <a:r>
              <a:rPr lang="en-US" dirty="0" smtClean="0"/>
              <a:t>Write some of your thoughts down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92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b="1" dirty="0" smtClean="0">
                <a:solidFill>
                  <a:srgbClr val="FF0000"/>
                </a:solidFill>
              </a:rPr>
              <a:t>Elements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Games </a:t>
            </a:r>
            <a:r>
              <a:rPr lang="en-US" dirty="0" smtClean="0"/>
              <a:t>(implicitly) have </a:t>
            </a:r>
            <a:r>
              <a:rPr lang="en-US" b="1" dirty="0" smtClean="0">
                <a:solidFill>
                  <a:srgbClr val="FF0000"/>
                </a:solidFill>
              </a:rPr>
              <a:t>players</a:t>
            </a:r>
            <a:endParaRPr lang="en-US" dirty="0" smtClean="0"/>
          </a:p>
          <a:p>
            <a:r>
              <a:rPr lang="en-US" dirty="0" smtClean="0"/>
              <a:t>Games </a:t>
            </a:r>
            <a:r>
              <a:rPr lang="en-US" dirty="0" smtClean="0"/>
              <a:t>are an </a:t>
            </a:r>
            <a:r>
              <a:rPr lang="en-US" b="1" dirty="0" smtClean="0">
                <a:solidFill>
                  <a:srgbClr val="FF0000"/>
                </a:solidFill>
              </a:rPr>
              <a:t>activity</a:t>
            </a:r>
          </a:p>
          <a:p>
            <a:r>
              <a:rPr lang="en-US" dirty="0" smtClean="0"/>
              <a:t>Games have </a:t>
            </a:r>
            <a:r>
              <a:rPr lang="en-US" b="1" dirty="0" smtClean="0">
                <a:solidFill>
                  <a:srgbClr val="FF0000"/>
                </a:solidFill>
              </a:rPr>
              <a:t>rules</a:t>
            </a:r>
          </a:p>
          <a:p>
            <a:r>
              <a:rPr lang="en-US" dirty="0" smtClean="0"/>
              <a:t>Games have </a:t>
            </a:r>
            <a:r>
              <a:rPr lang="en-US" b="1" dirty="0" smtClean="0">
                <a:solidFill>
                  <a:srgbClr val="FF0000"/>
                </a:solidFill>
              </a:rPr>
              <a:t>conflict</a:t>
            </a:r>
          </a:p>
          <a:p>
            <a:r>
              <a:rPr lang="en-US" dirty="0" smtClean="0"/>
              <a:t>Games have </a:t>
            </a:r>
            <a:r>
              <a:rPr lang="en-US" b="1" dirty="0" smtClean="0">
                <a:solidFill>
                  <a:srgbClr val="FF0000"/>
                </a:solidFill>
              </a:rPr>
              <a:t>goals</a:t>
            </a:r>
          </a:p>
          <a:p>
            <a:r>
              <a:rPr lang="en-US" dirty="0" smtClean="0"/>
              <a:t>Games involve </a:t>
            </a:r>
            <a:r>
              <a:rPr lang="en-US" b="1" dirty="0" smtClean="0">
                <a:solidFill>
                  <a:srgbClr val="FF0000"/>
                </a:solidFill>
              </a:rPr>
              <a:t>decision making</a:t>
            </a:r>
          </a:p>
          <a:p>
            <a:r>
              <a:rPr lang="en-US" dirty="0" smtClean="0"/>
              <a:t>Games are </a:t>
            </a:r>
            <a:r>
              <a:rPr lang="en-US" b="1" dirty="0" smtClean="0">
                <a:solidFill>
                  <a:srgbClr val="FF0000"/>
                </a:solidFill>
              </a:rPr>
              <a:t>artificial, safe, outside ordinary life</a:t>
            </a:r>
          </a:p>
          <a:p>
            <a:r>
              <a:rPr lang="en-US" dirty="0" smtClean="0"/>
              <a:t>Games involve </a:t>
            </a:r>
            <a:r>
              <a:rPr lang="en-US" b="1" dirty="0" smtClean="0">
                <a:solidFill>
                  <a:srgbClr val="FF0000"/>
                </a:solidFill>
              </a:rPr>
              <a:t>no material gain </a:t>
            </a:r>
            <a:r>
              <a:rPr lang="en-US" dirty="0" smtClean="0"/>
              <a:t>on the part of the players</a:t>
            </a:r>
          </a:p>
          <a:p>
            <a:r>
              <a:rPr lang="en-US" dirty="0" smtClean="0"/>
              <a:t>Games are </a:t>
            </a:r>
            <a:r>
              <a:rPr lang="en-US" b="1" dirty="0" smtClean="0">
                <a:solidFill>
                  <a:srgbClr val="FF0000"/>
                </a:solidFill>
              </a:rPr>
              <a:t>voluntary</a:t>
            </a:r>
          </a:p>
          <a:p>
            <a:r>
              <a:rPr lang="en-US" dirty="0" smtClean="0"/>
              <a:t>Games have an </a:t>
            </a:r>
            <a:r>
              <a:rPr lang="en-US" b="1" dirty="0" smtClean="0">
                <a:solidFill>
                  <a:srgbClr val="FF0000"/>
                </a:solidFill>
              </a:rPr>
              <a:t>uncertain outcome</a:t>
            </a:r>
          </a:p>
          <a:p>
            <a:r>
              <a:rPr lang="en-US" dirty="0" smtClean="0"/>
              <a:t>Games are a </a:t>
            </a:r>
            <a:r>
              <a:rPr lang="en-US" b="1" dirty="0" smtClean="0">
                <a:solidFill>
                  <a:srgbClr val="FF0000"/>
                </a:solidFill>
              </a:rPr>
              <a:t>representation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FF0000"/>
                </a:solidFill>
              </a:rPr>
              <a:t>simulation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something real but are themselves </a:t>
            </a:r>
            <a:r>
              <a:rPr lang="en-US" b="1" dirty="0" smtClean="0">
                <a:solidFill>
                  <a:srgbClr val="FF0000"/>
                </a:solidFill>
              </a:rPr>
              <a:t>make believe</a:t>
            </a:r>
          </a:p>
          <a:p>
            <a:r>
              <a:rPr lang="en-US" dirty="0" smtClean="0"/>
              <a:t>Games are </a:t>
            </a:r>
            <a:r>
              <a:rPr lang="en-US" b="1" dirty="0" smtClean="0">
                <a:solidFill>
                  <a:srgbClr val="FF0000"/>
                </a:solidFill>
              </a:rPr>
              <a:t>inefficient</a:t>
            </a:r>
          </a:p>
          <a:p>
            <a:r>
              <a:rPr lang="en-US" dirty="0" smtClean="0"/>
              <a:t>Games have </a:t>
            </a:r>
            <a:r>
              <a:rPr lang="en-US" b="1" dirty="0" smtClean="0">
                <a:solidFill>
                  <a:srgbClr val="FF0000"/>
                </a:solidFill>
              </a:rPr>
              <a:t>systems</a:t>
            </a:r>
          </a:p>
          <a:p>
            <a:r>
              <a:rPr lang="en-US" dirty="0" smtClean="0"/>
              <a:t>Games are a form of </a:t>
            </a:r>
            <a:r>
              <a:rPr lang="en-US" b="1" dirty="0" smtClean="0">
                <a:solidFill>
                  <a:srgbClr val="FF0000"/>
                </a:solidFill>
              </a:rPr>
              <a:t>art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21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Right?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 and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Slippery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Puzzles</a:t>
            </a:r>
          </a:p>
          <a:p>
            <a:pPr lvl="1"/>
            <a:r>
              <a:rPr lang="en-US" dirty="0" smtClean="0"/>
              <a:t>crosswords, </a:t>
            </a:r>
            <a:r>
              <a:rPr lang="en-US" dirty="0" err="1" smtClean="0"/>
              <a:t>Sudoko</a:t>
            </a:r>
            <a:r>
              <a:rPr lang="en-US" dirty="0" smtClean="0"/>
              <a:t>, Rubik’s Cube</a:t>
            </a:r>
          </a:p>
          <a:p>
            <a:pPr lvl="2"/>
            <a:r>
              <a:rPr lang="en-US" dirty="0" err="1" smtClean="0"/>
              <a:t>Salen</a:t>
            </a:r>
            <a:r>
              <a:rPr lang="en-US" dirty="0" smtClean="0"/>
              <a:t> and Zimmermann = subset of games</a:t>
            </a:r>
          </a:p>
          <a:p>
            <a:pPr lvl="2"/>
            <a:r>
              <a:rPr lang="en-US" dirty="0" err="1" smtClean="0"/>
              <a:t>Costikyan</a:t>
            </a:r>
            <a:r>
              <a:rPr lang="en-US" dirty="0" smtClean="0"/>
              <a:t> = not games, but may be contained in a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7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Slippery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RPGs</a:t>
            </a:r>
          </a:p>
          <a:p>
            <a:pPr lvl="1"/>
            <a:r>
              <a:rPr lang="en-US" dirty="0" smtClean="0"/>
              <a:t>Dungeons &amp; Dragons</a:t>
            </a:r>
          </a:p>
          <a:p>
            <a:pPr lvl="1"/>
            <a:r>
              <a:rPr lang="en-US" dirty="0" smtClean="0"/>
              <a:t>Often not considered games</a:t>
            </a:r>
          </a:p>
          <a:p>
            <a:pPr lvl="2"/>
            <a:r>
              <a:rPr lang="en-US" dirty="0" smtClean="0"/>
              <a:t>No final outcome or resolution</a:t>
            </a:r>
          </a:p>
          <a:p>
            <a:pPr lvl="2"/>
            <a:r>
              <a:rPr lang="en-US" dirty="0" smtClean="0"/>
              <a:t>No winning or losing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9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Slippery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Choose-Your-Own-Adventure BOOKS</a:t>
            </a:r>
          </a:p>
          <a:p>
            <a:pPr lvl="1"/>
            <a:r>
              <a:rPr lang="en-US" dirty="0" smtClean="0"/>
              <a:t>Generally not considered games</a:t>
            </a:r>
          </a:p>
          <a:p>
            <a:pPr lvl="2"/>
            <a:r>
              <a:rPr lang="en-US" dirty="0" smtClean="0"/>
              <a:t>Reading a book, not playing a game</a:t>
            </a:r>
          </a:p>
          <a:p>
            <a:pPr lvl="2"/>
            <a:r>
              <a:rPr lang="en-US" dirty="0" smtClean="0"/>
              <a:t>But add a tear-out character sheet, some stats, skill checks in the book</a:t>
            </a:r>
          </a:p>
          <a:p>
            <a:pPr lvl="3"/>
            <a:r>
              <a:rPr lang="en-US" dirty="0" smtClean="0"/>
              <a:t>have now an adventure 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15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Slippery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Stories</a:t>
            </a:r>
          </a:p>
          <a:p>
            <a:pPr lvl="1"/>
            <a:r>
              <a:rPr lang="en-US" dirty="0" smtClean="0"/>
              <a:t>Stories are linear</a:t>
            </a:r>
          </a:p>
          <a:p>
            <a:pPr lvl="1"/>
            <a:r>
              <a:rPr lang="en-US" dirty="0" smtClean="0"/>
              <a:t>Games much more dynamic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BUT</a:t>
            </a:r>
          </a:p>
          <a:p>
            <a:pPr lvl="2"/>
            <a:r>
              <a:rPr lang="en-US" dirty="0" smtClean="0"/>
              <a:t>most games have a story or narrative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Must be related somehow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27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Think about what you mean by “game”</a:t>
            </a:r>
          </a:p>
          <a:p>
            <a:endParaRPr lang="en-US" dirty="0"/>
          </a:p>
          <a:p>
            <a:r>
              <a:rPr lang="en-US" dirty="0" smtClean="0"/>
              <a:t>Know those you speak to might not agree</a:t>
            </a:r>
          </a:p>
          <a:p>
            <a:endParaRPr lang="en-US" dirty="0"/>
          </a:p>
          <a:p>
            <a:r>
              <a:rPr lang="en-US" dirty="0" smtClean="0"/>
              <a:t>May be best to find a different word</a:t>
            </a:r>
          </a:p>
          <a:p>
            <a:pPr lvl="1"/>
            <a:r>
              <a:rPr lang="en-US" dirty="0" smtClean="0"/>
              <a:t>or perhaps an element</a:t>
            </a:r>
          </a:p>
          <a:p>
            <a:pPr lvl="1"/>
            <a:r>
              <a:rPr lang="en-US" dirty="0" smtClean="0"/>
              <a:t>to speak about in discussion</a:t>
            </a:r>
          </a:p>
          <a:p>
            <a:pPr lvl="1"/>
            <a:endParaRPr lang="en-US" dirty="0"/>
          </a:p>
          <a:p>
            <a:r>
              <a:rPr lang="en-US" dirty="0" smtClean="0"/>
              <a:t>Use words to make things clear</a:t>
            </a:r>
          </a:p>
          <a:p>
            <a:pPr lvl="1"/>
            <a:r>
              <a:rPr lang="en-US" dirty="0" smtClean="0"/>
              <a:t>Not vague</a:t>
            </a:r>
          </a:p>
          <a:p>
            <a:pPr lvl="1"/>
            <a:r>
              <a:rPr lang="en-US" dirty="0" smtClean="0"/>
              <a:t>Avoid misunderstanding</a:t>
            </a:r>
          </a:p>
        </p:txBody>
      </p:sp>
    </p:spTree>
    <p:extLst>
      <p:ext uri="{BB962C8B-B14F-4D97-AF65-F5344CB8AC3E}">
        <p14:creationId xmlns:p14="http://schemas.microsoft.com/office/powerpoint/2010/main" val="338260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Beyond D2L</a:t>
            </a:r>
          </a:p>
          <a:p>
            <a:pPr lvl="1"/>
            <a:r>
              <a:rPr lang="en-US" dirty="0" smtClean="0"/>
              <a:t>Examples and information</a:t>
            </a:r>
            <a:br>
              <a:rPr lang="en-US" dirty="0" smtClean="0"/>
            </a:br>
            <a:r>
              <a:rPr lang="en-US" dirty="0" smtClean="0"/>
              <a:t>can be found online at: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docdingle.com/teaching/gdd450/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2"/>
            <a:r>
              <a:rPr lang="en-US" i="1" dirty="0" smtClean="0"/>
              <a:t>Continue to more stuff as needed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496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material in these slides was derived/based </a:t>
            </a:r>
            <a:r>
              <a:rPr lang="en-US" dirty="0"/>
              <a:t>on </a:t>
            </a:r>
            <a:r>
              <a:rPr lang="en-US" dirty="0" smtClean="0"/>
              <a:t>material from:</a:t>
            </a:r>
            <a:endParaRPr lang="en-US" dirty="0"/>
          </a:p>
          <a:p>
            <a:pPr lvl="1"/>
            <a:r>
              <a:rPr lang="en-US" dirty="0" smtClean="0"/>
              <a:t>Ian Schreiber, Game </a:t>
            </a:r>
            <a:r>
              <a:rPr lang="en-US" dirty="0"/>
              <a:t>Design Concepts</a:t>
            </a:r>
          </a:p>
          <a:p>
            <a:pPr lvl="1"/>
            <a:r>
              <a:rPr lang="en-US" dirty="0"/>
              <a:t>https://gamedesignconcepts.wordpress.com/</a:t>
            </a:r>
          </a:p>
          <a:p>
            <a:pPr lvl="1"/>
            <a:r>
              <a:rPr lang="en-US" dirty="0"/>
              <a:t>Released under a Creative Commons Attribution 3.0 U.S. License</a:t>
            </a:r>
          </a:p>
          <a:p>
            <a:pPr lvl="2"/>
            <a:r>
              <a:rPr lang="en-US" dirty="0"/>
              <a:t>http://creativecommons.org/licenses/by/3.0/us/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38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Game is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play activity</a:t>
            </a:r>
            <a:r>
              <a:rPr lang="en-US" dirty="0" smtClean="0"/>
              <a:t> with </a:t>
            </a:r>
            <a:r>
              <a:rPr lang="en-US" b="1" dirty="0" smtClean="0"/>
              <a:t>rules</a:t>
            </a:r>
            <a:r>
              <a:rPr lang="en-US" dirty="0" smtClean="0"/>
              <a:t> that involves </a:t>
            </a:r>
            <a:r>
              <a:rPr lang="en-US" b="1" dirty="0" smtClean="0"/>
              <a:t>conflict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Problem?</a:t>
            </a:r>
          </a:p>
          <a:p>
            <a:pPr lvl="1"/>
            <a:r>
              <a:rPr lang="en-US" dirty="0" smtClean="0"/>
              <a:t>It says nothing about how to design a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5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Perhaps easier to discuss a game in terms of its </a:t>
            </a:r>
            <a:r>
              <a:rPr lang="en-US" i="1" dirty="0" smtClean="0"/>
              <a:t>component parts</a:t>
            </a:r>
          </a:p>
          <a:p>
            <a:pPr lvl="1"/>
            <a:r>
              <a:rPr lang="en-US" dirty="0" smtClean="0"/>
              <a:t>rules</a:t>
            </a:r>
          </a:p>
          <a:p>
            <a:pPr lvl="1"/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story</a:t>
            </a:r>
          </a:p>
          <a:p>
            <a:pPr lvl="1"/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 smtClean="0"/>
              <a:t>These may also be called “</a:t>
            </a:r>
            <a:r>
              <a:rPr lang="en-US" i="1" dirty="0" smtClean="0"/>
              <a:t>formal elements</a:t>
            </a:r>
            <a:r>
              <a:rPr lang="en-US" dirty="0" smtClean="0"/>
              <a:t>” of a game</a:t>
            </a:r>
          </a:p>
        </p:txBody>
      </p:sp>
    </p:spTree>
    <p:extLst>
      <p:ext uri="{BB962C8B-B14F-4D97-AF65-F5344CB8AC3E}">
        <p14:creationId xmlns:p14="http://schemas.microsoft.com/office/powerpoint/2010/main" val="37091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Distinguishing Between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game</a:t>
            </a:r>
          </a:p>
          <a:p>
            <a:pPr lvl="1"/>
            <a:r>
              <a:rPr lang="en-US" dirty="0" smtClean="0"/>
              <a:t>Three to Fifteen</a:t>
            </a:r>
          </a:p>
          <a:p>
            <a:pPr lvl="1"/>
            <a:endParaRPr lang="en-US" dirty="0"/>
          </a:p>
          <a:p>
            <a:r>
              <a:rPr lang="en-US" dirty="0" smtClean="0"/>
              <a:t>Heard of it?</a:t>
            </a:r>
          </a:p>
          <a:p>
            <a:endParaRPr lang="en-US" dirty="0"/>
          </a:p>
          <a:p>
            <a:r>
              <a:rPr lang="en-US" dirty="0" smtClean="0"/>
              <a:t>It was described in the introduction to this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9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to 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player game</a:t>
            </a:r>
          </a:p>
          <a:p>
            <a:endParaRPr lang="en-US" dirty="0" smtClean="0"/>
          </a:p>
          <a:p>
            <a:r>
              <a:rPr lang="en-US" dirty="0" smtClean="0"/>
              <a:t>Goal:</a:t>
            </a:r>
          </a:p>
          <a:p>
            <a:pPr lvl="1"/>
            <a:r>
              <a:rPr lang="en-US" dirty="0" smtClean="0"/>
              <a:t>Collect a set of three numbers that add to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1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Setup</a:t>
            </a:r>
          </a:p>
          <a:p>
            <a:pPr lvl="1"/>
            <a:r>
              <a:rPr lang="en-US" dirty="0" smtClean="0"/>
              <a:t>Write the numbers 1 through 9 at the top of a sheet of paper</a:t>
            </a:r>
          </a:p>
          <a:p>
            <a:pPr lvl="1"/>
            <a:r>
              <a:rPr lang="en-US" dirty="0" smtClean="0"/>
              <a:t>Below that draw a line to divide the paper into 2 halves</a:t>
            </a:r>
          </a:p>
          <a:p>
            <a:pPr lvl="2"/>
            <a:r>
              <a:rPr lang="en-US" dirty="0" smtClean="0"/>
              <a:t>one half for each player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Choose a player to go first</a:t>
            </a:r>
          </a:p>
          <a:p>
            <a:pPr lvl="1"/>
            <a:endParaRPr lang="en-US" dirty="0"/>
          </a:p>
          <a:p>
            <a:r>
              <a:rPr lang="en-US" dirty="0" smtClean="0"/>
              <a:t>Play Progression</a:t>
            </a:r>
          </a:p>
          <a:p>
            <a:pPr lvl="1"/>
            <a:r>
              <a:rPr lang="en-US" dirty="0" smtClean="0"/>
              <a:t>on your turn</a:t>
            </a:r>
          </a:p>
          <a:p>
            <a:pPr lvl="2"/>
            <a:r>
              <a:rPr lang="en-US" dirty="0" smtClean="0"/>
              <a:t>choose a number that has not yet been used</a:t>
            </a:r>
          </a:p>
          <a:p>
            <a:pPr lvl="2"/>
            <a:r>
              <a:rPr lang="en-US" dirty="0" smtClean="0"/>
              <a:t>cross it off the list of numbers at the top</a:t>
            </a:r>
          </a:p>
          <a:p>
            <a:pPr lvl="2"/>
            <a:r>
              <a:rPr lang="en-US" dirty="0" smtClean="0"/>
              <a:t>write it on your ‘half’ of the paper (to show it is yours)</a:t>
            </a:r>
          </a:p>
          <a:p>
            <a:pPr lvl="2"/>
            <a:endParaRPr lang="en-US" dirty="0"/>
          </a:p>
          <a:p>
            <a:r>
              <a:rPr lang="en-US" dirty="0" smtClean="0"/>
              <a:t>Resolution</a:t>
            </a:r>
          </a:p>
          <a:p>
            <a:pPr lvl="1"/>
            <a:r>
              <a:rPr lang="en-US" dirty="0" smtClean="0"/>
              <a:t>if either player acquires a set of three numbers that add to 15 </a:t>
            </a:r>
            <a:br>
              <a:rPr lang="en-US" dirty="0" smtClean="0"/>
            </a:br>
            <a:r>
              <a:rPr lang="en-US" dirty="0" smtClean="0"/>
              <a:t>then that player wins</a:t>
            </a:r>
          </a:p>
          <a:p>
            <a:pPr lvl="1"/>
            <a:r>
              <a:rPr lang="en-US" dirty="0" smtClean="0"/>
              <a:t>if all the numbers are used and neither player has such a set of three</a:t>
            </a:r>
            <a:br>
              <a:rPr lang="en-US" dirty="0" smtClean="0"/>
            </a:br>
            <a:r>
              <a:rPr lang="en-US" dirty="0" smtClean="0"/>
              <a:t>then the game is a draw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209800"/>
            <a:ext cx="2676525" cy="1597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363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038600" cy="4983163"/>
          </a:xfrm>
        </p:spPr>
        <p:txBody>
          <a:bodyPr/>
          <a:lstStyle/>
          <a:p>
            <a:r>
              <a:rPr lang="en-US" dirty="0" smtClean="0"/>
              <a:t>Introduce this table to the game</a:t>
            </a:r>
          </a:p>
          <a:p>
            <a:endParaRPr lang="en-US" dirty="0"/>
          </a:p>
          <a:p>
            <a:r>
              <a:rPr lang="en-US" dirty="0" smtClean="0"/>
              <a:t>And what does the game become?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2997411"/>
              </p:ext>
            </p:extLst>
          </p:nvPr>
        </p:nvGraphicFramePr>
        <p:xfrm>
          <a:off x="4648200" y="1447800"/>
          <a:ext cx="4162567" cy="3002509"/>
        </p:xfrm>
        <a:graphic>
          <a:graphicData uri="http://schemas.openxmlformats.org/drawingml/2006/table">
            <a:tbl>
              <a:tblPr/>
              <a:tblGrid>
                <a:gridCol w="1323833"/>
                <a:gridCol w="1419367"/>
                <a:gridCol w="1419367"/>
              </a:tblGrid>
              <a:tr h="846161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8174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8174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80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or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038600" cy="4983163"/>
          </a:xfrm>
        </p:spPr>
        <p:txBody>
          <a:bodyPr/>
          <a:lstStyle/>
          <a:p>
            <a:r>
              <a:rPr lang="en-US" dirty="0" smtClean="0"/>
              <a:t>Same game?</a:t>
            </a:r>
          </a:p>
          <a:p>
            <a:endParaRPr lang="en-US" dirty="0"/>
          </a:p>
          <a:p>
            <a:r>
              <a:rPr lang="en-US" dirty="0" smtClean="0"/>
              <a:t>Different games?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Answer?</a:t>
            </a:r>
          </a:p>
          <a:p>
            <a:pPr lvl="1"/>
            <a:r>
              <a:rPr lang="en-US" dirty="0" smtClean="0"/>
              <a:t>depends on what the question really means.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828756"/>
              </p:ext>
            </p:extLst>
          </p:nvPr>
        </p:nvGraphicFramePr>
        <p:xfrm>
          <a:off x="4648200" y="1447800"/>
          <a:ext cx="4162567" cy="3002509"/>
        </p:xfrm>
        <a:graphic>
          <a:graphicData uri="http://schemas.openxmlformats.org/drawingml/2006/table">
            <a:tbl>
              <a:tblPr/>
              <a:tblGrid>
                <a:gridCol w="1323833"/>
                <a:gridCol w="1419367"/>
                <a:gridCol w="1419367"/>
              </a:tblGrid>
              <a:tr h="846161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8174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8174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39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922</Words>
  <Application>Microsoft Office PowerPoint</Application>
  <PresentationFormat>On-screen Show (4:3)</PresentationFormat>
  <Paragraphs>267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What is a Game?</vt:lpstr>
      <vt:lpstr>By Now</vt:lpstr>
      <vt:lpstr>A Definition</vt:lpstr>
      <vt:lpstr>Formal Elements</vt:lpstr>
      <vt:lpstr>Distinguishing Between Games</vt:lpstr>
      <vt:lpstr>3 to 15</vt:lpstr>
      <vt:lpstr>Rules</vt:lpstr>
      <vt:lpstr>Consider</vt:lpstr>
      <vt:lpstr>Same or Different?</vt:lpstr>
      <vt:lpstr>Common Vocabulary</vt:lpstr>
      <vt:lpstr>Common Game Presentation</vt:lpstr>
      <vt:lpstr>Define New Words: More Jargon?</vt:lpstr>
      <vt:lpstr>Definition 1</vt:lpstr>
      <vt:lpstr>Definition 2</vt:lpstr>
      <vt:lpstr>Definition 3</vt:lpstr>
      <vt:lpstr>Definition 4</vt:lpstr>
      <vt:lpstr>Definition 5</vt:lpstr>
      <vt:lpstr>Definition 6</vt:lpstr>
      <vt:lpstr>Definition 7</vt:lpstr>
      <vt:lpstr>Common Elements?</vt:lpstr>
      <vt:lpstr>Which is Right?</vt:lpstr>
      <vt:lpstr>Slippery Area</vt:lpstr>
      <vt:lpstr>Slippery Area</vt:lpstr>
      <vt:lpstr>Slippery Area</vt:lpstr>
      <vt:lpstr>Slippery Area</vt:lpstr>
      <vt:lpstr>End Summary</vt:lpstr>
      <vt:lpstr>Questions?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Prototyping</dc:title>
  <dc:creator>Dingle, Brent</dc:creator>
  <cp:lastModifiedBy>Dingle, Brent</cp:lastModifiedBy>
  <cp:revision>385</cp:revision>
  <dcterms:created xsi:type="dcterms:W3CDTF">2006-08-16T00:00:00Z</dcterms:created>
  <dcterms:modified xsi:type="dcterms:W3CDTF">2015-07-22T19:25:41Z</dcterms:modified>
</cp:coreProperties>
</file>