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34" r:id="rId3"/>
    <p:sldId id="351" r:id="rId4"/>
    <p:sldId id="344" r:id="rId5"/>
    <p:sldId id="345" r:id="rId6"/>
    <p:sldId id="346" r:id="rId7"/>
    <p:sldId id="348" r:id="rId8"/>
    <p:sldId id="349" r:id="rId9"/>
    <p:sldId id="350" r:id="rId10"/>
    <p:sldId id="347" r:id="rId11"/>
    <p:sldId id="337" r:id="rId12"/>
    <p:sldId id="352" r:id="rId13"/>
    <p:sldId id="353" r:id="rId14"/>
    <p:sldId id="354" r:id="rId15"/>
    <p:sldId id="356" r:id="rId16"/>
    <p:sldId id="355" r:id="rId17"/>
    <p:sldId id="357" r:id="rId18"/>
    <p:sldId id="358" r:id="rId19"/>
    <p:sldId id="359" r:id="rId20"/>
    <p:sldId id="361" r:id="rId21"/>
    <p:sldId id="362" r:id="rId22"/>
    <p:sldId id="364" r:id="rId23"/>
    <p:sldId id="360" r:id="rId24"/>
    <p:sldId id="365" r:id="rId25"/>
    <p:sldId id="366" r:id="rId26"/>
    <p:sldId id="270" r:id="rId27"/>
    <p:sldId id="306" r:id="rId28"/>
    <p:sldId id="33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BCFAB"/>
    <a:srgbClr val="ACB6E6"/>
    <a:srgbClr val="E3D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63" autoAdjust="0"/>
  </p:normalViewPr>
  <p:slideViewPr>
    <p:cSldViewPr>
      <p:cViewPr>
        <p:scale>
          <a:sx n="70" d="100"/>
          <a:sy n="70" d="100"/>
        </p:scale>
        <p:origin x="-79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80ABE-452A-4AFD-9D76-50CDA118E67B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8015B-B547-4095-B1BD-E46E72669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80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8015B-B547-4095-B1BD-E46E726697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5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128" y="1398587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Creating a Game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791200" y="5791200"/>
            <a:ext cx="3276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/>
              <a:t>Brent M. Dingle, Ph.D.	               	2015</a:t>
            </a:r>
          </a:p>
          <a:p>
            <a:pPr algn="l"/>
            <a:r>
              <a:rPr lang="en-US" dirty="0" smtClean="0"/>
              <a:t>Game Design and Development Program</a:t>
            </a:r>
          </a:p>
          <a:p>
            <a:pPr algn="l"/>
            <a:r>
              <a:rPr lang="en-US" dirty="0" smtClean="0"/>
              <a:t>Mathematics, Statistics and Computer Science</a:t>
            </a:r>
          </a:p>
          <a:p>
            <a:pPr algn="l"/>
            <a:r>
              <a:rPr lang="en-US" dirty="0" smtClean="0"/>
              <a:t>University of Wisconsin - Stout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14400" y="2753294"/>
            <a:ext cx="7391400" cy="129540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Iterative Planning and Production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Rapid Prototyping and Mockups</a:t>
            </a:r>
          </a:p>
        </p:txBody>
      </p:sp>
      <p:pic>
        <p:nvPicPr>
          <p:cNvPr id="1028" name="Picture 4" descr="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88" y="4048694"/>
            <a:ext cx="94297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6424684" y="6477000"/>
            <a:ext cx="2719316" cy="2917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 smtClean="0"/>
              <a:t>See also references at end of slides (if any)</a:t>
            </a:r>
            <a:endParaRPr lang="en-US" sz="1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805149"/>
            <a:ext cx="3409950" cy="1822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20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GDDer</a:t>
            </a:r>
            <a:r>
              <a:rPr lang="en-US" dirty="0" smtClean="0"/>
              <a:t>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676401"/>
            <a:ext cx="4267200" cy="4419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smtClean="0"/>
              <a:t>Creating a game</a:t>
            </a:r>
          </a:p>
          <a:p>
            <a:pPr lvl="1"/>
            <a:r>
              <a:rPr lang="en-US" sz="2000" dirty="0" smtClean="0"/>
              <a:t>Uses methods very much like the scientific method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Requires study and understanding of fields beyond ‘gaming, art, </a:t>
            </a:r>
            <a:r>
              <a:rPr lang="en-US" sz="2000" dirty="0" err="1" smtClean="0"/>
              <a:t>cs</a:t>
            </a:r>
            <a:r>
              <a:rPr lang="en-US" sz="2000" dirty="0" smtClean="0"/>
              <a:t>…’</a:t>
            </a:r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295401"/>
            <a:ext cx="4038600" cy="4800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an artist</a:t>
            </a:r>
          </a:p>
          <a:p>
            <a:r>
              <a:rPr lang="en-US" dirty="0"/>
              <a:t>a programmer</a:t>
            </a:r>
          </a:p>
          <a:p>
            <a:r>
              <a:rPr lang="en-US" dirty="0"/>
              <a:t>an architect</a:t>
            </a:r>
          </a:p>
          <a:p>
            <a:r>
              <a:rPr lang="en-US" dirty="0"/>
              <a:t>a party host</a:t>
            </a:r>
          </a:p>
          <a:p>
            <a:r>
              <a:rPr lang="en-US" dirty="0"/>
              <a:t>godlike</a:t>
            </a:r>
          </a:p>
          <a:p>
            <a:r>
              <a:rPr lang="en-US" dirty="0"/>
              <a:t>a lawyer</a:t>
            </a:r>
          </a:p>
          <a:p>
            <a:r>
              <a:rPr lang="en-US" dirty="0"/>
              <a:t>an educator</a:t>
            </a:r>
          </a:p>
          <a:p>
            <a:r>
              <a:rPr lang="en-US" b="1" dirty="0"/>
              <a:t>a research scientist</a:t>
            </a:r>
          </a:p>
        </p:txBody>
      </p:sp>
    </p:spTree>
    <p:extLst>
      <p:ext uri="{BB962C8B-B14F-4D97-AF65-F5344CB8AC3E}">
        <p14:creationId xmlns:p14="http://schemas.microsoft.com/office/powerpoint/2010/main" val="233677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and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a game involves</a:t>
            </a:r>
          </a:p>
          <a:p>
            <a:pPr lvl="1"/>
            <a:r>
              <a:rPr lang="en-US" dirty="0" smtClean="0"/>
              <a:t>planning and producing</a:t>
            </a:r>
          </a:p>
          <a:p>
            <a:pPr lvl="1"/>
            <a:r>
              <a:rPr lang="en-US" dirty="0" smtClean="0"/>
              <a:t>both should be iterative and cyclic</a:t>
            </a:r>
          </a:p>
          <a:p>
            <a:pPr lvl="1"/>
            <a:endParaRPr lang="en-US" dirty="0"/>
          </a:p>
          <a:p>
            <a:r>
              <a:rPr lang="en-US" dirty="0" smtClean="0"/>
              <a:t>Why?</a:t>
            </a:r>
          </a:p>
          <a:p>
            <a:endParaRPr lang="en-US" dirty="0"/>
          </a:p>
          <a:p>
            <a:r>
              <a:rPr lang="en-US" dirty="0" smtClean="0"/>
              <a:t>Consider some history…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41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“Old” Process: Waterfall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Design all on</a:t>
            </a:r>
            <a:br>
              <a:rPr lang="en-US" dirty="0" smtClean="0"/>
            </a:br>
            <a:r>
              <a:rPr lang="en-US" dirty="0" smtClean="0"/>
              <a:t>paper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Implement/program 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Test 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some “bling”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Ship it</a:t>
            </a:r>
          </a:p>
          <a:p>
            <a:endParaRPr lang="en-US" dirty="0"/>
          </a:p>
          <a:p>
            <a:r>
              <a:rPr lang="en-US" i="1" dirty="0" smtClean="0"/>
              <a:t>Assumes all things go perfect</a:t>
            </a:r>
          </a:p>
          <a:p>
            <a:pPr lvl="1"/>
            <a:r>
              <a:rPr lang="en-US" i="1" dirty="0" smtClean="0"/>
              <a:t>Moves only in one direction</a:t>
            </a:r>
          </a:p>
          <a:p>
            <a:pPr lvl="1"/>
            <a:r>
              <a:rPr lang="en-US" i="1" dirty="0" smtClean="0"/>
              <a:t>No way to go back and fix things</a:t>
            </a:r>
            <a:endParaRPr lang="en-US" i="1" dirty="0"/>
          </a:p>
        </p:txBody>
      </p:sp>
      <p:pic>
        <p:nvPicPr>
          <p:cNvPr id="4" name="Picture 3" descr="Waterfal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143000"/>
            <a:ext cx="4286250" cy="2781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63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“Newer” Processes are Iterative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8" y="1143000"/>
            <a:ext cx="4267202" cy="49831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Start same as waterfall</a:t>
            </a:r>
          </a:p>
          <a:p>
            <a:pPr lvl="1"/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Implement</a:t>
            </a:r>
          </a:p>
          <a:p>
            <a:pPr lvl="1"/>
            <a:r>
              <a:rPr lang="en-US" dirty="0" smtClean="0"/>
              <a:t>Test</a:t>
            </a:r>
          </a:p>
          <a:p>
            <a:endParaRPr lang="en-US" dirty="0" smtClean="0"/>
          </a:p>
          <a:p>
            <a:r>
              <a:rPr lang="en-US" dirty="0" smtClean="0"/>
              <a:t>Add an extra phase</a:t>
            </a:r>
          </a:p>
          <a:p>
            <a:pPr lvl="1"/>
            <a:r>
              <a:rPr lang="en-US" dirty="0" smtClean="0"/>
              <a:t>Evaluate</a:t>
            </a:r>
          </a:p>
          <a:p>
            <a:endParaRPr lang="en-US" dirty="0" smtClean="0"/>
          </a:p>
          <a:p>
            <a:r>
              <a:rPr lang="en-US" dirty="0" smtClean="0"/>
              <a:t>Allows making changes if they are determined to be necessary</a:t>
            </a:r>
            <a:endParaRPr lang="en-US" dirty="0"/>
          </a:p>
        </p:txBody>
      </p:sp>
      <p:pic>
        <p:nvPicPr>
          <p:cNvPr id="4" name="Picture 3" descr="Iterativ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3962400" cy="502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767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to Scientific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8" y="1143000"/>
            <a:ext cx="4114801" cy="4983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an observation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Propose hypothesis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Experiment to Test Hypothesis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 the Experiment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Evaluate Results</a:t>
            </a:r>
          </a:p>
          <a:p>
            <a:pPr lvl="1"/>
            <a:r>
              <a:rPr lang="en-US" dirty="0" smtClean="0"/>
              <a:t>Repeat as necessary</a:t>
            </a:r>
            <a:endParaRPr lang="en-US" dirty="0"/>
          </a:p>
        </p:txBody>
      </p:sp>
      <p:pic>
        <p:nvPicPr>
          <p:cNvPr id="4" name="Picture 3" descr="Iterativ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3962400" cy="502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008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= Better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more iterations done</a:t>
            </a:r>
          </a:p>
          <a:p>
            <a:pPr lvl="1"/>
            <a:r>
              <a:rPr lang="en-US" dirty="0" smtClean="0"/>
              <a:t>The better the game is likely to 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8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Snag on Video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Implementation takes a LONG time</a:t>
            </a:r>
          </a:p>
          <a:p>
            <a:pPr lvl="1"/>
            <a:r>
              <a:rPr lang="en-US" dirty="0"/>
              <a:t>Programming is slow</a:t>
            </a:r>
          </a:p>
          <a:p>
            <a:pPr lvl="2"/>
            <a:r>
              <a:rPr lang="en-US" dirty="0"/>
              <a:t>Debugging is slower</a:t>
            </a:r>
          </a:p>
          <a:p>
            <a:pPr lvl="1"/>
            <a:r>
              <a:rPr lang="en-US" dirty="0"/>
              <a:t>Artwork can be slow</a:t>
            </a:r>
          </a:p>
          <a:p>
            <a:pPr lvl="2"/>
            <a:r>
              <a:rPr lang="en-US" dirty="0"/>
              <a:t>Finalizing is slower</a:t>
            </a:r>
          </a:p>
          <a:p>
            <a:pPr lvl="1"/>
            <a:r>
              <a:rPr lang="en-US" dirty="0"/>
              <a:t>Often difficult and time consuming </a:t>
            </a:r>
            <a:br>
              <a:rPr lang="en-US" dirty="0"/>
            </a:br>
            <a:r>
              <a:rPr lang="en-US" dirty="0"/>
              <a:t>to change once in 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63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on Video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Rapidly </a:t>
            </a:r>
            <a:r>
              <a:rPr lang="en-US" b="1" dirty="0" smtClean="0">
                <a:solidFill>
                  <a:srgbClr val="FF0000"/>
                </a:solidFill>
              </a:rPr>
              <a:t>Prototype</a:t>
            </a:r>
            <a:r>
              <a:rPr lang="en-US" dirty="0" smtClean="0"/>
              <a:t> things</a:t>
            </a:r>
          </a:p>
          <a:p>
            <a:pPr lvl="1"/>
            <a:r>
              <a:rPr lang="en-US" dirty="0" smtClean="0"/>
              <a:t>Usually on “paper only” first</a:t>
            </a:r>
          </a:p>
          <a:p>
            <a:pPr lvl="1"/>
            <a:r>
              <a:rPr lang="en-US" dirty="0" smtClean="0"/>
              <a:t>Can be “easy digital”</a:t>
            </a:r>
          </a:p>
          <a:p>
            <a:pPr lvl="2"/>
            <a:r>
              <a:rPr lang="en-US" dirty="0" smtClean="0"/>
              <a:t>i.e. little to no programming</a:t>
            </a:r>
          </a:p>
          <a:p>
            <a:pPr lvl="1"/>
            <a:endParaRPr lang="en-US" dirty="0"/>
          </a:p>
          <a:p>
            <a:r>
              <a:rPr lang="en-US" dirty="0" smtClean="0"/>
              <a:t>For clarity</a:t>
            </a:r>
          </a:p>
          <a:p>
            <a:pPr lvl="1"/>
            <a:r>
              <a:rPr lang="en-US" dirty="0" smtClean="0"/>
              <a:t>for this class </a:t>
            </a:r>
          </a:p>
          <a:p>
            <a:pPr lvl="1"/>
            <a:r>
              <a:rPr lang="en-US" dirty="0" smtClean="0"/>
              <a:t>we often/will call this a </a:t>
            </a:r>
            <a:r>
              <a:rPr lang="en-US" b="1" dirty="0" smtClean="0">
                <a:solidFill>
                  <a:srgbClr val="FF0000"/>
                </a:solidFill>
              </a:rPr>
              <a:t>mockup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1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Rapid Prototyping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343400"/>
            <a:ext cx="8763000" cy="2133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More Iterations = Better Game</a:t>
            </a:r>
          </a:p>
          <a:p>
            <a:pPr lvl="1"/>
            <a:r>
              <a:rPr lang="en-US" dirty="0" smtClean="0"/>
              <a:t>Iterate as many times as possible</a:t>
            </a:r>
          </a:p>
          <a:p>
            <a:pPr lvl="1"/>
            <a:r>
              <a:rPr lang="en-US" dirty="0" smtClean="0"/>
              <a:t>Don’t start implementing until the design/planning is well done</a:t>
            </a:r>
          </a:p>
          <a:p>
            <a:pPr lvl="2"/>
            <a:r>
              <a:rPr lang="en-US" dirty="0" smtClean="0"/>
              <a:t>Still possible to go back to design phase after implementation</a:t>
            </a:r>
          </a:p>
          <a:p>
            <a:pPr lvl="2"/>
            <a:r>
              <a:rPr lang="en-US" dirty="0" smtClean="0"/>
              <a:t>But minimizes the likelihood</a:t>
            </a:r>
            <a:endParaRPr lang="en-US" dirty="0"/>
          </a:p>
        </p:txBody>
      </p:sp>
      <p:pic>
        <p:nvPicPr>
          <p:cNvPr id="4" name="Picture 3" descr="IterativeRapidPrototypi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43000"/>
            <a:ext cx="7086600" cy="3124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3962400" y="1143000"/>
            <a:ext cx="46482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Games have many risks</a:t>
            </a:r>
          </a:p>
          <a:p>
            <a:pPr lvl="1"/>
            <a:r>
              <a:rPr lang="en-US" b="1" dirty="0" smtClean="0"/>
              <a:t>Design Risk</a:t>
            </a:r>
          </a:p>
          <a:p>
            <a:pPr lvl="2"/>
            <a:r>
              <a:rPr lang="en-US" dirty="0" smtClean="0"/>
              <a:t>Risk game will not be fun and people won’t like it</a:t>
            </a:r>
          </a:p>
          <a:p>
            <a:pPr lvl="1"/>
            <a:r>
              <a:rPr lang="en-US" b="1" dirty="0" smtClean="0"/>
              <a:t>Implementation Risk</a:t>
            </a:r>
          </a:p>
          <a:p>
            <a:pPr lvl="2"/>
            <a:r>
              <a:rPr lang="en-US" dirty="0" smtClean="0"/>
              <a:t>Possibility the development team will not be able to build the game</a:t>
            </a:r>
          </a:p>
          <a:p>
            <a:pPr lvl="1"/>
            <a:r>
              <a:rPr lang="en-US" b="1" dirty="0" smtClean="0"/>
              <a:t>Market Risk</a:t>
            </a:r>
          </a:p>
          <a:p>
            <a:pPr lvl="2"/>
            <a:r>
              <a:rPr lang="en-US" dirty="0" smtClean="0"/>
              <a:t>Game is great, but people don’t buy it</a:t>
            </a:r>
          </a:p>
          <a:p>
            <a:pPr lvl="1"/>
            <a:r>
              <a:rPr lang="en-US" dirty="0" smtClean="0"/>
              <a:t>…more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10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Are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more than </a:t>
            </a:r>
          </a:p>
          <a:p>
            <a:pPr lvl="1"/>
            <a:r>
              <a:rPr lang="en-US" dirty="0" smtClean="0"/>
              <a:t>an artist</a:t>
            </a:r>
          </a:p>
          <a:p>
            <a:pPr lvl="1"/>
            <a:r>
              <a:rPr lang="en-US" dirty="0" smtClean="0"/>
              <a:t>a programmer</a:t>
            </a:r>
          </a:p>
          <a:p>
            <a:pPr lvl="1"/>
            <a:endParaRPr lang="en-US" dirty="0"/>
          </a:p>
          <a:p>
            <a:r>
              <a:rPr lang="en-US" dirty="0" smtClean="0"/>
              <a:t>You are studying to be </a:t>
            </a:r>
          </a:p>
          <a:p>
            <a:pPr lvl="1"/>
            <a:r>
              <a:rPr lang="en-US" dirty="0" smtClean="0"/>
              <a:t>a Game Designer and Developer (</a:t>
            </a:r>
            <a:r>
              <a:rPr lang="en-US" dirty="0" err="1" smtClean="0"/>
              <a:t>GDDer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  <a:p>
            <a:r>
              <a:rPr lang="en-US" dirty="0" smtClean="0"/>
              <a:t>What does that mean?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49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Versus Rapid Prototyping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Games have many risks</a:t>
            </a:r>
          </a:p>
          <a:p>
            <a:pPr lvl="1"/>
            <a:r>
              <a:rPr lang="en-US" b="1" dirty="0" smtClean="0"/>
              <a:t>Design Risk</a:t>
            </a:r>
          </a:p>
          <a:p>
            <a:pPr lvl="2"/>
            <a:r>
              <a:rPr lang="en-US" dirty="0" smtClean="0"/>
              <a:t>Risk game will not be fun and people won’t like it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Rapid Prototyping helps reduce Design Risk</a:t>
            </a:r>
          </a:p>
        </p:txBody>
      </p:sp>
      <p:pic>
        <p:nvPicPr>
          <p:cNvPr id="4" name="Picture 3" descr="IterativeRapidPrototypi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454" y="2971800"/>
            <a:ext cx="5204346" cy="22098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3810000" y="2971800"/>
            <a:ext cx="35052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19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Versus Game 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Games have many risks</a:t>
            </a:r>
          </a:p>
          <a:p>
            <a:pPr lvl="1"/>
            <a:r>
              <a:rPr lang="en-US" dirty="0" smtClean="0"/>
              <a:t>Design Risk</a:t>
            </a:r>
          </a:p>
          <a:p>
            <a:pPr lvl="2"/>
            <a:r>
              <a:rPr lang="en-US" dirty="0" smtClean="0"/>
              <a:t>Risk game will not be fun and people won’t like it</a:t>
            </a:r>
          </a:p>
          <a:p>
            <a:pPr lvl="1"/>
            <a:r>
              <a:rPr lang="en-US" b="1" dirty="0" smtClean="0"/>
              <a:t>Implementation Risk</a:t>
            </a:r>
          </a:p>
          <a:p>
            <a:pPr lvl="2"/>
            <a:r>
              <a:rPr lang="en-US" dirty="0" smtClean="0"/>
              <a:t>Possibility the development team will not be able to build the game</a:t>
            </a:r>
          </a:p>
          <a:p>
            <a:pPr lvl="1"/>
            <a:r>
              <a:rPr lang="en-US" dirty="0" smtClean="0"/>
              <a:t>Market Risk</a:t>
            </a:r>
          </a:p>
          <a:p>
            <a:pPr lvl="2"/>
            <a:r>
              <a:rPr lang="en-US" dirty="0" smtClean="0"/>
              <a:t>Game is great, but people don’t buy it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1752600"/>
            <a:ext cx="71628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4038600"/>
            <a:ext cx="71628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19201" y="4572000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Later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we will see how proper </a:t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FF0000"/>
                </a:solidFill>
              </a:rPr>
              <a:t>Game Decomposition can reduce </a:t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the Implementation Risk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457" y="3584980"/>
            <a:ext cx="2576513" cy="2888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02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Also In the Future: Agile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Later</a:t>
            </a:r>
          </a:p>
          <a:p>
            <a:pPr lvl="1"/>
            <a:r>
              <a:rPr lang="en-US" dirty="0" smtClean="0"/>
              <a:t>We will take a closer look at </a:t>
            </a:r>
            <a:r>
              <a:rPr lang="en-US" b="1" dirty="0" smtClean="0">
                <a:solidFill>
                  <a:srgbClr val="FF0000"/>
                </a:solidFill>
              </a:rPr>
              <a:t>agile design</a:t>
            </a:r>
          </a:p>
          <a:p>
            <a:pPr lvl="2"/>
            <a:r>
              <a:rPr lang="en-US" dirty="0" smtClean="0"/>
              <a:t>And how </a:t>
            </a:r>
            <a:r>
              <a:rPr lang="en-US" b="1" dirty="0" smtClean="0">
                <a:solidFill>
                  <a:srgbClr val="FF0000"/>
                </a:solidFill>
              </a:rPr>
              <a:t>Rapid Prototyping relates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1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Now: Take 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greater the Design Risk</a:t>
            </a:r>
          </a:p>
          <a:p>
            <a:pPr lvl="2"/>
            <a:r>
              <a:rPr lang="en-US" i="1" dirty="0" smtClean="0"/>
              <a:t>the more unknowns you have</a:t>
            </a:r>
          </a:p>
          <a:p>
            <a:pPr lvl="2"/>
            <a:r>
              <a:rPr lang="en-US" i="1" dirty="0" smtClean="0"/>
              <a:t>the more untested and unproven rules your have</a:t>
            </a:r>
          </a:p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more iterations</a:t>
            </a:r>
            <a:r>
              <a:rPr lang="en-US" dirty="0" smtClean="0"/>
              <a:t> you will </a:t>
            </a:r>
            <a:r>
              <a:rPr lang="en-US" b="1" dirty="0" smtClean="0">
                <a:solidFill>
                  <a:srgbClr val="FF0000"/>
                </a:solidFill>
              </a:rPr>
              <a:t>need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02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to Video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Video games can have </a:t>
            </a:r>
            <a:r>
              <a:rPr lang="en-US" b="1" dirty="0" smtClean="0">
                <a:solidFill>
                  <a:srgbClr val="FF0000"/>
                </a:solidFill>
              </a:rPr>
              <a:t>impressive technology</a:t>
            </a:r>
          </a:p>
          <a:p>
            <a:pPr lvl="1"/>
            <a:r>
              <a:rPr lang="en-US" dirty="0" smtClean="0"/>
              <a:t>physics</a:t>
            </a:r>
          </a:p>
          <a:p>
            <a:pPr lvl="1"/>
            <a:r>
              <a:rPr lang="en-US" dirty="0" smtClean="0"/>
              <a:t>graphics</a:t>
            </a:r>
          </a:p>
          <a:p>
            <a:pPr lvl="1"/>
            <a:r>
              <a:rPr lang="en-US" dirty="0" smtClean="0"/>
              <a:t>sounds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Obscuring the “staleness”</a:t>
            </a:r>
            <a:r>
              <a:rPr lang="en-US" dirty="0" smtClean="0"/>
              <a:t> of the gameplay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8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Suggestion/Requirement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the time to create mockups</a:t>
            </a:r>
          </a:p>
          <a:p>
            <a:pPr lvl="1"/>
            <a:r>
              <a:rPr lang="en-US" dirty="0" smtClean="0"/>
              <a:t>Do the iterations</a:t>
            </a:r>
          </a:p>
          <a:p>
            <a:pPr lvl="1"/>
            <a:r>
              <a:rPr lang="en-US" dirty="0" smtClean="0"/>
              <a:t>Make the planning as solid as it can be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catch</a:t>
            </a:r>
          </a:p>
          <a:p>
            <a:pPr lvl="1"/>
            <a:r>
              <a:rPr lang="en-US" dirty="0" smtClean="0"/>
              <a:t>Must do so quickly enough to have time to implement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Great designers do not design great games</a:t>
            </a:r>
          </a:p>
          <a:p>
            <a:pPr lvl="1"/>
            <a:r>
              <a:rPr lang="en-US" dirty="0"/>
              <a:t>Usually design really bad games</a:t>
            </a:r>
          </a:p>
          <a:p>
            <a:pPr lvl="1"/>
            <a:r>
              <a:rPr lang="en-US" dirty="0"/>
              <a:t>and then iterate on them until they become great</a:t>
            </a:r>
          </a:p>
          <a:p>
            <a:pPr lvl="1"/>
            <a:endParaRPr lang="en-US" dirty="0"/>
          </a:p>
          <a:p>
            <a:r>
              <a:rPr lang="en-US" dirty="0"/>
              <a:t>Notables</a:t>
            </a:r>
          </a:p>
          <a:p>
            <a:pPr lvl="1"/>
            <a:r>
              <a:rPr lang="en-US" dirty="0"/>
              <a:t>Have a playable mockup of your game as early in development as possible</a:t>
            </a:r>
          </a:p>
          <a:p>
            <a:pPr lvl="2"/>
            <a:r>
              <a:rPr lang="en-US" dirty="0"/>
              <a:t>Faster this happens = faster you can test ideas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With equal amounts of time to create</a:t>
            </a:r>
          </a:p>
          <a:p>
            <a:pPr lvl="2"/>
            <a:r>
              <a:rPr lang="en-US" dirty="0"/>
              <a:t>Shorter, simpler game will be better than long &amp; complicated</a:t>
            </a:r>
          </a:p>
          <a:p>
            <a:pPr lvl="3"/>
            <a:r>
              <a:rPr lang="en-US" dirty="0"/>
              <a:t>Simple Reason: Longer games take longer to </a:t>
            </a:r>
            <a:r>
              <a:rPr lang="en-US" dirty="0" smtClean="0"/>
              <a:t>iterate</a:t>
            </a:r>
          </a:p>
        </p:txBody>
      </p:sp>
    </p:spTree>
    <p:extLst>
      <p:ext uri="{BB962C8B-B14F-4D97-AF65-F5344CB8AC3E}">
        <p14:creationId xmlns:p14="http://schemas.microsoft.com/office/powerpoint/2010/main" val="338260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Beyond D2L</a:t>
            </a:r>
          </a:p>
          <a:p>
            <a:pPr lvl="1"/>
            <a:r>
              <a:rPr lang="en-US" dirty="0" smtClean="0"/>
              <a:t>Examples and information</a:t>
            </a:r>
            <a:br>
              <a:rPr lang="en-US" dirty="0" smtClean="0"/>
            </a:br>
            <a:r>
              <a:rPr lang="en-US" dirty="0" smtClean="0"/>
              <a:t>can be found online at:</a:t>
            </a:r>
          </a:p>
          <a:p>
            <a:pPr lvl="2"/>
            <a:r>
              <a:rPr lang="en-US" dirty="0"/>
              <a:t>http://</a:t>
            </a:r>
            <a:r>
              <a:rPr lang="en-US" dirty="0" smtClean="0"/>
              <a:t>docdingle.com/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2"/>
            <a:r>
              <a:rPr lang="en-US" i="1" dirty="0" smtClean="0"/>
              <a:t>Continue to more stuff as needed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4960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material in these slides was derived/based </a:t>
            </a:r>
            <a:r>
              <a:rPr lang="en-US" dirty="0"/>
              <a:t>on </a:t>
            </a:r>
            <a:r>
              <a:rPr lang="en-US" dirty="0" smtClean="0"/>
              <a:t>material from:</a:t>
            </a:r>
            <a:endParaRPr lang="en-US" dirty="0"/>
          </a:p>
          <a:p>
            <a:pPr lvl="1"/>
            <a:r>
              <a:rPr lang="en-US" dirty="0" smtClean="0"/>
              <a:t>Ian Schreiber, Game </a:t>
            </a:r>
            <a:r>
              <a:rPr lang="en-US" dirty="0"/>
              <a:t>Design Concepts</a:t>
            </a:r>
          </a:p>
          <a:p>
            <a:pPr lvl="1"/>
            <a:r>
              <a:rPr lang="en-US" dirty="0"/>
              <a:t>https://gamedesignconcepts.wordpress.com/</a:t>
            </a:r>
          </a:p>
          <a:p>
            <a:pPr lvl="1"/>
            <a:r>
              <a:rPr lang="en-US" dirty="0"/>
              <a:t>Released under a Creative Commons Attribution 3.0 U.S. License</a:t>
            </a:r>
          </a:p>
          <a:p>
            <a:pPr lvl="2"/>
            <a:r>
              <a:rPr lang="en-US" dirty="0"/>
              <a:t>http://creativecommons.org/licenses/by/3.0/us/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3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GDDer</a:t>
            </a:r>
            <a:r>
              <a:rPr lang="en-US" dirty="0" smtClean="0"/>
              <a:t> Understands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aspects of design and development</a:t>
            </a:r>
          </a:p>
          <a:p>
            <a:pPr lvl="1"/>
            <a:r>
              <a:rPr lang="en-US" dirty="0" smtClean="0"/>
              <a:t>art</a:t>
            </a:r>
          </a:p>
          <a:p>
            <a:pPr lvl="1"/>
            <a:r>
              <a:rPr lang="en-US" dirty="0" smtClean="0"/>
              <a:t>sound</a:t>
            </a:r>
          </a:p>
          <a:p>
            <a:pPr lvl="1"/>
            <a:r>
              <a:rPr lang="en-US" dirty="0" smtClean="0"/>
              <a:t>programming</a:t>
            </a:r>
          </a:p>
          <a:p>
            <a:pPr lvl="1"/>
            <a:r>
              <a:rPr lang="en-US" dirty="0" smtClean="0"/>
              <a:t>story presentation</a:t>
            </a:r>
          </a:p>
          <a:p>
            <a:pPr lvl="1"/>
            <a:r>
              <a:rPr lang="en-US" dirty="0" smtClean="0"/>
              <a:t>workflow</a:t>
            </a:r>
          </a:p>
          <a:p>
            <a:pPr lvl="1"/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advertising</a:t>
            </a:r>
          </a:p>
          <a:p>
            <a:pPr lvl="1"/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10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GDDer</a:t>
            </a:r>
            <a:r>
              <a:rPr lang="en-US" dirty="0" smtClean="0"/>
              <a:t>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676401"/>
            <a:ext cx="4267200" cy="4419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smtClean="0"/>
              <a:t>Pretty clear on these two</a:t>
            </a: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295401"/>
            <a:ext cx="4038600" cy="4800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an artist</a:t>
            </a:r>
          </a:p>
          <a:p>
            <a:r>
              <a:rPr lang="en-US" b="1" dirty="0"/>
              <a:t>a programmer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19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GDDer</a:t>
            </a:r>
            <a:r>
              <a:rPr lang="en-US" dirty="0" smtClean="0"/>
              <a:t>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676401"/>
            <a:ext cx="4267200" cy="4419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smtClean="0"/>
              <a:t>Architects create blueprints</a:t>
            </a:r>
          </a:p>
          <a:p>
            <a:r>
              <a:rPr lang="en-US" sz="2400" dirty="0" smtClean="0"/>
              <a:t>Games require</a:t>
            </a:r>
          </a:p>
          <a:p>
            <a:pPr lvl="1"/>
            <a:r>
              <a:rPr lang="en-US" sz="2000" dirty="0" smtClean="0"/>
              <a:t>Design Docs</a:t>
            </a:r>
          </a:p>
          <a:p>
            <a:pPr lvl="1"/>
            <a:r>
              <a:rPr lang="en-US" sz="2000" dirty="0" smtClean="0"/>
              <a:t>Prototypes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From blueprints</a:t>
            </a:r>
          </a:p>
          <a:p>
            <a:pPr lvl="1"/>
            <a:r>
              <a:rPr lang="en-US" sz="2000" dirty="0" smtClean="0"/>
              <a:t>consistent (mass) production</a:t>
            </a:r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295401"/>
            <a:ext cx="4038600" cy="4800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an artist</a:t>
            </a:r>
          </a:p>
          <a:p>
            <a:r>
              <a:rPr lang="en-US" dirty="0"/>
              <a:t>a programmer</a:t>
            </a:r>
          </a:p>
          <a:p>
            <a:r>
              <a:rPr lang="en-US" b="1" dirty="0"/>
              <a:t>an architect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57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GDDer</a:t>
            </a:r>
            <a:r>
              <a:rPr lang="en-US" dirty="0" smtClean="0"/>
              <a:t>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676401"/>
            <a:ext cx="4267200" cy="4419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smtClean="0"/>
              <a:t>Players are invited into the designer’s “worlds”</a:t>
            </a:r>
          </a:p>
          <a:p>
            <a:pPr lvl="1"/>
            <a:r>
              <a:rPr lang="en-US" sz="2000" dirty="0" smtClean="0"/>
              <a:t>for enjoyment and entertainment</a:t>
            </a:r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295401"/>
            <a:ext cx="4038600" cy="4800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an artist</a:t>
            </a:r>
          </a:p>
          <a:p>
            <a:r>
              <a:rPr lang="en-US" dirty="0"/>
              <a:t>a programmer</a:t>
            </a:r>
          </a:p>
          <a:p>
            <a:r>
              <a:rPr lang="en-US" dirty="0"/>
              <a:t>an architect</a:t>
            </a:r>
          </a:p>
          <a:p>
            <a:r>
              <a:rPr lang="en-US" b="1" dirty="0"/>
              <a:t>a party host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57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GDDer</a:t>
            </a:r>
            <a:r>
              <a:rPr lang="en-US" dirty="0" smtClean="0"/>
              <a:t>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676401"/>
            <a:ext cx="4267200" cy="4419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smtClean="0"/>
              <a:t>Creating worlds</a:t>
            </a:r>
          </a:p>
          <a:p>
            <a:r>
              <a:rPr lang="en-US" sz="2400" dirty="0" smtClean="0"/>
              <a:t>And the physical rules that govern those worlds</a:t>
            </a: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295401"/>
            <a:ext cx="4038600" cy="4800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an artist</a:t>
            </a:r>
          </a:p>
          <a:p>
            <a:r>
              <a:rPr lang="en-US" dirty="0"/>
              <a:t>a programmer</a:t>
            </a:r>
          </a:p>
          <a:p>
            <a:r>
              <a:rPr lang="en-US" dirty="0"/>
              <a:t>an architect</a:t>
            </a:r>
          </a:p>
          <a:p>
            <a:r>
              <a:rPr lang="en-US" dirty="0"/>
              <a:t>a party host</a:t>
            </a:r>
          </a:p>
          <a:p>
            <a:r>
              <a:rPr lang="en-US" b="1" dirty="0" smtClean="0"/>
              <a:t>godlike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77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GDDer</a:t>
            </a:r>
            <a:r>
              <a:rPr lang="en-US" dirty="0" smtClean="0"/>
              <a:t>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676401"/>
            <a:ext cx="4267200" cy="4419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smtClean="0"/>
              <a:t>Create </a:t>
            </a:r>
          </a:p>
          <a:p>
            <a:pPr lvl="1"/>
            <a:r>
              <a:rPr lang="en-US" sz="2000" dirty="0" smtClean="0"/>
              <a:t>and interpret</a:t>
            </a:r>
          </a:p>
          <a:p>
            <a:pPr lvl="1"/>
            <a:r>
              <a:rPr lang="en-US" sz="2000" dirty="0" smtClean="0"/>
              <a:t>and explain</a:t>
            </a:r>
          </a:p>
          <a:p>
            <a:pPr lvl="1"/>
            <a:r>
              <a:rPr lang="en-US" sz="2000" dirty="0" smtClean="0"/>
              <a:t>and defend/enforce</a:t>
            </a:r>
          </a:p>
          <a:p>
            <a:r>
              <a:rPr lang="en-US" sz="2400" dirty="0" smtClean="0"/>
              <a:t>rules that players must follow</a:t>
            </a:r>
          </a:p>
          <a:p>
            <a:pPr lvl="2"/>
            <a:r>
              <a:rPr lang="en-US" sz="1600" dirty="0" smtClean="0"/>
              <a:t>and co-designers and developers must understand</a:t>
            </a:r>
            <a:endParaRPr lang="en-US" sz="1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295401"/>
            <a:ext cx="4038600" cy="4800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an artist</a:t>
            </a:r>
          </a:p>
          <a:p>
            <a:r>
              <a:rPr lang="en-US" dirty="0"/>
              <a:t>a programmer</a:t>
            </a:r>
          </a:p>
          <a:p>
            <a:r>
              <a:rPr lang="en-US" dirty="0"/>
              <a:t>an architect</a:t>
            </a:r>
          </a:p>
          <a:p>
            <a:r>
              <a:rPr lang="en-US" dirty="0"/>
              <a:t>a party host</a:t>
            </a:r>
          </a:p>
          <a:p>
            <a:r>
              <a:rPr lang="en-US" dirty="0" smtClean="0"/>
              <a:t>godlike</a:t>
            </a:r>
          </a:p>
          <a:p>
            <a:r>
              <a:rPr lang="en-US" b="1" dirty="0" smtClean="0"/>
              <a:t>a lawyer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0510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GDDer</a:t>
            </a:r>
            <a:r>
              <a:rPr lang="en-US" dirty="0" smtClean="0"/>
              <a:t>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676401"/>
            <a:ext cx="4267200" cy="4419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smtClean="0"/>
              <a:t>Many games require </a:t>
            </a:r>
          </a:p>
          <a:p>
            <a:pPr lvl="1"/>
            <a:r>
              <a:rPr lang="en-US" sz="2000" dirty="0" smtClean="0"/>
              <a:t>presenting and teaching </a:t>
            </a:r>
          </a:p>
          <a:p>
            <a:pPr lvl="2"/>
            <a:r>
              <a:rPr lang="en-US" sz="1600" dirty="0" smtClean="0"/>
              <a:t>new skills, ideas, concepts, frameworks of thinking</a:t>
            </a:r>
          </a:p>
          <a:p>
            <a:pPr lvl="1"/>
            <a:r>
              <a:rPr lang="en-US" sz="2000" dirty="0" smtClean="0"/>
              <a:t>to players</a:t>
            </a:r>
          </a:p>
          <a:p>
            <a:pPr lvl="2"/>
            <a:r>
              <a:rPr lang="en-US" sz="1600" dirty="0" smtClean="0"/>
              <a:t>and to co-designers/developers</a:t>
            </a:r>
            <a:endParaRPr lang="en-US" sz="1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295401"/>
            <a:ext cx="4038600" cy="4800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an artist</a:t>
            </a:r>
          </a:p>
          <a:p>
            <a:r>
              <a:rPr lang="en-US" dirty="0"/>
              <a:t>a programmer</a:t>
            </a:r>
          </a:p>
          <a:p>
            <a:r>
              <a:rPr lang="en-US" dirty="0"/>
              <a:t>an architect</a:t>
            </a:r>
          </a:p>
          <a:p>
            <a:r>
              <a:rPr lang="en-US" dirty="0"/>
              <a:t>a party host</a:t>
            </a:r>
          </a:p>
          <a:p>
            <a:r>
              <a:rPr lang="en-US" dirty="0" smtClean="0"/>
              <a:t>godlike</a:t>
            </a:r>
          </a:p>
          <a:p>
            <a:r>
              <a:rPr lang="en-US" dirty="0" smtClean="0"/>
              <a:t>a </a:t>
            </a:r>
            <a:r>
              <a:rPr lang="en-US" dirty="0"/>
              <a:t>lawyer</a:t>
            </a:r>
          </a:p>
          <a:p>
            <a:r>
              <a:rPr lang="en-US" b="1" dirty="0"/>
              <a:t>an </a:t>
            </a:r>
            <a:r>
              <a:rPr lang="en-US" b="1" dirty="0" smtClean="0"/>
              <a:t>educator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10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1537</TotalTime>
  <Words>820</Words>
  <Application>Microsoft Office PowerPoint</Application>
  <PresentationFormat>On-screen Show (4:3)</PresentationFormat>
  <Paragraphs>241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Creating a Game</vt:lpstr>
      <vt:lpstr>You Are More</vt:lpstr>
      <vt:lpstr>A GDDer Understands</vt:lpstr>
      <vt:lpstr>A GDDer Is</vt:lpstr>
      <vt:lpstr>A GDDer Is</vt:lpstr>
      <vt:lpstr>A GDDer Is</vt:lpstr>
      <vt:lpstr>A GDDer Is</vt:lpstr>
      <vt:lpstr>A GDDer Is</vt:lpstr>
      <vt:lpstr>A GDDer Is</vt:lpstr>
      <vt:lpstr>A GDDer Is</vt:lpstr>
      <vt:lpstr>Methods and Process</vt:lpstr>
      <vt:lpstr>“Old” Process: Waterfall</vt:lpstr>
      <vt:lpstr>“Newer” Processes are Iterative</vt:lpstr>
      <vt:lpstr>Link to Scientific Method</vt:lpstr>
      <vt:lpstr>More = Better</vt:lpstr>
      <vt:lpstr>Snag on Video Games</vt:lpstr>
      <vt:lpstr>Solution on Video Games</vt:lpstr>
      <vt:lpstr>Iterative Rapid Prototyping</vt:lpstr>
      <vt:lpstr>Risks</vt:lpstr>
      <vt:lpstr>Risks Versus Rapid Prototyping</vt:lpstr>
      <vt:lpstr>Risks Versus Game Decomposition</vt:lpstr>
      <vt:lpstr>Also In the Future: Agile Design</vt:lpstr>
      <vt:lpstr>For Now: Take Away</vt:lpstr>
      <vt:lpstr>Risk to Video Games</vt:lpstr>
      <vt:lpstr>Suggestion/Requirement</vt:lpstr>
      <vt:lpstr>End Summary</vt:lpstr>
      <vt:lpstr>Questions?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Prototyping</dc:title>
  <dc:creator>Dingle, Brent</dc:creator>
  <cp:lastModifiedBy>Dingle, Brent</cp:lastModifiedBy>
  <cp:revision>450</cp:revision>
  <dcterms:created xsi:type="dcterms:W3CDTF">2006-08-16T00:00:00Z</dcterms:created>
  <dcterms:modified xsi:type="dcterms:W3CDTF">2015-07-24T15:23:45Z</dcterms:modified>
</cp:coreProperties>
</file>