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55" r:id="rId3"/>
    <p:sldId id="356" r:id="rId4"/>
    <p:sldId id="361" r:id="rId5"/>
    <p:sldId id="357" r:id="rId6"/>
    <p:sldId id="363" r:id="rId7"/>
    <p:sldId id="362" r:id="rId8"/>
    <p:sldId id="360" r:id="rId9"/>
    <p:sldId id="358" r:id="rId10"/>
    <p:sldId id="343" r:id="rId11"/>
    <p:sldId id="342" r:id="rId12"/>
    <p:sldId id="344" r:id="rId13"/>
    <p:sldId id="36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270" r:id="rId23"/>
    <p:sldId id="306" r:id="rId24"/>
    <p:sldId id="33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ocdingle.com/teaching/gdd325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Composition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Parts for Analysis and Discussion</a:t>
            </a: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720807"/>
            <a:ext cx="1143000" cy="133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are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rules are automatically triggered</a:t>
            </a:r>
          </a:p>
          <a:p>
            <a:pPr lvl="1"/>
            <a:r>
              <a:rPr lang="en-US" dirty="0" smtClean="0"/>
              <a:t>Happen NOT by player choice</a:t>
            </a:r>
          </a:p>
          <a:p>
            <a:pPr lvl="2"/>
            <a:r>
              <a:rPr lang="en-US" dirty="0" smtClean="0"/>
              <a:t>Collect $200 when you pass GO</a:t>
            </a:r>
          </a:p>
          <a:p>
            <a:pPr lvl="2"/>
            <a:r>
              <a:rPr lang="en-US" dirty="0" smtClean="0"/>
              <a:t>Draw a card at start of your turn</a:t>
            </a:r>
          </a:p>
          <a:p>
            <a:pPr lvl="2"/>
            <a:r>
              <a:rPr lang="en-US" dirty="0" smtClean="0"/>
              <a:t>Bonus decreases by 1 every 10 seconds</a:t>
            </a:r>
          </a:p>
          <a:p>
            <a:pPr lvl="2"/>
            <a:r>
              <a:rPr lang="en-US" dirty="0" smtClean="0"/>
              <a:t>Gravity causes things to fall when unsupported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Categories of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Rule Categories</a:t>
            </a:r>
          </a:p>
          <a:p>
            <a:pPr lvl="1"/>
            <a:r>
              <a:rPr lang="en-US" dirty="0" smtClean="0"/>
              <a:t>Setup</a:t>
            </a:r>
          </a:p>
          <a:p>
            <a:pPr lvl="2"/>
            <a:r>
              <a:rPr lang="en-US" dirty="0" smtClean="0"/>
              <a:t>things done once when the game begins</a:t>
            </a:r>
          </a:p>
          <a:p>
            <a:pPr lvl="1"/>
            <a:r>
              <a:rPr lang="en-US" dirty="0" smtClean="0"/>
              <a:t>Progression</a:t>
            </a:r>
          </a:p>
          <a:p>
            <a:pPr lvl="2"/>
            <a:r>
              <a:rPr lang="en-US" dirty="0" smtClean="0"/>
              <a:t>what can/does happen during the game</a:t>
            </a:r>
          </a:p>
          <a:p>
            <a:pPr lvl="1"/>
            <a:r>
              <a:rPr lang="en-US" dirty="0" smtClean="0"/>
              <a:t>Resolution</a:t>
            </a:r>
          </a:p>
          <a:p>
            <a:pPr lvl="2"/>
            <a:r>
              <a:rPr lang="en-US" dirty="0" smtClean="0"/>
              <a:t>what condition(s) cause the game to end</a:t>
            </a:r>
          </a:p>
          <a:p>
            <a:pPr lvl="2"/>
            <a:r>
              <a:rPr lang="en-US" dirty="0" smtClean="0"/>
              <a:t>how is the outcome measured/determined based on game state when such conditions 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are Subtle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Alternate rule types </a:t>
            </a:r>
            <a:r>
              <a:rPr lang="en-US" sz="2000" dirty="0" smtClean="0"/>
              <a:t>(</a:t>
            </a:r>
            <a:r>
              <a:rPr lang="en-US" sz="2000" i="1" dirty="0" smtClean="0"/>
              <a:t>Rules of Play</a:t>
            </a:r>
            <a:r>
              <a:rPr lang="en-US" sz="2000" dirty="0" smtClean="0"/>
              <a:t> by </a:t>
            </a:r>
            <a:r>
              <a:rPr lang="en-US" sz="2000" dirty="0" err="1" smtClean="0"/>
              <a:t>Salen</a:t>
            </a:r>
            <a:r>
              <a:rPr lang="en-US" sz="2000" dirty="0" smtClean="0"/>
              <a:t> and Zimmerman)</a:t>
            </a:r>
            <a:endParaRPr lang="en-US" dirty="0" smtClean="0"/>
          </a:p>
          <a:p>
            <a:pPr lvl="1"/>
            <a:r>
              <a:rPr lang="en-US" dirty="0" smtClean="0"/>
              <a:t>Operational</a:t>
            </a:r>
          </a:p>
          <a:p>
            <a:pPr lvl="1"/>
            <a:r>
              <a:rPr lang="en-US" dirty="0" err="1" smtClean="0"/>
              <a:t>Constituative</a:t>
            </a:r>
            <a:endParaRPr lang="en-US" dirty="0" smtClean="0"/>
          </a:p>
          <a:p>
            <a:pPr lvl="1"/>
            <a:r>
              <a:rPr lang="en-US" dirty="0" smtClean="0"/>
              <a:t>Implied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An Example will clarify…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are Subtle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Consider Tic-Tac-Toe</a:t>
            </a:r>
          </a:p>
          <a:p>
            <a:pPr lvl="1"/>
            <a:r>
              <a:rPr lang="en-US" dirty="0" smtClean="0"/>
              <a:t>2 players</a:t>
            </a:r>
          </a:p>
          <a:p>
            <a:pPr lvl="1"/>
            <a:r>
              <a:rPr lang="en-US" dirty="0" smtClean="0"/>
              <a:t>Setup</a:t>
            </a:r>
          </a:p>
          <a:p>
            <a:pPr lvl="2"/>
            <a:r>
              <a:rPr lang="en-US" dirty="0" smtClean="0"/>
              <a:t>Draw 3x3 grid. Choose who goes first and uses X. Opponent then is O</a:t>
            </a:r>
          </a:p>
          <a:p>
            <a:pPr lvl="1"/>
            <a:r>
              <a:rPr lang="en-US" dirty="0" smtClean="0"/>
              <a:t>Progression</a:t>
            </a:r>
          </a:p>
          <a:p>
            <a:pPr lvl="2"/>
            <a:r>
              <a:rPr lang="en-US" dirty="0" smtClean="0"/>
              <a:t>On your turn mark an empty square with you symbol</a:t>
            </a:r>
          </a:p>
          <a:p>
            <a:pPr lvl="2"/>
            <a:r>
              <a:rPr lang="en-US" dirty="0" smtClean="0"/>
              <a:t>Play then moves to your opponent</a:t>
            </a:r>
          </a:p>
          <a:p>
            <a:pPr lvl="1"/>
            <a:r>
              <a:rPr lang="en-US" dirty="0" smtClean="0"/>
              <a:t>Resolution</a:t>
            </a:r>
          </a:p>
          <a:p>
            <a:pPr lvl="2"/>
            <a:r>
              <a:rPr lang="en-US" dirty="0" smtClean="0"/>
              <a:t>If you get 3 of your symbol in a row (orthogonally or diagonally) then you win</a:t>
            </a:r>
          </a:p>
          <a:p>
            <a:pPr lvl="2"/>
            <a:r>
              <a:rPr lang="en-US" dirty="0" smtClean="0"/>
              <a:t>If the board is full and there is no winner then the game is a tie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4295" y="1533731"/>
            <a:ext cx="233929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these all the rules?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0" y="1164399"/>
            <a:ext cx="1889492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Operational Rules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127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are Subtle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Consider Tic-Tac-Toe</a:t>
            </a:r>
          </a:p>
          <a:p>
            <a:pPr lvl="1"/>
            <a:r>
              <a:rPr lang="en-US" dirty="0" smtClean="0"/>
              <a:t>2 players</a:t>
            </a:r>
          </a:p>
          <a:p>
            <a:pPr lvl="1"/>
            <a:r>
              <a:rPr lang="en-US" dirty="0" smtClean="0"/>
              <a:t>Setup</a:t>
            </a:r>
          </a:p>
          <a:p>
            <a:pPr lvl="2"/>
            <a:r>
              <a:rPr lang="en-US" dirty="0" smtClean="0"/>
              <a:t>Draw 3x3 grid. Choose who goes first and uses X. Opponent then is O</a:t>
            </a:r>
          </a:p>
          <a:p>
            <a:pPr lvl="1"/>
            <a:r>
              <a:rPr lang="en-US" dirty="0" smtClean="0"/>
              <a:t>Progression</a:t>
            </a:r>
          </a:p>
          <a:p>
            <a:pPr lvl="2"/>
            <a:r>
              <a:rPr lang="en-US" dirty="0" smtClean="0"/>
              <a:t>On your turn mark an empty square with you symbol</a:t>
            </a:r>
          </a:p>
          <a:p>
            <a:pPr lvl="2"/>
            <a:r>
              <a:rPr lang="en-US" dirty="0" smtClean="0"/>
              <a:t>Play then moves to your opponent</a:t>
            </a:r>
          </a:p>
          <a:p>
            <a:pPr lvl="1"/>
            <a:r>
              <a:rPr lang="en-US" dirty="0" smtClean="0"/>
              <a:t>Resolution</a:t>
            </a:r>
          </a:p>
          <a:p>
            <a:pPr lvl="2"/>
            <a:r>
              <a:rPr lang="en-US" dirty="0" smtClean="0"/>
              <a:t>If you get 3 of your symbol in a row (orthogonally or diagonally) then you win</a:t>
            </a:r>
          </a:p>
          <a:p>
            <a:pPr lvl="2"/>
            <a:r>
              <a:rPr lang="en-US" dirty="0" smtClean="0"/>
              <a:t>If the board is full and there is no winner then the game is a tie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3505200"/>
            <a:ext cx="7010400" cy="230832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if someone refuses to make a mark in a square?</a:t>
            </a:r>
          </a:p>
          <a:p>
            <a:endParaRPr lang="en-US" sz="2400" dirty="0" smtClean="0"/>
          </a:p>
          <a:p>
            <a:r>
              <a:rPr lang="en-US" sz="2400" dirty="0" smtClean="0"/>
              <a:t>No rule against it…</a:t>
            </a:r>
          </a:p>
          <a:p>
            <a:endParaRPr lang="en-US" sz="2400" dirty="0" smtClean="0"/>
          </a:p>
          <a:p>
            <a:r>
              <a:rPr lang="en-US" sz="2400" dirty="0" smtClean="0"/>
              <a:t>So a </a:t>
            </a:r>
            <a:r>
              <a:rPr lang="en-US" sz="2400" b="1" dirty="0" smtClean="0">
                <a:solidFill>
                  <a:srgbClr val="FF0000"/>
                </a:solidFill>
              </a:rPr>
              <a:t>time limit is implied</a:t>
            </a:r>
            <a:r>
              <a:rPr lang="en-US" sz="2400" dirty="0" smtClean="0"/>
              <a:t>, </a:t>
            </a:r>
          </a:p>
          <a:p>
            <a:r>
              <a:rPr lang="en-US" sz="2400" dirty="0" smtClean="0"/>
              <a:t>not part of the operational rules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4295" y="1533731"/>
            <a:ext cx="233929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these all the rules?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1164399"/>
            <a:ext cx="185294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Operational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3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are Subtle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Consider Tic-Tac-Toe</a:t>
            </a:r>
          </a:p>
          <a:p>
            <a:pPr lvl="1"/>
            <a:r>
              <a:rPr lang="en-US" dirty="0" smtClean="0"/>
              <a:t>2 players</a:t>
            </a:r>
          </a:p>
          <a:p>
            <a:pPr lvl="1"/>
            <a:r>
              <a:rPr lang="en-US" dirty="0" smtClean="0"/>
              <a:t>Setup</a:t>
            </a:r>
          </a:p>
          <a:p>
            <a:pPr lvl="2"/>
            <a:r>
              <a:rPr lang="en-US" dirty="0" smtClean="0"/>
              <a:t>Draw 3x3 grid. Choose who goes first and uses X. Opponent then is O</a:t>
            </a:r>
          </a:p>
          <a:p>
            <a:pPr lvl="1"/>
            <a:r>
              <a:rPr lang="en-US" dirty="0" smtClean="0"/>
              <a:t>Progression</a:t>
            </a:r>
          </a:p>
          <a:p>
            <a:pPr lvl="2"/>
            <a:r>
              <a:rPr lang="en-US" dirty="0" smtClean="0"/>
              <a:t>On your turn mark an empty square with you symbol</a:t>
            </a:r>
          </a:p>
          <a:p>
            <a:pPr lvl="2"/>
            <a:r>
              <a:rPr lang="en-US" dirty="0" smtClean="0"/>
              <a:t>Play then moves to your opponent</a:t>
            </a:r>
          </a:p>
          <a:p>
            <a:pPr lvl="1"/>
            <a:r>
              <a:rPr lang="en-US" dirty="0" smtClean="0"/>
              <a:t>Resolution</a:t>
            </a:r>
          </a:p>
          <a:p>
            <a:pPr lvl="2"/>
            <a:r>
              <a:rPr lang="en-US" dirty="0" smtClean="0"/>
              <a:t>If you get 3 of your symbol in a row (orthogonally or diagonally) then you win</a:t>
            </a:r>
          </a:p>
          <a:p>
            <a:pPr lvl="2"/>
            <a:r>
              <a:rPr lang="en-US" dirty="0" smtClean="0"/>
              <a:t>If the board is full and there is no winner then the game is a tie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2743200"/>
            <a:ext cx="6705600" cy="267765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Consider the 3 to 15 game</a:t>
            </a:r>
          </a:p>
          <a:p>
            <a:r>
              <a:rPr lang="en-US" sz="2400" dirty="0" smtClean="0"/>
              <a:t>	Strips away the board and X and O symbols</a:t>
            </a:r>
          </a:p>
          <a:p>
            <a:r>
              <a:rPr lang="en-US" sz="2400" dirty="0" smtClean="0"/>
              <a:t>	Using numbers 1 to 9 instead</a:t>
            </a:r>
          </a:p>
          <a:p>
            <a:endParaRPr lang="en-US" sz="2400" dirty="0" smtClean="0"/>
          </a:p>
          <a:p>
            <a:r>
              <a:rPr lang="en-US" sz="2400" dirty="0" smtClean="0"/>
              <a:t>The abstraction of the rules is the same</a:t>
            </a:r>
          </a:p>
          <a:p>
            <a:r>
              <a:rPr lang="en-US" sz="2400" dirty="0" smtClean="0"/>
              <a:t>Defining the </a:t>
            </a:r>
            <a:r>
              <a:rPr lang="en-US" sz="2400" b="1" dirty="0" err="1" smtClean="0">
                <a:solidFill>
                  <a:srgbClr val="FF0000"/>
                </a:solidFill>
              </a:rPr>
              <a:t>constituative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rules of the game</a:t>
            </a:r>
          </a:p>
          <a:p>
            <a:r>
              <a:rPr lang="en-US" sz="2400" dirty="0" smtClean="0"/>
              <a:t>	Making the two games the same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74295" y="1533731"/>
            <a:ext cx="2339295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Are these all the rules?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1164399"/>
            <a:ext cx="1852943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Operational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7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vs. </a:t>
            </a:r>
            <a:r>
              <a:rPr lang="en-US" dirty="0" err="1" smtClean="0"/>
              <a:t>Constituative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Distinction between </a:t>
            </a:r>
            <a:br>
              <a:rPr lang="en-US" dirty="0" smtClean="0"/>
            </a:br>
            <a:r>
              <a:rPr lang="en-US" i="1" dirty="0" smtClean="0"/>
              <a:t>operational</a:t>
            </a:r>
            <a:r>
              <a:rPr lang="en-US" dirty="0" smtClean="0"/>
              <a:t> and </a:t>
            </a:r>
            <a:r>
              <a:rPr lang="en-US" i="1" dirty="0" err="1" smtClean="0"/>
              <a:t>constituative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helps understand why one game </a:t>
            </a:r>
            <a:br>
              <a:rPr lang="en-US" dirty="0" smtClean="0"/>
            </a:br>
            <a:r>
              <a:rPr lang="en-US" dirty="0" smtClean="0"/>
              <a:t>is fun in relation to other games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DOOM versus Gauntlet</a:t>
            </a:r>
          </a:p>
          <a:p>
            <a:pPr lvl="3"/>
            <a:r>
              <a:rPr lang="en-US" dirty="0" smtClean="0"/>
              <a:t>Large difference is just the camera placement</a:t>
            </a:r>
          </a:p>
          <a:p>
            <a:pPr lvl="3"/>
            <a:r>
              <a:rPr lang="en-US" dirty="0" smtClean="0"/>
              <a:t>Similar </a:t>
            </a:r>
            <a:r>
              <a:rPr lang="en-US" dirty="0" err="1" smtClean="0"/>
              <a:t>constituative</a:t>
            </a:r>
            <a:r>
              <a:rPr lang="en-US" dirty="0" smtClean="0"/>
              <a:t> rules</a:t>
            </a:r>
          </a:p>
        </p:txBody>
      </p:sp>
    </p:spTree>
    <p:extLst>
      <p:ext uri="{BB962C8B-B14F-4D97-AF65-F5344CB8AC3E}">
        <p14:creationId xmlns:p14="http://schemas.microsoft.com/office/powerpoint/2010/main" val="49238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Subtle Game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Resources and resource management</a:t>
            </a:r>
          </a:p>
          <a:p>
            <a:endParaRPr lang="en-US" dirty="0" smtClean="0"/>
          </a:p>
          <a:p>
            <a:r>
              <a:rPr lang="en-US" dirty="0" smtClean="0"/>
              <a:t>Game State</a:t>
            </a:r>
          </a:p>
          <a:p>
            <a:pPr lvl="1"/>
            <a:r>
              <a:rPr lang="en-US" dirty="0" smtClean="0"/>
              <a:t>Includes resource-like things </a:t>
            </a:r>
            <a:br>
              <a:rPr lang="en-US" dirty="0" smtClean="0"/>
            </a:br>
            <a:r>
              <a:rPr lang="en-US" dirty="0" smtClean="0"/>
              <a:t>not owned by any player</a:t>
            </a:r>
          </a:p>
          <a:p>
            <a:pPr lvl="2"/>
            <a:r>
              <a:rPr lang="en-US" dirty="0" smtClean="0"/>
              <a:t>Like common cards in Texas Hold ‘</a:t>
            </a:r>
            <a:r>
              <a:rPr lang="en-US" dirty="0" err="1" smtClean="0"/>
              <a:t>Em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Information Visibility</a:t>
            </a:r>
          </a:p>
          <a:p>
            <a:pPr lvl="1"/>
            <a:r>
              <a:rPr lang="en-US" dirty="0" smtClean="0"/>
              <a:t>What can the players see/know about</a:t>
            </a:r>
          </a:p>
          <a:p>
            <a:endParaRPr lang="en-US" dirty="0" smtClean="0"/>
          </a:p>
          <a:p>
            <a:r>
              <a:rPr lang="en-US" dirty="0" smtClean="0"/>
              <a:t>“Turn” Sequencing</a:t>
            </a:r>
          </a:p>
          <a:p>
            <a:pPr lvl="1"/>
            <a:r>
              <a:rPr lang="en-US" dirty="0" smtClean="0"/>
              <a:t>What order do players take actions</a:t>
            </a:r>
          </a:p>
          <a:p>
            <a:pPr lvl="1"/>
            <a:r>
              <a:rPr lang="en-US" dirty="0" smtClean="0"/>
              <a:t>How does play flow from one action to another</a:t>
            </a:r>
          </a:p>
          <a:p>
            <a:pPr lvl="1"/>
            <a:r>
              <a:rPr lang="en-US" dirty="0" err="1" smtClean="0"/>
              <a:t>Realtime</a:t>
            </a:r>
            <a:r>
              <a:rPr lang="en-US" dirty="0"/>
              <a:t> </a:t>
            </a:r>
            <a:r>
              <a:rPr lang="en-US" dirty="0" smtClean="0"/>
              <a:t>(every object cannot simultaneously update)</a:t>
            </a:r>
          </a:p>
          <a:p>
            <a:pPr lvl="1"/>
            <a:endParaRPr lang="en-US" dirty="0"/>
          </a:p>
          <a:p>
            <a:r>
              <a:rPr lang="en-US" dirty="0" smtClean="0"/>
              <a:t>Player-Player Interaction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1219200"/>
            <a:ext cx="3136500" cy="14773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These items often exist</a:t>
            </a:r>
          </a:p>
          <a:p>
            <a:r>
              <a:rPr lang="en-US" dirty="0" smtClean="0"/>
              <a:t>“in the background”</a:t>
            </a:r>
          </a:p>
          <a:p>
            <a:r>
              <a:rPr lang="en-US" dirty="0" smtClean="0"/>
              <a:t>of many games</a:t>
            </a:r>
          </a:p>
          <a:p>
            <a:endParaRPr lang="en-US" dirty="0"/>
          </a:p>
          <a:p>
            <a:r>
              <a:rPr lang="en-US" b="1" dirty="0" smtClean="0"/>
              <a:t>And must also be tied together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04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Point of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Games are Systems</a:t>
            </a:r>
          </a:p>
          <a:p>
            <a:pPr lvl="1"/>
            <a:r>
              <a:rPr lang="en-US" dirty="0" smtClean="0"/>
              <a:t>Game Design is Designing a System of Elements</a:t>
            </a:r>
          </a:p>
          <a:p>
            <a:pPr lvl="2"/>
            <a:r>
              <a:rPr lang="en-US" dirty="0" smtClean="0"/>
              <a:t>Each element may influence another</a:t>
            </a:r>
          </a:p>
          <a:p>
            <a:pPr lvl="2"/>
            <a:r>
              <a:rPr lang="en-US" dirty="0" smtClean="0"/>
              <a:t>Changing one element may change the entire game</a:t>
            </a:r>
          </a:p>
          <a:p>
            <a:pPr lvl="2"/>
            <a:r>
              <a:rPr lang="en-US" dirty="0" smtClean="0"/>
              <a:t>The combination of elements forms a complex whole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A system may be a system of systems</a:t>
            </a:r>
          </a:p>
          <a:p>
            <a:pPr lvl="2"/>
            <a:r>
              <a:rPr lang="en-US" dirty="0" smtClean="0"/>
              <a:t>a game containing games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The game/system state </a:t>
            </a:r>
            <a:br>
              <a:rPr lang="en-US" dirty="0" smtClean="0"/>
            </a:br>
            <a:r>
              <a:rPr lang="en-US" dirty="0" smtClean="0"/>
              <a:t>is dependent on the state of its elements</a:t>
            </a:r>
          </a:p>
          <a:p>
            <a:pPr lvl="2"/>
            <a:r>
              <a:rPr lang="en-US" dirty="0" smtClean="0"/>
              <a:t>Allows for emergent behavior (from a simple rule set)</a:t>
            </a:r>
          </a:p>
          <a:p>
            <a:pPr lvl="2"/>
            <a:r>
              <a:rPr lang="en-US" dirty="0" smtClean="0"/>
              <a:t>Difficulty in predicting</a:t>
            </a:r>
          </a:p>
          <a:p>
            <a:pPr lvl="3"/>
            <a:r>
              <a:rPr lang="en-US" dirty="0" smtClean="0"/>
              <a:t>Player choices are variable and affect states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5331023"/>
            <a:ext cx="2607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mechanics yield</a:t>
            </a:r>
            <a:r>
              <a:rPr lang="en-US" sz="1400" i="1" dirty="0" smtClean="0">
                <a:sym typeface="Wingdings" panose="05000000000000000000" pitchFamily="2" charset="2"/>
              </a:rPr>
              <a:t> system dynamics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70903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the above help identify formal elements</a:t>
            </a:r>
          </a:p>
          <a:p>
            <a:pPr lvl="1"/>
            <a:r>
              <a:rPr lang="en-US" dirty="0"/>
              <a:t>The specifics vary</a:t>
            </a:r>
          </a:p>
          <a:p>
            <a:pPr lvl="1"/>
            <a:r>
              <a:rPr lang="en-US" dirty="0"/>
              <a:t>The lists discussed are places/things you should examine and consider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Identification of elements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i="1" dirty="0" smtClean="0"/>
              <a:t>via definitions, descriptions, discussions</a:t>
            </a:r>
            <a:endParaRPr lang="en-US" i="1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Allows for Critical Analysis</a:t>
            </a:r>
          </a:p>
          <a:p>
            <a:pPr lvl="2"/>
            <a:r>
              <a:rPr lang="en-US" dirty="0" smtClean="0"/>
              <a:t>Useful </a:t>
            </a:r>
            <a:r>
              <a:rPr lang="en-US" dirty="0" smtClean="0"/>
              <a:t>when looking at your own games</a:t>
            </a:r>
          </a:p>
          <a:p>
            <a:pPr lvl="3"/>
            <a:r>
              <a:rPr lang="en-US" dirty="0" smtClean="0"/>
              <a:t>How do you know what to add or remove to make your game better?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8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Designing a game is designing a system</a:t>
            </a:r>
          </a:p>
          <a:p>
            <a:endParaRPr lang="en-US" dirty="0" smtClean="0"/>
          </a:p>
          <a:p>
            <a:r>
              <a:rPr lang="en-US" dirty="0" smtClean="0"/>
              <a:t>Game design and development is iterative</a:t>
            </a:r>
          </a:p>
          <a:p>
            <a:endParaRPr lang="en-US" dirty="0" smtClean="0"/>
          </a:p>
          <a:p>
            <a:r>
              <a:rPr lang="en-US" dirty="0"/>
              <a:t>Games can be described as</a:t>
            </a:r>
          </a:p>
          <a:p>
            <a:pPr lvl="1"/>
            <a:r>
              <a:rPr lang="en-US" dirty="0"/>
              <a:t>the successive layering of constraints</a:t>
            </a:r>
          </a:p>
          <a:p>
            <a:pPr lvl="1"/>
            <a:endParaRPr lang="en-US" dirty="0"/>
          </a:p>
          <a:p>
            <a:r>
              <a:rPr lang="en-US" dirty="0" smtClean="0"/>
              <a:t>Games have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5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</a:t>
            </a:r>
            <a:r>
              <a:rPr lang="en-US" dirty="0" smtClean="0"/>
              <a:t>Analysis: Suggested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Describe the game’s formal Elements</a:t>
            </a:r>
          </a:p>
          <a:p>
            <a:pPr lvl="1"/>
            <a:r>
              <a:rPr lang="en-US" dirty="0" smtClean="0"/>
              <a:t>Do Not interpret, just state what is there</a:t>
            </a:r>
          </a:p>
          <a:p>
            <a:endParaRPr lang="en-US" dirty="0" smtClean="0"/>
          </a:p>
          <a:p>
            <a:r>
              <a:rPr lang="en-US" b="1" dirty="0" smtClean="0"/>
              <a:t>Describe the results of the formal elements as the game plays</a:t>
            </a:r>
          </a:p>
          <a:p>
            <a:pPr lvl="1"/>
            <a:r>
              <a:rPr lang="en-US" dirty="0" smtClean="0"/>
              <a:t>How do the different elements interact</a:t>
            </a:r>
          </a:p>
          <a:p>
            <a:pPr lvl="1"/>
            <a:r>
              <a:rPr lang="en-US" dirty="0" smtClean="0"/>
              <a:t>What is the play of the game like</a:t>
            </a:r>
          </a:p>
          <a:p>
            <a:pPr lvl="1"/>
            <a:r>
              <a:rPr lang="en-US" dirty="0" smtClean="0"/>
              <a:t>Is it effective</a:t>
            </a:r>
          </a:p>
          <a:p>
            <a:pPr lvl="1"/>
            <a:r>
              <a:rPr lang="en-US" dirty="0" smtClean="0"/>
              <a:t>Is it “fun”</a:t>
            </a:r>
          </a:p>
          <a:p>
            <a:endParaRPr lang="en-US" dirty="0" smtClean="0"/>
          </a:p>
          <a:p>
            <a:r>
              <a:rPr lang="en-US" b="1" dirty="0" smtClean="0"/>
              <a:t>Attempt to understand why the designer (you) chose those elements and not others</a:t>
            </a:r>
          </a:p>
          <a:p>
            <a:pPr lvl="1"/>
            <a:r>
              <a:rPr lang="en-US" dirty="0" smtClean="0"/>
              <a:t>Why use a particular player structure</a:t>
            </a:r>
          </a:p>
          <a:p>
            <a:pPr lvl="1"/>
            <a:r>
              <a:rPr lang="en-US" dirty="0" smtClean="0"/>
              <a:t>Why that set of resources</a:t>
            </a:r>
          </a:p>
          <a:p>
            <a:pPr lvl="1"/>
            <a:r>
              <a:rPr lang="en-US" dirty="0" smtClean="0"/>
              <a:t> What would happen if this element or that element were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5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Self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What are the goals of the player(s</a:t>
            </a:r>
            <a:r>
              <a:rPr lang="en-US" dirty="0" smtClean="0"/>
              <a:t>) and of the game</a:t>
            </a:r>
            <a:endParaRPr lang="en-US" dirty="0" smtClean="0"/>
          </a:p>
          <a:p>
            <a:pPr lvl="2"/>
            <a:r>
              <a:rPr lang="en-US" dirty="0" smtClean="0"/>
              <a:t>What challenges are there</a:t>
            </a:r>
          </a:p>
          <a:p>
            <a:pPr lvl="2"/>
            <a:r>
              <a:rPr lang="en-US" dirty="0" smtClean="0"/>
              <a:t>What actions can players take to overcome </a:t>
            </a:r>
            <a:r>
              <a:rPr lang="en-US" dirty="0" smtClean="0"/>
              <a:t>them</a:t>
            </a:r>
          </a:p>
          <a:p>
            <a:pPr lvl="2"/>
            <a:r>
              <a:rPr lang="en-US" dirty="0" smtClean="0"/>
              <a:t>Where do they lead the player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From the player perspective, is the game fair</a:t>
            </a:r>
          </a:p>
          <a:p>
            <a:endParaRPr lang="en-US" dirty="0" smtClean="0"/>
          </a:p>
          <a:p>
            <a:r>
              <a:rPr lang="en-US" dirty="0" smtClean="0"/>
              <a:t>Would anyone want to replay the game</a:t>
            </a:r>
          </a:p>
          <a:p>
            <a:pPr lvl="2"/>
            <a:r>
              <a:rPr lang="en-US" dirty="0" smtClean="0"/>
              <a:t>Why or why not</a:t>
            </a:r>
          </a:p>
          <a:p>
            <a:pPr lvl="2"/>
            <a:r>
              <a:rPr lang="en-US" dirty="0" smtClean="0"/>
              <a:t>Are there multiple endings</a:t>
            </a:r>
          </a:p>
          <a:p>
            <a:pPr lvl="3"/>
            <a:r>
              <a:rPr lang="en-US" dirty="0" smtClean="0"/>
              <a:t>Different paths to success/fail</a:t>
            </a:r>
          </a:p>
          <a:p>
            <a:pPr lvl="3"/>
            <a:r>
              <a:rPr lang="en-US" dirty="0" smtClean="0"/>
              <a:t>Different start points</a:t>
            </a:r>
          </a:p>
          <a:p>
            <a:pPr lvl="3"/>
            <a:r>
              <a:rPr lang="en-US" dirty="0" smtClean="0"/>
              <a:t>Different roles</a:t>
            </a:r>
          </a:p>
          <a:p>
            <a:endParaRPr lang="en-US" dirty="0" smtClean="0"/>
          </a:p>
          <a:p>
            <a:r>
              <a:rPr lang="en-US" dirty="0" smtClean="0"/>
              <a:t>Does the game fit/play well with the intended audience</a:t>
            </a:r>
          </a:p>
          <a:p>
            <a:endParaRPr lang="en-US" dirty="0" smtClean="0"/>
          </a:p>
          <a:p>
            <a:r>
              <a:rPr lang="en-US" dirty="0" smtClean="0"/>
              <a:t>What is the one thing that identifies the game</a:t>
            </a:r>
          </a:p>
          <a:p>
            <a:pPr lvl="2"/>
            <a:r>
              <a:rPr lang="en-US" dirty="0" smtClean="0"/>
              <a:t>what is the one aspect that you do over and over</a:t>
            </a:r>
          </a:p>
          <a:p>
            <a:pPr lvl="2"/>
            <a:r>
              <a:rPr lang="en-US" dirty="0" smtClean="0"/>
              <a:t>what is the one thing that sets it apart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4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Games are systems</a:t>
            </a:r>
          </a:p>
          <a:p>
            <a:pPr lvl="1"/>
            <a:r>
              <a:rPr lang="en-US" dirty="0" smtClean="0"/>
              <a:t>Playing is necessary to understand </a:t>
            </a:r>
            <a:br>
              <a:rPr lang="en-US" dirty="0" smtClean="0"/>
            </a:br>
            <a:r>
              <a:rPr lang="en-US" dirty="0" smtClean="0"/>
              <a:t>how elements interact and how the game feels</a:t>
            </a:r>
          </a:p>
          <a:p>
            <a:endParaRPr lang="en-US" dirty="0" smtClean="0"/>
          </a:p>
          <a:p>
            <a:r>
              <a:rPr lang="en-US" b="1" dirty="0" smtClean="0"/>
              <a:t>Analyzing a game requires </a:t>
            </a:r>
            <a:br>
              <a:rPr lang="en-US" b="1" dirty="0" smtClean="0"/>
            </a:br>
            <a:r>
              <a:rPr lang="en-US" b="1" dirty="0" smtClean="0"/>
              <a:t>an examination of all the game’s parts</a:t>
            </a:r>
          </a:p>
          <a:p>
            <a:pPr lvl="1"/>
            <a:r>
              <a:rPr lang="en-US" dirty="0" smtClean="0"/>
              <a:t>figuring out how each fits together</a:t>
            </a:r>
          </a:p>
          <a:p>
            <a:pPr lvl="1"/>
            <a:r>
              <a:rPr lang="en-US" dirty="0" smtClean="0"/>
              <a:t>and how an experience arises from them</a:t>
            </a:r>
          </a:p>
          <a:p>
            <a:endParaRPr lang="en-US" dirty="0" smtClean="0"/>
          </a:p>
          <a:p>
            <a:r>
              <a:rPr lang="en-US" b="1" dirty="0" smtClean="0"/>
              <a:t>Designing a game requires </a:t>
            </a:r>
            <a:br>
              <a:rPr lang="en-US" b="1" dirty="0" smtClean="0"/>
            </a:br>
            <a:r>
              <a:rPr lang="en-US" b="1" dirty="0" smtClean="0"/>
              <a:t>the creation of all the game’s parts</a:t>
            </a:r>
          </a:p>
          <a:p>
            <a:pPr lvl="1"/>
            <a:r>
              <a:rPr lang="en-US" dirty="0" smtClean="0"/>
              <a:t>If you can’t define the formal elements</a:t>
            </a:r>
            <a:br>
              <a:rPr lang="en-US" dirty="0" smtClean="0"/>
            </a:br>
            <a:r>
              <a:rPr lang="en-US" dirty="0" smtClean="0"/>
              <a:t>then you </a:t>
            </a:r>
            <a:r>
              <a:rPr lang="en-US" dirty="0" smtClean="0"/>
              <a:t>probably don’t </a:t>
            </a:r>
            <a:r>
              <a:rPr lang="en-US" dirty="0" smtClean="0"/>
              <a:t>have a game</a:t>
            </a:r>
          </a:p>
          <a:p>
            <a:pPr lvl="2"/>
            <a:r>
              <a:rPr lang="en-US" dirty="0" smtClean="0"/>
              <a:t>you </a:t>
            </a:r>
            <a:r>
              <a:rPr lang="en-US" dirty="0" smtClean="0"/>
              <a:t>have an idea… that needs </a:t>
            </a:r>
            <a:r>
              <a:rPr lang="en-US" dirty="0" smtClean="0"/>
              <a:t>finished…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6096000" y="4038600"/>
            <a:ext cx="2805051" cy="2082337"/>
            <a:chOff x="6477000" y="3632663"/>
            <a:chExt cx="2424051" cy="1757065"/>
          </a:xfrm>
        </p:grpSpPr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4094328"/>
              <a:ext cx="2424051" cy="1295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477000" y="3632663"/>
              <a:ext cx="1796133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 Sum: </a:t>
              </a:r>
              <a:r>
                <a:rPr lang="en-US" sz="2400" b="1" dirty="0" smtClean="0"/>
                <a:t>Iterate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docdingle.com/teaching/gdd450/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 in these slides was derived/based </a:t>
            </a:r>
            <a:r>
              <a:rPr lang="en-US" dirty="0"/>
              <a:t>on </a:t>
            </a:r>
            <a:r>
              <a:rPr lang="en-US" dirty="0" smtClean="0"/>
              <a:t>material from:</a:t>
            </a:r>
            <a:endParaRPr lang="en-US" dirty="0"/>
          </a:p>
          <a:p>
            <a:pPr lvl="1"/>
            <a:r>
              <a:rPr lang="en-US" dirty="0" smtClean="0"/>
              <a:t>Ian Schreiber, Game </a:t>
            </a:r>
            <a:r>
              <a:rPr lang="en-US" dirty="0"/>
              <a:t>Design Concepts</a:t>
            </a:r>
          </a:p>
          <a:p>
            <a:pPr lvl="1"/>
            <a:r>
              <a:rPr lang="en-US" dirty="0"/>
              <a:t>https://gamedesignconcepts.wordpress.com/</a:t>
            </a:r>
          </a:p>
          <a:p>
            <a:pPr lvl="1"/>
            <a:r>
              <a:rPr lang="en-US" dirty="0"/>
              <a:t>Released under a Creative Commons Attribution 3.0 U.S. License</a:t>
            </a:r>
          </a:p>
          <a:p>
            <a:pPr lvl="2"/>
            <a:r>
              <a:rPr lang="en-US" dirty="0"/>
              <a:t>http://creativecommons.org/licenses/by/3.0/us/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Composition: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have seen some Formal Game Elements</a:t>
            </a:r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524000"/>
            <a:ext cx="7848600" cy="5181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Games have </a:t>
            </a:r>
            <a:r>
              <a:rPr lang="en-US" sz="4500" b="1" dirty="0">
                <a:solidFill>
                  <a:srgbClr val="FF0000"/>
                </a:solidFill>
              </a:rPr>
              <a:t>players</a:t>
            </a:r>
            <a:endParaRPr lang="en-US" dirty="0" smtClean="0"/>
          </a:p>
          <a:p>
            <a:r>
              <a:rPr lang="en-US" dirty="0" smtClean="0"/>
              <a:t>Games are an </a:t>
            </a:r>
            <a:r>
              <a:rPr lang="en-US" dirty="0" smtClean="0">
                <a:solidFill>
                  <a:srgbClr val="FF0000"/>
                </a:solidFill>
              </a:rPr>
              <a:t>activity</a:t>
            </a:r>
          </a:p>
          <a:p>
            <a:r>
              <a:rPr lang="en-US" dirty="0" smtClean="0"/>
              <a:t>Games have </a:t>
            </a:r>
            <a:r>
              <a:rPr lang="en-US" sz="4500" b="1" dirty="0" smtClean="0">
                <a:solidFill>
                  <a:srgbClr val="FF0000"/>
                </a:solidFill>
              </a:rPr>
              <a:t>rules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Games have </a:t>
            </a:r>
            <a:r>
              <a:rPr lang="en-US" dirty="0" smtClean="0">
                <a:solidFill>
                  <a:srgbClr val="FF0000"/>
                </a:solidFill>
              </a:rPr>
              <a:t>conflict</a:t>
            </a:r>
          </a:p>
          <a:p>
            <a:r>
              <a:rPr lang="en-US" dirty="0" smtClean="0"/>
              <a:t>Games have </a:t>
            </a:r>
            <a:r>
              <a:rPr lang="en-US" sz="4500" b="1" dirty="0" smtClean="0">
                <a:solidFill>
                  <a:srgbClr val="FF0000"/>
                </a:solidFill>
              </a:rPr>
              <a:t>goals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Games involve </a:t>
            </a:r>
            <a:r>
              <a:rPr lang="en-US" dirty="0" smtClean="0">
                <a:solidFill>
                  <a:srgbClr val="FF0000"/>
                </a:solidFill>
              </a:rPr>
              <a:t>decision making</a:t>
            </a:r>
          </a:p>
          <a:p>
            <a:r>
              <a:rPr lang="en-US" dirty="0" smtClean="0"/>
              <a:t>Games are </a:t>
            </a:r>
            <a:r>
              <a:rPr lang="en-US" dirty="0" smtClean="0">
                <a:solidFill>
                  <a:srgbClr val="FF0000"/>
                </a:solidFill>
              </a:rPr>
              <a:t>artificial, safe, outside ordinary life</a:t>
            </a:r>
          </a:p>
          <a:p>
            <a:r>
              <a:rPr lang="en-US" dirty="0" smtClean="0"/>
              <a:t>Games involve </a:t>
            </a:r>
            <a:r>
              <a:rPr lang="en-US" dirty="0" smtClean="0">
                <a:solidFill>
                  <a:srgbClr val="FF0000"/>
                </a:solidFill>
              </a:rPr>
              <a:t>no material gain </a:t>
            </a:r>
            <a:r>
              <a:rPr lang="en-US" dirty="0" smtClean="0"/>
              <a:t>on the part of the players</a:t>
            </a:r>
          </a:p>
          <a:p>
            <a:r>
              <a:rPr lang="en-US" dirty="0" smtClean="0"/>
              <a:t>Games are </a:t>
            </a:r>
            <a:r>
              <a:rPr lang="en-US" dirty="0" smtClean="0">
                <a:solidFill>
                  <a:srgbClr val="FF0000"/>
                </a:solidFill>
              </a:rPr>
              <a:t>voluntary</a:t>
            </a:r>
          </a:p>
          <a:p>
            <a:r>
              <a:rPr lang="en-US" dirty="0" smtClean="0"/>
              <a:t>Games have an </a:t>
            </a:r>
            <a:r>
              <a:rPr lang="en-US" dirty="0" smtClean="0">
                <a:solidFill>
                  <a:srgbClr val="FF0000"/>
                </a:solidFill>
              </a:rPr>
              <a:t>uncertain outcome</a:t>
            </a:r>
          </a:p>
          <a:p>
            <a:r>
              <a:rPr lang="en-US" dirty="0" smtClean="0"/>
              <a:t>Games are a </a:t>
            </a:r>
            <a:r>
              <a:rPr lang="en-US" dirty="0" smtClean="0">
                <a:solidFill>
                  <a:srgbClr val="FF0000"/>
                </a:solidFill>
              </a:rPr>
              <a:t>representation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simulation </a:t>
            </a:r>
            <a:r>
              <a:rPr lang="en-US" dirty="0" smtClean="0"/>
              <a:t>of something real but are themselves </a:t>
            </a:r>
            <a:r>
              <a:rPr lang="en-US" dirty="0" smtClean="0">
                <a:solidFill>
                  <a:srgbClr val="FF0000"/>
                </a:solidFill>
              </a:rPr>
              <a:t>make believe</a:t>
            </a:r>
          </a:p>
          <a:p>
            <a:r>
              <a:rPr lang="en-US" dirty="0" smtClean="0"/>
              <a:t>Games are </a:t>
            </a:r>
            <a:r>
              <a:rPr lang="en-US" dirty="0" smtClean="0">
                <a:solidFill>
                  <a:srgbClr val="FF0000"/>
                </a:solidFill>
              </a:rPr>
              <a:t>inefficient</a:t>
            </a:r>
          </a:p>
          <a:p>
            <a:r>
              <a:rPr lang="en-US" dirty="0" smtClean="0"/>
              <a:t>Games have </a:t>
            </a:r>
            <a:r>
              <a:rPr lang="en-US" sz="4500" b="1" dirty="0" smtClean="0">
                <a:solidFill>
                  <a:srgbClr val="FF0000"/>
                </a:solidFill>
              </a:rPr>
              <a:t>systems</a:t>
            </a:r>
            <a:r>
              <a:rPr lang="en-US" sz="4500" dirty="0" smtClean="0"/>
              <a:t> </a:t>
            </a:r>
            <a:r>
              <a:rPr lang="en-US" dirty="0" smtClean="0"/>
              <a:t>(closed systems)</a:t>
            </a:r>
          </a:p>
          <a:p>
            <a:r>
              <a:rPr lang="en-US" dirty="0" smtClean="0"/>
              <a:t>Games are a form of </a:t>
            </a:r>
            <a:r>
              <a:rPr lang="en-US" dirty="0" smtClean="0">
                <a:solidFill>
                  <a:srgbClr val="FF0000"/>
                </a:solidFill>
              </a:rPr>
              <a:t>art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0743" y="1828800"/>
            <a:ext cx="2393540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Let’s consider some</a:t>
            </a:r>
          </a:p>
          <a:p>
            <a:r>
              <a:rPr lang="en-US" dirty="0" smtClean="0"/>
              <a:t>details and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74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Composition: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10600" cy="55626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Games </a:t>
            </a:r>
            <a:r>
              <a:rPr lang="en-US" sz="2800" b="1" dirty="0" smtClean="0">
                <a:solidFill>
                  <a:srgbClr val="FF0000"/>
                </a:solidFill>
              </a:rPr>
              <a:t>have players</a:t>
            </a:r>
            <a:r>
              <a:rPr lang="en-US" sz="2800" dirty="0" smtClean="0"/>
              <a:t>, details vary</a:t>
            </a:r>
          </a:p>
          <a:p>
            <a:pPr lvl="1"/>
            <a:r>
              <a:rPr lang="en-US" sz="2000" dirty="0" smtClean="0"/>
              <a:t>How many</a:t>
            </a:r>
            <a:endParaRPr lang="en-US" sz="2000" dirty="0"/>
          </a:p>
          <a:p>
            <a:pPr lvl="1"/>
            <a:r>
              <a:rPr lang="en-US" sz="2000" dirty="0" smtClean="0"/>
              <a:t>Can they leave </a:t>
            </a:r>
            <a:r>
              <a:rPr lang="en-US" sz="2000" dirty="0"/>
              <a:t>the game during </a:t>
            </a:r>
            <a:r>
              <a:rPr lang="en-US" sz="2000" dirty="0" smtClean="0"/>
              <a:t>play</a:t>
            </a:r>
            <a:endParaRPr lang="en-US" sz="2000" dirty="0"/>
          </a:p>
          <a:p>
            <a:pPr lvl="1"/>
            <a:r>
              <a:rPr lang="en-US" sz="2000" dirty="0" smtClean="0"/>
              <a:t>Can they be in teams</a:t>
            </a:r>
          </a:p>
          <a:p>
            <a:pPr lvl="1"/>
            <a:r>
              <a:rPr lang="en-US" sz="2000" dirty="0" smtClean="0"/>
              <a:t>…</a:t>
            </a:r>
            <a:endParaRPr lang="en-US" sz="2000" dirty="0"/>
          </a:p>
          <a:p>
            <a:endParaRPr lang="en-US" sz="2800" dirty="0" smtClean="0"/>
          </a:p>
          <a:p>
            <a:r>
              <a:rPr lang="en-US" sz="2800" dirty="0" smtClean="0"/>
              <a:t>Some options</a:t>
            </a:r>
            <a:endParaRPr lang="en-US" sz="2800" dirty="0"/>
          </a:p>
          <a:p>
            <a:pPr lvl="1"/>
            <a:r>
              <a:rPr lang="en-US" sz="2000" dirty="0" smtClean="0"/>
              <a:t>Solitaire, </a:t>
            </a:r>
            <a:r>
              <a:rPr lang="en-US" sz="2000" dirty="0" err="1" smtClean="0"/>
              <a:t>PvP</a:t>
            </a:r>
            <a:r>
              <a:rPr lang="en-US" sz="2000" dirty="0" smtClean="0"/>
              <a:t>, </a:t>
            </a:r>
            <a:r>
              <a:rPr lang="en-US" sz="2000" dirty="0" err="1" smtClean="0"/>
              <a:t>PvE</a:t>
            </a:r>
            <a:r>
              <a:rPr lang="en-US" sz="2000" dirty="0" smtClean="0"/>
              <a:t>, One </a:t>
            </a:r>
            <a:r>
              <a:rPr lang="en-US" sz="2000" dirty="0"/>
              <a:t>versus </a:t>
            </a:r>
            <a:r>
              <a:rPr lang="en-US" sz="2000" dirty="0" smtClean="0"/>
              <a:t>Many, Multiplayer </a:t>
            </a:r>
            <a:r>
              <a:rPr lang="en-US" sz="2000" dirty="0" err="1"/>
              <a:t>Deathmatch</a:t>
            </a:r>
            <a:r>
              <a:rPr lang="en-US" sz="2000" dirty="0"/>
              <a:t> </a:t>
            </a:r>
            <a:r>
              <a:rPr lang="en-US" sz="2000" dirty="0" smtClean="0"/>
              <a:t>(Monopoly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Individuals versus one </a:t>
            </a:r>
            <a:r>
              <a:rPr lang="en-US" sz="2000" dirty="0" smtClean="0"/>
              <a:t>(</a:t>
            </a:r>
            <a:r>
              <a:rPr lang="en-US" sz="2000" dirty="0" err="1" smtClean="0"/>
              <a:t>BlackJack</a:t>
            </a:r>
            <a:r>
              <a:rPr lang="en-US" sz="2000" dirty="0" smtClean="0"/>
              <a:t>), Team </a:t>
            </a:r>
            <a:r>
              <a:rPr lang="en-US" sz="2000" dirty="0"/>
              <a:t>versus Team</a:t>
            </a:r>
          </a:p>
          <a:p>
            <a:pPr lvl="1"/>
            <a:r>
              <a:rPr lang="en-US" sz="2000" dirty="0"/>
              <a:t>Predator And Prey </a:t>
            </a:r>
          </a:p>
          <a:p>
            <a:pPr lvl="2"/>
            <a:r>
              <a:rPr lang="en-US" sz="1800" dirty="0"/>
              <a:t>attack person on left, defend against person on right</a:t>
            </a:r>
          </a:p>
          <a:p>
            <a:pPr lvl="1"/>
            <a:r>
              <a:rPr lang="en-US" sz="2000" dirty="0"/>
              <a:t>Five Star</a:t>
            </a:r>
          </a:p>
          <a:p>
            <a:pPr lvl="2"/>
            <a:r>
              <a:rPr lang="en-US" sz="1800" dirty="0"/>
              <a:t>remove those that are not adjacent to </a:t>
            </a:r>
            <a:r>
              <a:rPr lang="en-US" sz="1800" dirty="0" smtClean="0"/>
              <a:t>you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50743" y="1828800"/>
            <a:ext cx="2393540" cy="646331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Let’s consider some</a:t>
            </a:r>
          </a:p>
          <a:p>
            <a:r>
              <a:rPr lang="en-US" dirty="0" smtClean="0"/>
              <a:t>details and implications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6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639762"/>
          </a:xfrm>
        </p:spPr>
        <p:txBody>
          <a:bodyPr/>
          <a:lstStyle/>
          <a:p>
            <a:r>
              <a:rPr lang="en-US" dirty="0" smtClean="0"/>
              <a:t>Game Composition: Player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181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Players ALWAYS have expectations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(good) Games support, create, and reinforce </a:t>
            </a:r>
            <a:br>
              <a:rPr lang="en-US" sz="2800" dirty="0" smtClean="0"/>
            </a:br>
            <a:r>
              <a:rPr lang="en-US" sz="2800" dirty="0" smtClean="0"/>
              <a:t>player expectations through</a:t>
            </a:r>
          </a:p>
          <a:p>
            <a:pPr lvl="1"/>
            <a:r>
              <a:rPr lang="en-US" sz="2400" dirty="0" smtClean="0"/>
              <a:t>Player </a:t>
            </a:r>
            <a:r>
              <a:rPr lang="en-US" sz="2400" dirty="0"/>
              <a:t>Intention</a:t>
            </a:r>
          </a:p>
          <a:p>
            <a:pPr lvl="2"/>
            <a:r>
              <a:rPr lang="en-US" sz="2000" dirty="0"/>
              <a:t>Ability of the player to create and carry out their own plan based on the current situation and an understanding of the game play options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Perceivable </a:t>
            </a:r>
            <a:r>
              <a:rPr lang="en-US" sz="2400" dirty="0"/>
              <a:t>Consequence</a:t>
            </a:r>
          </a:p>
          <a:p>
            <a:pPr lvl="2"/>
            <a:r>
              <a:rPr lang="en-US" sz="2000" dirty="0"/>
              <a:t>Feedback</a:t>
            </a:r>
          </a:p>
          <a:p>
            <a:pPr lvl="2"/>
            <a:r>
              <a:rPr lang="en-US" sz="2000" dirty="0"/>
              <a:t>The game world’s clear reaction to the action of the </a:t>
            </a:r>
            <a:r>
              <a:rPr lang="en-US" sz="2000" dirty="0" smtClean="0"/>
              <a:t>player</a:t>
            </a:r>
          </a:p>
          <a:p>
            <a:pPr lvl="3"/>
            <a:endParaRPr lang="en-US" sz="24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114800" y="6324600"/>
            <a:ext cx="5029200" cy="4441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Definitions Derived from Doug Church’s Formal Abstract Design Tools</a:t>
            </a:r>
          </a:p>
          <a:p>
            <a:pPr algn="l"/>
            <a:r>
              <a:rPr lang="en-US" sz="1000" dirty="0"/>
              <a:t>http://www.gamasutra.com/view/feature/131764/formal_abstract_design_tools.php</a:t>
            </a:r>
          </a:p>
        </p:txBody>
      </p:sp>
    </p:spTree>
    <p:extLst>
      <p:ext uri="{BB962C8B-B14F-4D97-AF65-F5344CB8AC3E}">
        <p14:creationId xmlns:p14="http://schemas.microsoft.com/office/powerpoint/2010/main" val="109825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Composition: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have/are Systems</a:t>
            </a:r>
          </a:p>
          <a:p>
            <a:pPr lvl="1"/>
            <a:r>
              <a:rPr lang="en-US" dirty="0" smtClean="0"/>
              <a:t>a set of connected things or parts forming a complex whole</a:t>
            </a:r>
          </a:p>
          <a:p>
            <a:pPr lvl="1"/>
            <a:r>
              <a:rPr lang="en-US" dirty="0" smtClean="0"/>
              <a:t>a set of principles or procedures according to which something is done</a:t>
            </a:r>
          </a:p>
          <a:p>
            <a:pPr lvl="1"/>
            <a:r>
              <a:rPr lang="en-US" dirty="0" smtClean="0"/>
              <a:t>an entire group of parts that work together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A “good” game ties all of its parts together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Composition: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Object of the game </a:t>
            </a:r>
            <a:r>
              <a:rPr lang="en-US" dirty="0" smtClean="0"/>
              <a:t>is what?</a:t>
            </a:r>
            <a:endParaRPr lang="en-US" dirty="0"/>
          </a:p>
          <a:p>
            <a:pPr lvl="1"/>
            <a:r>
              <a:rPr lang="en-US" dirty="0"/>
              <a:t>Players are trying to do what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Goals can help tie the parts of a game together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Details Vary</a:t>
            </a:r>
          </a:p>
          <a:p>
            <a:pPr lvl="1"/>
            <a:r>
              <a:rPr lang="en-US" dirty="0" smtClean="0"/>
              <a:t>Some Generic Options</a:t>
            </a:r>
            <a:endParaRPr lang="en-US" dirty="0"/>
          </a:p>
          <a:p>
            <a:pPr lvl="2"/>
            <a:r>
              <a:rPr lang="en-US" dirty="0"/>
              <a:t>Capture/Destroy</a:t>
            </a:r>
          </a:p>
          <a:p>
            <a:pPr lvl="2"/>
            <a:r>
              <a:rPr lang="en-US" dirty="0"/>
              <a:t>Control Territory</a:t>
            </a:r>
          </a:p>
          <a:p>
            <a:pPr lvl="2"/>
            <a:r>
              <a:rPr lang="en-US" dirty="0"/>
              <a:t>Collection</a:t>
            </a:r>
          </a:p>
          <a:p>
            <a:pPr lvl="2"/>
            <a:r>
              <a:rPr lang="en-US" dirty="0"/>
              <a:t>Solve (like Clue)</a:t>
            </a:r>
          </a:p>
          <a:p>
            <a:pPr lvl="2"/>
            <a:r>
              <a:rPr lang="en-US" dirty="0"/>
              <a:t>Chase/Race/Escape</a:t>
            </a:r>
          </a:p>
          <a:p>
            <a:pPr lvl="2"/>
            <a:r>
              <a:rPr lang="en-US" dirty="0" smtClean="0"/>
              <a:t>Build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Composition: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should have a </a:t>
            </a:r>
            <a:r>
              <a:rPr lang="en-US" b="1" u="sng" dirty="0" smtClean="0"/>
              <a:t>story</a:t>
            </a:r>
          </a:p>
          <a:p>
            <a:pPr lvl="1"/>
            <a:r>
              <a:rPr lang="en-US" dirty="0" smtClean="0"/>
              <a:t>Narrative of the game</a:t>
            </a:r>
          </a:p>
          <a:p>
            <a:pPr lvl="1"/>
            <a:r>
              <a:rPr lang="en-US" dirty="0" smtClean="0"/>
              <a:t>Theme of the game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Binds events, goals, objectives, parts together</a:t>
            </a:r>
          </a:p>
          <a:p>
            <a:pPr lvl="1"/>
            <a:r>
              <a:rPr lang="en-US" dirty="0" smtClean="0"/>
              <a:t>Moves </a:t>
            </a:r>
            <a:r>
              <a:rPr lang="en-US" dirty="0"/>
              <a:t>player towards the completion of the </a:t>
            </a:r>
            <a:r>
              <a:rPr lang="en-US" dirty="0" smtClean="0"/>
              <a:t>game</a:t>
            </a:r>
          </a:p>
          <a:p>
            <a:pPr lvl="1"/>
            <a:r>
              <a:rPr lang="en-US" dirty="0" smtClean="0"/>
              <a:t>Options:</a:t>
            </a:r>
          </a:p>
          <a:p>
            <a:pPr lvl="2"/>
            <a:r>
              <a:rPr lang="en-US" dirty="0"/>
              <a:t>Designer driven</a:t>
            </a:r>
          </a:p>
          <a:p>
            <a:pPr lvl="2"/>
            <a:r>
              <a:rPr lang="en-US" dirty="0"/>
              <a:t>Emergent based on player choices and actions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Composition: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Rules and Mechanics of a game</a:t>
            </a:r>
          </a:p>
          <a:p>
            <a:pPr lvl="1"/>
            <a:r>
              <a:rPr lang="en-US" dirty="0" smtClean="0"/>
              <a:t>are tricky</a:t>
            </a:r>
          </a:p>
          <a:p>
            <a:pPr lvl="1"/>
            <a:r>
              <a:rPr lang="en-US" dirty="0" smtClean="0"/>
              <a:t>are subtle</a:t>
            </a:r>
          </a:p>
          <a:p>
            <a:pPr lvl="1"/>
            <a:r>
              <a:rPr lang="en-US" dirty="0" smtClean="0"/>
              <a:t>need details</a:t>
            </a:r>
          </a:p>
          <a:p>
            <a:pPr lvl="1"/>
            <a:r>
              <a:rPr lang="en-US" dirty="0" smtClean="0"/>
              <a:t>must be tested</a:t>
            </a:r>
          </a:p>
          <a:p>
            <a:pPr lvl="2"/>
            <a:r>
              <a:rPr lang="en-US" dirty="0" smtClean="0"/>
              <a:t>using mockups and prototypes</a:t>
            </a:r>
          </a:p>
          <a:p>
            <a:pPr lvl="2"/>
            <a:r>
              <a:rPr lang="en-US" dirty="0" smtClean="0"/>
              <a:t>by ‘real’ players and designers and developers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can bind parts of the game together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should create/support player expectations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5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1205</Words>
  <Application>Microsoft Office PowerPoint</Application>
  <PresentationFormat>On-screen Show (4:3)</PresentationFormat>
  <Paragraphs>293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Game Composition</vt:lpstr>
      <vt:lpstr>Recall</vt:lpstr>
      <vt:lpstr>Game Composition: Elements</vt:lpstr>
      <vt:lpstr>Game Composition: Players</vt:lpstr>
      <vt:lpstr>Game Composition: Player Expectations</vt:lpstr>
      <vt:lpstr>Game Composition: Systems</vt:lpstr>
      <vt:lpstr>Game Composition: Goals</vt:lpstr>
      <vt:lpstr>Game Composition: Story</vt:lpstr>
      <vt:lpstr>Game Composition: Rules</vt:lpstr>
      <vt:lpstr>Rules are Tricky</vt:lpstr>
      <vt:lpstr>Three Categories of Rules</vt:lpstr>
      <vt:lpstr>Rules are Subtle</vt:lpstr>
      <vt:lpstr>Rules are Subtle</vt:lpstr>
      <vt:lpstr>Rules are Subtle</vt:lpstr>
      <vt:lpstr>Rules are Subtle</vt:lpstr>
      <vt:lpstr>Operational vs. Constituative</vt:lpstr>
      <vt:lpstr>Other Subtle Game Parts</vt:lpstr>
      <vt:lpstr>End Point of Elements</vt:lpstr>
      <vt:lpstr>Critical Analysis</vt:lpstr>
      <vt:lpstr>Critical Analysis: Suggested Steps</vt:lpstr>
      <vt:lpstr>Critical Self Questions</vt:lpstr>
      <vt:lpstr>End Summary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477</cp:revision>
  <dcterms:created xsi:type="dcterms:W3CDTF">2006-08-16T00:00:00Z</dcterms:created>
  <dcterms:modified xsi:type="dcterms:W3CDTF">2015-07-24T15:44:22Z</dcterms:modified>
</cp:coreProperties>
</file>