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55" r:id="rId3"/>
    <p:sldId id="370" r:id="rId4"/>
    <p:sldId id="357" r:id="rId5"/>
    <p:sldId id="358" r:id="rId6"/>
    <p:sldId id="359" r:id="rId7"/>
    <p:sldId id="360" r:id="rId8"/>
    <p:sldId id="361" r:id="rId9"/>
    <p:sldId id="362" r:id="rId10"/>
    <p:sldId id="365" r:id="rId11"/>
    <p:sldId id="363" r:id="rId12"/>
    <p:sldId id="366" r:id="rId13"/>
    <p:sldId id="367" r:id="rId14"/>
    <p:sldId id="368" r:id="rId15"/>
    <p:sldId id="369" r:id="rId16"/>
    <p:sldId id="306" r:id="rId17"/>
    <p:sldId id="33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dingle.com/teaching/gdd325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MDA Framework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View of Game Parts 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Analysis and Discussion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578350"/>
            <a:ext cx="1264285" cy="121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Spawn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181600" cy="4983163"/>
          </a:xfrm>
        </p:spPr>
        <p:txBody>
          <a:bodyPr/>
          <a:lstStyle/>
          <a:p>
            <a:r>
              <a:rPr lang="en-US" dirty="0" smtClean="0"/>
              <a:t>First-Person Shooters often have a “Spawn Point” </a:t>
            </a:r>
            <a:r>
              <a:rPr lang="en-US" b="1" dirty="0" smtClean="0">
                <a:solidFill>
                  <a:srgbClr val="FF0000"/>
                </a:solidFill>
              </a:rPr>
              <a:t>Mechanic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notlaura.com/wp-content/uploads/2012/11/Spawn-Camping-Bear.jpg-300x24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6680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5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Spawn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181600" cy="4983163"/>
          </a:xfrm>
        </p:spPr>
        <p:txBody>
          <a:bodyPr/>
          <a:lstStyle/>
          <a:p>
            <a:r>
              <a:rPr lang="en-US" dirty="0" smtClean="0"/>
              <a:t>Leading to the </a:t>
            </a:r>
            <a:r>
              <a:rPr lang="en-US" b="1" dirty="0" smtClean="0">
                <a:solidFill>
                  <a:srgbClr val="FF0000"/>
                </a:solidFill>
              </a:rPr>
              <a:t>dynamic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where a player may sit near a spawn point and take out players as they respawn</a:t>
            </a:r>
            <a:endParaRPr lang="en-US" dirty="0"/>
          </a:p>
        </p:txBody>
      </p:sp>
      <p:pic>
        <p:nvPicPr>
          <p:cNvPr id="2052" name="Picture 4" descr="http://rs1img.memecdn.com/rmx-spawn-campers_o_1459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69" y="1447800"/>
            <a:ext cx="3105150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11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Spawn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324850" cy="838199"/>
          </a:xfrm>
        </p:spPr>
        <p:txBody>
          <a:bodyPr/>
          <a:lstStyle/>
          <a:p>
            <a:r>
              <a:rPr lang="en-US" dirty="0" smtClean="0"/>
              <a:t>Leading to the </a:t>
            </a:r>
            <a:r>
              <a:rPr lang="en-US" b="1" dirty="0" smtClean="0">
                <a:solidFill>
                  <a:srgbClr val="FF0000"/>
                </a:solidFill>
              </a:rPr>
              <a:t>Aesthetic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Player Frustration</a:t>
            </a:r>
            <a:endParaRPr lang="en-US" dirty="0"/>
          </a:p>
        </p:txBody>
      </p:sp>
      <p:pic>
        <p:nvPicPr>
          <p:cNvPr id="5" name="Picture 2" descr="http://static.fjcdn.com/large/pictures/bb/60/bb60af_417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90750"/>
            <a:ext cx="63436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8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is the order a Designer will often experience/plan the game</a:t>
            </a:r>
          </a:p>
          <a:p>
            <a:pPr lvl="1"/>
            <a:r>
              <a:rPr lang="en-US" dirty="0" smtClean="0"/>
              <a:t>Designers control the mechanics</a:t>
            </a:r>
          </a:p>
          <a:p>
            <a:pPr lvl="1"/>
            <a:r>
              <a:rPr lang="en-US" dirty="0" smtClean="0"/>
              <a:t>Mechanics generate dynamics</a:t>
            </a:r>
          </a:p>
          <a:p>
            <a:pPr lvl="1"/>
            <a:r>
              <a:rPr lang="en-US" dirty="0" smtClean="0"/>
              <a:t>Dynamics generate aesthetics</a:t>
            </a:r>
          </a:p>
          <a:p>
            <a:pPr lvl="1"/>
            <a:endParaRPr lang="en-US" dirty="0"/>
          </a:p>
          <a:p>
            <a:r>
              <a:rPr lang="en-US" dirty="0" smtClean="0"/>
              <a:t>Designers often work outward</a:t>
            </a:r>
          </a:p>
          <a:p>
            <a:pPr lvl="1"/>
            <a:r>
              <a:rPr lang="en-US" dirty="0" smtClean="0"/>
              <a:t>design the mechanic to generate the desired aesthetic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43684"/>
            <a:ext cx="5562600" cy="207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922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Players see things in reverse order</a:t>
            </a:r>
          </a:p>
          <a:p>
            <a:pPr lvl="1"/>
            <a:r>
              <a:rPr lang="en-US" dirty="0" smtClean="0"/>
              <a:t>Aesthetics set the tone</a:t>
            </a:r>
          </a:p>
          <a:p>
            <a:pPr lvl="1"/>
            <a:r>
              <a:rPr lang="en-US" dirty="0" smtClean="0"/>
              <a:t>which is created from observed dynamics</a:t>
            </a:r>
          </a:p>
          <a:p>
            <a:pPr lvl="1"/>
            <a:r>
              <a:rPr lang="en-US" dirty="0" smtClean="0"/>
              <a:t>which is controlled by operable mechanics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62484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3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Games are composed of elements/parts</a:t>
            </a:r>
          </a:p>
          <a:p>
            <a:endParaRPr lang="en-US" dirty="0"/>
          </a:p>
          <a:p>
            <a:r>
              <a:rPr lang="en-US" dirty="0" smtClean="0"/>
              <a:t>Rules are a major part of a game</a:t>
            </a:r>
          </a:p>
          <a:p>
            <a:pPr lvl="1"/>
            <a:r>
              <a:rPr lang="en-US" dirty="0" smtClean="0"/>
              <a:t>Designers create rules</a:t>
            </a:r>
          </a:p>
          <a:p>
            <a:pPr lvl="2"/>
            <a:r>
              <a:rPr lang="en-US" dirty="0" smtClean="0"/>
              <a:t>Rules create gameplay</a:t>
            </a:r>
          </a:p>
          <a:p>
            <a:pPr lvl="2"/>
            <a:r>
              <a:rPr lang="en-US" dirty="0" smtClean="0"/>
              <a:t>Gameplay creates player experience</a:t>
            </a:r>
          </a:p>
          <a:p>
            <a:pPr lvl="1"/>
            <a:r>
              <a:rPr lang="en-US" dirty="0" smtClean="0"/>
              <a:t>A small rule change may have enormous (or no) effect</a:t>
            </a:r>
          </a:p>
          <a:p>
            <a:endParaRPr lang="en-US" dirty="0"/>
          </a:p>
          <a:p>
            <a:r>
              <a:rPr lang="en-US" dirty="0" smtClean="0"/>
              <a:t>Play Testing is critical</a:t>
            </a:r>
          </a:p>
          <a:p>
            <a:pPr lvl="1"/>
            <a:r>
              <a:rPr lang="en-US" dirty="0" smtClean="0"/>
              <a:t>Test early </a:t>
            </a:r>
            <a:r>
              <a:rPr lang="en-US" dirty="0" smtClean="0">
                <a:sym typeface="Wingdings" panose="05000000000000000000" pitchFamily="2" charset="2"/>
              </a:rPr>
              <a:t> mockups, prototypes</a:t>
            </a:r>
            <a:endParaRPr lang="en-US" dirty="0" smtClean="0"/>
          </a:p>
          <a:p>
            <a:pPr lvl="1"/>
            <a:r>
              <a:rPr lang="en-US" dirty="0" smtClean="0"/>
              <a:t>Test Often</a:t>
            </a:r>
          </a:p>
          <a:p>
            <a:pPr lvl="1"/>
            <a:r>
              <a:rPr lang="en-US" dirty="0" smtClean="0"/>
              <a:t>Evaluate</a:t>
            </a:r>
          </a:p>
          <a:p>
            <a:pPr lvl="1"/>
            <a:r>
              <a:rPr lang="en-US" dirty="0" smtClean="0"/>
              <a:t>Improve</a:t>
            </a:r>
          </a:p>
          <a:p>
            <a:pPr lvl="1"/>
            <a:r>
              <a:rPr lang="en-US" dirty="0" smtClean="0"/>
              <a:t>Iterate, Iterate, Iterate</a:t>
            </a:r>
          </a:p>
          <a:p>
            <a:pPr lvl="1"/>
            <a:r>
              <a:rPr lang="en-US" dirty="0" smtClean="0"/>
              <a:t>From “Success” to “More Success”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72409"/>
            <a:ext cx="3826775" cy="204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23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docdingle.com/teaching/gdd450/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material in these slides was derived/based on material from: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Ian Schreiber, Game Design Concepts</a:t>
            </a:r>
          </a:p>
          <a:p>
            <a:pPr lvl="2"/>
            <a:r>
              <a:rPr lang="en-US" dirty="0" smtClean="0"/>
              <a:t>https://gamedesignconcepts.wordpress.com/</a:t>
            </a:r>
          </a:p>
          <a:p>
            <a:pPr lvl="2"/>
            <a:r>
              <a:rPr lang="en-US" dirty="0" smtClean="0"/>
              <a:t>Released under a Creative Commons Attribution 3.0 U.S. License</a:t>
            </a:r>
          </a:p>
          <a:p>
            <a:pPr lvl="3"/>
            <a:r>
              <a:rPr lang="en-US" dirty="0" smtClean="0"/>
              <a:t>http://creativecommons.org/licenses/by/3.0/us/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Matthew Gallant, Mechanics, Dynamics &amp; </a:t>
            </a:r>
            <a:r>
              <a:rPr lang="en-US" dirty="0" smtClean="0"/>
              <a:t>Aesthetics</a:t>
            </a:r>
            <a:endParaRPr lang="en-US" dirty="0" smtClean="0"/>
          </a:p>
          <a:p>
            <a:pPr lvl="2"/>
            <a:r>
              <a:rPr lang="en-US" dirty="0" smtClean="0"/>
              <a:t>Blog, August 21, 2009</a:t>
            </a:r>
          </a:p>
          <a:p>
            <a:pPr lvl="3"/>
            <a:r>
              <a:rPr lang="en-US" dirty="0" smtClean="0"/>
              <a:t>http://gangles.ca/2009/08/21/mda/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a game is designing a system</a:t>
            </a:r>
          </a:p>
          <a:p>
            <a:endParaRPr lang="en-US" dirty="0" smtClean="0"/>
          </a:p>
          <a:p>
            <a:r>
              <a:rPr lang="en-US" dirty="0" smtClean="0"/>
              <a:t>Game design and development is iterative</a:t>
            </a:r>
          </a:p>
          <a:p>
            <a:endParaRPr lang="en-US" dirty="0" smtClean="0"/>
          </a:p>
          <a:p>
            <a:r>
              <a:rPr lang="en-US" dirty="0"/>
              <a:t>Games can be described as</a:t>
            </a:r>
          </a:p>
          <a:p>
            <a:pPr lvl="1"/>
            <a:r>
              <a:rPr lang="en-US" dirty="0"/>
              <a:t>the successive layering of constraints</a:t>
            </a:r>
          </a:p>
          <a:p>
            <a:pPr lvl="1"/>
            <a:endParaRPr lang="en-US" dirty="0"/>
          </a:p>
          <a:p>
            <a:r>
              <a:rPr lang="en-US" dirty="0" smtClean="0"/>
              <a:t>Games have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Set of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It is possible to look at a game in different ways depending on how you define “parts”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The Mechanics, Dynamics, Aesthetics </a:t>
            </a:r>
            <a:r>
              <a:rPr lang="en-US" sz="2800" b="1" dirty="0" smtClean="0">
                <a:solidFill>
                  <a:srgbClr val="FF0000"/>
                </a:solidFill>
              </a:rPr>
              <a:t>(MDA) Framework</a:t>
            </a:r>
            <a:endParaRPr lang="en-US" sz="2800" b="1" dirty="0">
              <a:solidFill>
                <a:srgbClr val="FF0000"/>
              </a:solidFill>
            </a:endParaRPr>
          </a:p>
          <a:p>
            <a:pPr lvl="2"/>
            <a:r>
              <a:rPr lang="en-US" sz="2000" dirty="0"/>
              <a:t>H</a:t>
            </a:r>
            <a:r>
              <a:rPr lang="en-US" sz="2000" dirty="0" smtClean="0"/>
              <a:t>as received a lot of attention from industry professionals</a:t>
            </a:r>
          </a:p>
          <a:p>
            <a:pPr lvl="2"/>
            <a:r>
              <a:rPr lang="en-US" sz="2000" b="1" dirty="0" smtClean="0">
                <a:solidFill>
                  <a:srgbClr val="FF0000"/>
                </a:solidFill>
              </a:rPr>
              <a:t>Shows the designer perspective AND the player perspective</a:t>
            </a:r>
          </a:p>
          <a:p>
            <a:pPr lvl="3"/>
            <a:r>
              <a:rPr lang="en-US" sz="1600" dirty="0" smtClean="0"/>
              <a:t>How each “sees” and relates to the same game parts</a:t>
            </a:r>
          </a:p>
          <a:p>
            <a:pPr lvl="2"/>
            <a:r>
              <a:rPr lang="en-US" sz="2100" b="1" dirty="0" smtClean="0">
                <a:solidFill>
                  <a:srgbClr val="FF0000"/>
                </a:solidFill>
              </a:rPr>
              <a:t>Aids the process</a:t>
            </a:r>
            <a:r>
              <a:rPr lang="en-US" sz="2100" dirty="0" smtClean="0"/>
              <a:t> of designing and developing a game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7"/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Defined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in 2001 by LeBlanc, 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</a:rPr>
              <a:t>Hunicke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</a:rPr>
              <a:t>Zabek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lvl="8"/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http://www.cs.northwestern.edu/~</a:t>
            </a: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hunicke/MDA.pdf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842" y="3581400"/>
            <a:ext cx="5787843" cy="21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36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=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4770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Mechanics are the rules of the game</a:t>
            </a:r>
            <a:r>
              <a:rPr lang="en-US" dirty="0" smtClean="0"/>
              <a:t> at the level of data representation and algorithms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Formal Rules define</a:t>
            </a:r>
          </a:p>
          <a:p>
            <a:pPr lvl="1"/>
            <a:r>
              <a:rPr lang="en-US" dirty="0" smtClean="0"/>
              <a:t>What is allowed (and not allowed)</a:t>
            </a:r>
          </a:p>
          <a:p>
            <a:pPr lvl="1"/>
            <a:r>
              <a:rPr lang="en-US" dirty="0" smtClean="0"/>
              <a:t>How is the game setup</a:t>
            </a:r>
          </a:p>
          <a:p>
            <a:pPr lvl="1"/>
            <a:r>
              <a:rPr lang="en-US" dirty="0" smtClean="0"/>
              <a:t>What actions can players perform</a:t>
            </a:r>
          </a:p>
          <a:p>
            <a:pPr lvl="1"/>
            <a:r>
              <a:rPr lang="en-US" dirty="0" smtClean="0"/>
              <a:t>What goals/objectives can/should/must be achieved</a:t>
            </a:r>
          </a:p>
          <a:p>
            <a:pPr lvl="1"/>
            <a:r>
              <a:rPr lang="en-US" dirty="0" smtClean="0"/>
              <a:t>When does the game end</a:t>
            </a:r>
          </a:p>
          <a:p>
            <a:pPr lvl="2"/>
            <a:r>
              <a:rPr lang="en-US" dirty="0" smtClean="0"/>
              <a:t>Who wins, who loses, what is scored</a:t>
            </a:r>
          </a:p>
          <a:p>
            <a:pPr lvl="1"/>
            <a:r>
              <a:rPr lang="en-US" dirty="0" smtClean="0"/>
              <a:t>How are rules enforced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00200"/>
            <a:ext cx="1714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80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= System (in motion)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248400" cy="49831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Dynamics describe the run-time behavior</a:t>
            </a:r>
            <a:r>
              <a:rPr lang="en-US" sz="2800" dirty="0" smtClean="0"/>
              <a:t> of the mechanics acting on player inputs and each others’ outputs over time</a:t>
            </a:r>
          </a:p>
          <a:p>
            <a:pPr lvl="1"/>
            <a:r>
              <a:rPr lang="en-US" sz="2400" dirty="0" smtClean="0"/>
              <a:t>Describe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the “play” of the game</a:t>
            </a:r>
          </a:p>
          <a:p>
            <a:pPr lvl="2"/>
            <a:r>
              <a:rPr lang="en-US" sz="2000" dirty="0" smtClean="0"/>
              <a:t>What strategies/behaviors emerge from the rules</a:t>
            </a:r>
          </a:p>
          <a:p>
            <a:pPr lvl="2"/>
            <a:r>
              <a:rPr lang="en-US" sz="2000" dirty="0" smtClean="0"/>
              <a:t>How do the players interact with the environment and each other</a:t>
            </a:r>
            <a:endParaRPr lang="en-US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5000"/>
            <a:ext cx="15811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938463"/>
            <a:ext cx="16478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Aesthetics = “Fun”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400800" cy="49831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Aesthetics describes the </a:t>
            </a:r>
            <a:r>
              <a:rPr lang="en-US" sz="2800" dirty="0" smtClean="0"/>
              <a:t>desired</a:t>
            </a:r>
            <a:r>
              <a:rPr lang="en-US" sz="2800" b="1" dirty="0" smtClean="0">
                <a:solidFill>
                  <a:srgbClr val="FF0000"/>
                </a:solidFill>
              </a:rPr>
              <a:t> emotional responses</a:t>
            </a:r>
            <a:r>
              <a:rPr lang="en-US" sz="2800" dirty="0" smtClean="0"/>
              <a:t> evoked in the player when interacting with the game system</a:t>
            </a:r>
          </a:p>
          <a:p>
            <a:pPr lvl="1"/>
            <a:r>
              <a:rPr lang="en-US" sz="2400" dirty="0" smtClean="0"/>
              <a:t>Not the visual elements of the game</a:t>
            </a:r>
          </a:p>
          <a:p>
            <a:pPr lvl="1"/>
            <a:r>
              <a:rPr lang="en-US" sz="2400" dirty="0" smtClean="0"/>
              <a:t>But rather</a:t>
            </a:r>
            <a:br>
              <a:rPr lang="en-US" sz="2400" dirty="0" smtClean="0"/>
            </a:br>
            <a:r>
              <a:rPr lang="en-US" sz="2400" dirty="0" smtClean="0"/>
              <a:t>the player experience of the game</a:t>
            </a:r>
          </a:p>
          <a:p>
            <a:pPr lvl="2"/>
            <a:r>
              <a:rPr lang="en-US" sz="2000" dirty="0" smtClean="0"/>
              <a:t>enjoyable, fun, frustrating, boring, interesting…</a:t>
            </a:r>
          </a:p>
          <a:p>
            <a:pPr lvl="2"/>
            <a:r>
              <a:rPr lang="en-US" sz="2000" dirty="0" smtClean="0"/>
              <a:t>emotionally or intellectually engaging</a:t>
            </a:r>
            <a:endParaRPr lang="en-U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81200"/>
            <a:ext cx="1695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124200"/>
            <a:ext cx="16954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53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Pac Man Mechanic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800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Ghost’s pathfinding logic is defined by rules</a:t>
            </a:r>
          </a:p>
          <a:p>
            <a:pPr lvl="1"/>
            <a:r>
              <a:rPr lang="en-US" dirty="0" smtClean="0"/>
              <a:t>Each ghost has a unique seeking </a:t>
            </a:r>
            <a:r>
              <a:rPr lang="en-US" b="1" dirty="0" smtClean="0">
                <a:solidFill>
                  <a:srgbClr val="FF0000"/>
                </a:solidFill>
              </a:rPr>
              <a:t>mechanic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Blinky</a:t>
            </a:r>
            <a:r>
              <a:rPr lang="en-US" dirty="0" smtClean="0"/>
              <a:t> targets the tile the player is 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Inky targets the end of the vector that</a:t>
            </a:r>
          </a:p>
          <a:p>
            <a:pPr lvl="2"/>
            <a:r>
              <a:rPr lang="en-US" dirty="0" smtClean="0"/>
              <a:t>starts at </a:t>
            </a:r>
            <a:r>
              <a:rPr lang="en-US" dirty="0" err="1"/>
              <a:t>B</a:t>
            </a:r>
            <a:r>
              <a:rPr lang="en-US" dirty="0" err="1" smtClean="0"/>
              <a:t>linky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goes through two tiles in front of player</a:t>
            </a:r>
          </a:p>
          <a:p>
            <a:pPr lvl="2"/>
            <a:r>
              <a:rPr lang="en-US" dirty="0" smtClean="0"/>
              <a:t>is twice as long as distance of that tile to </a:t>
            </a:r>
            <a:r>
              <a:rPr lang="en-US" dirty="0" err="1" smtClean="0"/>
              <a:t>Blinky</a:t>
            </a:r>
            <a:endParaRPr lang="en-US" dirty="0"/>
          </a:p>
        </p:txBody>
      </p:sp>
      <p:pic>
        <p:nvPicPr>
          <p:cNvPr id="1026" name="Picture 2" descr="http://home.comcast.net/%7Ejpittman2/pacman/TileG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73" y="3731385"/>
            <a:ext cx="1729738" cy="21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10200" y="5893558"/>
            <a:ext cx="3733800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http://home.comcast.net/~jpittman2/pacman/pacmandossier.html</a:t>
            </a:r>
          </a:p>
        </p:txBody>
      </p:sp>
      <p:pic>
        <p:nvPicPr>
          <p:cNvPr id="1028" name="Picture 4" descr="http://home.comcast.net/%7Ejpittman2/pacman/Ink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1066800"/>
            <a:ext cx="2766059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30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Pac Man 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800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The rules create a </a:t>
            </a:r>
            <a:r>
              <a:rPr lang="en-US" b="1" dirty="0" smtClean="0">
                <a:solidFill>
                  <a:srgbClr val="FF0000"/>
                </a:solidFill>
              </a:rPr>
              <a:t>dynamic</a:t>
            </a:r>
          </a:p>
          <a:p>
            <a:pPr lvl="1"/>
            <a:r>
              <a:rPr lang="en-US" dirty="0" smtClean="0"/>
              <a:t>where the player is trapped by </a:t>
            </a:r>
            <a:r>
              <a:rPr lang="en-US" dirty="0" err="1" smtClean="0"/>
              <a:t>Blinky</a:t>
            </a:r>
            <a:r>
              <a:rPr lang="en-US" dirty="0" smtClean="0"/>
              <a:t> and Inky</a:t>
            </a:r>
            <a:endParaRPr lang="en-US" dirty="0"/>
          </a:p>
        </p:txBody>
      </p:sp>
      <p:pic>
        <p:nvPicPr>
          <p:cNvPr id="1026" name="Picture 2" descr="http://home.comcast.net/%7Ejpittman2/pacman/TileG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73" y="3731385"/>
            <a:ext cx="1729738" cy="21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10200" y="5893558"/>
            <a:ext cx="3733800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http://home.comcast.net/~jpittman2/pacman/pacmandossier.html</a:t>
            </a:r>
          </a:p>
        </p:txBody>
      </p:sp>
      <p:pic>
        <p:nvPicPr>
          <p:cNvPr id="1028" name="Picture 4" descr="http://home.comcast.net/%7Ejpittman2/pacman/Ink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1066800"/>
            <a:ext cx="2766059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9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Pac Man 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800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The enemy dynamics challenge the player</a:t>
            </a:r>
          </a:p>
          <a:p>
            <a:pPr lvl="1"/>
            <a:r>
              <a:rPr lang="en-US" dirty="0" smtClean="0"/>
              <a:t>creating an </a:t>
            </a:r>
            <a:r>
              <a:rPr lang="en-US" b="1" dirty="0" smtClean="0">
                <a:solidFill>
                  <a:srgbClr val="FF0000"/>
                </a:solidFill>
              </a:rPr>
              <a:t>aesthetic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i="1" dirty="0" smtClean="0"/>
              <a:t>fun and excitement</a:t>
            </a:r>
            <a:endParaRPr lang="en-US" i="1" dirty="0"/>
          </a:p>
        </p:txBody>
      </p:sp>
      <p:pic>
        <p:nvPicPr>
          <p:cNvPr id="1026" name="Picture 2" descr="http://home.comcast.net/%7Ejpittman2/pacman/TileG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73" y="3731385"/>
            <a:ext cx="1729738" cy="21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10200" y="5893558"/>
            <a:ext cx="3733800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http://home.comcast.net/~jpittman2/pacman/pacmandossier.html</a:t>
            </a:r>
          </a:p>
        </p:txBody>
      </p:sp>
      <p:pic>
        <p:nvPicPr>
          <p:cNvPr id="1028" name="Picture 4" descr="http://home.comcast.net/%7Ejpittman2/pacman/Ink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1066800"/>
            <a:ext cx="2766059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6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629</Words>
  <Application>Microsoft Office PowerPoint</Application>
  <PresentationFormat>On-screen Show (4:3)</PresentationFormat>
  <Paragraphs>131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MDA Framework</vt:lpstr>
      <vt:lpstr>Recall</vt:lpstr>
      <vt:lpstr>Another Set of Parts</vt:lpstr>
      <vt:lpstr>Mechanics = Rules</vt:lpstr>
      <vt:lpstr>Dynamics = System (in motion)</vt:lpstr>
      <vt:lpstr>Aesthetics = “Fun”</vt:lpstr>
      <vt:lpstr>Example: Pac Man Mechanic</vt:lpstr>
      <vt:lpstr>Example: Pac Man Dynamic</vt:lpstr>
      <vt:lpstr>Example: Pac Man Dynamic</vt:lpstr>
      <vt:lpstr>Example: Spawn Points</vt:lpstr>
      <vt:lpstr>Example: Spawn Points</vt:lpstr>
      <vt:lpstr>Example: Spawn Points</vt:lpstr>
      <vt:lpstr>Order of Thought</vt:lpstr>
      <vt:lpstr>Player View</vt:lpstr>
      <vt:lpstr>End Summary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523</cp:revision>
  <dcterms:created xsi:type="dcterms:W3CDTF">2006-08-16T00:00:00Z</dcterms:created>
  <dcterms:modified xsi:type="dcterms:W3CDTF">2015-07-24T19:07:40Z</dcterms:modified>
</cp:coreProperties>
</file>