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64" r:id="rId3"/>
    <p:sldId id="365" r:id="rId4"/>
    <p:sldId id="362" r:id="rId5"/>
    <p:sldId id="379" r:id="rId6"/>
    <p:sldId id="387" r:id="rId7"/>
    <p:sldId id="388" r:id="rId8"/>
    <p:sldId id="389" r:id="rId9"/>
    <p:sldId id="376" r:id="rId10"/>
    <p:sldId id="380" r:id="rId11"/>
    <p:sldId id="377" r:id="rId12"/>
    <p:sldId id="378" r:id="rId13"/>
    <p:sldId id="326" r:id="rId14"/>
    <p:sldId id="319" r:id="rId15"/>
    <p:sldId id="342" r:id="rId16"/>
    <p:sldId id="320" r:id="rId17"/>
    <p:sldId id="321" r:id="rId18"/>
    <p:sldId id="322" r:id="rId19"/>
    <p:sldId id="323" r:id="rId20"/>
    <p:sldId id="324" r:id="rId21"/>
    <p:sldId id="325" r:id="rId22"/>
    <p:sldId id="327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82" r:id="rId31"/>
    <p:sldId id="347" r:id="rId32"/>
    <p:sldId id="351" r:id="rId33"/>
    <p:sldId id="352" r:id="rId34"/>
    <p:sldId id="385" r:id="rId35"/>
    <p:sldId id="350" r:id="rId36"/>
    <p:sldId id="355" r:id="rId37"/>
    <p:sldId id="356" r:id="rId38"/>
    <p:sldId id="366" r:id="rId39"/>
    <p:sldId id="363" r:id="rId40"/>
    <p:sldId id="360" r:id="rId41"/>
    <p:sldId id="361" r:id="rId42"/>
    <p:sldId id="34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8F7D5"/>
    <a:srgbClr val="E3DE00"/>
    <a:srgbClr val="FBCFAB"/>
    <a:srgbClr val="AC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07" autoAdjust="0"/>
  </p:normalViewPr>
  <p:slideViewPr>
    <p:cSldViewPr>
      <p:cViewPr varScale="1">
        <p:scale>
          <a:sx n="85" d="100"/>
          <a:sy n="8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a “big” picture</a:t>
            </a:r>
          </a:p>
          <a:p>
            <a:r>
              <a:rPr lang="en-US" dirty="0" smtClean="0"/>
              <a:t>Break it into smaller pieces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smaller pieces</a:t>
            </a:r>
          </a:p>
          <a:p>
            <a:r>
              <a:rPr lang="en-US" baseline="0" dirty="0" smtClean="0"/>
              <a:t>Then smaller pieces</a:t>
            </a:r>
          </a:p>
          <a:p>
            <a:r>
              <a:rPr lang="en-US" baseline="0" dirty="0" smtClean="0"/>
              <a:t>Until you arrive at a “size” that is manageable, </a:t>
            </a:r>
          </a:p>
          <a:p>
            <a:r>
              <a:rPr lang="en-US" baseline="0" dirty="0" smtClean="0"/>
              <a:t>       and can be formed into different bigger things (yet similar in nature and style)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Game Design For Development</a:t>
            </a:r>
            <a:endParaRPr lang="en-US" sz="4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	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/>
              <a:t>From Top to Bottom and Back Up</a:t>
            </a:r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Development: Bottom-Up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  <a:p>
            <a:pPr lvl="1"/>
            <a:r>
              <a:rPr lang="en-US" dirty="0" smtClean="0"/>
              <a:t>is often a</a:t>
            </a:r>
            <a:br>
              <a:rPr lang="en-US" dirty="0" smtClean="0"/>
            </a:br>
            <a:r>
              <a:rPr lang="en-US" dirty="0" smtClean="0"/>
              <a:t>Bottom-Up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Start Small</a:t>
            </a:r>
          </a:p>
          <a:p>
            <a:pPr lvl="1"/>
            <a:r>
              <a:rPr lang="en-US" dirty="0" smtClean="0"/>
              <a:t>Assemble into Big</a:t>
            </a:r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87" y="1369806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6183207" y="1950831"/>
            <a:ext cx="275153" cy="380457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743744" y="2888938"/>
            <a:ext cx="381089" cy="473913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7430458" y="3908280"/>
            <a:ext cx="360034" cy="451929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8262987" y="4951924"/>
            <a:ext cx="316152" cy="41686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39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Design is Top-Down</a:t>
            </a:r>
          </a:p>
          <a:p>
            <a:r>
              <a:rPr lang="en-US" dirty="0" smtClean="0"/>
              <a:t>Development is Bottom-Up</a:t>
            </a:r>
          </a:p>
          <a:p>
            <a:endParaRPr lang="en-US" dirty="0"/>
          </a:p>
          <a:p>
            <a:r>
              <a:rPr lang="en-US" dirty="0" smtClean="0"/>
              <a:t>If the </a:t>
            </a:r>
            <a:r>
              <a:rPr lang="en-US" b="1" dirty="0" smtClean="0">
                <a:solidFill>
                  <a:srgbClr val="FF0000"/>
                </a:solidFill>
              </a:rPr>
              <a:t>Design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things into the </a:t>
            </a:r>
            <a:r>
              <a:rPr lang="en-US" dirty="0" smtClean="0">
                <a:solidFill>
                  <a:srgbClr val="FF0000"/>
                </a:solidFill>
              </a:rPr>
              <a:t>low level asset</a:t>
            </a:r>
            <a:r>
              <a:rPr lang="en-US" dirty="0" smtClean="0"/>
              <a:t> requirements</a:t>
            </a:r>
          </a:p>
          <a:p>
            <a:endParaRPr lang="en-US" dirty="0" smtClean="0"/>
          </a:p>
          <a:p>
            <a:r>
              <a:rPr lang="en-US" dirty="0" smtClean="0"/>
              <a:t>Then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becomes the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creating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assembling</a:t>
            </a:r>
            <a:r>
              <a:rPr lang="en-US" dirty="0" smtClean="0"/>
              <a:t> those </a:t>
            </a:r>
            <a:r>
              <a:rPr lang="en-US" dirty="0" smtClean="0">
                <a:solidFill>
                  <a:srgbClr val="FF0000"/>
                </a:solidFill>
              </a:rPr>
              <a:t>assets</a:t>
            </a:r>
            <a:r>
              <a:rPr lang="en-US" dirty="0" smtClean="0"/>
              <a:t> into the game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success</a:t>
            </a:r>
            <a:r>
              <a:rPr lang="en-US" dirty="0" smtClean="0"/>
              <a:t> of which can be </a:t>
            </a:r>
            <a:r>
              <a:rPr lang="en-US" dirty="0" smtClean="0">
                <a:solidFill>
                  <a:srgbClr val="FF0000"/>
                </a:solidFill>
              </a:rPr>
              <a:t>tracked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measured</a:t>
            </a:r>
          </a:p>
          <a:p>
            <a:pPr lvl="1"/>
            <a:r>
              <a:rPr lang="en-US" dirty="0" smtClean="0"/>
              <a:t>there is a </a:t>
            </a:r>
            <a:r>
              <a:rPr lang="en-US" dirty="0" smtClean="0">
                <a:solidFill>
                  <a:srgbClr val="FF0000"/>
                </a:solidFill>
              </a:rPr>
              <a:t>clear picture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needs to be developed and by </a:t>
            </a:r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to achieve the game as designed</a:t>
            </a:r>
          </a:p>
          <a:p>
            <a:pPr lvl="2"/>
            <a:r>
              <a:rPr lang="en-US" dirty="0" smtClean="0"/>
              <a:t>organized chaos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What?</a:t>
            </a:r>
          </a:p>
          <a:p>
            <a:pPr lvl="1"/>
            <a:r>
              <a:rPr lang="en-US" dirty="0" smtClean="0"/>
              <a:t>Design = top-down</a:t>
            </a:r>
          </a:p>
          <a:p>
            <a:pPr lvl="1"/>
            <a:r>
              <a:rPr lang="en-US" dirty="0" smtClean="0"/>
              <a:t>Development = bottom-up</a:t>
            </a:r>
          </a:p>
          <a:p>
            <a:pPr lvl="1"/>
            <a:endParaRPr lang="en-US" dirty="0"/>
          </a:p>
          <a:p>
            <a:r>
              <a:rPr lang="en-US" dirty="0" smtClean="0"/>
              <a:t>How do we use this information?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Start with the high level design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Can you decompose it for development?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Decompose the game into manageable pieces</a:t>
            </a:r>
          </a:p>
          <a:p>
            <a:pPr lvl="1"/>
            <a:r>
              <a:rPr lang="en-US" dirty="0" smtClean="0"/>
              <a:t>Assets, or </a:t>
            </a:r>
            <a:r>
              <a:rPr lang="en-US" b="1" dirty="0" smtClean="0">
                <a:solidFill>
                  <a:srgbClr val="FF0000"/>
                </a:solidFill>
              </a:rPr>
              <a:t>game elements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that can be assigned to people to create</a:t>
            </a:r>
          </a:p>
          <a:p>
            <a:pPr lvl="1"/>
            <a:endParaRPr lang="en-US" dirty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Categorize the assets</a:t>
            </a:r>
          </a:p>
          <a:p>
            <a:pPr lvl="1"/>
            <a:r>
              <a:rPr lang="en-US" dirty="0" smtClean="0"/>
              <a:t>Similar to how people </a:t>
            </a:r>
            <a:r>
              <a:rPr lang="en-US" u="sng" dirty="0" smtClean="0"/>
              <a:t>skills</a:t>
            </a:r>
            <a:r>
              <a:rPr lang="en-US" dirty="0" smtClean="0"/>
              <a:t> might be categorized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035296" y="2889504"/>
            <a:ext cx="3169920" cy="1536192"/>
          </a:xfrm>
          <a:custGeom>
            <a:avLst/>
            <a:gdLst>
              <a:gd name="connsiteX0" fmla="*/ 0 w 3169920"/>
              <a:gd name="connsiteY0" fmla="*/ 1072896 h 1536192"/>
              <a:gd name="connsiteX1" fmla="*/ 134112 w 3169920"/>
              <a:gd name="connsiteY1" fmla="*/ 1243584 h 1536192"/>
              <a:gd name="connsiteX2" fmla="*/ 1548384 w 3169920"/>
              <a:gd name="connsiteY2" fmla="*/ 1085088 h 1536192"/>
              <a:gd name="connsiteX3" fmla="*/ 1731264 w 3169920"/>
              <a:gd name="connsiteY3" fmla="*/ 1524000 h 1536192"/>
              <a:gd name="connsiteX4" fmla="*/ 3157728 w 3169920"/>
              <a:gd name="connsiteY4" fmla="*/ 1536192 h 1536192"/>
              <a:gd name="connsiteX5" fmla="*/ 3169920 w 3169920"/>
              <a:gd name="connsiteY5" fmla="*/ 463296 h 1536192"/>
              <a:gd name="connsiteX6" fmla="*/ 1572768 w 3169920"/>
              <a:gd name="connsiteY6" fmla="*/ 475488 h 1536192"/>
              <a:gd name="connsiteX7" fmla="*/ 926592 w 3169920"/>
              <a:gd name="connsiteY7" fmla="*/ 0 h 1536192"/>
              <a:gd name="connsiteX8" fmla="*/ 341376 w 3169920"/>
              <a:gd name="connsiteY8" fmla="*/ 121920 h 1536192"/>
              <a:gd name="connsiteX9" fmla="*/ 146304 w 3169920"/>
              <a:gd name="connsiteY9" fmla="*/ 743712 h 1536192"/>
              <a:gd name="connsiteX10" fmla="*/ 0 w 3169920"/>
              <a:gd name="connsiteY10" fmla="*/ 1072896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69920" h="1536192">
                <a:moveTo>
                  <a:pt x="0" y="1072896"/>
                </a:moveTo>
                <a:lnTo>
                  <a:pt x="134112" y="1243584"/>
                </a:lnTo>
                <a:lnTo>
                  <a:pt x="1548384" y="1085088"/>
                </a:lnTo>
                <a:lnTo>
                  <a:pt x="1731264" y="1524000"/>
                </a:lnTo>
                <a:lnTo>
                  <a:pt x="3157728" y="1536192"/>
                </a:lnTo>
                <a:lnTo>
                  <a:pt x="3169920" y="463296"/>
                </a:lnTo>
                <a:lnTo>
                  <a:pt x="1572768" y="475488"/>
                </a:lnTo>
                <a:lnTo>
                  <a:pt x="926592" y="0"/>
                </a:lnTo>
                <a:lnTo>
                  <a:pt x="341376" y="121920"/>
                </a:lnTo>
                <a:lnTo>
                  <a:pt x="146304" y="743712"/>
                </a:lnTo>
                <a:lnTo>
                  <a:pt x="0" y="10728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215025" y="2091847"/>
            <a:ext cx="2993720" cy="2041742"/>
          </a:xfrm>
          <a:custGeom>
            <a:avLst/>
            <a:gdLst>
              <a:gd name="connsiteX0" fmla="*/ 2830882 w 2993720"/>
              <a:gd name="connsiteY0" fmla="*/ 2041742 h 2041742"/>
              <a:gd name="connsiteX1" fmla="*/ 2993720 w 2993720"/>
              <a:gd name="connsiteY1" fmla="*/ 1853852 h 2041742"/>
              <a:gd name="connsiteX2" fmla="*/ 2179528 w 2993720"/>
              <a:gd name="connsiteY2" fmla="*/ 0 h 2041742"/>
              <a:gd name="connsiteX3" fmla="*/ 0 w 2993720"/>
              <a:gd name="connsiteY3" fmla="*/ 25052 h 2041742"/>
              <a:gd name="connsiteX4" fmla="*/ 62630 w 2993720"/>
              <a:gd name="connsiteY4" fmla="*/ 1139868 h 2041742"/>
              <a:gd name="connsiteX5" fmla="*/ 1528175 w 2993720"/>
              <a:gd name="connsiteY5" fmla="*/ 1152394 h 2041742"/>
              <a:gd name="connsiteX6" fmla="*/ 1665961 w 2993720"/>
              <a:gd name="connsiteY6" fmla="*/ 1728591 h 2041742"/>
              <a:gd name="connsiteX7" fmla="*/ 2054268 w 2993720"/>
              <a:gd name="connsiteY7" fmla="*/ 2016690 h 2041742"/>
              <a:gd name="connsiteX8" fmla="*/ 2580361 w 2993720"/>
              <a:gd name="connsiteY8" fmla="*/ 1903956 h 2041742"/>
              <a:gd name="connsiteX9" fmla="*/ 2830882 w 2993720"/>
              <a:gd name="connsiteY9" fmla="*/ 2041742 h 2041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93720" h="2041742">
                <a:moveTo>
                  <a:pt x="2830882" y="2041742"/>
                </a:moveTo>
                <a:lnTo>
                  <a:pt x="2993720" y="1853852"/>
                </a:lnTo>
                <a:lnTo>
                  <a:pt x="2179528" y="0"/>
                </a:lnTo>
                <a:lnTo>
                  <a:pt x="0" y="25052"/>
                </a:lnTo>
                <a:lnTo>
                  <a:pt x="62630" y="1139868"/>
                </a:lnTo>
                <a:lnTo>
                  <a:pt x="1528175" y="1152394"/>
                </a:lnTo>
                <a:lnTo>
                  <a:pt x="1665961" y="1728591"/>
                </a:lnTo>
                <a:lnTo>
                  <a:pt x="2054268" y="2016690"/>
                </a:lnTo>
                <a:lnTo>
                  <a:pt x="2580361" y="1903956"/>
                </a:lnTo>
                <a:lnTo>
                  <a:pt x="2830882" y="20417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0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035296" y="2889504"/>
            <a:ext cx="3169920" cy="1536192"/>
          </a:xfrm>
          <a:custGeom>
            <a:avLst/>
            <a:gdLst>
              <a:gd name="connsiteX0" fmla="*/ 0 w 3169920"/>
              <a:gd name="connsiteY0" fmla="*/ 1072896 h 1536192"/>
              <a:gd name="connsiteX1" fmla="*/ 134112 w 3169920"/>
              <a:gd name="connsiteY1" fmla="*/ 1243584 h 1536192"/>
              <a:gd name="connsiteX2" fmla="*/ 1548384 w 3169920"/>
              <a:gd name="connsiteY2" fmla="*/ 1085088 h 1536192"/>
              <a:gd name="connsiteX3" fmla="*/ 1731264 w 3169920"/>
              <a:gd name="connsiteY3" fmla="*/ 1524000 h 1536192"/>
              <a:gd name="connsiteX4" fmla="*/ 3157728 w 3169920"/>
              <a:gd name="connsiteY4" fmla="*/ 1536192 h 1536192"/>
              <a:gd name="connsiteX5" fmla="*/ 3169920 w 3169920"/>
              <a:gd name="connsiteY5" fmla="*/ 463296 h 1536192"/>
              <a:gd name="connsiteX6" fmla="*/ 1572768 w 3169920"/>
              <a:gd name="connsiteY6" fmla="*/ 475488 h 1536192"/>
              <a:gd name="connsiteX7" fmla="*/ 926592 w 3169920"/>
              <a:gd name="connsiteY7" fmla="*/ 0 h 1536192"/>
              <a:gd name="connsiteX8" fmla="*/ 341376 w 3169920"/>
              <a:gd name="connsiteY8" fmla="*/ 121920 h 1536192"/>
              <a:gd name="connsiteX9" fmla="*/ 146304 w 3169920"/>
              <a:gd name="connsiteY9" fmla="*/ 743712 h 1536192"/>
              <a:gd name="connsiteX10" fmla="*/ 0 w 3169920"/>
              <a:gd name="connsiteY10" fmla="*/ 1072896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69920" h="1536192">
                <a:moveTo>
                  <a:pt x="0" y="1072896"/>
                </a:moveTo>
                <a:lnTo>
                  <a:pt x="134112" y="1243584"/>
                </a:lnTo>
                <a:lnTo>
                  <a:pt x="1548384" y="1085088"/>
                </a:lnTo>
                <a:lnTo>
                  <a:pt x="1731264" y="1524000"/>
                </a:lnTo>
                <a:lnTo>
                  <a:pt x="3157728" y="1536192"/>
                </a:lnTo>
                <a:lnTo>
                  <a:pt x="3169920" y="463296"/>
                </a:lnTo>
                <a:lnTo>
                  <a:pt x="1572768" y="475488"/>
                </a:lnTo>
                <a:lnTo>
                  <a:pt x="926592" y="0"/>
                </a:lnTo>
                <a:lnTo>
                  <a:pt x="341376" y="121920"/>
                </a:lnTo>
                <a:lnTo>
                  <a:pt x="146304" y="743712"/>
                </a:lnTo>
                <a:lnTo>
                  <a:pt x="0" y="10728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47744" y="1743456"/>
            <a:ext cx="3547872" cy="2060448"/>
          </a:xfrm>
          <a:custGeom>
            <a:avLst/>
            <a:gdLst>
              <a:gd name="connsiteX0" fmla="*/ 487680 w 3547872"/>
              <a:gd name="connsiteY0" fmla="*/ 2060448 h 2060448"/>
              <a:gd name="connsiteX1" fmla="*/ 621792 w 3547872"/>
              <a:gd name="connsiteY1" fmla="*/ 2060448 h 2060448"/>
              <a:gd name="connsiteX2" fmla="*/ 646176 w 3547872"/>
              <a:gd name="connsiteY2" fmla="*/ 1731264 h 2060448"/>
              <a:gd name="connsiteX3" fmla="*/ 999744 w 3547872"/>
              <a:gd name="connsiteY3" fmla="*/ 1560576 h 2060448"/>
              <a:gd name="connsiteX4" fmla="*/ 1109472 w 3547872"/>
              <a:gd name="connsiteY4" fmla="*/ 1267968 h 2060448"/>
              <a:gd name="connsiteX5" fmla="*/ 1121664 w 3547872"/>
              <a:gd name="connsiteY5" fmla="*/ 902208 h 2060448"/>
              <a:gd name="connsiteX6" fmla="*/ 877824 w 3547872"/>
              <a:gd name="connsiteY6" fmla="*/ 621792 h 2060448"/>
              <a:gd name="connsiteX7" fmla="*/ 633984 w 3547872"/>
              <a:gd name="connsiteY7" fmla="*/ 548640 h 2060448"/>
              <a:gd name="connsiteX8" fmla="*/ 633984 w 3547872"/>
              <a:gd name="connsiteY8" fmla="*/ 377952 h 2060448"/>
              <a:gd name="connsiteX9" fmla="*/ 2353056 w 3547872"/>
              <a:gd name="connsiteY9" fmla="*/ 353568 h 2060448"/>
              <a:gd name="connsiteX10" fmla="*/ 2353056 w 3547872"/>
              <a:gd name="connsiteY10" fmla="*/ 1267968 h 2060448"/>
              <a:gd name="connsiteX11" fmla="*/ 3523488 w 3547872"/>
              <a:gd name="connsiteY11" fmla="*/ 1280160 h 2060448"/>
              <a:gd name="connsiteX12" fmla="*/ 3547872 w 3547872"/>
              <a:gd name="connsiteY12" fmla="*/ 0 h 2060448"/>
              <a:gd name="connsiteX13" fmla="*/ 2255520 w 3547872"/>
              <a:gd name="connsiteY13" fmla="*/ 0 h 2060448"/>
              <a:gd name="connsiteX14" fmla="*/ 2170176 w 3547872"/>
              <a:gd name="connsiteY14" fmla="*/ 243840 h 2060448"/>
              <a:gd name="connsiteX15" fmla="*/ 1255776 w 3547872"/>
              <a:gd name="connsiteY15" fmla="*/ 341376 h 2060448"/>
              <a:gd name="connsiteX16" fmla="*/ 512064 w 3547872"/>
              <a:gd name="connsiteY16" fmla="*/ 353568 h 2060448"/>
              <a:gd name="connsiteX17" fmla="*/ 512064 w 3547872"/>
              <a:gd name="connsiteY17" fmla="*/ 524256 h 2060448"/>
              <a:gd name="connsiteX18" fmla="*/ 182880 w 3547872"/>
              <a:gd name="connsiteY18" fmla="*/ 670560 h 2060448"/>
              <a:gd name="connsiteX19" fmla="*/ 36576 w 3547872"/>
              <a:gd name="connsiteY19" fmla="*/ 963168 h 2060448"/>
              <a:gd name="connsiteX20" fmla="*/ 0 w 3547872"/>
              <a:gd name="connsiteY20" fmla="*/ 1353312 h 2060448"/>
              <a:gd name="connsiteX21" fmla="*/ 134112 w 3547872"/>
              <a:gd name="connsiteY21" fmla="*/ 1560576 h 2060448"/>
              <a:gd name="connsiteX22" fmla="*/ 524256 w 3547872"/>
              <a:gd name="connsiteY22" fmla="*/ 1743456 h 2060448"/>
              <a:gd name="connsiteX23" fmla="*/ 487680 w 3547872"/>
              <a:gd name="connsiteY23" fmla="*/ 2060448 h 2060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47872" h="2060448">
                <a:moveTo>
                  <a:pt x="487680" y="2060448"/>
                </a:moveTo>
                <a:lnTo>
                  <a:pt x="621792" y="2060448"/>
                </a:lnTo>
                <a:lnTo>
                  <a:pt x="646176" y="1731264"/>
                </a:lnTo>
                <a:lnTo>
                  <a:pt x="999744" y="1560576"/>
                </a:lnTo>
                <a:lnTo>
                  <a:pt x="1109472" y="1267968"/>
                </a:lnTo>
                <a:lnTo>
                  <a:pt x="1121664" y="902208"/>
                </a:lnTo>
                <a:lnTo>
                  <a:pt x="877824" y="621792"/>
                </a:lnTo>
                <a:lnTo>
                  <a:pt x="633984" y="548640"/>
                </a:lnTo>
                <a:lnTo>
                  <a:pt x="633984" y="377952"/>
                </a:lnTo>
                <a:lnTo>
                  <a:pt x="2353056" y="353568"/>
                </a:lnTo>
                <a:lnTo>
                  <a:pt x="2353056" y="1267968"/>
                </a:lnTo>
                <a:lnTo>
                  <a:pt x="3523488" y="1280160"/>
                </a:lnTo>
                <a:lnTo>
                  <a:pt x="3547872" y="0"/>
                </a:lnTo>
                <a:lnTo>
                  <a:pt x="2255520" y="0"/>
                </a:lnTo>
                <a:lnTo>
                  <a:pt x="2170176" y="243840"/>
                </a:lnTo>
                <a:lnTo>
                  <a:pt x="1255776" y="341376"/>
                </a:lnTo>
                <a:lnTo>
                  <a:pt x="512064" y="353568"/>
                </a:lnTo>
                <a:lnTo>
                  <a:pt x="512064" y="524256"/>
                </a:lnTo>
                <a:lnTo>
                  <a:pt x="182880" y="670560"/>
                </a:lnTo>
                <a:lnTo>
                  <a:pt x="36576" y="963168"/>
                </a:lnTo>
                <a:lnTo>
                  <a:pt x="0" y="1353312"/>
                </a:lnTo>
                <a:lnTo>
                  <a:pt x="134112" y="1560576"/>
                </a:lnTo>
                <a:lnTo>
                  <a:pt x="524256" y="1743456"/>
                </a:lnTo>
                <a:lnTo>
                  <a:pt x="487680" y="20604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91584" y="4937760"/>
            <a:ext cx="3913632" cy="1828800"/>
          </a:xfrm>
          <a:custGeom>
            <a:avLst/>
            <a:gdLst>
              <a:gd name="connsiteX0" fmla="*/ 707136 w 3913632"/>
              <a:gd name="connsiteY0" fmla="*/ 0 h 1828800"/>
              <a:gd name="connsiteX1" fmla="*/ 499872 w 3913632"/>
              <a:gd name="connsiteY1" fmla="*/ 109728 h 1828800"/>
              <a:gd name="connsiteX2" fmla="*/ 109728 w 3913632"/>
              <a:gd name="connsiteY2" fmla="*/ 451104 h 1828800"/>
              <a:gd name="connsiteX3" fmla="*/ 280416 w 3913632"/>
              <a:gd name="connsiteY3" fmla="*/ 768096 h 1828800"/>
              <a:gd name="connsiteX4" fmla="*/ 0 w 3913632"/>
              <a:gd name="connsiteY4" fmla="*/ 1706880 h 1828800"/>
              <a:gd name="connsiteX5" fmla="*/ 1085088 w 3913632"/>
              <a:gd name="connsiteY5" fmla="*/ 1828800 h 1828800"/>
              <a:gd name="connsiteX6" fmla="*/ 3913632 w 3913632"/>
              <a:gd name="connsiteY6" fmla="*/ 1243584 h 1828800"/>
              <a:gd name="connsiteX7" fmla="*/ 3852672 w 3913632"/>
              <a:gd name="connsiteY7" fmla="*/ 536448 h 1828800"/>
              <a:gd name="connsiteX8" fmla="*/ 1706880 w 3913632"/>
              <a:gd name="connsiteY8" fmla="*/ 524256 h 1828800"/>
              <a:gd name="connsiteX9" fmla="*/ 1304544 w 3913632"/>
              <a:gd name="connsiteY9" fmla="*/ 170688 h 1828800"/>
              <a:gd name="connsiteX10" fmla="*/ 707136 w 3913632"/>
              <a:gd name="connsiteY10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13632" h="1828800">
                <a:moveTo>
                  <a:pt x="707136" y="0"/>
                </a:moveTo>
                <a:lnTo>
                  <a:pt x="499872" y="109728"/>
                </a:lnTo>
                <a:lnTo>
                  <a:pt x="109728" y="451104"/>
                </a:lnTo>
                <a:lnTo>
                  <a:pt x="280416" y="768096"/>
                </a:lnTo>
                <a:lnTo>
                  <a:pt x="0" y="1706880"/>
                </a:lnTo>
                <a:lnTo>
                  <a:pt x="1085088" y="1828800"/>
                </a:lnTo>
                <a:lnTo>
                  <a:pt x="3913632" y="1243584"/>
                </a:lnTo>
                <a:lnTo>
                  <a:pt x="3852672" y="536448"/>
                </a:lnTo>
                <a:lnTo>
                  <a:pt x="1706880" y="524256"/>
                </a:lnTo>
                <a:lnTo>
                  <a:pt x="1304544" y="170688"/>
                </a:lnTo>
                <a:lnTo>
                  <a:pt x="7071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205984" y="4206240"/>
            <a:ext cx="1743456" cy="1316736"/>
          </a:xfrm>
          <a:custGeom>
            <a:avLst/>
            <a:gdLst>
              <a:gd name="connsiteX0" fmla="*/ 36576 w 1743456"/>
              <a:gd name="connsiteY0" fmla="*/ 231648 h 1316736"/>
              <a:gd name="connsiteX1" fmla="*/ 0 w 1743456"/>
              <a:gd name="connsiteY1" fmla="*/ 426720 h 1316736"/>
              <a:gd name="connsiteX2" fmla="*/ 633984 w 1743456"/>
              <a:gd name="connsiteY2" fmla="*/ 1121664 h 1316736"/>
              <a:gd name="connsiteX3" fmla="*/ 1146048 w 1743456"/>
              <a:gd name="connsiteY3" fmla="*/ 1316736 h 1316736"/>
              <a:gd name="connsiteX4" fmla="*/ 1743456 w 1743456"/>
              <a:gd name="connsiteY4" fmla="*/ 573024 h 1316736"/>
              <a:gd name="connsiteX5" fmla="*/ 1097280 w 1743456"/>
              <a:gd name="connsiteY5" fmla="*/ 0 h 1316736"/>
              <a:gd name="connsiteX6" fmla="*/ 573024 w 1743456"/>
              <a:gd name="connsiteY6" fmla="*/ 36576 h 1316736"/>
              <a:gd name="connsiteX7" fmla="*/ 36576 w 1743456"/>
              <a:gd name="connsiteY7" fmla="*/ 231648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3456" h="1316736">
                <a:moveTo>
                  <a:pt x="36576" y="231648"/>
                </a:moveTo>
                <a:lnTo>
                  <a:pt x="0" y="426720"/>
                </a:lnTo>
                <a:lnTo>
                  <a:pt x="633984" y="1121664"/>
                </a:lnTo>
                <a:lnTo>
                  <a:pt x="1146048" y="1316736"/>
                </a:lnTo>
                <a:lnTo>
                  <a:pt x="1743456" y="573024"/>
                </a:lnTo>
                <a:lnTo>
                  <a:pt x="1097280" y="0"/>
                </a:lnTo>
                <a:lnTo>
                  <a:pt x="573024" y="36576"/>
                </a:lnTo>
                <a:lnTo>
                  <a:pt x="36576" y="2316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853440" y="3401568"/>
            <a:ext cx="3182112" cy="2097024"/>
          </a:xfrm>
          <a:custGeom>
            <a:avLst/>
            <a:gdLst>
              <a:gd name="connsiteX0" fmla="*/ 2511552 w 3182112"/>
              <a:gd name="connsiteY0" fmla="*/ 755904 h 2097024"/>
              <a:gd name="connsiteX1" fmla="*/ 3157728 w 3182112"/>
              <a:gd name="connsiteY1" fmla="*/ 1085088 h 2097024"/>
              <a:gd name="connsiteX2" fmla="*/ 3182112 w 3182112"/>
              <a:gd name="connsiteY2" fmla="*/ 1316736 h 2097024"/>
              <a:gd name="connsiteX3" fmla="*/ 2328672 w 3182112"/>
              <a:gd name="connsiteY3" fmla="*/ 2097024 h 2097024"/>
              <a:gd name="connsiteX4" fmla="*/ 1731264 w 3182112"/>
              <a:gd name="connsiteY4" fmla="*/ 1731264 h 2097024"/>
              <a:gd name="connsiteX5" fmla="*/ 1536192 w 3182112"/>
              <a:gd name="connsiteY5" fmla="*/ 1085088 h 2097024"/>
              <a:gd name="connsiteX6" fmla="*/ 0 w 3182112"/>
              <a:gd name="connsiteY6" fmla="*/ 950976 h 2097024"/>
              <a:gd name="connsiteX7" fmla="*/ 85344 w 3182112"/>
              <a:gd name="connsiteY7" fmla="*/ 73152 h 2097024"/>
              <a:gd name="connsiteX8" fmla="*/ 1328928 w 3182112"/>
              <a:gd name="connsiteY8" fmla="*/ 0 h 2097024"/>
              <a:gd name="connsiteX9" fmla="*/ 1901952 w 3182112"/>
              <a:gd name="connsiteY9" fmla="*/ 219456 h 2097024"/>
              <a:gd name="connsiteX10" fmla="*/ 2060448 w 3182112"/>
              <a:gd name="connsiteY10" fmla="*/ 719328 h 2097024"/>
              <a:gd name="connsiteX11" fmla="*/ 2511552 w 3182112"/>
              <a:gd name="connsiteY11" fmla="*/ 755904 h 209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112" h="2097024">
                <a:moveTo>
                  <a:pt x="2511552" y="755904"/>
                </a:moveTo>
                <a:lnTo>
                  <a:pt x="3157728" y="1085088"/>
                </a:lnTo>
                <a:lnTo>
                  <a:pt x="3182112" y="1316736"/>
                </a:lnTo>
                <a:lnTo>
                  <a:pt x="2328672" y="2097024"/>
                </a:lnTo>
                <a:lnTo>
                  <a:pt x="1731264" y="1731264"/>
                </a:lnTo>
                <a:lnTo>
                  <a:pt x="1536192" y="1085088"/>
                </a:lnTo>
                <a:lnTo>
                  <a:pt x="0" y="950976"/>
                </a:lnTo>
                <a:lnTo>
                  <a:pt x="85344" y="73152"/>
                </a:lnTo>
                <a:lnTo>
                  <a:pt x="1328928" y="0"/>
                </a:lnTo>
                <a:lnTo>
                  <a:pt x="1901952" y="219456"/>
                </a:lnTo>
                <a:lnTo>
                  <a:pt x="2060448" y="719328"/>
                </a:lnTo>
                <a:lnTo>
                  <a:pt x="2511552" y="7559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Again, Who </a:t>
            </a:r>
            <a:r>
              <a:rPr lang="en-US" dirty="0" smtClean="0"/>
              <a:t>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386618" cy="4983163"/>
          </a:xfrm>
        </p:spPr>
        <p:txBody>
          <a:bodyPr/>
          <a:lstStyle/>
          <a:p>
            <a:r>
              <a:rPr lang="en-US" dirty="0" smtClean="0"/>
              <a:t>You are</a:t>
            </a:r>
          </a:p>
          <a:p>
            <a:pPr lvl="1"/>
            <a:r>
              <a:rPr lang="en-US" dirty="0" smtClean="0"/>
              <a:t>NOT just an Artist</a:t>
            </a:r>
          </a:p>
          <a:p>
            <a:pPr lvl="1"/>
            <a:r>
              <a:rPr lang="en-US" dirty="0" smtClean="0"/>
              <a:t>NOT just a Programmer</a:t>
            </a:r>
          </a:p>
          <a:p>
            <a:pPr lvl="1"/>
            <a:endParaRPr lang="en-US" dirty="0"/>
          </a:p>
          <a:p>
            <a:r>
              <a:rPr lang="en-US" dirty="0" smtClean="0"/>
              <a:t>You are learning to </a:t>
            </a:r>
          </a:p>
          <a:p>
            <a:pPr lvl="1"/>
            <a:r>
              <a:rPr lang="en-US" b="1" dirty="0" smtClean="0"/>
              <a:t>Design</a:t>
            </a:r>
          </a:p>
          <a:p>
            <a:pPr lvl="1"/>
            <a:r>
              <a:rPr lang="en-US" dirty="0" smtClean="0"/>
              <a:t>AND </a:t>
            </a:r>
            <a:r>
              <a:rPr lang="en-US" b="1" dirty="0" smtClean="0"/>
              <a:t>Develop</a:t>
            </a:r>
          </a:p>
          <a:p>
            <a:pPr lvl="1"/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752600"/>
            <a:ext cx="4038600" cy="1219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76800" y="1905000"/>
            <a:ext cx="174438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Millions of these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05218" y="3962400"/>
            <a:ext cx="4038600" cy="1524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43818" y="4114800"/>
            <a:ext cx="2153795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Very few Understand</a:t>
            </a:r>
          </a:p>
          <a:p>
            <a:r>
              <a:rPr lang="en-US" dirty="0" smtClean="0"/>
              <a:t>and Can Do this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4876800"/>
            <a:ext cx="3834383" cy="1477328"/>
          </a:xfrm>
          <a:prstGeom prst="rect">
            <a:avLst/>
          </a:prstGeom>
          <a:solidFill>
            <a:srgbClr val="F8F7D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NOT JUST GAMES</a:t>
            </a:r>
          </a:p>
          <a:p>
            <a:r>
              <a:rPr lang="en-US" dirty="0" smtClean="0"/>
              <a:t>   Process </a:t>
            </a:r>
            <a:r>
              <a:rPr lang="en-US" dirty="0" smtClean="0"/>
              <a:t>for Games</a:t>
            </a:r>
          </a:p>
          <a:p>
            <a:r>
              <a:rPr lang="en-US" dirty="0" smtClean="0"/>
              <a:t>   transfers </a:t>
            </a:r>
            <a:r>
              <a:rPr lang="en-US" dirty="0" smtClean="0"/>
              <a:t>to design and development </a:t>
            </a:r>
          </a:p>
          <a:p>
            <a:r>
              <a:rPr lang="en-US" dirty="0" smtClean="0"/>
              <a:t>   of </a:t>
            </a:r>
            <a:r>
              <a:rPr lang="en-US" dirty="0" smtClean="0"/>
              <a:t>other things</a:t>
            </a:r>
          </a:p>
          <a:p>
            <a:r>
              <a:rPr lang="en-US" b="1" i="1" dirty="0" smtClean="0"/>
              <a:t>                               -- </a:t>
            </a:r>
            <a:r>
              <a:rPr lang="en-US" b="1" i="1" dirty="0" smtClean="0"/>
              <a:t>remember </a:t>
            </a:r>
            <a:r>
              <a:rPr lang="en-US" b="1" i="1" dirty="0" smtClean="0"/>
              <a:t>this !!!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6193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/>
          <p:nvPr/>
        </p:nvSpPr>
        <p:spPr>
          <a:xfrm>
            <a:off x="1548384" y="4913376"/>
            <a:ext cx="3035808" cy="1767840"/>
          </a:xfrm>
          <a:custGeom>
            <a:avLst/>
            <a:gdLst>
              <a:gd name="connsiteX0" fmla="*/ 2657856 w 3035808"/>
              <a:gd name="connsiteY0" fmla="*/ 60960 h 1767840"/>
              <a:gd name="connsiteX1" fmla="*/ 1816608 w 3035808"/>
              <a:gd name="connsiteY1" fmla="*/ 426720 h 1767840"/>
              <a:gd name="connsiteX2" fmla="*/ 1633728 w 3035808"/>
              <a:gd name="connsiteY2" fmla="*/ 548640 h 1767840"/>
              <a:gd name="connsiteX3" fmla="*/ 755904 w 3035808"/>
              <a:gd name="connsiteY3" fmla="*/ 0 h 1767840"/>
              <a:gd name="connsiteX4" fmla="*/ 0 w 3035808"/>
              <a:gd name="connsiteY4" fmla="*/ 48768 h 1767840"/>
              <a:gd name="connsiteX5" fmla="*/ 0 w 3035808"/>
              <a:gd name="connsiteY5" fmla="*/ 1353312 h 1767840"/>
              <a:gd name="connsiteX6" fmla="*/ 1072896 w 3035808"/>
              <a:gd name="connsiteY6" fmla="*/ 1755648 h 1767840"/>
              <a:gd name="connsiteX7" fmla="*/ 2755392 w 3035808"/>
              <a:gd name="connsiteY7" fmla="*/ 1767840 h 1767840"/>
              <a:gd name="connsiteX8" fmla="*/ 3035808 w 3035808"/>
              <a:gd name="connsiteY8" fmla="*/ 719328 h 1767840"/>
              <a:gd name="connsiteX9" fmla="*/ 2840736 w 3035808"/>
              <a:gd name="connsiteY9" fmla="*/ 109728 h 1767840"/>
              <a:gd name="connsiteX10" fmla="*/ 2657856 w 3035808"/>
              <a:gd name="connsiteY10" fmla="*/ 60960 h 176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35808" h="1767840">
                <a:moveTo>
                  <a:pt x="2657856" y="60960"/>
                </a:moveTo>
                <a:lnTo>
                  <a:pt x="1816608" y="426720"/>
                </a:lnTo>
                <a:lnTo>
                  <a:pt x="1633728" y="548640"/>
                </a:lnTo>
                <a:lnTo>
                  <a:pt x="755904" y="0"/>
                </a:lnTo>
                <a:lnTo>
                  <a:pt x="0" y="48768"/>
                </a:lnTo>
                <a:lnTo>
                  <a:pt x="0" y="1353312"/>
                </a:lnTo>
                <a:lnTo>
                  <a:pt x="1072896" y="1755648"/>
                </a:lnTo>
                <a:lnTo>
                  <a:pt x="2755392" y="1767840"/>
                </a:lnTo>
                <a:lnTo>
                  <a:pt x="3035808" y="719328"/>
                </a:lnTo>
                <a:lnTo>
                  <a:pt x="2840736" y="109728"/>
                </a:lnTo>
                <a:lnTo>
                  <a:pt x="2657856" y="60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Categories</a:t>
            </a:r>
            <a:endParaRPr lang="en-US" dirty="0"/>
          </a:p>
        </p:txBody>
      </p:sp>
      <p:pic>
        <p:nvPicPr>
          <p:cNvPr id="4" name="Picture 2" descr="http://image.slidesharecdn.com/gamedevelopmentwithunity-130829084008-phpapp02/95/slide-18-638.jpg?cb=1377783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3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0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categories of people skills and assets</a:t>
            </a:r>
          </a:p>
          <a:p>
            <a:endParaRPr lang="en-US" dirty="0"/>
          </a:p>
          <a:p>
            <a:r>
              <a:rPr lang="en-US" dirty="0" smtClean="0"/>
              <a:t>Now Decompose the game – From the 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have only a high level (top) view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We start with a TOP-DOWN approach</a:t>
            </a:r>
          </a:p>
          <a:p>
            <a:pPr lvl="3"/>
            <a:r>
              <a:rPr lang="en-US" i="1" dirty="0" smtClean="0"/>
              <a:t>Later </a:t>
            </a:r>
          </a:p>
          <a:p>
            <a:pPr lvl="3"/>
            <a:r>
              <a:rPr lang="en-US" i="1" dirty="0" smtClean="0"/>
              <a:t>When we have lots of basic pieces/assets</a:t>
            </a:r>
          </a:p>
          <a:p>
            <a:pPr lvl="4"/>
            <a:r>
              <a:rPr lang="en-US" i="1" dirty="0" smtClean="0"/>
              <a:t>We may add extra stuff using a Bottom-Up Approach</a:t>
            </a:r>
          </a:p>
          <a:p>
            <a:pPr lvl="5"/>
            <a:r>
              <a:rPr lang="en-US" i="1" dirty="0" smtClean="0"/>
              <a:t>Re-using assets already created  </a:t>
            </a:r>
            <a:r>
              <a:rPr lang="en-US" sz="1400" i="1" dirty="0" smtClean="0"/>
              <a:t>(crazy isn’t it?)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800600"/>
            <a:ext cx="6178936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Reiterating:</a:t>
            </a:r>
            <a:endParaRPr lang="en-US" sz="2000" i="1" dirty="0" smtClean="0"/>
          </a:p>
          <a:p>
            <a:r>
              <a:rPr lang="en-US" sz="2000" i="1" dirty="0"/>
              <a:t>	</a:t>
            </a:r>
            <a:r>
              <a:rPr lang="en-US" sz="2000" i="1" dirty="0" smtClean="0"/>
              <a:t>Design and Planning go Top-Down</a:t>
            </a:r>
          </a:p>
          <a:p>
            <a:r>
              <a:rPr lang="en-US" sz="2000" i="1" dirty="0"/>
              <a:t>	</a:t>
            </a:r>
            <a:r>
              <a:rPr lang="en-US" sz="2000" i="1" dirty="0" smtClean="0"/>
              <a:t>Development and Implementation go Bottom-Up</a:t>
            </a:r>
          </a:p>
        </p:txBody>
      </p:sp>
    </p:spTree>
    <p:extLst>
      <p:ext uri="{BB962C8B-B14F-4D97-AF65-F5344CB8AC3E}">
        <p14:creationId xmlns:p14="http://schemas.microsoft.com/office/powerpoint/2010/main" val="13724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388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a description of a game</a:t>
            </a:r>
          </a:p>
          <a:p>
            <a:r>
              <a:rPr lang="en-US" sz="1400" i="1" dirty="0" smtClean="0"/>
              <a:t>          Should include scenes/levels/menus/…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2265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38836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351487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 smtClean="0"/>
              <a:t>Determine what type of objects are</a:t>
            </a:r>
          </a:p>
          <a:p>
            <a:r>
              <a:rPr lang="en-US" dirty="0" smtClean="0"/>
              <a:t>needed to create that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/>
              <a:t>Determine what components we need </a:t>
            </a:r>
          </a:p>
          <a:p>
            <a:r>
              <a:rPr lang="en-US" dirty="0"/>
              <a:t>to make each object in the selected scene</a:t>
            </a:r>
          </a:p>
        </p:txBody>
      </p:sp>
    </p:spTree>
    <p:extLst>
      <p:ext uri="{BB962C8B-B14F-4D97-AF65-F5344CB8AC3E}">
        <p14:creationId xmlns:p14="http://schemas.microsoft.com/office/powerpoint/2010/main" val="28677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0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 description of a game</a:t>
            </a:r>
          </a:p>
          <a:p>
            <a:r>
              <a:rPr lang="en-US" sz="1400" i="1" dirty="0"/>
              <a:t>          Should include </a:t>
            </a:r>
            <a:r>
              <a:rPr lang="en-US" sz="1400" i="1" dirty="0" smtClean="0"/>
              <a:t>scenes/levels/menus/…</a:t>
            </a:r>
            <a:endParaRPr lang="en-US" sz="1400" i="1" dirty="0"/>
          </a:p>
          <a:p>
            <a:endParaRPr lang="en-US" sz="1400" i="1" dirty="0"/>
          </a:p>
          <a:p>
            <a:r>
              <a:rPr lang="en-US" dirty="0"/>
              <a:t>Decide on a scene to create</a:t>
            </a:r>
          </a:p>
          <a:p>
            <a:endParaRPr lang="en-US" dirty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 smtClean="0"/>
              <a:t>Determine what components we need </a:t>
            </a:r>
          </a:p>
          <a:p>
            <a:r>
              <a:rPr lang="en-US" dirty="0" smtClean="0"/>
              <a:t>to make each object in the selected scene</a:t>
            </a:r>
          </a:p>
          <a:p>
            <a:endParaRPr lang="en-US" dirty="0"/>
          </a:p>
          <a:p>
            <a:r>
              <a:rPr lang="en-US" dirty="0" smtClean="0"/>
              <a:t>Determine what assets are needed to</a:t>
            </a:r>
          </a:p>
          <a:p>
            <a:r>
              <a:rPr lang="en-US" dirty="0" smtClean="0"/>
              <a:t>make each of those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2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List Creation –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Big to Small</a:t>
            </a:r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2" y="349072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0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4238625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2223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2743200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898069"/>
            <a:ext cx="4104650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a description of a game</a:t>
            </a:r>
          </a:p>
          <a:p>
            <a:r>
              <a:rPr lang="en-US" sz="1400" i="1" dirty="0" smtClean="0"/>
              <a:t>          Should include scenes/levels/menus/…</a:t>
            </a:r>
          </a:p>
          <a:p>
            <a:endParaRPr lang="en-US" sz="1400" i="1" dirty="0" smtClean="0"/>
          </a:p>
          <a:p>
            <a:r>
              <a:rPr lang="en-US" dirty="0" smtClean="0"/>
              <a:t>Decide on a scene to create</a:t>
            </a:r>
          </a:p>
          <a:p>
            <a:endParaRPr lang="en-US" dirty="0" smtClean="0"/>
          </a:p>
          <a:p>
            <a:r>
              <a:rPr lang="en-US" dirty="0"/>
              <a:t>Determine what type of objects are</a:t>
            </a:r>
          </a:p>
          <a:p>
            <a:r>
              <a:rPr lang="en-US" dirty="0"/>
              <a:t>needed to create that scene</a:t>
            </a:r>
          </a:p>
          <a:p>
            <a:endParaRPr lang="en-US" dirty="0"/>
          </a:p>
          <a:p>
            <a:r>
              <a:rPr lang="en-US" dirty="0" smtClean="0"/>
              <a:t>Determine what components we need </a:t>
            </a:r>
          </a:p>
          <a:p>
            <a:r>
              <a:rPr lang="en-US" dirty="0" smtClean="0"/>
              <a:t>to make each object in the selected scene</a:t>
            </a:r>
          </a:p>
          <a:p>
            <a:endParaRPr lang="en-US" dirty="0"/>
          </a:p>
          <a:p>
            <a:r>
              <a:rPr lang="en-US" dirty="0" smtClean="0"/>
              <a:t>Determine what assets are needed to</a:t>
            </a:r>
          </a:p>
          <a:p>
            <a:r>
              <a:rPr lang="en-US" dirty="0" smtClean="0"/>
              <a:t>make each of those components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554355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now we have a list of assets</a:t>
            </a:r>
          </a:p>
          <a:p>
            <a:r>
              <a:rPr lang="en-US" dirty="0" smtClean="0"/>
              <a:t>for ONE scene</a:t>
            </a:r>
          </a:p>
          <a:p>
            <a:r>
              <a:rPr lang="en-US" dirty="0" smtClean="0"/>
              <a:t>		</a:t>
            </a:r>
            <a:r>
              <a:rPr lang="en-US" sz="1400" i="1" dirty="0" smtClean="0"/>
              <a:t>Repeat for the other scenes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878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Designing and Developing a game</a:t>
            </a:r>
          </a:p>
          <a:p>
            <a:pPr lvl="1"/>
            <a:r>
              <a:rPr lang="en-US" dirty="0" smtClean="0"/>
              <a:t>requires understanding many </a:t>
            </a:r>
            <a:r>
              <a:rPr lang="en-US" dirty="0" smtClean="0"/>
              <a:t>aspects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smtClean="0"/>
              <a:t>the </a:t>
            </a:r>
            <a:r>
              <a:rPr lang="en-US" dirty="0"/>
              <a:t>D</a:t>
            </a:r>
            <a:r>
              <a:rPr lang="en-US" dirty="0" smtClean="0"/>
              <a:t>esign AND Development process</a:t>
            </a:r>
          </a:p>
          <a:p>
            <a:endParaRPr lang="en-US" dirty="0" smtClean="0"/>
          </a:p>
          <a:p>
            <a:r>
              <a:rPr lang="en-US" dirty="0" smtClean="0"/>
              <a:t>You should be learning 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think at all levels of the process</a:t>
            </a:r>
          </a:p>
          <a:p>
            <a:endParaRPr lang="en-US" dirty="0"/>
          </a:p>
          <a:p>
            <a:r>
              <a:rPr lang="en-US" dirty="0" smtClean="0"/>
              <a:t>When designing a game you should consider 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aspects </a:t>
            </a:r>
            <a:r>
              <a:rPr lang="en-US" dirty="0" smtClean="0"/>
              <a:t>of creating and implementing it</a:t>
            </a:r>
          </a:p>
          <a:p>
            <a:pPr lvl="2"/>
            <a:r>
              <a:rPr lang="en-US" i="1" dirty="0" smtClean="0"/>
              <a:t>plus </a:t>
            </a:r>
            <a:r>
              <a:rPr lang="en-US" i="1" dirty="0" smtClean="0"/>
              <a:t>all the other things that make a good design</a:t>
            </a:r>
          </a:p>
        </p:txBody>
      </p:sp>
    </p:spTree>
    <p:extLst>
      <p:ext uri="{BB962C8B-B14F-4D97-AF65-F5344CB8AC3E}">
        <p14:creationId xmlns:p14="http://schemas.microsoft.com/office/powerpoint/2010/main" val="140964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Decomposing a Game into Scenes is ‘easy’</a:t>
            </a:r>
          </a:p>
          <a:p>
            <a:pPr lvl="1"/>
            <a:r>
              <a:rPr lang="en-US" dirty="0" smtClean="0"/>
              <a:t>Scenes are as in theater </a:t>
            </a:r>
            <a:r>
              <a:rPr lang="en-US" dirty="0" smtClean="0">
                <a:sym typeface="Wingdings" panose="05000000000000000000" pitchFamily="2" charset="2"/>
              </a:rPr>
              <a:t> “</a:t>
            </a:r>
            <a:r>
              <a:rPr lang="en-US" dirty="0" smtClean="0"/>
              <a:t>set the scene”</a:t>
            </a:r>
          </a:p>
          <a:p>
            <a:pPr lvl="2"/>
            <a:r>
              <a:rPr lang="en-US" dirty="0"/>
              <a:t>A level is a </a:t>
            </a:r>
            <a:r>
              <a:rPr lang="en-US" dirty="0" smtClean="0"/>
              <a:t>scene (sometimes multiple scenes)</a:t>
            </a:r>
          </a:p>
          <a:p>
            <a:pPr lvl="2"/>
            <a:r>
              <a:rPr lang="en-US" dirty="0" smtClean="0"/>
              <a:t>A secret area is a scene</a:t>
            </a:r>
            <a:endParaRPr lang="en-US" dirty="0"/>
          </a:p>
          <a:p>
            <a:pPr lvl="2"/>
            <a:r>
              <a:rPr lang="en-US" dirty="0"/>
              <a:t>A start menu </a:t>
            </a:r>
            <a:r>
              <a:rPr lang="en-US" dirty="0" smtClean="0"/>
              <a:t>can be </a:t>
            </a:r>
            <a:r>
              <a:rPr lang="en-US" dirty="0"/>
              <a:t>a scene</a:t>
            </a:r>
          </a:p>
          <a:p>
            <a:pPr lvl="2"/>
            <a:r>
              <a:rPr lang="en-US" dirty="0" smtClean="0"/>
              <a:t>A pause screen can be a scene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Objects are also ‘easy’</a:t>
            </a:r>
          </a:p>
          <a:p>
            <a:pPr lvl="2"/>
            <a:r>
              <a:rPr lang="en-US" dirty="0" smtClean="0"/>
              <a:t>Things that are in the scene</a:t>
            </a:r>
          </a:p>
          <a:p>
            <a:pPr lvl="2"/>
            <a:r>
              <a:rPr lang="en-US" dirty="0" smtClean="0"/>
              <a:t>Each thing is made of re-usable components</a:t>
            </a:r>
          </a:p>
          <a:p>
            <a:pPr lvl="3"/>
            <a:r>
              <a:rPr lang="en-US" dirty="0" smtClean="0"/>
              <a:t>Car versus Truck… wheels, doors, headlights, engine</a:t>
            </a:r>
          </a:p>
        </p:txBody>
      </p:sp>
    </p:spTree>
    <p:extLst>
      <p:ext uri="{BB962C8B-B14F-4D97-AF65-F5344CB8AC3E}">
        <p14:creationId xmlns:p14="http://schemas.microsoft.com/office/powerpoint/2010/main" val="395786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Versus Assets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Assets</a:t>
            </a:r>
            <a:r>
              <a:rPr lang="en-US" dirty="0" smtClean="0"/>
              <a:t> are typed/categorized</a:t>
            </a:r>
          </a:p>
          <a:p>
            <a:pPr lvl="1"/>
            <a:r>
              <a:rPr lang="en-US" dirty="0" smtClean="0"/>
              <a:t>For example: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b="1" dirty="0" smtClean="0"/>
              <a:t>component</a:t>
            </a:r>
            <a:r>
              <a:rPr lang="en-US" dirty="0" smtClean="0"/>
              <a:t> is “composed of”</a:t>
            </a:r>
          </a:p>
          <a:p>
            <a:pPr lvl="1"/>
            <a:r>
              <a:rPr lang="en-US" dirty="0" smtClean="0"/>
              <a:t>a small number of assets </a:t>
            </a:r>
          </a:p>
          <a:p>
            <a:pPr lvl="2"/>
            <a:r>
              <a:rPr lang="en-US" dirty="0" smtClean="0"/>
              <a:t>of the same or different types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1480834" cy="129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35" y="2175305"/>
            <a:ext cx="1420469" cy="119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08" y="2970002"/>
            <a:ext cx="1420470" cy="122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29655"/>
            <a:ext cx="1420469" cy="119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70002"/>
            <a:ext cx="1480835" cy="118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09800"/>
            <a:ext cx="1420467" cy="123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96515"/>
            <a:ext cx="1420468" cy="1159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50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246323" cy="4983163"/>
          </a:xfrm>
        </p:spPr>
        <p:txBody>
          <a:bodyPr/>
          <a:lstStyle/>
          <a:p>
            <a:r>
              <a:rPr lang="en-US" dirty="0" smtClean="0"/>
              <a:t>Ideally the</a:t>
            </a:r>
            <a:br>
              <a:rPr lang="en-US" dirty="0" smtClean="0"/>
            </a:br>
            <a:r>
              <a:rPr lang="en-US" dirty="0" smtClean="0"/>
              <a:t>designer would</a:t>
            </a:r>
            <a:br>
              <a:rPr lang="en-US" dirty="0" smtClean="0"/>
            </a:br>
            <a:r>
              <a:rPr lang="en-US" dirty="0" smtClean="0"/>
              <a:t>decompose the entire</a:t>
            </a:r>
            <a:br>
              <a:rPr lang="en-US" dirty="0" smtClean="0"/>
            </a:br>
            <a:r>
              <a:rPr lang="en-US" dirty="0" smtClean="0"/>
              <a:t>game to assets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  <a:endCxn id="6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  <a:endCxn id="5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44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Straight Arrow Connector 18"/>
          <p:cNvCxnSpPr>
            <a:stCxn id="17" idx="2"/>
            <a:endCxn id="1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  <a:endCxn id="1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143000"/>
            <a:ext cx="4246323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Ideally the</a:t>
            </a:r>
            <a:br>
              <a:rPr lang="en-US" dirty="0" smtClean="0"/>
            </a:br>
            <a:r>
              <a:rPr lang="en-US" dirty="0" smtClean="0"/>
              <a:t>designer would</a:t>
            </a:r>
            <a:br>
              <a:rPr lang="en-US" dirty="0" smtClean="0"/>
            </a:br>
            <a:r>
              <a:rPr lang="en-US" dirty="0" smtClean="0"/>
              <a:t>decompose the entire</a:t>
            </a:r>
            <a:br>
              <a:rPr lang="en-US" dirty="0" smtClean="0"/>
            </a:br>
            <a:r>
              <a:rPr lang="en-US" dirty="0" smtClean="0"/>
              <a:t>game to assets</a:t>
            </a:r>
          </a:p>
          <a:p>
            <a:endParaRPr lang="en-US" dirty="0"/>
          </a:p>
          <a:p>
            <a:r>
              <a:rPr lang="en-US" dirty="0" smtClean="0"/>
              <a:t>More often Design and Planning </a:t>
            </a:r>
            <a:br>
              <a:rPr lang="en-US" dirty="0" smtClean="0"/>
            </a:br>
            <a:r>
              <a:rPr lang="en-US" dirty="0" smtClean="0"/>
              <a:t>stop at the game object level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>
            <a:endCxn id="25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2"/>
            <a:endCxn id="24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7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7338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Design stopping at the object level leads to the use of </a:t>
            </a:r>
            <a:r>
              <a:rPr lang="en-US" b="1" dirty="0" smtClean="0">
                <a:solidFill>
                  <a:srgbClr val="FF0000"/>
                </a:solidFill>
              </a:rPr>
              <a:t>OBJECT Asset Sheets</a:t>
            </a:r>
          </a:p>
          <a:p>
            <a:endParaRPr lang="en-US" dirty="0" smtClean="0"/>
          </a:p>
          <a:p>
            <a:r>
              <a:rPr lang="en-US" dirty="0" smtClean="0"/>
              <a:t>Typically these are </a:t>
            </a:r>
            <a:r>
              <a:rPr lang="en-US" b="1" dirty="0" smtClean="0">
                <a:solidFill>
                  <a:srgbClr val="FF0000"/>
                </a:solidFill>
              </a:rPr>
              <a:t>created by the</a:t>
            </a:r>
            <a:r>
              <a:rPr lang="en-US" dirty="0" smtClean="0"/>
              <a:t> development </a:t>
            </a:r>
            <a:r>
              <a:rPr lang="en-US" b="1" dirty="0" smtClean="0">
                <a:solidFill>
                  <a:srgbClr val="FF0000"/>
                </a:solidFill>
              </a:rPr>
              <a:t>team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One for each object</a:t>
            </a:r>
            <a:r>
              <a:rPr lang="en-US" dirty="0" smtClean="0"/>
              <a:t> the designer has specified to be in a scene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38200"/>
            <a:ext cx="4743450" cy="592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</a:t>
            </a:r>
            <a:r>
              <a:rPr lang="en-US" dirty="0" smtClean="0"/>
              <a:t> Decomposition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Example: </a:t>
            </a:r>
            <a:r>
              <a:rPr lang="en-US" b="1" dirty="0">
                <a:solidFill>
                  <a:srgbClr val="FF0000"/>
                </a:solidFill>
              </a:rPr>
              <a:t>PAC-MAN </a:t>
            </a:r>
            <a:r>
              <a:rPr lang="en-US" b="1" dirty="0" smtClean="0">
                <a:solidFill>
                  <a:srgbClr val="FF0000"/>
                </a:solidFill>
              </a:rPr>
              <a:t>Object</a:t>
            </a:r>
          </a:p>
          <a:p>
            <a:pPr lvl="1"/>
            <a:r>
              <a:rPr lang="en-US" dirty="0" smtClean="0"/>
              <a:t>Script Component</a:t>
            </a:r>
          </a:p>
          <a:p>
            <a:pPr lvl="2"/>
            <a:r>
              <a:rPr lang="en-US" dirty="0" smtClean="0"/>
              <a:t>Asset: Script for user </a:t>
            </a:r>
            <a:r>
              <a:rPr lang="en-US" dirty="0"/>
              <a:t>interface </a:t>
            </a:r>
            <a:r>
              <a:rPr lang="en-US" dirty="0" smtClean="0"/>
              <a:t>motion control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Script for collision with walls</a:t>
            </a:r>
          </a:p>
          <a:p>
            <a:pPr lvl="3"/>
            <a:r>
              <a:rPr lang="en-US" dirty="0" smtClean="0"/>
              <a:t>with food and points update</a:t>
            </a:r>
          </a:p>
          <a:p>
            <a:pPr lvl="3"/>
            <a:r>
              <a:rPr lang="en-US" dirty="0" smtClean="0"/>
              <a:t>with ghosts </a:t>
            </a:r>
            <a:r>
              <a:rPr lang="en-US" dirty="0"/>
              <a:t>and </a:t>
            </a:r>
            <a:r>
              <a:rPr lang="en-US" dirty="0" smtClean="0"/>
              <a:t>death (if not powered up)</a:t>
            </a:r>
          </a:p>
          <a:p>
            <a:pPr lvl="3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en-US" dirty="0"/>
              <a:t>Image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Static Image for </a:t>
            </a:r>
            <a:r>
              <a:rPr lang="en-US" dirty="0"/>
              <a:t>marketing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Static Image for </a:t>
            </a:r>
            <a:r>
              <a:rPr lang="en-US" dirty="0"/>
              <a:t>menus</a:t>
            </a:r>
          </a:p>
          <a:p>
            <a:pPr lvl="1"/>
            <a:r>
              <a:rPr lang="en-US" dirty="0" smtClean="0"/>
              <a:t>Animation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Image </a:t>
            </a:r>
            <a:r>
              <a:rPr lang="en-US" dirty="0"/>
              <a:t>Sequence for Moving </a:t>
            </a:r>
            <a:endParaRPr lang="en-US" dirty="0" smtClean="0"/>
          </a:p>
          <a:p>
            <a:pPr lvl="2"/>
            <a:r>
              <a:rPr lang="en-US" dirty="0"/>
              <a:t>Asset: </a:t>
            </a:r>
            <a:r>
              <a:rPr lang="en-US" dirty="0" smtClean="0"/>
              <a:t>Image Sequence for Dying </a:t>
            </a:r>
            <a:endParaRPr lang="en-US" dirty="0"/>
          </a:p>
          <a:p>
            <a:pPr lvl="1"/>
            <a:r>
              <a:rPr lang="en-US" dirty="0" smtClean="0"/>
              <a:t>Sound Component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moving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eating</a:t>
            </a:r>
          </a:p>
          <a:p>
            <a:pPr lvl="2"/>
            <a:r>
              <a:rPr lang="en-US" dirty="0"/>
              <a:t>Asset: </a:t>
            </a:r>
            <a:r>
              <a:rPr lang="en-US" dirty="0" smtClean="0"/>
              <a:t>Sound for dying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9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assist the team in planning tasks</a:t>
            </a:r>
          </a:p>
          <a:p>
            <a:r>
              <a:rPr lang="en-US" dirty="0" smtClean="0"/>
              <a:t>The Team Lead creates Object Asset Lists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8549" y="2451542"/>
            <a:ext cx="14432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Object Asset Name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690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(object)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assist the team in planning tasks</a:t>
            </a:r>
          </a:p>
          <a:p>
            <a:r>
              <a:rPr lang="en-US" dirty="0"/>
              <a:t>The Team Lead creates Object Asset Lists</a:t>
            </a:r>
          </a:p>
          <a:p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8549" y="2451542"/>
            <a:ext cx="14432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Object Asset Name</a:t>
            </a:r>
            <a:endParaRPr lang="en-US" sz="12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219201" y="2286000"/>
            <a:ext cx="1828800" cy="3429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85666" y="5715000"/>
            <a:ext cx="89319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4719" y="5715000"/>
            <a:ext cx="180870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Composed of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5715000"/>
            <a:ext cx="23578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Assets of Various Types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5000" y="2209800"/>
            <a:ext cx="3352800" cy="3505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5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(object) Asset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assist the team in planning tasks</a:t>
            </a:r>
          </a:p>
          <a:p>
            <a:r>
              <a:rPr lang="en-US" dirty="0"/>
              <a:t>The Team Lead creates Object Asset Lists</a:t>
            </a:r>
          </a:p>
          <a:p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2438400"/>
            <a:ext cx="8733341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85666" y="5715000"/>
            <a:ext cx="144982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Object Assets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4719" y="5715000"/>
            <a:ext cx="180870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Composed of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5715000"/>
            <a:ext cx="23578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Assets of Various Types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5000" y="2209800"/>
            <a:ext cx="3352800" cy="3505200"/>
          </a:xfrm>
          <a:prstGeom prst="roundRect">
            <a:avLst/>
          </a:prstGeom>
          <a:solidFill>
            <a:schemeClr val="accent6">
              <a:lumMod val="75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7778" y="1286470"/>
            <a:ext cx="7132978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What is important about this list?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832912" y="2601908"/>
            <a:ext cx="3882088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This ties your Design</a:t>
            </a:r>
          </a:p>
          <a:p>
            <a:r>
              <a:rPr lang="en-US" sz="2800" dirty="0" smtClean="0"/>
              <a:t>   through Decomposition</a:t>
            </a:r>
          </a:p>
          <a:p>
            <a:r>
              <a:rPr lang="en-US" sz="2800" dirty="0" smtClean="0"/>
              <a:t>      to People Skills</a:t>
            </a:r>
          </a:p>
          <a:p>
            <a:endParaRPr lang="en-US" sz="2800" dirty="0" smtClean="0"/>
          </a:p>
          <a:p>
            <a:r>
              <a:rPr lang="en-US" sz="2800" dirty="0" smtClean="0"/>
              <a:t>Making it Easier to</a:t>
            </a:r>
          </a:p>
          <a:p>
            <a:r>
              <a:rPr lang="en-US" sz="2800" dirty="0" smtClean="0"/>
              <a:t>Understand, Manage </a:t>
            </a:r>
          </a:p>
          <a:p>
            <a:r>
              <a:rPr lang="en-US" sz="2800" dirty="0" smtClean="0"/>
              <a:t>and Develop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833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Asset Lists – Just ONE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then use Object Asset Lists to generate Team Task lists </a:t>
            </a:r>
          </a:p>
          <a:p>
            <a:pPr lvl="1"/>
            <a:r>
              <a:rPr lang="en-US" dirty="0" smtClean="0"/>
              <a:t>is Just One Way</a:t>
            </a:r>
          </a:p>
          <a:p>
            <a:pPr lvl="1"/>
            <a:r>
              <a:rPr lang="en-US" dirty="0" smtClean="0"/>
              <a:t>It is not perfect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 smtClean="0">
                <a:solidFill>
                  <a:srgbClr val="FF0000"/>
                </a:solidFill>
              </a:rPr>
              <a:t>illustrates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how to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Link the Architecture and Design of the Game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the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(late stage) </a:t>
            </a:r>
            <a:r>
              <a:rPr lang="en-US" b="1" dirty="0" smtClean="0">
                <a:solidFill>
                  <a:srgbClr val="FF0000"/>
                </a:solidFill>
              </a:rPr>
              <a:t>Development of the Game</a:t>
            </a:r>
          </a:p>
          <a:p>
            <a:pPr lvl="2"/>
            <a:r>
              <a:rPr lang="en-US" dirty="0" smtClean="0"/>
              <a:t>never forget about the people aspects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make the development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of the design easy to plan and implement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752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Designing a game FOR Development</a:t>
            </a:r>
          </a:p>
          <a:p>
            <a:pPr lvl="1"/>
            <a:r>
              <a:rPr lang="en-US" dirty="0" smtClean="0"/>
              <a:t>requires consideration and understanding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all the aspects of creating and implementing it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5952" y="3124200"/>
            <a:ext cx="8229600" cy="3124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Lots of people have game Ideas</a:t>
            </a:r>
          </a:p>
          <a:p>
            <a:endParaRPr lang="en-US" dirty="0" smtClean="0"/>
          </a:p>
          <a:p>
            <a:r>
              <a:rPr lang="en-US" dirty="0" smtClean="0"/>
              <a:t>Some can put their idea into a Design description</a:t>
            </a:r>
          </a:p>
          <a:p>
            <a:endParaRPr lang="en-US" dirty="0" smtClean="0"/>
          </a:p>
          <a:p>
            <a:r>
              <a:rPr lang="en-US" dirty="0" smtClean="0"/>
              <a:t>Very few see their designs be Developed into real games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Increase your odds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Design so it is easy to Develop</a:t>
            </a:r>
          </a:p>
        </p:txBody>
      </p:sp>
    </p:spTree>
    <p:extLst>
      <p:ext uri="{BB962C8B-B14F-4D97-AF65-F5344CB8AC3E}">
        <p14:creationId xmlns:p14="http://schemas.microsoft.com/office/powerpoint/2010/main" val="426854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Designing and Developing a game</a:t>
            </a:r>
          </a:p>
          <a:p>
            <a:pPr lvl="1"/>
            <a:r>
              <a:rPr lang="en-US" dirty="0" smtClean="0"/>
              <a:t>requires understanding many aspects</a:t>
            </a:r>
            <a:br>
              <a:rPr lang="en-US" dirty="0" smtClean="0"/>
            </a:br>
            <a:r>
              <a:rPr lang="en-US" dirty="0" smtClean="0"/>
              <a:t>of the development process</a:t>
            </a:r>
          </a:p>
          <a:p>
            <a:endParaRPr lang="en-US" dirty="0" smtClean="0"/>
          </a:p>
          <a:p>
            <a:r>
              <a:rPr lang="en-US" dirty="0" smtClean="0"/>
              <a:t>You should be learning 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think at all levels of the process</a:t>
            </a:r>
          </a:p>
          <a:p>
            <a:endParaRPr lang="en-US" dirty="0"/>
          </a:p>
          <a:p>
            <a:r>
              <a:rPr lang="en-US" dirty="0" smtClean="0"/>
              <a:t>When designing a game you should consider </a:t>
            </a:r>
          </a:p>
          <a:p>
            <a:pPr lvl="1"/>
            <a:r>
              <a:rPr lang="en-US" dirty="0" smtClean="0"/>
              <a:t>all the aspects of creating and implementing it</a:t>
            </a:r>
          </a:p>
          <a:p>
            <a:pPr lvl="2"/>
            <a:r>
              <a:rPr lang="en-US" i="1" dirty="0" smtClean="0"/>
              <a:t>plus </a:t>
            </a:r>
            <a:r>
              <a:rPr lang="en-US" i="1" dirty="0" smtClean="0"/>
              <a:t>all the other things that make a good design</a:t>
            </a:r>
          </a:p>
        </p:txBody>
      </p:sp>
    </p:spTree>
    <p:extLst>
      <p:ext uri="{BB962C8B-B14F-4D97-AF65-F5344CB8AC3E}">
        <p14:creationId xmlns:p14="http://schemas.microsoft.com/office/powerpoint/2010/main" val="1200722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752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Designing a game FOR Development</a:t>
            </a:r>
          </a:p>
          <a:p>
            <a:pPr lvl="1"/>
            <a:r>
              <a:rPr lang="en-US" dirty="0" smtClean="0"/>
              <a:t>requires consideration and understanding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all the aspects of creating and implementing it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5952" y="3124200"/>
            <a:ext cx="8229600" cy="3124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Lots of people have game Ideas</a:t>
            </a:r>
          </a:p>
          <a:p>
            <a:endParaRPr lang="en-US" dirty="0" smtClean="0"/>
          </a:p>
          <a:p>
            <a:r>
              <a:rPr lang="en-US" dirty="0" smtClean="0"/>
              <a:t>Some can put that idea into a Design description</a:t>
            </a:r>
          </a:p>
          <a:p>
            <a:endParaRPr lang="en-US" dirty="0" smtClean="0"/>
          </a:p>
          <a:p>
            <a:r>
              <a:rPr lang="en-US" dirty="0" smtClean="0"/>
              <a:t>Very few see their designs be Developed into real games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Increase your odds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Design so it is easy to Develop</a:t>
            </a:r>
          </a:p>
        </p:txBody>
      </p:sp>
    </p:spTree>
    <p:extLst>
      <p:ext uri="{BB962C8B-B14F-4D97-AF65-F5344CB8AC3E}">
        <p14:creationId xmlns:p14="http://schemas.microsoft.com/office/powerpoint/2010/main" val="23780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826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Versus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a game is easy </a:t>
            </a:r>
          </a:p>
          <a:p>
            <a:pPr lvl="1"/>
            <a:r>
              <a:rPr lang="en-US" dirty="0" smtClean="0"/>
              <a:t>if you stop at the high level description</a:t>
            </a:r>
          </a:p>
          <a:p>
            <a:pPr lvl="1"/>
            <a:r>
              <a:rPr lang="en-US" dirty="0" smtClean="0"/>
              <a:t>and do not care about the details</a:t>
            </a:r>
          </a:p>
          <a:p>
            <a:pPr lvl="3"/>
            <a:r>
              <a:rPr lang="en-US" dirty="0" smtClean="0"/>
              <a:t>time travel is also easy if done this way</a:t>
            </a:r>
          </a:p>
          <a:p>
            <a:pPr lvl="1"/>
            <a:endParaRPr lang="en-US" dirty="0"/>
          </a:p>
          <a:p>
            <a:r>
              <a:rPr lang="en-US" dirty="0" smtClean="0"/>
              <a:t>A good design</a:t>
            </a:r>
          </a:p>
          <a:p>
            <a:pPr lvl="1"/>
            <a:r>
              <a:rPr lang="en-US" dirty="0" smtClean="0"/>
              <a:t>takes into consideration the feasibility, measurability, and organization of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a game is designing a system</a:t>
            </a:r>
          </a:p>
          <a:p>
            <a:endParaRPr lang="en-US" dirty="0" smtClean="0"/>
          </a:p>
          <a:p>
            <a:r>
              <a:rPr lang="en-US" dirty="0" smtClean="0"/>
              <a:t>Game </a:t>
            </a:r>
            <a:r>
              <a:rPr lang="en-US" dirty="0"/>
              <a:t>design and development is iterative</a:t>
            </a:r>
          </a:p>
          <a:p>
            <a:endParaRPr lang="en-US" dirty="0" smtClean="0"/>
          </a:p>
          <a:p>
            <a:r>
              <a:rPr lang="en-US" dirty="0" smtClean="0"/>
              <a:t>Games </a:t>
            </a:r>
            <a:r>
              <a:rPr lang="en-US" dirty="0"/>
              <a:t>can be described as</a:t>
            </a:r>
          </a:p>
          <a:p>
            <a:pPr lvl="1"/>
            <a:r>
              <a:rPr lang="en-US" dirty="0"/>
              <a:t>the successive layering of constraints</a:t>
            </a:r>
          </a:p>
          <a:p>
            <a:pPr lvl="1"/>
            <a:endParaRPr lang="en-US" dirty="0"/>
          </a:p>
          <a:p>
            <a:r>
              <a:rPr lang="en-US" dirty="0"/>
              <a:t>Games have elements</a:t>
            </a:r>
          </a:p>
        </p:txBody>
      </p:sp>
    </p:spTree>
    <p:extLst>
      <p:ext uri="{BB962C8B-B14F-4D97-AF65-F5344CB8AC3E}">
        <p14:creationId xmlns:p14="http://schemas.microsoft.com/office/powerpoint/2010/main" val="306863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Set of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game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(design)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be </a:t>
            </a:r>
            <a:r>
              <a:rPr lang="en-US" b="1" dirty="0" smtClean="0">
                <a:solidFill>
                  <a:srgbClr val="FF0000"/>
                </a:solidFill>
              </a:rPr>
              <a:t>decomposed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parts </a:t>
            </a:r>
            <a:br>
              <a:rPr lang="en-US" dirty="0" smtClean="0"/>
            </a:br>
            <a:r>
              <a:rPr lang="en-US" dirty="0" smtClean="0"/>
              <a:t>that are </a:t>
            </a:r>
            <a:r>
              <a:rPr lang="en-US" b="1" dirty="0" smtClean="0">
                <a:solidFill>
                  <a:srgbClr val="FF0000"/>
                </a:solidFill>
              </a:rPr>
              <a:t>useful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planning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measuring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this 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following is more applicable </a:t>
            </a:r>
            <a:br>
              <a:rPr lang="en-US" dirty="0" smtClean="0"/>
            </a:br>
            <a:r>
              <a:rPr lang="en-US" dirty="0" smtClean="0"/>
              <a:t>to the stages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after mockups and early prototype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iterations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decomposition </a:t>
            </a:r>
            <a:br>
              <a:rPr lang="en-US" dirty="0" smtClean="0"/>
            </a:br>
            <a:r>
              <a:rPr lang="en-US" dirty="0" smtClean="0"/>
              <a:t>should be considered</a:t>
            </a:r>
          </a:p>
          <a:p>
            <a:pPr lvl="1"/>
            <a:r>
              <a:rPr lang="en-US" dirty="0" smtClean="0"/>
              <a:t>before major programming and artwork development begin</a:t>
            </a:r>
          </a:p>
          <a:p>
            <a:pPr lvl="1"/>
            <a:r>
              <a:rPr lang="en-US" dirty="0" smtClean="0"/>
              <a:t>after a solid game core has been established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65" y="1752600"/>
            <a:ext cx="5039735" cy="26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943600" y="2057400"/>
            <a:ext cx="3200400" cy="32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959750" y="1606163"/>
            <a:ext cx="2353586" cy="2743200"/>
          </a:xfrm>
          <a:custGeom>
            <a:avLst/>
            <a:gdLst>
              <a:gd name="connsiteX0" fmla="*/ 2353586 w 2353586"/>
              <a:gd name="connsiteY0" fmla="*/ 1017767 h 2743200"/>
              <a:gd name="connsiteX1" fmla="*/ 2353586 w 2353586"/>
              <a:gd name="connsiteY1" fmla="*/ 1017767 h 2743200"/>
              <a:gd name="connsiteX2" fmla="*/ 2274073 w 2353586"/>
              <a:gd name="connsiteY2" fmla="*/ 1121134 h 2743200"/>
              <a:gd name="connsiteX3" fmla="*/ 2242267 w 2353586"/>
              <a:gd name="connsiteY3" fmla="*/ 1160891 h 2743200"/>
              <a:gd name="connsiteX4" fmla="*/ 2210462 w 2353586"/>
              <a:gd name="connsiteY4" fmla="*/ 1208599 h 2743200"/>
              <a:gd name="connsiteX5" fmla="*/ 2194560 w 2353586"/>
              <a:gd name="connsiteY5" fmla="*/ 1232453 h 2743200"/>
              <a:gd name="connsiteX6" fmla="*/ 2170706 w 2353586"/>
              <a:gd name="connsiteY6" fmla="*/ 1280160 h 2743200"/>
              <a:gd name="connsiteX7" fmla="*/ 2138900 w 2353586"/>
              <a:gd name="connsiteY7" fmla="*/ 1351722 h 2743200"/>
              <a:gd name="connsiteX8" fmla="*/ 2130949 w 2353586"/>
              <a:gd name="connsiteY8" fmla="*/ 1375576 h 2743200"/>
              <a:gd name="connsiteX9" fmla="*/ 2115047 w 2353586"/>
              <a:gd name="connsiteY9" fmla="*/ 1439187 h 2743200"/>
              <a:gd name="connsiteX10" fmla="*/ 2099144 w 2353586"/>
              <a:gd name="connsiteY10" fmla="*/ 1486894 h 2743200"/>
              <a:gd name="connsiteX11" fmla="*/ 2091193 w 2353586"/>
              <a:gd name="connsiteY11" fmla="*/ 1518700 h 2743200"/>
              <a:gd name="connsiteX12" fmla="*/ 2075290 w 2353586"/>
              <a:gd name="connsiteY12" fmla="*/ 1566407 h 2743200"/>
              <a:gd name="connsiteX13" fmla="*/ 2067339 w 2353586"/>
              <a:gd name="connsiteY13" fmla="*/ 1598213 h 2743200"/>
              <a:gd name="connsiteX14" fmla="*/ 2051436 w 2353586"/>
              <a:gd name="connsiteY14" fmla="*/ 1645920 h 2743200"/>
              <a:gd name="connsiteX15" fmla="*/ 2043485 w 2353586"/>
              <a:gd name="connsiteY15" fmla="*/ 1669774 h 2743200"/>
              <a:gd name="connsiteX16" fmla="*/ 2035533 w 2353586"/>
              <a:gd name="connsiteY16" fmla="*/ 1709531 h 2743200"/>
              <a:gd name="connsiteX17" fmla="*/ 2027582 w 2353586"/>
              <a:gd name="connsiteY17" fmla="*/ 1733385 h 2743200"/>
              <a:gd name="connsiteX18" fmla="*/ 2011680 w 2353586"/>
              <a:gd name="connsiteY18" fmla="*/ 1820849 h 2743200"/>
              <a:gd name="connsiteX19" fmla="*/ 2003728 w 2353586"/>
              <a:gd name="connsiteY19" fmla="*/ 1844703 h 2743200"/>
              <a:gd name="connsiteX20" fmla="*/ 1995777 w 2353586"/>
              <a:gd name="connsiteY20" fmla="*/ 1900362 h 2743200"/>
              <a:gd name="connsiteX21" fmla="*/ 1979874 w 2353586"/>
              <a:gd name="connsiteY21" fmla="*/ 1979875 h 2743200"/>
              <a:gd name="connsiteX22" fmla="*/ 1979874 w 2353586"/>
              <a:gd name="connsiteY22" fmla="*/ 2186609 h 2743200"/>
              <a:gd name="connsiteX23" fmla="*/ 1987826 w 2353586"/>
              <a:gd name="connsiteY23" fmla="*/ 2210463 h 2743200"/>
              <a:gd name="connsiteX24" fmla="*/ 1995777 w 2353586"/>
              <a:gd name="connsiteY24" fmla="*/ 2361538 h 2743200"/>
              <a:gd name="connsiteX25" fmla="*/ 2003728 w 2353586"/>
              <a:gd name="connsiteY25" fmla="*/ 2719347 h 2743200"/>
              <a:gd name="connsiteX26" fmla="*/ 954156 w 2353586"/>
              <a:gd name="connsiteY26" fmla="*/ 2743200 h 2743200"/>
              <a:gd name="connsiteX27" fmla="*/ 0 w 2353586"/>
              <a:gd name="connsiteY27" fmla="*/ 1852654 h 2743200"/>
              <a:gd name="connsiteX28" fmla="*/ 0 w 2353586"/>
              <a:gd name="connsiteY28" fmla="*/ 1160891 h 2743200"/>
              <a:gd name="connsiteX29" fmla="*/ 787179 w 2353586"/>
              <a:gd name="connsiteY29" fmla="*/ 548640 h 2743200"/>
              <a:gd name="connsiteX30" fmla="*/ 795130 w 2353586"/>
              <a:gd name="connsiteY30" fmla="*/ 0 h 2743200"/>
              <a:gd name="connsiteX31" fmla="*/ 2091193 w 2353586"/>
              <a:gd name="connsiteY31" fmla="*/ 0 h 2743200"/>
              <a:gd name="connsiteX32" fmla="*/ 2337683 w 2353586"/>
              <a:gd name="connsiteY32" fmla="*/ 930303 h 2743200"/>
              <a:gd name="connsiteX33" fmla="*/ 2353586 w 2353586"/>
              <a:gd name="connsiteY33" fmla="*/ 1017767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353586" h="2743200">
                <a:moveTo>
                  <a:pt x="2353586" y="1017767"/>
                </a:moveTo>
                <a:lnTo>
                  <a:pt x="2353586" y="1017767"/>
                </a:lnTo>
                <a:cubicBezTo>
                  <a:pt x="2292797" y="1113294"/>
                  <a:pt x="2326681" y="1086063"/>
                  <a:pt x="2274073" y="1121134"/>
                </a:cubicBezTo>
                <a:cubicBezTo>
                  <a:pt x="2256165" y="1174853"/>
                  <a:pt x="2281000" y="1116624"/>
                  <a:pt x="2242267" y="1160891"/>
                </a:cubicBezTo>
                <a:cubicBezTo>
                  <a:pt x="2229681" y="1175275"/>
                  <a:pt x="2221064" y="1192696"/>
                  <a:pt x="2210462" y="1208599"/>
                </a:cubicBezTo>
                <a:cubicBezTo>
                  <a:pt x="2205161" y="1216550"/>
                  <a:pt x="2197582" y="1223387"/>
                  <a:pt x="2194560" y="1232453"/>
                </a:cubicBezTo>
                <a:cubicBezTo>
                  <a:pt x="2165555" y="1319462"/>
                  <a:pt x="2211815" y="1187665"/>
                  <a:pt x="2170706" y="1280160"/>
                </a:cubicBezTo>
                <a:cubicBezTo>
                  <a:pt x="2132858" y="1365318"/>
                  <a:pt x="2174889" y="1297739"/>
                  <a:pt x="2138900" y="1351722"/>
                </a:cubicBezTo>
                <a:cubicBezTo>
                  <a:pt x="2136250" y="1359673"/>
                  <a:pt x="2133154" y="1367490"/>
                  <a:pt x="2130949" y="1375576"/>
                </a:cubicBezTo>
                <a:cubicBezTo>
                  <a:pt x="2125199" y="1396662"/>
                  <a:pt x="2121959" y="1418452"/>
                  <a:pt x="2115047" y="1439187"/>
                </a:cubicBezTo>
                <a:cubicBezTo>
                  <a:pt x="2109746" y="1455089"/>
                  <a:pt x="2103209" y="1470632"/>
                  <a:pt x="2099144" y="1486894"/>
                </a:cubicBezTo>
                <a:cubicBezTo>
                  <a:pt x="2096494" y="1497496"/>
                  <a:pt x="2094333" y="1508233"/>
                  <a:pt x="2091193" y="1518700"/>
                </a:cubicBezTo>
                <a:cubicBezTo>
                  <a:pt x="2086376" y="1534756"/>
                  <a:pt x="2079355" y="1550145"/>
                  <a:pt x="2075290" y="1566407"/>
                </a:cubicBezTo>
                <a:cubicBezTo>
                  <a:pt x="2072640" y="1577009"/>
                  <a:pt x="2070479" y="1587746"/>
                  <a:pt x="2067339" y="1598213"/>
                </a:cubicBezTo>
                <a:cubicBezTo>
                  <a:pt x="2062522" y="1614269"/>
                  <a:pt x="2056737" y="1630018"/>
                  <a:pt x="2051436" y="1645920"/>
                </a:cubicBezTo>
                <a:cubicBezTo>
                  <a:pt x="2048786" y="1653871"/>
                  <a:pt x="2045129" y="1661555"/>
                  <a:pt x="2043485" y="1669774"/>
                </a:cubicBezTo>
                <a:cubicBezTo>
                  <a:pt x="2040834" y="1683026"/>
                  <a:pt x="2038811" y="1696420"/>
                  <a:pt x="2035533" y="1709531"/>
                </a:cubicBezTo>
                <a:cubicBezTo>
                  <a:pt x="2033500" y="1717662"/>
                  <a:pt x="2029615" y="1725254"/>
                  <a:pt x="2027582" y="1733385"/>
                </a:cubicBezTo>
                <a:cubicBezTo>
                  <a:pt x="2013105" y="1791294"/>
                  <a:pt x="2025866" y="1757015"/>
                  <a:pt x="2011680" y="1820849"/>
                </a:cubicBezTo>
                <a:cubicBezTo>
                  <a:pt x="2009862" y="1829031"/>
                  <a:pt x="2006379" y="1836752"/>
                  <a:pt x="2003728" y="1844703"/>
                </a:cubicBezTo>
                <a:cubicBezTo>
                  <a:pt x="2001078" y="1863256"/>
                  <a:pt x="1999034" y="1881906"/>
                  <a:pt x="1995777" y="1900362"/>
                </a:cubicBezTo>
                <a:cubicBezTo>
                  <a:pt x="1991080" y="1926980"/>
                  <a:pt x="1979874" y="1979875"/>
                  <a:pt x="1979874" y="1979875"/>
                </a:cubicBezTo>
                <a:cubicBezTo>
                  <a:pt x="1971797" y="2084879"/>
                  <a:pt x="1966748" y="2081605"/>
                  <a:pt x="1979874" y="2186609"/>
                </a:cubicBezTo>
                <a:cubicBezTo>
                  <a:pt x="1980914" y="2194926"/>
                  <a:pt x="1985175" y="2202512"/>
                  <a:pt x="1987826" y="2210463"/>
                </a:cubicBezTo>
                <a:cubicBezTo>
                  <a:pt x="1997697" y="2319044"/>
                  <a:pt x="1995777" y="2268652"/>
                  <a:pt x="1995777" y="2361538"/>
                </a:cubicBezTo>
                <a:lnTo>
                  <a:pt x="2003728" y="2719347"/>
                </a:lnTo>
                <a:lnTo>
                  <a:pt x="954156" y="2743200"/>
                </a:lnTo>
                <a:lnTo>
                  <a:pt x="0" y="1852654"/>
                </a:lnTo>
                <a:lnTo>
                  <a:pt x="0" y="1160891"/>
                </a:lnTo>
                <a:lnTo>
                  <a:pt x="787179" y="548640"/>
                </a:lnTo>
                <a:lnTo>
                  <a:pt x="795130" y="0"/>
                </a:lnTo>
                <a:lnTo>
                  <a:pt x="2091193" y="0"/>
                </a:lnTo>
                <a:lnTo>
                  <a:pt x="2337683" y="930303"/>
                </a:lnTo>
                <a:lnTo>
                  <a:pt x="2353586" y="1017767"/>
                </a:lnTo>
                <a:close/>
              </a:path>
            </a:pathLst>
          </a:custGeom>
          <a:solidFill>
            <a:schemeClr val="bg1">
              <a:lumMod val="50000"/>
              <a:alpha val="8000"/>
            </a:schemeClr>
          </a:solidFill>
          <a:ln>
            <a:solidFill>
              <a:schemeClr val="accent1">
                <a:shade val="50000"/>
                <a:alpha val="4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Top-Down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</a:p>
          <a:p>
            <a:pPr lvl="1"/>
            <a:r>
              <a:rPr lang="en-US" dirty="0" smtClean="0"/>
              <a:t>starts at a high level</a:t>
            </a:r>
          </a:p>
          <a:p>
            <a:pPr lvl="1"/>
            <a:r>
              <a:rPr lang="en-US" dirty="0" smtClean="0"/>
              <a:t>and works down </a:t>
            </a:r>
            <a:br>
              <a:rPr lang="en-US" dirty="0" smtClean="0"/>
            </a:br>
            <a:r>
              <a:rPr lang="en-US" dirty="0" smtClean="0"/>
              <a:t>into the details</a:t>
            </a:r>
          </a:p>
          <a:p>
            <a:endParaRPr lang="en-US" dirty="0"/>
          </a:p>
          <a:p>
            <a:r>
              <a:rPr lang="en-US" dirty="0" smtClean="0"/>
              <a:t>This is TOP-DOWN</a:t>
            </a:r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23" y="3376104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89" y="5368784"/>
            <a:ext cx="2057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0210"/>
            <a:ext cx="19621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23" y="1369807"/>
            <a:ext cx="403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89" y="2331288"/>
            <a:ext cx="1981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>
            <a:off x="6722823" y="1950832"/>
            <a:ext cx="211466" cy="380456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4" idx="0"/>
          </p:cNvCxnSpPr>
          <p:nvPr/>
        </p:nvCxnSpPr>
        <p:spPr>
          <a:xfrm>
            <a:off x="6934289" y="2912313"/>
            <a:ext cx="360034" cy="46379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>
            <a:off x="7294323" y="3957129"/>
            <a:ext cx="316152" cy="4030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5" idx="0"/>
          </p:cNvCxnSpPr>
          <p:nvPr/>
        </p:nvCxnSpPr>
        <p:spPr>
          <a:xfrm>
            <a:off x="7610475" y="4912660"/>
            <a:ext cx="352514" cy="45612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74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1449</Words>
  <Application>Microsoft Office PowerPoint</Application>
  <PresentationFormat>On-screen Show (4:3)</PresentationFormat>
  <Paragraphs>350</Paragraphs>
  <Slides>42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Game Design For Development</vt:lpstr>
      <vt:lpstr>Again, Who Are You?</vt:lpstr>
      <vt:lpstr>Emphasis for Today</vt:lpstr>
      <vt:lpstr>Motivation Summary</vt:lpstr>
      <vt:lpstr>Design Versus Development</vt:lpstr>
      <vt:lpstr>Previously</vt:lpstr>
      <vt:lpstr>Another Set of Parts</vt:lpstr>
      <vt:lpstr>How this Fits</vt:lpstr>
      <vt:lpstr>Design: Top-Down</vt:lpstr>
      <vt:lpstr>Development: Bottom-Up</vt:lpstr>
      <vt:lpstr>Design FOR Development</vt:lpstr>
      <vt:lpstr>And</vt:lpstr>
      <vt:lpstr>From the Top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Asset Categories</vt:lpstr>
      <vt:lpstr>Decompose</vt:lpstr>
      <vt:lpstr>Top Down</vt:lpstr>
      <vt:lpstr>Asset List Creation – Top Down</vt:lpstr>
      <vt:lpstr>Asset List Creation – Top Down</vt:lpstr>
      <vt:lpstr>Asset List Creation – Top Down</vt:lpstr>
      <vt:lpstr>Asset List Creation – Top Down</vt:lpstr>
      <vt:lpstr>Asset List Creation – Top Down</vt:lpstr>
      <vt:lpstr>Asset List Creation – Top Down</vt:lpstr>
      <vt:lpstr>Decomposition Process</vt:lpstr>
      <vt:lpstr>Components Versus Assets</vt:lpstr>
      <vt:lpstr>Ideal Decomposition</vt:lpstr>
      <vt:lpstr>Reality</vt:lpstr>
      <vt:lpstr>OBJECT Asset Sheets</vt:lpstr>
      <vt:lpstr>Object Decomposition Example</vt:lpstr>
      <vt:lpstr>Object Asset Lists</vt:lpstr>
      <vt:lpstr>(object) Asset Lists</vt:lpstr>
      <vt:lpstr>(object) Asset Lists</vt:lpstr>
      <vt:lpstr>Object Asset Lists – Just ONE way</vt:lpstr>
      <vt:lpstr>Summary</vt:lpstr>
      <vt:lpstr>Summary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296</cp:revision>
  <dcterms:created xsi:type="dcterms:W3CDTF">2006-08-16T00:00:00Z</dcterms:created>
  <dcterms:modified xsi:type="dcterms:W3CDTF">2015-07-24T16:18:59Z</dcterms:modified>
</cp:coreProperties>
</file>